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1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notesSlides/notesSlide2.xml" ContentType="application/vnd.openxmlformats-officedocument.presentationml.notesSlide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notesSlides/notesSlide3.xml" ContentType="application/vnd.openxmlformats-officedocument.presentationml.notesSlid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43" r:id="rId3"/>
    <p:sldId id="344" r:id="rId4"/>
    <p:sldId id="345" r:id="rId5"/>
    <p:sldId id="346" r:id="rId6"/>
    <p:sldId id="347" r:id="rId7"/>
    <p:sldId id="348" r:id="rId8"/>
    <p:sldId id="328" r:id="rId9"/>
    <p:sldId id="329" r:id="rId10"/>
    <p:sldId id="330" r:id="rId11"/>
    <p:sldId id="364" r:id="rId12"/>
    <p:sldId id="349" r:id="rId13"/>
    <p:sldId id="388" r:id="rId14"/>
    <p:sldId id="350" r:id="rId15"/>
    <p:sldId id="371" r:id="rId16"/>
    <p:sldId id="351" r:id="rId17"/>
    <p:sldId id="352" r:id="rId18"/>
    <p:sldId id="353" r:id="rId19"/>
    <p:sldId id="354" r:id="rId20"/>
    <p:sldId id="355" r:id="rId21"/>
    <p:sldId id="356" r:id="rId22"/>
    <p:sldId id="357" r:id="rId23"/>
    <p:sldId id="376" r:id="rId24"/>
    <p:sldId id="377" r:id="rId25"/>
    <p:sldId id="378" r:id="rId26"/>
    <p:sldId id="379" r:id="rId27"/>
    <p:sldId id="380" r:id="rId28"/>
    <p:sldId id="381" r:id="rId29"/>
    <p:sldId id="382" r:id="rId30"/>
    <p:sldId id="383" r:id="rId31"/>
    <p:sldId id="384" r:id="rId32"/>
    <p:sldId id="385" r:id="rId33"/>
    <p:sldId id="386" r:id="rId34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22"/>
    <p:restoredTop sz="94286"/>
  </p:normalViewPr>
  <p:slideViewPr>
    <p:cSldViewPr>
      <p:cViewPr varScale="1">
        <p:scale>
          <a:sx n="109" d="100"/>
          <a:sy n="109" d="100"/>
        </p:scale>
        <p:origin x="256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dirty="0"/>
              <a:t>Height = Max length from root to node</a:t>
            </a:r>
          </a:p>
          <a:p>
            <a:r>
              <a:rPr lang="en-US" dirty="0"/>
              <a:t>Depth = </a:t>
            </a:r>
            <a:r>
              <a:rPr lang="en-US" dirty="0" err="1"/>
              <a:t>dist</a:t>
            </a:r>
            <a:r>
              <a:rPr lang="en-US" dirty="0"/>
              <a:t> from root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3460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96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7190A5-9BE4-4EC0-9571-765C6CC131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169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041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01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2F1701-4978-8E42-9DC0-6684057A67C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49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421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notesSlide" Target="../notesSlides/notesSlide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42.xml"/><Relationship Id="rId18" Type="http://schemas.openxmlformats.org/officeDocument/2006/relationships/tags" Target="../tags/tag47.xml"/><Relationship Id="rId26" Type="http://schemas.openxmlformats.org/officeDocument/2006/relationships/tags" Target="../tags/tag55.xml"/><Relationship Id="rId39" Type="http://schemas.openxmlformats.org/officeDocument/2006/relationships/tags" Target="../tags/tag68.xml"/><Relationship Id="rId21" Type="http://schemas.openxmlformats.org/officeDocument/2006/relationships/tags" Target="../tags/tag50.xml"/><Relationship Id="rId34" Type="http://schemas.openxmlformats.org/officeDocument/2006/relationships/tags" Target="../tags/tag63.xml"/><Relationship Id="rId42" Type="http://schemas.openxmlformats.org/officeDocument/2006/relationships/notesSlide" Target="../notesSlides/notesSlide2.xml"/><Relationship Id="rId7" Type="http://schemas.openxmlformats.org/officeDocument/2006/relationships/tags" Target="../tags/tag36.xml"/><Relationship Id="rId2" Type="http://schemas.openxmlformats.org/officeDocument/2006/relationships/tags" Target="../tags/tag31.xml"/><Relationship Id="rId16" Type="http://schemas.openxmlformats.org/officeDocument/2006/relationships/tags" Target="../tags/tag45.xml"/><Relationship Id="rId20" Type="http://schemas.openxmlformats.org/officeDocument/2006/relationships/tags" Target="../tags/tag49.xml"/><Relationship Id="rId29" Type="http://schemas.openxmlformats.org/officeDocument/2006/relationships/tags" Target="../tags/tag58.xml"/><Relationship Id="rId41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11" Type="http://schemas.openxmlformats.org/officeDocument/2006/relationships/tags" Target="../tags/tag40.xml"/><Relationship Id="rId24" Type="http://schemas.openxmlformats.org/officeDocument/2006/relationships/tags" Target="../tags/tag53.xml"/><Relationship Id="rId32" Type="http://schemas.openxmlformats.org/officeDocument/2006/relationships/tags" Target="../tags/tag61.xml"/><Relationship Id="rId37" Type="http://schemas.openxmlformats.org/officeDocument/2006/relationships/tags" Target="../tags/tag66.xml"/><Relationship Id="rId40" Type="http://schemas.openxmlformats.org/officeDocument/2006/relationships/tags" Target="../tags/tag69.xml"/><Relationship Id="rId5" Type="http://schemas.openxmlformats.org/officeDocument/2006/relationships/tags" Target="../tags/tag34.xml"/><Relationship Id="rId15" Type="http://schemas.openxmlformats.org/officeDocument/2006/relationships/tags" Target="../tags/tag44.xml"/><Relationship Id="rId23" Type="http://schemas.openxmlformats.org/officeDocument/2006/relationships/tags" Target="../tags/tag52.xml"/><Relationship Id="rId28" Type="http://schemas.openxmlformats.org/officeDocument/2006/relationships/tags" Target="../tags/tag57.xml"/><Relationship Id="rId36" Type="http://schemas.openxmlformats.org/officeDocument/2006/relationships/tags" Target="../tags/tag65.xml"/><Relationship Id="rId10" Type="http://schemas.openxmlformats.org/officeDocument/2006/relationships/tags" Target="../tags/tag39.xml"/><Relationship Id="rId19" Type="http://schemas.openxmlformats.org/officeDocument/2006/relationships/tags" Target="../tags/tag48.xml"/><Relationship Id="rId31" Type="http://schemas.openxmlformats.org/officeDocument/2006/relationships/tags" Target="../tags/tag60.xml"/><Relationship Id="rId4" Type="http://schemas.openxmlformats.org/officeDocument/2006/relationships/tags" Target="../tags/tag33.xml"/><Relationship Id="rId9" Type="http://schemas.openxmlformats.org/officeDocument/2006/relationships/tags" Target="../tags/tag38.xml"/><Relationship Id="rId14" Type="http://schemas.openxmlformats.org/officeDocument/2006/relationships/tags" Target="../tags/tag43.xml"/><Relationship Id="rId22" Type="http://schemas.openxmlformats.org/officeDocument/2006/relationships/tags" Target="../tags/tag51.xml"/><Relationship Id="rId27" Type="http://schemas.openxmlformats.org/officeDocument/2006/relationships/tags" Target="../tags/tag56.xml"/><Relationship Id="rId30" Type="http://schemas.openxmlformats.org/officeDocument/2006/relationships/tags" Target="../tags/tag59.xml"/><Relationship Id="rId35" Type="http://schemas.openxmlformats.org/officeDocument/2006/relationships/tags" Target="../tags/tag64.xml"/><Relationship Id="rId8" Type="http://schemas.openxmlformats.org/officeDocument/2006/relationships/tags" Target="../tags/tag37.xml"/><Relationship Id="rId3" Type="http://schemas.openxmlformats.org/officeDocument/2006/relationships/tags" Target="../tags/tag32.xml"/><Relationship Id="rId12" Type="http://schemas.openxmlformats.org/officeDocument/2006/relationships/tags" Target="../tags/tag41.xml"/><Relationship Id="rId17" Type="http://schemas.openxmlformats.org/officeDocument/2006/relationships/tags" Target="../tags/tag46.xml"/><Relationship Id="rId25" Type="http://schemas.openxmlformats.org/officeDocument/2006/relationships/tags" Target="../tags/tag54.xml"/><Relationship Id="rId33" Type="http://schemas.openxmlformats.org/officeDocument/2006/relationships/tags" Target="../tags/tag62.xml"/><Relationship Id="rId38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BB857D6-4AE2-5740-A60C-41D37DD773F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321: Data Structures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>
                <a:solidFill>
                  <a:srgbClr val="FF0033"/>
                </a:solidFill>
                <a:latin typeface="Arial Narrow" charset="0"/>
              </a:rPr>
              <a:t>Spring 2024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2" name="Rectangle 13"/>
          <p:cNvSpPr>
            <a:spLocks noChangeArrowheads="1"/>
          </p:cNvSpPr>
          <p:nvPr/>
        </p:nvSpPr>
        <p:spPr bwMode="auto">
          <a:xfrm>
            <a:off x="1050925" y="3276600"/>
            <a:ext cx="80930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Trees &amp; recursion</a:t>
            </a:r>
            <a:endParaRPr lang="en-US" sz="2000" dirty="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trees, tree recursion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BinaryTree</a:t>
            </a:r>
            <a:r>
              <a:rPr lang="en-US" sz="2000" dirty="0">
                <a:latin typeface="Arial Narrow" charset="0"/>
              </a:rPr>
              <a:t> class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BST property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err="1">
                <a:latin typeface="Arial Narrow" charset="0"/>
              </a:rPr>
              <a:t>BinarySearchTree</a:t>
            </a:r>
            <a:r>
              <a:rPr lang="en-US" sz="2000" dirty="0">
                <a:latin typeface="Arial Narrow" charset="0"/>
              </a:rPr>
              <a:t> class: override add, contains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search efficiency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233"/>
    </mc:Choice>
    <mc:Fallback xmlns="">
      <p:transition xmlns:p14="http://schemas.microsoft.com/office/powerpoint/2010/main" spd="slow" advTm="12233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Trees as recursive structures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33C9B7F9-97ED-828E-0AE0-D405BC0F1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219200"/>
            <a:ext cx="8610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 tree is a recursive data structure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dirty="0">
                <a:latin typeface="Arial Narrow" charset="0"/>
              </a:rPr>
              <a:t>an empty tree is a tree (BASE CASE)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dirty="0">
                <a:latin typeface="Arial Narrow" charset="0"/>
              </a:rPr>
              <a:t>a non-empty tree consists of a root and subtrees (RECURSIVE CASE)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dirty="0">
                <a:latin typeface="Arial Narrow" charset="0"/>
              </a:rPr>
              <a:t>i.e., a non-empty binary tree consists of a root, left subtree &amp; right subtree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lvl="1"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dirty="0">
                <a:latin typeface="Arial Narrow" charset="0"/>
              </a:rPr>
              <a:t>when reasoning about trees, inductive proofs follow this recursive structure</a:t>
            </a:r>
          </a:p>
        </p:txBody>
      </p:sp>
      <p:sp>
        <p:nvSpPr>
          <p:cNvPr id="8" name="Oval 4">
            <a:extLst>
              <a:ext uri="{FF2B5EF4-FFF2-40B4-BE49-F238E27FC236}">
                <a16:creationId xmlns:a16="http://schemas.microsoft.com/office/drawing/2014/main" id="{D18A7BBF-2856-2ABB-FDF6-FBA46A8B0A73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188520" y="3708730"/>
            <a:ext cx="231079" cy="178054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90"/>
          </a:p>
        </p:txBody>
      </p:sp>
      <p:cxnSp>
        <p:nvCxnSpPr>
          <p:cNvPr id="11" name="AutoShape 7">
            <a:extLst>
              <a:ext uri="{FF2B5EF4-FFF2-40B4-BE49-F238E27FC236}">
                <a16:creationId xmlns:a16="http://schemas.microsoft.com/office/drawing/2014/main" id="{2AA57324-4E21-B73E-C936-973F0B8AB811}"/>
              </a:ext>
            </a:extLst>
          </p:cNvPr>
          <p:cNvCxnSpPr>
            <a:cxnSpLocks noChangeShapeType="1"/>
            <a:stCxn id="8" idx="4"/>
          </p:cNvCxnSpPr>
          <p:nvPr>
            <p:custDataLst>
              <p:tags r:id="rId2"/>
            </p:custDataLst>
          </p:nvPr>
        </p:nvCxnSpPr>
        <p:spPr bwMode="auto">
          <a:xfrm flipH="1">
            <a:off x="3495283" y="3886784"/>
            <a:ext cx="808777" cy="35610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8">
            <a:extLst>
              <a:ext uri="{FF2B5EF4-FFF2-40B4-BE49-F238E27FC236}">
                <a16:creationId xmlns:a16="http://schemas.microsoft.com/office/drawing/2014/main" id="{EE8A0ECA-E52A-0B70-C1E0-70E613077F35}"/>
              </a:ext>
            </a:extLst>
          </p:cNvPr>
          <p:cNvCxnSpPr>
            <a:cxnSpLocks noChangeShapeType="1"/>
            <a:stCxn id="8" idx="4"/>
          </p:cNvCxnSpPr>
          <p:nvPr>
            <p:custDataLst>
              <p:tags r:id="rId3"/>
            </p:custDataLst>
          </p:nvPr>
        </p:nvCxnSpPr>
        <p:spPr bwMode="auto">
          <a:xfrm>
            <a:off x="4304060" y="3886784"/>
            <a:ext cx="924316" cy="35610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5" name="Triangle 34">
            <a:extLst>
              <a:ext uri="{FF2B5EF4-FFF2-40B4-BE49-F238E27FC236}">
                <a16:creationId xmlns:a16="http://schemas.microsoft.com/office/drawing/2014/main" id="{CD3C0711-571A-D7BC-1720-6409D8E7F8FB}"/>
              </a:ext>
            </a:extLst>
          </p:cNvPr>
          <p:cNvSpPr/>
          <p:nvPr/>
        </p:nvSpPr>
        <p:spPr bwMode="auto">
          <a:xfrm>
            <a:off x="2686506" y="4255232"/>
            <a:ext cx="1617553" cy="1235406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left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bg1"/>
                </a:solidFill>
                <a:latin typeface="+mn-lt"/>
              </a:rPr>
              <a:t>subtree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Triangle 35">
            <a:extLst>
              <a:ext uri="{FF2B5EF4-FFF2-40B4-BE49-F238E27FC236}">
                <a16:creationId xmlns:a16="http://schemas.microsoft.com/office/drawing/2014/main" id="{3A727858-E2AB-AA0F-64D5-541F348F6DBC}"/>
              </a:ext>
            </a:extLst>
          </p:cNvPr>
          <p:cNvSpPr/>
          <p:nvPr/>
        </p:nvSpPr>
        <p:spPr bwMode="auto">
          <a:xfrm>
            <a:off x="4419600" y="4242892"/>
            <a:ext cx="1617553" cy="1235406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right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solidFill>
                  <a:schemeClr val="bg1"/>
                </a:solidFill>
                <a:latin typeface="+mn-lt"/>
              </a:rPr>
              <a:t>subtree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349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EAFCD6C-7FA8-0E4D-BB06-379AAC1F277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deep is a balanced tree?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752599"/>
            <a:ext cx="8610600" cy="4724401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Proof (by induction):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BASE CASES: when H = 0, 2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0</a:t>
            </a:r>
            <a:r>
              <a:rPr lang="en-US" dirty="0">
                <a:latin typeface="Arial Narrow" charset="0"/>
                <a:ea typeface="ＭＳ Ｐゴシック" charset="0"/>
              </a:rPr>
              <a:t> - 1 = 0 nodes	</a:t>
            </a:r>
            <a:r>
              <a:rPr lang="en-US" sz="2400" dirty="0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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		 when H = 1, 2</a:t>
            </a:r>
            <a:r>
              <a:rPr lang="en-US" baseline="30000" dirty="0">
                <a:latin typeface="Arial Narrow" charset="0"/>
                <a:ea typeface="ＭＳ Ｐゴシック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</a:rPr>
              <a:t> - 1 = 1 node </a:t>
            </a:r>
            <a:r>
              <a:rPr lang="en-US" sz="2400" dirty="0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</a:t>
            </a:r>
          </a:p>
          <a:p>
            <a:pPr lvl="1">
              <a:buFont typeface="Wingdings" charset="0"/>
              <a:buNone/>
            </a:pPr>
            <a:endParaRPr lang="en-US" sz="1400" dirty="0">
              <a:solidFill>
                <a:schemeClr val="tx2"/>
              </a:solidFill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HYPOTHESIS: Assume property holds for all H &lt; X.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	e.g., a tree with height X-1 can store up to 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X-1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-1 nodes.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INDUCTIVE STEP: Must show property holds for X. </a:t>
            </a:r>
          </a:p>
          <a:p>
            <a:pPr marL="744538" lvl="2" indent="0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Assume a tree of height X. For max # of nodes, each subtree will have height X-1.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marL="3552825" lvl="1" indent="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By our hypothesis, left and right subtree can each store up to 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X-1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-1 nodes.</a:t>
            </a:r>
          </a:p>
          <a:p>
            <a:pPr marL="3552825" lvl="1" indent="0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Thus, entire tree can store: 1 + (2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X-1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-1) + (2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X-1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-1) = </a:t>
            </a:r>
          </a:p>
          <a:p>
            <a:pPr marL="6116638" lvl="2" indent="0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X-1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+ 2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X-1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-1 = </a:t>
            </a:r>
          </a:p>
          <a:p>
            <a:pPr marL="6116638" lvl="2" indent="0"/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2</a:t>
            </a:r>
            <a:r>
              <a:rPr lang="en-US" baseline="30000" dirty="0">
                <a:latin typeface="Arial Narrow" charset="0"/>
                <a:ea typeface="ＭＳ Ｐゴシック" charset="0"/>
                <a:sym typeface="Wingdings" charset="0"/>
              </a:rPr>
              <a:t>X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- 1 nodes </a:t>
            </a:r>
            <a:r>
              <a:rPr lang="en-US" sz="2400" dirty="0">
                <a:solidFill>
                  <a:schemeClr val="tx2"/>
                </a:solidFill>
                <a:latin typeface="Arial Narrow" charset="0"/>
                <a:ea typeface="ＭＳ Ｐゴシック" charset="0"/>
                <a:sym typeface="Wingdings" charset="0"/>
              </a:rPr>
              <a:t></a:t>
            </a:r>
          </a:p>
        </p:txBody>
      </p:sp>
      <p:sp>
        <p:nvSpPr>
          <p:cNvPr id="435204" name="Text Box 4"/>
          <p:cNvSpPr txBox="1">
            <a:spLocks noChangeArrowheads="1"/>
          </p:cNvSpPr>
          <p:nvPr/>
        </p:nvSpPr>
        <p:spPr bwMode="auto">
          <a:xfrm>
            <a:off x="381000" y="6629400"/>
            <a:ext cx="8458200" cy="4699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equivalently:  N nodes can be stored in a binary tree of height </a:t>
            </a:r>
            <a:r>
              <a:rPr lang="en-US">
                <a:solidFill>
                  <a:schemeClr val="accent2"/>
                </a:solidFill>
                <a:latin typeface="Arial Narrow" charset="0"/>
                <a:sym typeface="Symbol" charset="0"/>
              </a:rPr>
              <a:t>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log</a:t>
            </a:r>
            <a:r>
              <a:rPr lang="en-US" baseline="-25000">
                <a:solidFill>
                  <a:schemeClr val="accent2"/>
                </a:solidFill>
                <a:latin typeface="Arial Narrow" charset="0"/>
              </a:rPr>
              <a:t>2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(N+1)</a:t>
            </a:r>
            <a:r>
              <a:rPr lang="en-US">
                <a:solidFill>
                  <a:schemeClr val="accent2"/>
                </a:solidFill>
                <a:sym typeface="Symbol" charset="0"/>
              </a:rPr>
              <a:t>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685800" y="1219200"/>
            <a:ext cx="8610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CLAIM: A binary tree with height H can store up to 2</a:t>
            </a:r>
            <a:r>
              <a:rPr lang="en-US" baseline="30000" dirty="0">
                <a:solidFill>
                  <a:schemeClr val="accent2"/>
                </a:solidFill>
                <a:latin typeface="Arial Narrow" charset="0"/>
              </a:rPr>
              <a:t>H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-1 nodes.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1A73511-1126-9C3C-24D8-F54BB37BF627}"/>
              </a:ext>
            </a:extLst>
          </p:cNvPr>
          <p:cNvGrpSpPr/>
          <p:nvPr/>
        </p:nvGrpSpPr>
        <p:grpSpPr>
          <a:xfrm>
            <a:off x="457200" y="4874682"/>
            <a:ext cx="3540369" cy="1375838"/>
            <a:chOff x="2686506" y="3669123"/>
            <a:chExt cx="4933491" cy="1821515"/>
          </a:xfrm>
        </p:grpSpPr>
        <p:sp>
          <p:nvSpPr>
            <p:cNvPr id="17" name="Oval 4">
              <a:extLst>
                <a:ext uri="{FF2B5EF4-FFF2-40B4-BE49-F238E27FC236}">
                  <a16:creationId xmlns:a16="http://schemas.microsoft.com/office/drawing/2014/main" id="{1A78928B-090A-CDCF-AFC5-381A2DCB186A}"/>
                </a:ext>
              </a:extLst>
            </p:cNvPr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4188520" y="3708730"/>
              <a:ext cx="231079" cy="17805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18" name="AutoShape 7">
              <a:extLst>
                <a:ext uri="{FF2B5EF4-FFF2-40B4-BE49-F238E27FC236}">
                  <a16:creationId xmlns:a16="http://schemas.microsoft.com/office/drawing/2014/main" id="{7B95DE45-CF15-908D-5DA8-213410504AA3}"/>
                </a:ext>
              </a:extLst>
            </p:cNvPr>
            <p:cNvCxnSpPr>
              <a:cxnSpLocks noChangeShapeType="1"/>
              <a:stCxn id="17" idx="4"/>
            </p:cNvCxnSpPr>
            <p:nvPr>
              <p:custDataLst>
                <p:tags r:id="rId2"/>
              </p:custDataLst>
            </p:nvPr>
          </p:nvCxnSpPr>
          <p:spPr bwMode="auto">
            <a:xfrm flipH="1">
              <a:off x="3495283" y="3886784"/>
              <a:ext cx="808777" cy="35610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9" name="AutoShape 8">
              <a:extLst>
                <a:ext uri="{FF2B5EF4-FFF2-40B4-BE49-F238E27FC236}">
                  <a16:creationId xmlns:a16="http://schemas.microsoft.com/office/drawing/2014/main" id="{3EBB44F7-AC18-E423-3A1C-ED545A208F43}"/>
                </a:ext>
              </a:extLst>
            </p:cNvPr>
            <p:cNvCxnSpPr>
              <a:cxnSpLocks noChangeShapeType="1"/>
              <a:stCxn id="17" idx="4"/>
            </p:cNvCxnSpPr>
            <p:nvPr>
              <p:custDataLst>
                <p:tags r:id="rId3"/>
              </p:custDataLst>
            </p:nvPr>
          </p:nvCxnSpPr>
          <p:spPr bwMode="auto">
            <a:xfrm>
              <a:off x="4304060" y="3886784"/>
              <a:ext cx="924316" cy="35610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0" name="Triangle 19">
              <a:extLst>
                <a:ext uri="{FF2B5EF4-FFF2-40B4-BE49-F238E27FC236}">
                  <a16:creationId xmlns:a16="http://schemas.microsoft.com/office/drawing/2014/main" id="{76CF44B2-ED7B-9A19-85EE-E11F60A7A120}"/>
                </a:ext>
              </a:extLst>
            </p:cNvPr>
            <p:cNvSpPr/>
            <p:nvPr/>
          </p:nvSpPr>
          <p:spPr bwMode="auto">
            <a:xfrm>
              <a:off x="2686506" y="4255232"/>
              <a:ext cx="1617553" cy="1235406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left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>
                  <a:solidFill>
                    <a:schemeClr val="bg1"/>
                  </a:solidFill>
                  <a:latin typeface="+mn-lt"/>
                </a:rPr>
                <a:t>subtree</a:t>
              </a:r>
              <a:endParaRPr kumimoji="0" lang="en-US" sz="1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21" name="Triangle 20">
              <a:extLst>
                <a:ext uri="{FF2B5EF4-FFF2-40B4-BE49-F238E27FC236}">
                  <a16:creationId xmlns:a16="http://schemas.microsoft.com/office/drawing/2014/main" id="{5D1D5B4F-006C-1C58-72A1-B1F553098A4B}"/>
                </a:ext>
              </a:extLst>
            </p:cNvPr>
            <p:cNvSpPr/>
            <p:nvPr/>
          </p:nvSpPr>
          <p:spPr bwMode="auto">
            <a:xfrm>
              <a:off x="4419600" y="4242892"/>
              <a:ext cx="1617553" cy="1235406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dirty="0">
                  <a:ln>
                    <a:noFill/>
                  </a:ln>
                  <a:solidFill>
                    <a:schemeClr val="bg1"/>
                  </a:solidFill>
                  <a:effectLst/>
                  <a:latin typeface="+mn-lt"/>
                </a:rPr>
                <a:t>right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>
                  <a:solidFill>
                    <a:schemeClr val="bg1"/>
                  </a:solidFill>
                  <a:latin typeface="+mn-lt"/>
                </a:rPr>
                <a:t>subtree</a:t>
              </a:r>
              <a:endParaRPr kumimoji="0" lang="en-US" sz="11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39D0D1AE-3D50-6B7C-BBC2-03B2F7F515B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248400" y="3708730"/>
              <a:ext cx="0" cy="1781908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6542665-5B21-4DA5-F69F-41FF05D76525}"/>
                </a:ext>
              </a:extLst>
            </p:cNvPr>
            <p:cNvSpPr txBox="1"/>
            <p:nvPr/>
          </p:nvSpPr>
          <p:spPr>
            <a:xfrm>
              <a:off x="6219092" y="3669123"/>
              <a:ext cx="924309" cy="36672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+mn-lt"/>
                </a:rPr>
                <a:t>height X</a:t>
              </a:r>
            </a:p>
          </p:txBody>
        </p: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28CDD578-3D50-8532-BCF8-E41637758CA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553200" y="4242892"/>
              <a:ext cx="0" cy="1247746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47C9EE9-FF15-0F1B-6583-7B5F87078A7D}"/>
                </a:ext>
              </a:extLst>
            </p:cNvPr>
            <p:cNvSpPr txBox="1"/>
            <p:nvPr/>
          </p:nvSpPr>
          <p:spPr>
            <a:xfrm>
              <a:off x="6527273" y="4230352"/>
              <a:ext cx="1092724" cy="36672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+mn-lt"/>
                </a:rPr>
                <a:t>height X-1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3" grpId="0" build="p"/>
      <p:bldP spid="43520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926A3E-500A-594F-A3AF-3F965747AD4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 &amp; recursion</a:t>
            </a:r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876800"/>
          </a:xfrm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since trees are recursive structures, most tree traversal and manipulation operations are also recursive</a:t>
            </a:r>
            <a:endParaRPr lang="en-US" i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can divide a tree into root + left subtree + right subtree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most tree operations handle the root as a special case, then recursively process the subtrees</a:t>
            </a:r>
          </a:p>
          <a:p>
            <a:pPr marL="838200" lvl="1" indent="-381000"/>
            <a:endParaRPr lang="en-US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e.g., to display all the values in a (nonempty) binary tree, divide into 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displaying the root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displaying all the values in the left subtree</a:t>
            </a:r>
          </a:p>
          <a:p>
            <a:pPr marL="1295400" lvl="2" indent="-381000">
              <a:buFontTx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displaying all the values in the right subtree</a:t>
            </a:r>
          </a:p>
          <a:p>
            <a:pPr marL="838200" lvl="1" indent="-381000"/>
            <a:endParaRPr lang="en-US" i="1">
              <a:latin typeface="Arial Narrow" charset="0"/>
              <a:ea typeface="ＭＳ Ｐゴシック" charset="0"/>
            </a:endParaRP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e.g., to count number of nodes in a (nonempty) binary tree, divide into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counting the nodes in the left subtree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(recursively) counting the nodes in the right subtree</a:t>
            </a:r>
          </a:p>
          <a:p>
            <a:pPr marL="1295400" lvl="2" indent="-381000">
              <a:buFont typeface="Wingdings" charset="0"/>
              <a:buAutoNum type="arabicPeriod"/>
            </a:pPr>
            <a:r>
              <a:rPr lang="en-US" i="1">
                <a:latin typeface="Arial Narrow" charset="0"/>
                <a:ea typeface="ＭＳ Ｐゴシック" charset="0"/>
              </a:rPr>
              <a:t>adding the two counts + 1 for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C0B2C-3CF3-C811-5127-2C9EFECC8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representation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AE79D-D32C-D0E4-4090-680BB6685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524000"/>
          </a:xfrm>
        </p:spPr>
        <p:txBody>
          <a:bodyPr/>
          <a:lstStyle/>
          <a:p>
            <a:r>
              <a:rPr lang="en-US" dirty="0"/>
              <a:t>will need to define a </a:t>
            </a:r>
            <a:r>
              <a:rPr lang="en-US" dirty="0" err="1"/>
              <a:t>TreeNode</a:t>
            </a:r>
            <a:r>
              <a:rPr lang="en-US" dirty="0"/>
              <a:t> structure, that stores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root value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pointer to left subtree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pointer to right subtree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500299-52F7-532C-CD70-E870B89E7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5" name="Picture 4" descr="b.png">
            <a:extLst>
              <a:ext uri="{FF2B5EF4-FFF2-40B4-BE49-F238E27FC236}">
                <a16:creationId xmlns:a16="http://schemas.microsoft.com/office/drawing/2014/main" id="{D3DDEE3A-8E86-9561-81C5-29418BC911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2743200"/>
            <a:ext cx="6714671" cy="4062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0355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BinaryTree class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4800600" cy="5257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BinaryTree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&lt;E&gt;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protected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TreeNode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&lt;E&gt; root;</a:t>
            </a:r>
          </a:p>
          <a:p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BinaryTree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() { 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this.root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= null;</a:t>
            </a: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add(E value)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remove(E value)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boolean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contains(E value)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size()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String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toString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() { … }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>
              <a:spcBef>
                <a:spcPct val="0"/>
              </a:spcBef>
            </a:pP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//////////////////////////////////////</a:t>
            </a:r>
          </a:p>
          <a:p>
            <a:pPr>
              <a:spcBef>
                <a:spcPct val="0"/>
              </a:spcBef>
            </a:pPr>
            <a:endParaRPr lang="en-US" sz="1400" dirty="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protected class </a:t>
            </a:r>
            <a:r>
              <a:rPr lang="en-US" sz="14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TreeNode</a:t>
            </a:r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&lt;E&gt; {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…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r>
              <a:rPr lang="en-US" sz="14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AF72FCA-1F97-D046-9844-6227C07503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9" name="Rectangle 3"/>
          <p:cNvSpPr txBox="1">
            <a:spLocks noChangeArrowheads="1"/>
          </p:cNvSpPr>
          <p:nvPr/>
        </p:nvSpPr>
        <p:spPr bwMode="auto">
          <a:xfrm>
            <a:off x="5638800" y="1600200"/>
            <a:ext cx="3505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635000" indent="-3810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to implement a binary tree, need to link together tree nodes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the root of the tree is maintained in a field (initially null for empty tree)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the root field is "protected" instead of "private" to allow for inheritance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i="1" dirty="0">
                <a:latin typeface="Arial Narrow" charset="0"/>
              </a:rPr>
              <a:t>recall: </a:t>
            </a:r>
            <a:r>
              <a:rPr lang="en-US" sz="2000" dirty="0">
                <a:latin typeface="Arial Narrow" charset="0"/>
              </a:rPr>
              <a:t>a protected field is accessible to derived classes, otherwise private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similar to Node in </a:t>
            </a:r>
            <a:r>
              <a:rPr lang="en-US" sz="2000" dirty="0" err="1">
                <a:latin typeface="Arial Narrow" charset="0"/>
              </a:rPr>
              <a:t>MyLinkedList</a:t>
            </a:r>
            <a:r>
              <a:rPr lang="en-US" sz="2000" dirty="0">
                <a:latin typeface="Arial Narrow" charset="0"/>
              </a:rPr>
              <a:t>, </a:t>
            </a:r>
            <a:r>
              <a:rPr lang="en-US" sz="2000" dirty="0" err="1">
                <a:latin typeface="Arial Narrow" charset="0"/>
              </a:rPr>
              <a:t>TreeNode</a:t>
            </a:r>
            <a:r>
              <a:rPr lang="en-US" sz="2000" dirty="0">
                <a:latin typeface="Arial Narrow" charset="0"/>
              </a:rPr>
              <a:t> is an inner class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sz="2000" dirty="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TreeNode class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6019800" cy="51054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protected class TreeNode&lt;E&gt; {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private E data;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private TreeNode&lt;E&gt; left;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private TreeNode&lt;E&gt; right;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TreeNode(E d, TreeNode&lt;E&gt; l, TreeNode&lt;E&gt; r) {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this.data = d;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this.left = l;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this.right = r;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E getData() { return this.data;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TreeNode&lt;E&gt; getLeft() { return this.left;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TreeNode&lt;E&gt; getRight() { return this.right;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void setData(E newData) { this.data = newData;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void setLeft(TreeNode&lt;E&gt; newLeft) {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this.left = newLeft;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 marL="0">
              <a:spcBef>
                <a:spcPct val="0"/>
              </a:spcBef>
            </a:pPr>
            <a:endParaRPr lang="en-US" sz="12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public void setRight(TreeNode&lt;E&gt; newRight) {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    this.right = newRight;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}</a:t>
            </a:r>
          </a:p>
          <a:p>
            <a:pPr marL="0"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F03E90-04E2-994B-B6EF-2C9136E10DC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5" name="Rectangle 3"/>
          <p:cNvSpPr txBox="1">
            <a:spLocks noChangeArrowheads="1"/>
          </p:cNvSpPr>
          <p:nvPr/>
        </p:nvSpPr>
        <p:spPr bwMode="auto">
          <a:xfrm>
            <a:off x="6781800" y="1219200"/>
            <a:ext cx="2362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520700" indent="-2667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virtually same as DNode class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change the field &amp; method names to reflect the orientation of nodes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uses left/right instead of previous/next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87FB05-CE7B-2A4C-818F-9DF533AE95E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size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267200"/>
            <a:ext cx="5638800" cy="25146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int size()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this.size(this.root);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int size(TreeNode&lt;E&gt; current)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0;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this.size(current.getLeft())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this.size(current.getRight()) + 1;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685800" y="1371600"/>
            <a:ext cx="85344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recursive approach: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number of nodes is 0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otherwise, number of nodes is 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(# nodes in left subtree) + (# nodes in right subtree) + 1 for the root</a:t>
            </a:r>
          </a:p>
          <a:p>
            <a:pPr marL="1257300" lvl="2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381000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rgbClr val="2D2DB9"/>
                </a:solidFill>
                <a:latin typeface="Arial Narrow" charset="0"/>
              </a:rPr>
              <a:t>note: a recursive implementation requires passing the root as parameter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will have a public "front" method, which calls the recursive "worker"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1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EAAA767-BEA5-D14A-9508-C7054D7E2C1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contains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3657600"/>
            <a:ext cx="6629400" cy="27432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boolean contains(E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this.contains(this.root, value);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boolean contains(TreeNode&lt;E&gt; current, 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false;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value.equals(current.getData()) ||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this.contains(current.getLeft(), value) ||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    this.contains(current.getRight(), value);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685800" y="1447800"/>
            <a:ext cx="8534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recursive approach: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 item is not found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otherwise, if the item is at the root, then found</a:t>
            </a: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otherwise, search the left and then right subtrees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55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7555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E0F6AF-43AF-9449-AD07-3E198E954B9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toString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4073525"/>
            <a:ext cx="6553200" cy="2479676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String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String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recStr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this.root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"[" +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recStr.substring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(0,recStr.length()-1) + "]";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String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TreeNode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&lt;E&gt; current)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 null)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",";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current.getLeft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 +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current.getData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().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+ "," +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this.toString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current.getRight</a:t>
            </a: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685800" y="1295400"/>
            <a:ext cx="8534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must traverse the entire tree and build a string of the items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there are numerous patterns that can be used, e.g., in-order traversal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then nothing to traverse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recursively traverse the left subtree, then access the root,</a:t>
            </a:r>
          </a:p>
          <a:p>
            <a:pPr marL="838200" lvl="1" indent="-3810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			then recursively traverse the right subtree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79" grpId="0" build="p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DA3FAA5-7DAB-D24A-AC83-BA3014B7A16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Alternative traversal algorithms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1905000"/>
            <a:ext cx="5181600" cy="1600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String toString(TreeNode&lt;E&gt; current)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return "";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current.getData().toString() + ","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     this.toString(current.getLeft()) +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  this.toString(current.getRight());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04" name="Rectangle 4"/>
          <p:cNvSpPr>
            <a:spLocks noChangeArrowheads="1"/>
          </p:cNvSpPr>
          <p:nvPr/>
        </p:nvSpPr>
        <p:spPr bwMode="auto">
          <a:xfrm>
            <a:off x="3505200" y="4572000"/>
            <a:ext cx="5181600" cy="1600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private String toString(TreeNode&lt;E&gt; current) {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if (current ==  null) {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    return "";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}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return this.toString(current.getLeft()) +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       this.toString(current.getRight()) +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           current.getData().toString() + ",";</a:t>
            </a:r>
          </a:p>
          <a:p>
            <a:pPr>
              <a:lnSpc>
                <a:spcPct val="80000"/>
              </a:lnSpc>
              <a:spcBef>
                <a:spcPts val="288"/>
              </a:spcBef>
            </a:pPr>
            <a:r>
              <a:rPr lang="en-US" sz="1200">
                <a:solidFill>
                  <a:srgbClr val="000000"/>
                </a:solidFill>
                <a:latin typeface="Courier New" charset="0"/>
              </a:rPr>
              <a:t>    }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457200" y="1524000"/>
            <a:ext cx="2971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pre-order traversal:</a:t>
            </a: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then nothing to traverse</a:t>
            </a: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access root, recursively traverse left subtree, then right subtree</a:t>
            </a:r>
          </a:p>
        </p:txBody>
      </p:sp>
      <p:sp>
        <p:nvSpPr>
          <p:cNvPr id="409606" name="Rectangle 6"/>
          <p:cNvSpPr>
            <a:spLocks noChangeArrowheads="1"/>
          </p:cNvSpPr>
          <p:nvPr/>
        </p:nvSpPr>
        <p:spPr bwMode="auto">
          <a:xfrm>
            <a:off x="457200" y="4343400"/>
            <a:ext cx="2971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post-order traversal:</a:t>
            </a: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BASE CASE: if the tree is empty, then nothing to traverse</a:t>
            </a: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200">
              <a:latin typeface="Arial Narrow" charset="0"/>
            </a:endParaRPr>
          </a:p>
          <a:p>
            <a:pPr marL="228600" lvl="1" indent="-11430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RECURSIVE: recursively traverse left subtree, then right subtree, then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4" grpId="0" animBg="1"/>
      <p:bldP spid="4096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E3847F3-7C6B-AC43-8EBB-D74E417F4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990600"/>
          </a:xfrm>
        </p:spPr>
        <p:txBody>
          <a:bodyPr/>
          <a:lstStyle/>
          <a:p>
            <a:pPr marL="0" indent="0">
              <a:tabLst>
                <a:tab pos="2060575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tree is a nonlinear data structure consisting of nodes (structures containing data) and edges (connections between nodes), such that:</a:t>
            </a:r>
          </a:p>
        </p:txBody>
      </p:sp>
      <p:graphicFrame>
        <p:nvGraphicFramePr>
          <p:cNvPr id="23554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4038600"/>
          <a:ext cx="3671888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407267" imgH="2475247" progId="Visio.Drawing.6">
                  <p:embed/>
                </p:oleObj>
              </mc:Choice>
              <mc:Fallback>
                <p:oleObj name="Visio" r:id="rId2" imgW="3407267" imgH="2475247" progId="Visio.Drawing.6">
                  <p:embed/>
                  <p:pic>
                    <p:nvPicPr>
                      <p:cNvPr id="235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3671888" cy="266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Rectangle 9"/>
          <p:cNvSpPr>
            <a:spLocks noChangeArrowheads="1"/>
          </p:cNvSpPr>
          <p:nvPr/>
        </p:nvSpPr>
        <p:spPr bwMode="auto">
          <a:xfrm>
            <a:off x="685800" y="21336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one node, the </a:t>
            </a:r>
            <a:r>
              <a:rPr lang="en-US" sz="2000" i="1">
                <a:latin typeface="Arial Narrow" charset="0"/>
              </a:rPr>
              <a:t>root, </a:t>
            </a:r>
            <a:r>
              <a:rPr lang="en-US" sz="2000">
                <a:latin typeface="Arial Narrow" charset="0"/>
              </a:rPr>
              <a:t>has no </a:t>
            </a:r>
            <a:r>
              <a:rPr lang="en-US" sz="2000" i="1">
                <a:latin typeface="Arial Narrow" charset="0"/>
              </a:rPr>
              <a:t>parent</a:t>
            </a:r>
            <a:r>
              <a:rPr lang="en-US" sz="2000">
                <a:latin typeface="Arial Narrow" charset="0"/>
              </a:rPr>
              <a:t> (node connected from above)</a:t>
            </a:r>
          </a:p>
        </p:txBody>
      </p:sp>
      <p:sp>
        <p:nvSpPr>
          <p:cNvPr id="23559" name="Rectangle 12"/>
          <p:cNvSpPr>
            <a:spLocks noChangeArrowheads="1"/>
          </p:cNvSpPr>
          <p:nvPr/>
        </p:nvSpPr>
        <p:spPr bwMode="auto">
          <a:xfrm>
            <a:off x="685800" y="25908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every other node has exactly one parent node</a:t>
            </a:r>
            <a:endParaRPr lang="en-US" sz="2000" i="1">
              <a:latin typeface="Arial Narrow" charset="0"/>
            </a:endParaRPr>
          </a:p>
        </p:txBody>
      </p:sp>
      <p:sp>
        <p:nvSpPr>
          <p:cNvPr id="23560" name="Rectangle 13"/>
          <p:cNvSpPr>
            <a:spLocks noChangeArrowheads="1"/>
          </p:cNvSpPr>
          <p:nvPr/>
        </p:nvSpPr>
        <p:spPr bwMode="auto">
          <a:xfrm>
            <a:off x="685800" y="30480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  <a:tabLst>
                <a:tab pos="2060575" algn="l"/>
              </a:tabLst>
            </a:pPr>
            <a:r>
              <a:rPr lang="en-US" sz="2000">
                <a:latin typeface="Arial Narrow" charset="0"/>
              </a:rPr>
              <a:t>there is a unique path from the root to each node (i.e., the tree is connected and there are no cycles)</a:t>
            </a:r>
            <a:endParaRPr lang="en-US" sz="2000" i="1">
              <a:latin typeface="Arial Narrow" charset="0"/>
            </a:endParaRPr>
          </a:p>
        </p:txBody>
      </p:sp>
      <p:sp>
        <p:nvSpPr>
          <p:cNvPr id="314382" name="Text Box 14"/>
          <p:cNvSpPr txBox="1">
            <a:spLocks noChangeArrowheads="1"/>
          </p:cNvSpPr>
          <p:nvPr/>
        </p:nvSpPr>
        <p:spPr bwMode="auto">
          <a:xfrm>
            <a:off x="5791200" y="4343400"/>
            <a:ext cx="3505200" cy="12001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nodes that have no children (nodes connected below them) are known as </a:t>
            </a:r>
            <a:r>
              <a:rPr lang="en-US" i="1">
                <a:solidFill>
                  <a:schemeClr val="tx2"/>
                </a:solidFill>
                <a:latin typeface="Arial Narrow" charset="0"/>
              </a:rPr>
              <a:t>leaves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8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21D6EE4-E488-D343-8D89-15C43C3CB65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1600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/** @return the number of times value occurs in the tree with specified root */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public int numOccur(TreeNode&lt;E&gt; root, 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414724" name="Rectangle 4"/>
          <p:cNvSpPr>
            <a:spLocks noChangeArrowheads="1"/>
          </p:cNvSpPr>
          <p:nvPr/>
        </p:nvSpPr>
        <p:spPr bwMode="auto">
          <a:xfrm>
            <a:off x="685800" y="3200400"/>
            <a:ext cx="8702675" cy="1600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/** @return the sum of all the values stored in the tree with specified root */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int sum(TreeNode&lt;Integer&gt; root) { 	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414725" name="Rectangle 5"/>
          <p:cNvSpPr>
            <a:spLocks noChangeArrowheads="1"/>
          </p:cNvSpPr>
          <p:nvPr/>
        </p:nvSpPr>
        <p:spPr bwMode="auto">
          <a:xfrm>
            <a:off x="685800" y="5029200"/>
            <a:ext cx="8702675" cy="1676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/** @return the maximum value in the tree with specified root */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int max(TreeNode&lt;Integer&gt; root) {</a:t>
            </a: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4724" grpId="0" animBg="1"/>
      <p:bldP spid="41472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65EB3A-355D-3A47-BC72-5FC3F58EA89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add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3276600"/>
            <a:ext cx="7696200" cy="3124200"/>
          </a:xfrm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public void add(E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this.root = this.add(this.root, value);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1200">
              <a:solidFill>
                <a:srgbClr val="00000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private TreeNode&lt;E&gt; add(TreeNode&lt;E&gt; current, E value)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if (current == null)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current = new TreeNode&lt;E&gt;(value, null, null);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if (this.size(current.getLeft()) &lt;= this.size(current.getRight()))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current.setLeft(this.add(current.getLeft(), value));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else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current.setRight(this.add(current.getRight(), value));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}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current;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5800" y="1143000"/>
            <a:ext cx="8534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how do you add to a binary tree?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ideally would like to maintain balance, so (recursively) add to smaller subtree</a:t>
            </a:r>
            <a:endParaRPr lang="en-US">
              <a:solidFill>
                <a:schemeClr val="accent2"/>
              </a:solidFill>
              <a:latin typeface="Arial Narrow" charset="0"/>
            </a:endParaRP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big Oh?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we will consider more efficient approaches for maintaining balance later</a:t>
            </a:r>
          </a:p>
          <a:p>
            <a:pPr marL="838200" lvl="1" indent="-381000">
              <a:spcBef>
                <a:spcPct val="20000"/>
              </a:spcBef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041265F-AB64-A446-8230-9D7D5B4B379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Courier New" charset="0"/>
              </a:rPr>
              <a:t>remove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method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85800" y="1447800"/>
            <a:ext cx="49530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81000" indent="-3810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how do you remove from a binary tree?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tricky, since removing an internal node means rerouting pointers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solidFill>
                  <a:srgbClr val="000000"/>
                </a:solidFill>
                <a:latin typeface="Arial Narrow" charset="0"/>
              </a:rPr>
              <a:t>must maintain binary tree structure</a:t>
            </a:r>
            <a:endParaRPr lang="en-US" sz="2000">
              <a:latin typeface="Arial Narrow" charset="0"/>
            </a:endParaRPr>
          </a:p>
          <a:p>
            <a:pPr marL="838200" lvl="1" indent="-381000">
              <a:spcBef>
                <a:spcPct val="20000"/>
              </a:spcBef>
            </a:pPr>
            <a:endParaRPr lang="en-US" sz="2000">
              <a:latin typeface="Arial Narrow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85800" y="3429000"/>
            <a:ext cx="7010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simpler solution</a:t>
            </a:r>
          </a:p>
          <a:p>
            <a:pPr>
              <a:spcBef>
                <a:spcPct val="20000"/>
              </a:spcBef>
            </a:pPr>
            <a:endParaRPr lang="en-US" sz="1400" u="sng">
              <a:solidFill>
                <a:schemeClr val="accent2"/>
              </a:solidFill>
              <a:latin typeface="Arial Narrow" charset="0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find node (as in search)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a leaf, simply remove it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no left subtree, reroute parent pointer to right subtree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otherwise, replace current value with a leaf value from the left subtree (and remove the leaf node)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000">
              <a:latin typeface="Arial Narrow" charset="0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Arial Narrow" charset="0"/>
              </a:rPr>
              <a:t>		DOES THIS MAINTAIN BALANCE?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rgbClr val="FF0000"/>
                </a:solidFill>
                <a:latin typeface="Arial Narrow" charset="0"/>
              </a:rPr>
              <a:t>		(you can see the implementation in BinaryTree.java)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2000">
              <a:latin typeface="Arial Narrow" charset="0"/>
            </a:endParaRPr>
          </a:p>
        </p:txBody>
      </p:sp>
      <p:pic>
        <p:nvPicPr>
          <p:cNvPr id="39942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219200"/>
            <a:ext cx="335915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Induction and trees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which of the following are true?  prove/disprove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 full binary tree, there are more nodes on the bottom (deepest) level than all other levels combined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any (non-empty) binary tree, there will always be more leaves than non-leaves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any (non-empty) binary tree, there will always be more empty children (i.e., null left or right fields within nodes) than children (i.e., non-null fields)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41FAE86-720C-6043-A487-D3EA017388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6850DF5-AC44-9643-B0CF-49849516480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Searching linked lists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763000" cy="533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recall: a (linear) linked list only provides sequential access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O(N) searches</a:t>
            </a:r>
          </a:p>
        </p:txBody>
      </p:sp>
      <p:sp>
        <p:nvSpPr>
          <p:cNvPr id="411652" name="Rectangle 4"/>
          <p:cNvSpPr>
            <a:spLocks noChangeArrowheads="1"/>
          </p:cNvSpPr>
          <p:nvPr/>
        </p:nvSpPr>
        <p:spPr bwMode="auto">
          <a:xfrm>
            <a:off x="685800" y="3124200"/>
            <a:ext cx="87026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  <a:sym typeface="Wingdings" charset="0"/>
              </a:rPr>
              <a:t>it is possible to obtain O(log N) searches using a tree structure</a:t>
            </a:r>
          </a:p>
          <a:p>
            <a:pPr marL="342900" indent="-342900"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  <a:sym typeface="Wingdings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  <a:sym typeface="Wingdings" charset="0"/>
              </a:rPr>
              <a:t>in order to perform binary search efficiently, must be able to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  <a:sym typeface="Wingdings" charset="0"/>
              </a:rPr>
              <a:t>access the middle element of the list </a:t>
            </a: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in O(1)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  <a:sym typeface="Wingdings" charset="0"/>
              </a:rPr>
              <a:t>divide the list into halves </a:t>
            </a:r>
            <a:r>
              <a:rPr lang="en-US" sz="2000" dirty="0">
                <a:solidFill>
                  <a:schemeClr val="tx2"/>
                </a:solidFill>
                <a:latin typeface="Arial Narrow" charset="0"/>
                <a:sym typeface="Wingdings" charset="0"/>
              </a:rPr>
              <a:t>in O(1)</a:t>
            </a:r>
            <a:r>
              <a:rPr lang="en-US" sz="2000" dirty="0">
                <a:latin typeface="Arial Narrow" charset="0"/>
                <a:sym typeface="Wingdings" charset="0"/>
              </a:rPr>
              <a:t> and recurse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  <a:sym typeface="Wingdings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chemeClr val="tx2"/>
                </a:solidFill>
                <a:latin typeface="Arial Narrow" charset="0"/>
              </a:rPr>
              <a:t>HOW CAN WE GET THIS FUNCTIONALITY FROM A TREE?</a:t>
            </a:r>
          </a:p>
        </p:txBody>
      </p:sp>
      <p:graphicFrame>
        <p:nvGraphicFramePr>
          <p:cNvPr id="18434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2057400" y="1828800"/>
          <a:ext cx="46482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martDraw" r:id="rId2" imgW="3099600" imgH="608040" progId="SmartDraw.2">
                  <p:embed/>
                </p:oleObj>
              </mc:Choice>
              <mc:Fallback>
                <p:oleObj name="SmartDraw" r:id="rId2" imgW="3099600" imgH="608040" progId="SmartDraw.2">
                  <p:embed/>
                  <p:pic>
                    <p:nvPicPr>
                      <p:cNvPr id="184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28800"/>
                        <a:ext cx="4648200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888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7F7A4D5-41BD-BB41-8A4D-07D2ECC7B2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 trees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610600" cy="1143000"/>
          </a:xfrm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binary search tree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binary tree in which, for every node: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item stored at the node is &gt; all items stored in its left subtree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 item stored at the node is ≤ all items stored in its right subtree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5638800" y="3171825"/>
            <a:ext cx="3505200" cy="30003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in a (balanced) binary search tree: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middle element = root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1</a:t>
            </a:r>
            <a:r>
              <a:rPr lang="en-US" sz="2000" baseline="30000">
                <a:solidFill>
                  <a:schemeClr val="tx2"/>
                </a:solidFill>
                <a:latin typeface="Arial Narrow" charset="0"/>
              </a:rPr>
              <a:t>st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 half of list = left subtree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2</a:t>
            </a:r>
            <a:r>
              <a:rPr lang="en-US" sz="2000" baseline="30000">
                <a:solidFill>
                  <a:schemeClr val="tx2"/>
                </a:solidFill>
                <a:latin typeface="Arial Narrow" charset="0"/>
              </a:rPr>
              <a:t>nd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 half of list = right subtree</a:t>
            </a:r>
          </a:p>
          <a:p>
            <a:pPr>
              <a:spcBef>
                <a:spcPct val="50000"/>
              </a:spcBef>
            </a:pPr>
            <a:endParaRPr lang="en-US" sz="2000">
              <a:solidFill>
                <a:schemeClr val="tx2"/>
              </a:solidFill>
              <a:latin typeface="Arial Narrow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furthermore, these properties hold for each subtree</a:t>
            </a:r>
          </a:p>
        </p:txBody>
      </p:sp>
      <p:pic>
        <p:nvPicPr>
          <p:cNvPr id="19462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124200"/>
            <a:ext cx="490537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17697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BinarySearchTree class</a:t>
            </a:r>
          </a:p>
        </p:txBody>
      </p:sp>
      <p:sp>
        <p:nvSpPr>
          <p:cNvPr id="2048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05000"/>
            <a:ext cx="7848600" cy="5029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public class BinarySearchTree&lt;E extends Comparable&lt;? super E&gt;&gt; 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extends BinaryTree&lt;E&gt; {</a:t>
            </a:r>
          </a:p>
          <a:p>
            <a:pPr marL="0" indent="0"/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BinarySearchTree() {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super();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/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add(E value) {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// OVERRIDE TO MAINTAIN BINARY SEARCH TREE PROPERTY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/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contains(E value) {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// OVERRIDE TO TAKE ADVANTAGE OF BINARY SEARCH TREE PROPERTY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/>
            <a:endParaRPr lang="en-US" sz="14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public void remove(E value) {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    // DOES THIS NEED TO BE OVERRIDDEN?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    }</a:t>
            </a:r>
          </a:p>
          <a:p>
            <a:pPr marL="0" indent="0"/>
            <a:r>
              <a:rPr lang="en-US" sz="14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383AD0-DE6E-194A-BBBC-D652C431F63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295400"/>
            <a:ext cx="7924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can use inheritance to derive </a:t>
            </a:r>
            <a:r>
              <a:rPr lang="en-US" dirty="0" err="1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BinarySearchTree</a:t>
            </a:r>
            <a:r>
              <a:rPr lang="en-US" dirty="0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 from </a:t>
            </a:r>
            <a:r>
              <a:rPr lang="en-US" dirty="0" err="1">
                <a:solidFill>
                  <a:schemeClr val="accent6"/>
                </a:solidFill>
                <a:latin typeface="+mn-lt"/>
                <a:ea typeface="+mn-ea"/>
                <a:cs typeface="+mn-cs"/>
              </a:rPr>
              <a:t>BinaryTree</a:t>
            </a:r>
            <a:endParaRPr lang="en-US" dirty="0">
              <a:solidFill>
                <a:schemeClr val="accent6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84952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69E019-2775-1545-BF2B-9B9ED56E274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Binary search in BSTs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762000" y="1338263"/>
            <a:ext cx="83058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6858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u="sng">
                <a:latin typeface="Arial Narrow" charset="0"/>
              </a:rPr>
              <a:t>to search a binary search tree: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the tree is empty, NOT FOUND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desired item is at root, FOUND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desired item &lt; item at root, then recursively search the left subtree</a:t>
            </a:r>
          </a:p>
          <a:p>
            <a:pPr lvl="1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if desired item &gt; item at root, then recursively search the right subtree</a:t>
            </a:r>
          </a:p>
        </p:txBody>
      </p:sp>
      <p:pic>
        <p:nvPicPr>
          <p:cNvPr id="21509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1000"/>
            <a:ext cx="3200400" cy="1988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TextBox 10"/>
          <p:cNvSpPr txBox="1">
            <a:spLocks noChangeArrowheads="1"/>
          </p:cNvSpPr>
          <p:nvPr/>
        </p:nvSpPr>
        <p:spPr bwMode="auto">
          <a:xfrm>
            <a:off x="1447800" y="3657600"/>
            <a:ext cx="6400800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  <a:cs typeface="Courier New" charset="0"/>
              </a:rPr>
              <a:t>    public boolean contains(E value)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return this.contains(this.root, value);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endParaRPr lang="en-US" sz="1200">
              <a:latin typeface="Courier New" charset="0"/>
              <a:cs typeface="Courier New" charset="0"/>
            </a:endParaRPr>
          </a:p>
          <a:p>
            <a:r>
              <a:rPr lang="en-US" sz="1200">
                <a:latin typeface="Courier New" charset="0"/>
                <a:cs typeface="Courier New" charset="0"/>
              </a:rPr>
              <a:t>    private boolean contains(TreeNode&lt;E&gt; current, E value)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if (current == null)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false;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else if (value.equals(current.getData()))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true;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else if (value.compareTo(current.getData()) &lt; 0)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this.contains(current.getLeft(), value);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else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this.contains(current.getRight(), value);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7713690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B6472E5-283C-AB4D-B7F5-4E5A08EB9D0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 efficiency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7924800" cy="762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efficient is search on a BST?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the best case?</a:t>
            </a:r>
          </a:p>
        </p:txBody>
      </p:sp>
      <p:sp>
        <p:nvSpPr>
          <p:cNvPr id="433156" name="Rectangle 4"/>
          <p:cNvSpPr>
            <a:spLocks noChangeArrowheads="1"/>
          </p:cNvSpPr>
          <p:nvPr/>
        </p:nvSpPr>
        <p:spPr bwMode="auto">
          <a:xfrm>
            <a:off x="898525" y="1981200"/>
            <a:ext cx="8702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685800" lvl="2" indent="7938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O(1)		if desired item is at the root</a:t>
            </a:r>
          </a:p>
        </p:txBody>
      </p:sp>
      <p:sp>
        <p:nvSpPr>
          <p:cNvPr id="433157" name="Rectangle 5"/>
          <p:cNvSpPr>
            <a:spLocks noChangeArrowheads="1"/>
          </p:cNvSpPr>
          <p:nvPr/>
        </p:nvSpPr>
        <p:spPr bwMode="auto">
          <a:xfrm>
            <a:off x="685800" y="2438400"/>
            <a:ext cx="8702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in the worst case?</a:t>
            </a:r>
          </a:p>
        </p:txBody>
      </p:sp>
      <p:sp>
        <p:nvSpPr>
          <p:cNvPr id="433158" name="Rectangle 6"/>
          <p:cNvSpPr>
            <a:spLocks noChangeArrowheads="1"/>
          </p:cNvSpPr>
          <p:nvPr/>
        </p:nvSpPr>
        <p:spPr bwMode="auto">
          <a:xfrm>
            <a:off x="685800" y="2819400"/>
            <a:ext cx="8702675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O(height of the tree)   if item is leaf on the longest path from the root </a:t>
            </a:r>
          </a:p>
        </p:txBody>
      </p:sp>
      <p:sp>
        <p:nvSpPr>
          <p:cNvPr id="433159" name="Rectangle 7"/>
          <p:cNvSpPr>
            <a:spLocks noChangeArrowheads="1"/>
          </p:cNvSpPr>
          <p:nvPr/>
        </p:nvSpPr>
        <p:spPr bwMode="auto">
          <a:xfrm>
            <a:off x="685800" y="3541713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order to optimize worst-case behavior, want a (relatively) balanced tree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otherwise, don't get binary reduction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consider two trees, each with 7 nodes</a:t>
            </a:r>
          </a:p>
        </p:txBody>
      </p:sp>
      <p:graphicFrame>
        <p:nvGraphicFramePr>
          <p:cNvPr id="433160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3124200" y="4913313"/>
          <a:ext cx="3340100" cy="217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325523" imgH="3464695" progId="Visio.Drawing.6">
                  <p:embed/>
                </p:oleObj>
              </mc:Choice>
              <mc:Fallback>
                <p:oleObj name="Visio" r:id="rId2" imgW="5325523" imgH="3464695" progId="Visio.Drawing.6">
                  <p:embed/>
                  <p:pic>
                    <p:nvPicPr>
                      <p:cNvPr id="43316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913313"/>
                        <a:ext cx="3340100" cy="217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085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6" grpId="0"/>
      <p:bldP spid="433157" grpId="0"/>
      <p:bldP spid="433158" grpId="0"/>
      <p:bldP spid="43315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4AED07-2106-4B40-8DB9-A329C92F1A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 efficiency (cont.)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219200"/>
            <a:ext cx="8915400" cy="12192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showed that N nodes can be stored in a binary tree of height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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log</a:t>
            </a:r>
            <a:r>
              <a:rPr lang="en-US" baseline="-2500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(N+1)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</a:t>
            </a: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so, in a balanced binary search tree, searching is O(log N)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N nodes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height of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</a:t>
            </a:r>
            <a:r>
              <a:rPr lang="en-US">
                <a:latin typeface="Arial Narrow" charset="0"/>
                <a:ea typeface="ＭＳ Ｐゴシック" charset="0"/>
              </a:rPr>
              <a:t>log2(N+1)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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in worst case, have to traverse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</a:t>
            </a:r>
            <a:r>
              <a:rPr lang="en-US">
                <a:latin typeface="Arial Narrow" charset="0"/>
                <a:ea typeface="ＭＳ Ｐゴシック" charset="0"/>
              </a:rPr>
              <a:t>log2(N+1)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 nodes</a:t>
            </a:r>
          </a:p>
        </p:txBody>
      </p:sp>
      <p:sp>
        <p:nvSpPr>
          <p:cNvPr id="437252" name="Rectangle 4"/>
          <p:cNvSpPr>
            <a:spLocks noChangeArrowheads="1"/>
          </p:cNvSpPr>
          <p:nvPr/>
        </p:nvSpPr>
        <p:spPr bwMode="auto">
          <a:xfrm>
            <a:off x="533400" y="2667000"/>
            <a:ext cx="88550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what about the average-case efficiency of searching a binary search tree?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assume that a search for each item in the tree is equally likely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take the cost of searching for each item and average those costs</a:t>
            </a:r>
            <a:endParaRPr lang="en-US" sz="2000" dirty="0">
              <a:latin typeface="Arial Narrow" charset="0"/>
              <a:sym typeface="Symbol" charset="0"/>
            </a:endParaRPr>
          </a:p>
        </p:txBody>
      </p:sp>
      <p:graphicFrame>
        <p:nvGraphicFramePr>
          <p:cNvPr id="437253" name="Object 2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28848217"/>
              </p:ext>
            </p:extLst>
          </p:nvPr>
        </p:nvGraphicFramePr>
        <p:xfrm>
          <a:off x="1447800" y="4254500"/>
          <a:ext cx="27686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378410" imgH="1596700" progId="Visio.Drawing.6">
                  <p:embed/>
                </p:oleObj>
              </mc:Choice>
              <mc:Fallback>
                <p:oleObj name="Visio" r:id="rId3" imgW="3378410" imgH="1596700" progId="Visio.Drawing.6">
                  <p:embed/>
                  <p:pic>
                    <p:nvPicPr>
                      <p:cNvPr id="4372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54500"/>
                        <a:ext cx="27686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7255" name="Text Box 7"/>
          <p:cNvSpPr txBox="1">
            <a:spLocks noChangeArrowheads="1"/>
          </p:cNvSpPr>
          <p:nvPr/>
        </p:nvSpPr>
        <p:spPr bwMode="auto">
          <a:xfrm>
            <a:off x="4495800" y="3962400"/>
            <a:ext cx="2133600" cy="15097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  <a:latin typeface="Arial Narrow" charset="0"/>
              </a:rPr>
              <a:t>costs of search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1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2          +          2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3    +    3    +    3    +    3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437256" name="Text Box 8"/>
          <p:cNvSpPr txBox="1">
            <a:spLocks noChangeArrowheads="1"/>
          </p:cNvSpPr>
          <p:nvPr/>
        </p:nvSpPr>
        <p:spPr bwMode="auto">
          <a:xfrm>
            <a:off x="6629400" y="4141788"/>
            <a:ext cx="2362200" cy="1236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  <a:buFont typeface="Wingdings" charset="0"/>
              <a:buChar char="è"/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17/7</a:t>
            </a:r>
            <a:r>
              <a:rPr lang="en-US" sz="1800">
                <a:solidFill>
                  <a:schemeClr val="tx2"/>
                </a:solidFill>
                <a:sym typeface="Wingdings" charset="0"/>
              </a:rPr>
              <a:t>	       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2.42</a:t>
            </a:r>
          </a:p>
          <a:p>
            <a:pPr>
              <a:spcBef>
                <a:spcPct val="50000"/>
              </a:spcBef>
              <a:buFont typeface="Wingdings" charset="0"/>
              <a:buChar char="è"/>
            </a:pP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437257" name="Rectangle 9"/>
          <p:cNvSpPr>
            <a:spLocks noChangeArrowheads="1"/>
          </p:cNvSpPr>
          <p:nvPr/>
        </p:nvSpPr>
        <p:spPr bwMode="auto">
          <a:xfrm>
            <a:off x="605448" y="5867400"/>
            <a:ext cx="88550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dirty="0">
                <a:latin typeface="Arial Narrow" charset="0"/>
              </a:rPr>
              <a:t>define the </a:t>
            </a:r>
            <a:r>
              <a:rPr lang="en-US" sz="2000" i="1" dirty="0">
                <a:latin typeface="Arial Narrow" charset="0"/>
              </a:rPr>
              <a:t>weight</a:t>
            </a:r>
            <a:r>
              <a:rPr lang="en-US" sz="2000" dirty="0">
                <a:latin typeface="Arial Narrow" charset="0"/>
              </a:rPr>
              <a:t> of a tree to be the sum of all node depths (root = 1, …)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000" b="1" i="1" dirty="0">
                <a:latin typeface="Arial Narrow" charset="0"/>
              </a:rPr>
              <a:t>average cost of searching a BST = weight of tree / number of nodes in tree</a:t>
            </a:r>
          </a:p>
        </p:txBody>
      </p:sp>
    </p:spTree>
    <p:extLst>
      <p:ext uri="{BB962C8B-B14F-4D97-AF65-F5344CB8AC3E}">
        <p14:creationId xmlns:p14="http://schemas.microsoft.com/office/powerpoint/2010/main" val="332929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7252" grpId="0"/>
      <p:bldP spid="437255" grpId="0" animBg="1"/>
      <p:bldP spid="437256" grpId="0"/>
      <p:bldP spid="43725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7B8724-AE8A-6245-95E5-634F1BD408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 definition of a tree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458200" cy="1219200"/>
          </a:xfrm>
        </p:spPr>
        <p:txBody>
          <a:bodyPr/>
          <a:lstStyle/>
          <a:p>
            <a:pPr marL="0" indent="0">
              <a:tabLst>
                <a:tab pos="2060575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 are naturally recursive data structures:</a:t>
            </a:r>
          </a:p>
          <a:p>
            <a:pPr lvl="1">
              <a:tabLst>
                <a:tab pos="2060575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the empty tree (with no nodes) is a tree</a:t>
            </a:r>
          </a:p>
          <a:p>
            <a:pPr lvl="1">
              <a:tabLst>
                <a:tab pos="2060575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a node with subtrees connected below is a tree</a:t>
            </a:r>
          </a:p>
        </p:txBody>
      </p:sp>
      <p:graphicFrame>
        <p:nvGraphicFramePr>
          <p:cNvPr id="400388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715000" y="2667000"/>
          <a:ext cx="2590800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407267" imgH="2475247" progId="Visio.Drawing.6">
                  <p:embed/>
                </p:oleObj>
              </mc:Choice>
              <mc:Fallback>
                <p:oleObj name="Visio" r:id="rId2" imgW="3407267" imgH="2475247" progId="Visio.Drawing.6">
                  <p:embed/>
                  <p:pic>
                    <p:nvPicPr>
                      <p:cNvPr id="40038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667000"/>
                        <a:ext cx="2590800" cy="188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392" name="Text Box 8"/>
          <p:cNvSpPr txBox="1">
            <a:spLocks noChangeArrowheads="1"/>
          </p:cNvSpPr>
          <p:nvPr/>
        </p:nvSpPr>
        <p:spPr bwMode="auto">
          <a:xfrm>
            <a:off x="5715000" y="4591050"/>
            <a:ext cx="259080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tree with 7 nodes</a:t>
            </a:r>
            <a:endParaRPr lang="en-US" i="1">
              <a:solidFill>
                <a:schemeClr val="tx2"/>
              </a:solidFill>
              <a:latin typeface="Arial Narrow" charset="0"/>
            </a:endParaRPr>
          </a:p>
        </p:txBody>
      </p:sp>
      <p:sp>
        <p:nvSpPr>
          <p:cNvPr id="400393" name="Rectangle 9"/>
          <p:cNvSpPr>
            <a:spLocks noChangeArrowheads="1"/>
          </p:cNvSpPr>
          <p:nvPr/>
        </p:nvSpPr>
        <p:spPr bwMode="auto">
          <a:xfrm>
            <a:off x="685800" y="6019800"/>
            <a:ext cx="853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tabLst>
                <a:tab pos="20605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 tree where each node has at most 2 subtrees (children) is a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binary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tree</a:t>
            </a:r>
          </a:p>
        </p:txBody>
      </p:sp>
      <p:sp>
        <p:nvSpPr>
          <p:cNvPr id="400394" name="Text Box 10"/>
          <p:cNvSpPr txBox="1">
            <a:spLocks noChangeArrowheads="1"/>
          </p:cNvSpPr>
          <p:nvPr/>
        </p:nvSpPr>
        <p:spPr bwMode="auto">
          <a:xfrm>
            <a:off x="685800" y="4572000"/>
            <a:ext cx="1524000" cy="4699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empty tree</a:t>
            </a:r>
            <a:endParaRPr lang="en-US" i="1">
              <a:solidFill>
                <a:schemeClr val="tx2"/>
              </a:solidFill>
              <a:latin typeface="Arial Narrow" charset="0"/>
            </a:endParaRPr>
          </a:p>
        </p:txBody>
      </p:sp>
      <p:graphicFrame>
        <p:nvGraphicFramePr>
          <p:cNvPr id="400395" name="Object 3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743200" y="2667000"/>
          <a:ext cx="2590800" cy="188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3407267" imgH="2475247" progId="Visio.Drawing.6">
                  <p:embed/>
                </p:oleObj>
              </mc:Choice>
              <mc:Fallback>
                <p:oleObj name="Visio" r:id="rId4" imgW="3407267" imgH="2475247" progId="Visio.Drawing.6">
                  <p:embed/>
                  <p:pic>
                    <p:nvPicPr>
                      <p:cNvPr id="4003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667000"/>
                        <a:ext cx="2590800" cy="1881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397" name="Text Box 13"/>
          <p:cNvSpPr txBox="1">
            <a:spLocks noChangeArrowheads="1"/>
          </p:cNvSpPr>
          <p:nvPr/>
        </p:nvSpPr>
        <p:spPr bwMode="auto">
          <a:xfrm>
            <a:off x="2743200" y="4267200"/>
            <a:ext cx="2590800" cy="8350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Arial Narrow" charset="0"/>
              </a:rPr>
              <a:t>tree with 1 node (empty subtrees)</a:t>
            </a:r>
            <a:endParaRPr lang="en-US" i="1">
              <a:solidFill>
                <a:schemeClr val="tx2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392" grpId="0" animBg="1"/>
      <p:bldP spid="400393" grpId="0"/>
      <p:bldP spid="400394" grpId="0" animBg="1"/>
      <p:bldP spid="40039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8633B25-B78D-FE40-A412-707E75233D5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Search efficiency (cont.)</a:t>
            </a:r>
          </a:p>
        </p:txBody>
      </p:sp>
      <p:graphicFrame>
        <p:nvGraphicFramePr>
          <p:cNvPr id="437253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1295400" y="1968500"/>
          <a:ext cx="2768600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378410" imgH="1596700" progId="Visio.Drawing.6">
                  <p:embed/>
                </p:oleObj>
              </mc:Choice>
              <mc:Fallback>
                <p:oleObj name="Visio" r:id="rId2" imgW="3378410" imgH="1596700" progId="Visio.Drawing.6">
                  <p:embed/>
                  <p:pic>
                    <p:nvPicPr>
                      <p:cNvPr id="43725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68500"/>
                        <a:ext cx="2768600" cy="1308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Text Box 7"/>
          <p:cNvSpPr txBox="1">
            <a:spLocks noChangeArrowheads="1"/>
          </p:cNvSpPr>
          <p:nvPr/>
        </p:nvSpPr>
        <p:spPr bwMode="auto">
          <a:xfrm>
            <a:off x="4343400" y="1676400"/>
            <a:ext cx="2133600" cy="1509713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  <a:latin typeface="Arial Narrow" charset="0"/>
              </a:rPr>
              <a:t>costs of search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1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2          +          2</a:t>
            </a:r>
          </a:p>
          <a:p>
            <a:pPr algn="ctr"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Arial Narrow" charset="0"/>
              </a:rPr>
              <a:t>3    +    3    +    3    +    3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437256" name="Text Box 8"/>
          <p:cNvSpPr txBox="1">
            <a:spLocks noChangeArrowheads="1"/>
          </p:cNvSpPr>
          <p:nvPr/>
        </p:nvSpPr>
        <p:spPr bwMode="auto">
          <a:xfrm>
            <a:off x="6477000" y="1295400"/>
            <a:ext cx="2362200" cy="2170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  <a:buFont typeface="Wingdings" charset="0"/>
              <a:buChar char="è"/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17/7</a:t>
            </a:r>
            <a:r>
              <a:rPr lang="en-US" sz="1800">
                <a:solidFill>
                  <a:schemeClr val="tx2"/>
                </a:solidFill>
                <a:sym typeface="Wingdings" charset="0"/>
              </a:rPr>
              <a:t>	       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2.42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  <a:r>
              <a:rPr lang="en-US" sz="2000">
                <a:solidFill>
                  <a:srgbClr val="2D2DB9"/>
                </a:solidFill>
                <a:latin typeface="Arial Narrow" charset="0"/>
                <a:sym typeface="Wingdings" charset="0"/>
              </a:rPr>
              <a:t>~log N</a:t>
            </a:r>
          </a:p>
          <a:p>
            <a:pPr>
              <a:spcBef>
                <a:spcPct val="50000"/>
              </a:spcBef>
              <a:buFont typeface="Wingdings" charset="0"/>
              <a:buChar char="è"/>
            </a:pP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343400" y="4267200"/>
            <a:ext cx="2133600" cy="237013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 u="sng">
                <a:solidFill>
                  <a:schemeClr val="tx2"/>
                </a:solidFill>
                <a:latin typeface="Arial Narrow" charset="0"/>
              </a:rPr>
              <a:t>costs of search</a:t>
            </a:r>
          </a:p>
          <a:p>
            <a:pPr algn="ctr"/>
            <a:endParaRPr lang="en-US" sz="1600">
              <a:solidFill>
                <a:schemeClr val="tx2"/>
              </a:solidFill>
              <a:latin typeface="Arial Narrow" charset="0"/>
            </a:endParaRP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1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+ 2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+ 3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+ 4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+ 5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+ 6</a:t>
            </a:r>
          </a:p>
          <a:p>
            <a:pPr algn="ctr"/>
            <a:r>
              <a:rPr lang="en-US" sz="1600">
                <a:solidFill>
                  <a:schemeClr val="tx2"/>
                </a:solidFill>
                <a:latin typeface="Arial Narrow" charset="0"/>
              </a:rPr>
              <a:t>+ 7</a:t>
            </a:r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477000" y="4446588"/>
            <a:ext cx="2362200" cy="217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180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  <a:buFont typeface="Wingdings" charset="0"/>
              <a:buChar char="è"/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28/7</a:t>
            </a:r>
            <a:r>
              <a:rPr lang="en-US" sz="1800">
                <a:solidFill>
                  <a:schemeClr val="tx2"/>
                </a:solidFill>
                <a:sym typeface="Wingdings" charset="0"/>
              </a:rPr>
              <a:t>	        </a:t>
            </a: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4.00</a:t>
            </a:r>
          </a:p>
          <a:p>
            <a:pPr>
              <a:spcBef>
                <a:spcPct val="50000"/>
              </a:spcBef>
              <a:buFont typeface="Wingdings" charset="0"/>
              <a:buChar char="è"/>
            </a:pPr>
            <a:endParaRPr lang="en-US" sz="2000">
              <a:solidFill>
                <a:schemeClr val="tx2"/>
              </a:solidFill>
              <a:latin typeface="Arial Narrow" charset="0"/>
              <a:sym typeface="Wingdings" charset="0"/>
            </a:endParaRP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	</a:t>
            </a:r>
            <a:r>
              <a:rPr lang="en-US" sz="2000">
                <a:solidFill>
                  <a:srgbClr val="2D2DB9"/>
                </a:solidFill>
                <a:latin typeface="Arial Narrow" charset="0"/>
                <a:sym typeface="Wingdings" charset="0"/>
              </a:rPr>
              <a:t>~N/2</a:t>
            </a:r>
          </a:p>
          <a:p>
            <a:pPr>
              <a:spcBef>
                <a:spcPct val="50000"/>
              </a:spcBef>
              <a:buFont typeface="Wingdings" charset="0"/>
              <a:buChar char="è"/>
            </a:pPr>
            <a:endParaRPr lang="en-US" sz="1800">
              <a:solidFill>
                <a:schemeClr val="tx2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0"/>
            <a:ext cx="15113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3462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8D582E6-3743-664D-BBF1-F16CE5E62DA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Inserting an item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1524000"/>
            <a:ext cx="35972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 u="sng">
                <a:latin typeface="Arial Narrow" charset="0"/>
              </a:rPr>
              <a:t>inserting into a BST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endParaRPr lang="en-US" sz="1200" u="sng">
              <a:latin typeface="Arial Narrow" charset="0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traverse edges as in a search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when you reach a leaf, add the new node below it</a:t>
            </a:r>
          </a:p>
        </p:txBody>
      </p:sp>
      <p:pic>
        <p:nvPicPr>
          <p:cNvPr id="25605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78991"/>
            <a:ext cx="4097337" cy="2545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TextBox 10"/>
          <p:cNvSpPr txBox="1">
            <a:spLocks noChangeArrowheads="1"/>
          </p:cNvSpPr>
          <p:nvPr/>
        </p:nvSpPr>
        <p:spPr bwMode="auto">
          <a:xfrm>
            <a:off x="1447800" y="3657600"/>
            <a:ext cx="6400800" cy="3232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  <a:cs typeface="Courier New" charset="0"/>
              </a:rPr>
              <a:t>    public void add(E value)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this.root = this.add(this.root, value);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endParaRPr lang="en-US" sz="1200">
              <a:latin typeface="Courier New" charset="0"/>
              <a:cs typeface="Courier New" charset="0"/>
            </a:endParaRPr>
          </a:p>
          <a:p>
            <a:r>
              <a:rPr lang="en-US" sz="1200">
                <a:latin typeface="Courier New" charset="0"/>
                <a:cs typeface="Courier New" charset="0"/>
              </a:rPr>
              <a:t>    private TreeNode&lt;E&gt; add(TreeNode&lt;E&gt; current, E value)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if (current == null)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return new TreeNode&lt;E&gt;(value, null, null);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endParaRPr lang="en-US" sz="1200">
              <a:latin typeface="Courier New" charset="0"/>
              <a:cs typeface="Courier New" charset="0"/>
            </a:endParaRPr>
          </a:p>
          <a:p>
            <a:r>
              <a:rPr lang="en-US" sz="1200">
                <a:latin typeface="Courier New" charset="0"/>
                <a:cs typeface="Courier New" charset="0"/>
              </a:rPr>
              <a:t>        if (value.compareTo(current.getData()) &lt;= 0)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current.setLeft(this.add(current.getLeft(), value));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else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    current.setRight(this.add(current.getRight(), value));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return current;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4019539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D4677C3-061A-EA4A-9C86-CA110AF90EA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Removing an item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5800" y="1676400"/>
            <a:ext cx="8001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defRPr/>
            </a:pPr>
            <a:r>
              <a:rPr lang="en-US" dirty="0">
                <a:solidFill>
                  <a:srgbClr val="2D2DB9"/>
                </a:solidFill>
                <a:latin typeface="Arial Narrow" charset="0"/>
                <a:ea typeface="+mn-ea"/>
                <a:cs typeface="+mn-cs"/>
              </a:rPr>
              <a:t>recall </a:t>
            </a:r>
            <a:r>
              <a:rPr lang="en-US" dirty="0" err="1">
                <a:solidFill>
                  <a:srgbClr val="2D2DB9"/>
                </a:solidFill>
                <a:latin typeface="Arial Narrow" charset="0"/>
                <a:ea typeface="+mn-ea"/>
                <a:cs typeface="+mn-cs"/>
              </a:rPr>
              <a:t>BinaryTree</a:t>
            </a:r>
            <a:r>
              <a:rPr lang="en-US" dirty="0">
                <a:solidFill>
                  <a:srgbClr val="2D2DB9"/>
                </a:solidFill>
                <a:latin typeface="Arial Narrow" charset="0"/>
                <a:ea typeface="+mn-ea"/>
                <a:cs typeface="+mn-cs"/>
              </a:rPr>
              <a:t> remove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endParaRPr lang="en-US" sz="1200" u="sng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find node (as in search)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if a leaf, simply remove it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if no left </a:t>
            </a:r>
            <a:r>
              <a:rPr lang="en-US" sz="2000" dirty="0" err="1">
                <a:latin typeface="Arial Narrow" charset="0"/>
                <a:ea typeface="ＭＳ Ｐゴシック" charset="-128"/>
                <a:cs typeface="ＭＳ Ｐゴシック" charset="-128"/>
              </a:rPr>
              <a:t>subtree</a:t>
            </a: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, reroute parent pointer to right </a:t>
            </a:r>
            <a:r>
              <a:rPr lang="en-US" sz="2000" dirty="0" err="1">
                <a:latin typeface="Arial Narrow" charset="0"/>
                <a:ea typeface="ＭＳ Ｐゴシック" charset="-128"/>
                <a:cs typeface="ＭＳ Ｐゴシック" charset="-128"/>
              </a:rPr>
              <a:t>subtree</a:t>
            </a: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otherwise, replace current value with a leaf value from the left </a:t>
            </a:r>
            <a:r>
              <a:rPr lang="en-US" sz="2000" dirty="0" err="1">
                <a:latin typeface="Arial Narrow" charset="0"/>
                <a:ea typeface="ＭＳ Ｐゴシック" charset="-128"/>
                <a:cs typeface="ＭＳ Ｐゴシック" charset="-128"/>
              </a:rPr>
              <a:t>subtree</a:t>
            </a:r>
            <a:r>
              <a:rPr lang="en-US" sz="2000" dirty="0">
                <a:latin typeface="Arial Narrow" charset="0"/>
                <a:ea typeface="ＭＳ Ｐゴシック" charset="-128"/>
                <a:cs typeface="ＭＳ Ｐゴシック" charset="-128"/>
              </a:rPr>
              <a:t> (and remove the leaf node)</a:t>
            </a: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buFontTx/>
              <a:buAutoNum type="arabicPeriod"/>
              <a:defRPr/>
            </a:pP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rgbClr val="2D2DB9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CLAIM: as long as you select the rightmost (i.e., maximum) value in the left </a:t>
            </a:r>
            <a:r>
              <a:rPr lang="en-US" dirty="0" err="1">
                <a:solidFill>
                  <a:srgbClr val="2D2DB9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subtree</a:t>
            </a:r>
            <a:r>
              <a:rPr lang="en-US" dirty="0">
                <a:solidFill>
                  <a:srgbClr val="2D2DB9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, this remove algorithm maintains the BST property</a:t>
            </a:r>
          </a:p>
          <a:p>
            <a:pPr marL="800100" lvl="2" indent="-2286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800100" lvl="2" indent="-228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chemeClr val="tx2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WHY?</a:t>
            </a:r>
          </a:p>
          <a:p>
            <a:pPr marL="800100" lvl="2" indent="-2286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800100" lvl="2" indent="-228600">
              <a:lnSpc>
                <a:spcPct val="80000"/>
              </a:lnSpc>
              <a:spcBef>
                <a:spcPct val="20000"/>
              </a:spcBef>
              <a:defRPr/>
            </a:pPr>
            <a:endParaRPr lang="en-US" sz="2000" dirty="0">
              <a:latin typeface="Arial Narrow" charset="0"/>
              <a:ea typeface="ＭＳ Ｐゴシック" charset="-128"/>
              <a:cs typeface="ＭＳ Ｐゴシック" charset="-128"/>
            </a:endParaRPr>
          </a:p>
          <a:p>
            <a:pPr marL="342900" lvl="1" indent="-228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dirty="0">
                <a:solidFill>
                  <a:schemeClr val="accent6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since the </a:t>
            </a:r>
            <a:r>
              <a:rPr lang="en-US" dirty="0" err="1">
                <a:solidFill>
                  <a:schemeClr val="accent6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BinaryTree</a:t>
            </a:r>
            <a:r>
              <a:rPr lang="en-US" dirty="0">
                <a:solidFill>
                  <a:schemeClr val="accent6"/>
                </a:solidFill>
                <a:latin typeface="Arial Narrow" charset="0"/>
                <a:ea typeface="ＭＳ Ｐゴシック" charset="-128"/>
                <a:cs typeface="ＭＳ Ｐゴシック" charset="-128"/>
              </a:rPr>
              <a:t> remove does this, no need to override</a:t>
            </a:r>
          </a:p>
        </p:txBody>
      </p:sp>
      <p:pic>
        <p:nvPicPr>
          <p:cNvPr id="26629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381000"/>
            <a:ext cx="3733800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94456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AD75B57-79EF-3045-A07C-EFA6ED1AF1E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318600" y="472342"/>
            <a:ext cx="90678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Maintaining balance</a:t>
            </a:r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685800" y="1371600"/>
            <a:ext cx="86185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PROBLEM: random insertions (and removals) do not guarantee balance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suppose you started with an empty tree &amp; added words in alphabetical order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braves, cubs, giants, phillies, pirates, reds, rockies, …</a:t>
            </a:r>
          </a:p>
        </p:txBody>
      </p:sp>
      <p:sp>
        <p:nvSpPr>
          <p:cNvPr id="452614" name="Rectangle 6"/>
          <p:cNvSpPr>
            <a:spLocks noChangeArrowheads="1"/>
          </p:cNvSpPr>
          <p:nvPr/>
        </p:nvSpPr>
        <p:spPr bwMode="auto">
          <a:xfrm>
            <a:off x="762000" y="5334000"/>
            <a:ext cx="86185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with repeated insertions/removals, can degenerate so that height is O(N)</a:t>
            </a: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specialized algorithms exist to maintain balance &amp; ensure O(log N) height  </a:t>
            </a:r>
            <a:endParaRPr lang="en-US" sz="2000" b="1" u="sng" dirty="0">
              <a:latin typeface="Arial Narrow" charset="0"/>
            </a:endParaRPr>
          </a:p>
          <a:p>
            <a:pPr marL="5143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or take your chances</a:t>
            </a:r>
            <a:endParaRPr lang="en-US" sz="2000" b="1" u="sng" dirty="0">
              <a:latin typeface="Arial Narrow" charset="0"/>
            </a:endParaRPr>
          </a:p>
        </p:txBody>
      </p:sp>
      <p:sp>
        <p:nvSpPr>
          <p:cNvPr id="452615" name="Text Box 7"/>
          <p:cNvSpPr txBox="1">
            <a:spLocks noChangeArrowheads="1"/>
          </p:cNvSpPr>
          <p:nvPr/>
        </p:nvSpPr>
        <p:spPr bwMode="auto">
          <a:xfrm>
            <a:off x="2133600" y="2743200"/>
            <a:ext cx="12192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latin typeface="Courier New" charset="0"/>
              </a:rPr>
              <a:t>braves</a:t>
            </a:r>
          </a:p>
        </p:txBody>
      </p:sp>
      <p:sp>
        <p:nvSpPr>
          <p:cNvPr id="452616" name="Line 8"/>
          <p:cNvSpPr>
            <a:spLocks noChangeShapeType="1"/>
          </p:cNvSpPr>
          <p:nvPr/>
        </p:nvSpPr>
        <p:spPr bwMode="auto">
          <a:xfrm>
            <a:off x="2743200" y="31242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617" name="Text Box 9"/>
          <p:cNvSpPr txBox="1">
            <a:spLocks noChangeArrowheads="1"/>
          </p:cNvSpPr>
          <p:nvPr/>
        </p:nvSpPr>
        <p:spPr bwMode="auto">
          <a:xfrm>
            <a:off x="2743200" y="3352800"/>
            <a:ext cx="12192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latin typeface="Courier New" charset="0"/>
              </a:rPr>
              <a:t>cubs</a:t>
            </a:r>
          </a:p>
        </p:txBody>
      </p:sp>
      <p:sp>
        <p:nvSpPr>
          <p:cNvPr id="452621" name="Line 13"/>
          <p:cNvSpPr>
            <a:spLocks noChangeShapeType="1"/>
          </p:cNvSpPr>
          <p:nvPr/>
        </p:nvSpPr>
        <p:spPr bwMode="auto">
          <a:xfrm>
            <a:off x="3352800" y="37338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622" name="Text Box 14"/>
          <p:cNvSpPr txBox="1">
            <a:spLocks noChangeArrowheads="1"/>
          </p:cNvSpPr>
          <p:nvPr/>
        </p:nvSpPr>
        <p:spPr bwMode="auto">
          <a:xfrm>
            <a:off x="3352800" y="3994150"/>
            <a:ext cx="1219200" cy="338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latin typeface="Courier New" charset="0"/>
              </a:rPr>
              <a:t>giants</a:t>
            </a:r>
          </a:p>
        </p:txBody>
      </p:sp>
      <p:sp>
        <p:nvSpPr>
          <p:cNvPr id="452624" name="Line 16"/>
          <p:cNvSpPr>
            <a:spLocks noChangeShapeType="1"/>
          </p:cNvSpPr>
          <p:nvPr/>
        </p:nvSpPr>
        <p:spPr bwMode="auto">
          <a:xfrm>
            <a:off x="3962400" y="44196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2625" name="Text Box 17"/>
          <p:cNvSpPr txBox="1">
            <a:spLocks noChangeArrowheads="1"/>
          </p:cNvSpPr>
          <p:nvPr/>
        </p:nvSpPr>
        <p:spPr bwMode="auto">
          <a:xfrm>
            <a:off x="3962400" y="4648200"/>
            <a:ext cx="1219200" cy="3492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>
                <a:latin typeface="Courier New" charset="0"/>
              </a:rPr>
              <a:t>phillies</a:t>
            </a:r>
          </a:p>
        </p:txBody>
      </p:sp>
      <p:sp>
        <p:nvSpPr>
          <p:cNvPr id="452626" name="Line 18"/>
          <p:cNvSpPr>
            <a:spLocks noChangeShapeType="1"/>
          </p:cNvSpPr>
          <p:nvPr/>
        </p:nvSpPr>
        <p:spPr bwMode="auto">
          <a:xfrm>
            <a:off x="4572000" y="5029200"/>
            <a:ext cx="5334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26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2614" grpId="0"/>
      <p:bldP spid="452615" grpId="0" animBg="1"/>
      <p:bldP spid="452616" grpId="0" animBg="1"/>
      <p:bldP spid="452617" grpId="0" animBg="1"/>
      <p:bldP spid="452621" grpId="0" animBg="1"/>
      <p:bldP spid="452622" grpId="0" animBg="1"/>
      <p:bldP spid="452624" grpId="0" animBg="1"/>
      <p:bldP spid="452624" grpId="1" animBg="1"/>
      <p:bldP spid="452625" grpId="0" animBg="1"/>
      <p:bldP spid="4526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EAF3D52-F88F-1442-B099-B4FC8443F06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 in CS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686800" cy="2286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trees are fundamental data structures in computer science</a:t>
            </a:r>
          </a:p>
          <a:p>
            <a:pPr marL="0" indent="0"/>
            <a:endParaRPr lang="en-US" sz="14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file structure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an OS will maintain a directory/file hierarchy as a tree structure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files are stored as leaves; directories are stored as internal (non-leaf) nodes</a:t>
            </a:r>
          </a:p>
        </p:txBody>
      </p:sp>
      <p:sp>
        <p:nvSpPr>
          <p:cNvPr id="402438" name="Text Box 6"/>
          <p:cNvSpPr txBox="1">
            <a:spLocks noChangeArrowheads="1"/>
          </p:cNvSpPr>
          <p:nvPr/>
        </p:nvSpPr>
        <p:spPr bwMode="auto">
          <a:xfrm>
            <a:off x="4648200" y="3657600"/>
            <a:ext cx="4724400" cy="10191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descending down the hierarchy to a subdirectory </a:t>
            </a:r>
          </a:p>
          <a:p>
            <a:r>
              <a:rPr lang="en-US" sz="2000">
                <a:solidFill>
                  <a:schemeClr val="tx2"/>
                </a:solidFill>
                <a:latin typeface="Arial Narrow" charset="0"/>
                <a:sym typeface="Wingdings" charset="0"/>
              </a:rPr>
              <a:t>		</a:t>
            </a:r>
          </a:p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traversing an edge down to a child node</a:t>
            </a:r>
          </a:p>
        </p:txBody>
      </p:sp>
      <p:sp>
        <p:nvSpPr>
          <p:cNvPr id="402439" name="Text Box 7"/>
          <p:cNvSpPr txBox="1">
            <a:spLocks noChangeArrowheads="1"/>
          </p:cNvSpPr>
          <p:nvPr/>
        </p:nvSpPr>
        <p:spPr bwMode="auto">
          <a:xfrm>
            <a:off x="4648200" y="5153025"/>
            <a:ext cx="4724400" cy="7080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>
                <a:solidFill>
                  <a:schemeClr val="tx2"/>
                </a:solidFill>
                <a:latin typeface="Arial Narrow" charset="0"/>
              </a:rPr>
              <a:t>DISCLAIMER: directories contain links back to their parent directories, so not strictly a tree</a:t>
            </a:r>
          </a:p>
        </p:txBody>
      </p:sp>
      <p:graphicFrame>
        <p:nvGraphicFramePr>
          <p:cNvPr id="25602" name="Object 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1000" y="3200400"/>
          <a:ext cx="4267200" cy="291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411372" imgH="3694086" progId="Visio.Drawing.6">
                  <p:embed/>
                </p:oleObj>
              </mc:Choice>
              <mc:Fallback>
                <p:oleObj name="Visio" r:id="rId2" imgW="5411372" imgH="3694086" progId="Visio.Drawing.6">
                  <p:embed/>
                  <p:pic>
                    <p:nvPicPr>
                      <p:cNvPr id="256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200400"/>
                        <a:ext cx="4267200" cy="291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2438" grpId="0" animBg="1"/>
      <p:bldP spid="4024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A1198CE-A456-3947-BBD1-7E10DF2A9F9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Recursively listing files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traverse an arbitrary directory structure, need recursion</a:t>
            </a:r>
          </a:p>
          <a:p>
            <a:pPr marL="457200" indent="-45720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list a file system object (either a directory or file): </a:t>
            </a:r>
          </a:p>
          <a:p>
            <a:pPr marL="838200" lvl="1" indent="-381000">
              <a:buFont typeface="Wingdings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print the name of the current object</a:t>
            </a:r>
          </a:p>
          <a:p>
            <a:pPr marL="838200" lvl="1" indent="-381000">
              <a:buFont typeface="Wingdings" charset="0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</a:rPr>
              <a:t>if the object is a directory, then </a:t>
            </a:r>
          </a:p>
          <a:p>
            <a:pPr marL="914400" lvl="2" indent="0"/>
            <a:r>
              <a:rPr lang="en-US" dirty="0">
                <a:latin typeface="Arial Narrow" charset="0"/>
                <a:ea typeface="ＭＳ Ｐゴシック" charset="0"/>
              </a:rPr>
              <a:t>recursively list each file system object in the directory</a:t>
            </a:r>
          </a:p>
        </p:txBody>
      </p:sp>
      <p:sp>
        <p:nvSpPr>
          <p:cNvPr id="403460" name="Rectangle 4"/>
          <p:cNvSpPr>
            <a:spLocks noChangeArrowheads="1"/>
          </p:cNvSpPr>
          <p:nvPr/>
        </p:nvSpPr>
        <p:spPr bwMode="auto">
          <a:xfrm>
            <a:off x="685800" y="4114800"/>
            <a:ext cx="8686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pseudocode:</a:t>
            </a:r>
          </a:p>
          <a:p>
            <a:pPr marL="228600" lvl="1">
              <a:lnSpc>
                <a:spcPct val="80000"/>
              </a:lnSpc>
              <a:spcBef>
                <a:spcPct val="20000"/>
              </a:spcBef>
              <a:buFontTx/>
              <a:buAutoNum type="arabicPeriod"/>
              <a:tabLst>
                <a:tab pos="457200" algn="l"/>
              </a:tabLst>
            </a:pPr>
            <a:endParaRPr lang="en-US" sz="2000" dirty="0">
              <a:latin typeface="Arial Narrow" charset="0"/>
            </a:endParaRP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latin typeface="Courier New" charset="0"/>
              </a:rPr>
              <a:t>public static void </a:t>
            </a:r>
            <a:r>
              <a:rPr lang="en-US" sz="1400" dirty="0" err="1">
                <a:latin typeface="Courier New" charset="0"/>
              </a:rPr>
              <a:t>ListAll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FileSystemObject</a:t>
            </a:r>
            <a:r>
              <a:rPr lang="en-US" sz="1400" dirty="0">
                <a:latin typeface="Courier New" charset="0"/>
              </a:rPr>
              <a:t> current)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latin typeface="Courier New" charset="0"/>
              </a:rPr>
              <a:t>	</a:t>
            </a:r>
            <a:r>
              <a:rPr lang="en-US" sz="1400" dirty="0" err="1">
                <a:latin typeface="Courier New" charset="0"/>
              </a:rPr>
              <a:t>System.out.println</a:t>
            </a:r>
            <a:r>
              <a:rPr lang="en-US" sz="1400" dirty="0">
                <a:latin typeface="Courier New" charset="0"/>
              </a:rPr>
              <a:t>(</a:t>
            </a:r>
            <a:r>
              <a:rPr lang="en-US" sz="1400" dirty="0" err="1">
                <a:latin typeface="Courier New" charset="0"/>
              </a:rPr>
              <a:t>current.getName</a:t>
            </a:r>
            <a:r>
              <a:rPr lang="en-US" sz="1400" dirty="0">
                <a:latin typeface="Courier New" charset="0"/>
              </a:rPr>
              <a:t>());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latin typeface="Courier New" charset="0"/>
              </a:rPr>
              <a:t>	if (</a:t>
            </a:r>
            <a:r>
              <a:rPr lang="en-US" sz="1400" dirty="0" err="1">
                <a:latin typeface="Courier New" charset="0"/>
              </a:rPr>
              <a:t>current.isDirectory</a:t>
            </a:r>
            <a:r>
              <a:rPr lang="en-US" sz="1400" dirty="0">
                <a:latin typeface="Courier New" charset="0"/>
              </a:rPr>
              <a:t>())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latin typeface="Courier New" charset="0"/>
              </a:rPr>
              <a:t>	  for (</a:t>
            </a:r>
            <a:r>
              <a:rPr lang="en-US" sz="1400" dirty="0" err="1">
                <a:latin typeface="Courier New" charset="0"/>
              </a:rPr>
              <a:t>FileSystemObject</a:t>
            </a:r>
            <a:r>
              <a:rPr lang="en-US" sz="1400" dirty="0">
                <a:latin typeface="Courier New" charset="0"/>
              </a:rPr>
              <a:t> obj : </a:t>
            </a:r>
            <a:r>
              <a:rPr lang="en-US" sz="1400" dirty="0" err="1">
                <a:latin typeface="Courier New" charset="0"/>
              </a:rPr>
              <a:t>current.getContents</a:t>
            </a:r>
            <a:r>
              <a:rPr lang="en-US" sz="1400" dirty="0">
                <a:latin typeface="Courier New" charset="0"/>
              </a:rPr>
              <a:t>())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latin typeface="Courier New" charset="0"/>
              </a:rPr>
              <a:t>	    </a:t>
            </a:r>
            <a:r>
              <a:rPr lang="en-US" sz="1400" dirty="0" err="1">
                <a:latin typeface="Courier New" charset="0"/>
              </a:rPr>
              <a:t>ListAll</a:t>
            </a:r>
            <a:r>
              <a:rPr lang="en-US" sz="1400" dirty="0">
                <a:latin typeface="Courier New" charset="0"/>
              </a:rPr>
              <a:t>(obj);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latin typeface="Courier New" charset="0"/>
              </a:rPr>
              <a:t>	  }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latin typeface="Courier New" charset="0"/>
              </a:rPr>
              <a:t>	}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9472AB6-414C-3B47-BC81-ECE4122926B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Recursively listing files</a:t>
            </a: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1295400" y="1411287"/>
            <a:ext cx="6477000" cy="20939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public static void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ListAll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FileSystemObject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current)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current.getName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());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if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current.isDirectory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  for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FileSystemObject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obj :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current.getContents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()) {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   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ListAll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(obj);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  }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}</a:t>
            </a:r>
          </a:p>
          <a:p>
            <a:pPr marL="228600" lvl="1">
              <a:spcBef>
                <a:spcPct val="2000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graphicFrame>
        <p:nvGraphicFramePr>
          <p:cNvPr id="27650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69179"/>
              </p:ext>
            </p:extLst>
          </p:nvPr>
        </p:nvGraphicFramePr>
        <p:xfrm>
          <a:off x="1524000" y="3810000"/>
          <a:ext cx="4572000" cy="312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411372" imgH="3694086" progId="Visio.Drawing.6">
                  <p:embed/>
                </p:oleObj>
              </mc:Choice>
              <mc:Fallback>
                <p:oleObj name="Visio" r:id="rId2" imgW="5411372" imgH="3694086" progId="Visio.Drawing.6">
                  <p:embed/>
                  <p:pic>
                    <p:nvPicPr>
                      <p:cNvPr id="276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4572000" cy="312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7800" name="Text Box 8"/>
          <p:cNvSpPr txBox="1">
            <a:spLocks noChangeArrowheads="1"/>
          </p:cNvSpPr>
          <p:nvPr/>
        </p:nvSpPr>
        <p:spPr bwMode="auto">
          <a:xfrm>
            <a:off x="5410200" y="2971800"/>
            <a:ext cx="3352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this method performs a </a:t>
            </a:r>
            <a:r>
              <a:rPr lang="en-US" sz="2000" i="1">
                <a:solidFill>
                  <a:schemeClr val="tx2"/>
                </a:solidFill>
                <a:latin typeface="Arial Narrow" charset="0"/>
              </a:rPr>
              <a:t>pre-order traversal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: prints the root first, then the subtrees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80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065A073-D482-8043-AF20-DD6A292A3D4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UNIX </a:t>
            </a:r>
            <a:r>
              <a:rPr lang="en-US">
                <a:latin typeface="Courier New" charset="0"/>
                <a:ea typeface="ＭＳ Ｐゴシック" charset="0"/>
                <a:cs typeface="ＭＳ Ｐゴシック" charset="0"/>
              </a:rPr>
              <a:t>du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command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5334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UNIX, the du command lists the size of all files and directories</a:t>
            </a:r>
          </a:p>
        </p:txBody>
      </p:sp>
      <p:graphicFrame>
        <p:nvGraphicFramePr>
          <p:cNvPr id="28674" name="Object 2"/>
          <p:cNvGraphicFramePr>
            <a:graphicFrameLocks noGrp="1" noChangeAspect="1"/>
          </p:cNvGraphicFramePr>
          <p:nvPr>
            <p:ph sz="half" idx="2"/>
          </p:nvPr>
        </p:nvGraphicFramePr>
        <p:xfrm>
          <a:off x="762000" y="1752600"/>
          <a:ext cx="4270375" cy="323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411372" imgH="4103737" progId="Visio.Drawing.6">
                  <p:embed/>
                </p:oleObj>
              </mc:Choice>
              <mc:Fallback>
                <p:oleObj name="Visio" r:id="rId2" imgW="5411372" imgH="4103737" progId="Visio.Drawing.6">
                  <p:embed/>
                  <p:pic>
                    <p:nvPicPr>
                      <p:cNvPr id="286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752600"/>
                        <a:ext cx="4270375" cy="323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80808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5334000" y="1981200"/>
            <a:ext cx="3886200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228600"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from the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600">
                <a:solidFill>
                  <a:schemeClr val="accent2"/>
                </a:solidFill>
                <a:latin typeface="Courier New" charset="0"/>
              </a:rPr>
              <a:t>~davereed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directory:</a:t>
            </a:r>
          </a:p>
          <a:p>
            <a:pPr>
              <a:spcBef>
                <a:spcPct val="50000"/>
              </a:spcBef>
            </a:pPr>
            <a:endParaRPr lang="en-US" sz="1200">
              <a:solidFill>
                <a:schemeClr val="accent2"/>
              </a:solidFill>
              <a:latin typeface="Arial Narrow" charset="0"/>
            </a:endParaRPr>
          </a:p>
          <a:p>
            <a:pPr lvl="1">
              <a:spcBef>
                <a:spcPct val="50000"/>
              </a:spcBef>
            </a:pPr>
            <a:r>
              <a:rPr lang="en-US" sz="1200">
                <a:latin typeface="Courier New" charset="0"/>
              </a:rPr>
              <a:t>unix&gt; du –a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2	./public_html/index.html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3	./public_html/Images/reed.jpg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3	./public_html/Images/logo.gif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7	./public_html/Images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10	./public_html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1	./mail/dead.letter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2	./mail</a:t>
            </a:r>
          </a:p>
          <a:p>
            <a:pPr lvl="1">
              <a:spcBef>
                <a:spcPct val="20000"/>
              </a:spcBef>
            </a:pPr>
            <a:r>
              <a:rPr lang="en-US" sz="1200">
                <a:latin typeface="Courier New" charset="0"/>
              </a:rPr>
              <a:t>13	.</a:t>
            </a:r>
          </a:p>
        </p:txBody>
      </p:sp>
      <p:sp>
        <p:nvSpPr>
          <p:cNvPr id="404487" name="Rectangle 7"/>
          <p:cNvSpPr>
            <a:spLocks noChangeArrowheads="1"/>
          </p:cNvSpPr>
          <p:nvPr/>
        </p:nvSpPr>
        <p:spPr bwMode="auto">
          <a:xfrm>
            <a:off x="685800" y="5105400"/>
            <a:ext cx="8686800" cy="1905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public static int du(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FileSystemObject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current) {</a:t>
            </a:r>
          </a:p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int size =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current.blockSize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();</a:t>
            </a:r>
          </a:p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if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current.isDirectory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()) {</a:t>
            </a:r>
          </a:p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  for (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FileSystemObject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 obj :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current.getContents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()) {</a:t>
            </a:r>
          </a:p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    size += du(obj);</a:t>
            </a:r>
          </a:p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  }</a:t>
            </a:r>
          </a:p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}</a:t>
            </a:r>
          </a:p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System.out.println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(size + " " + </a:t>
            </a:r>
            <a:r>
              <a:rPr lang="en-US" sz="1400" dirty="0" err="1">
                <a:solidFill>
                  <a:schemeClr val="accent2"/>
                </a:solidFill>
                <a:latin typeface="Courier New" charset="0"/>
              </a:rPr>
              <a:t>current.getName</a:t>
            </a: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());</a:t>
            </a:r>
          </a:p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	return size;</a:t>
            </a:r>
          </a:p>
          <a:p>
            <a:pPr marL="228600" lvl="1">
              <a:lnSpc>
                <a:spcPct val="80000"/>
              </a:lnSpc>
              <a:spcBef>
                <a:spcPts val="0"/>
              </a:spcBef>
              <a:tabLst>
                <a:tab pos="457200" algn="l"/>
              </a:tabLst>
            </a:pPr>
            <a:r>
              <a:rPr lang="en-US" sz="1400" dirty="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404488" name="Text Box 8"/>
          <p:cNvSpPr txBox="1">
            <a:spLocks noChangeArrowheads="1"/>
          </p:cNvSpPr>
          <p:nvPr/>
        </p:nvSpPr>
        <p:spPr bwMode="auto">
          <a:xfrm>
            <a:off x="6705600" y="4953000"/>
            <a:ext cx="2743200" cy="1323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this method performs a </a:t>
            </a:r>
            <a:r>
              <a:rPr lang="en-US" sz="2000" i="1">
                <a:solidFill>
                  <a:schemeClr val="tx2"/>
                </a:solidFill>
                <a:latin typeface="Arial Narrow" charset="0"/>
              </a:rPr>
              <a:t>post-order traversal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: prints the subtrees first, then the root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487" grpId="0" animBg="1"/>
      <p:bldP spid="404487" grpId="1" animBg="1"/>
      <p:bldP spid="4044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terms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3919531" y="1107921"/>
            <a:ext cx="4032538" cy="5188375"/>
            <a:chOff x="5605463" y="1600200"/>
            <a:chExt cx="2849562" cy="4038600"/>
          </a:xfrm>
        </p:grpSpPr>
        <p:sp>
          <p:nvSpPr>
            <p:cNvPr id="7" name="Oval 3"/>
            <p:cNvSpPr>
              <a:spLocks noChangeAspect="1"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6781800" y="16002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A</a:t>
              </a:r>
            </a:p>
          </p:txBody>
        </p:sp>
        <p:cxnSp>
          <p:nvCxnSpPr>
            <p:cNvPr id="8" name="AutoShape 4"/>
            <p:cNvCxnSpPr>
              <a:cxnSpLocks noChangeShapeType="1"/>
              <a:stCxn id="7" idx="3"/>
              <a:endCxn id="11" idx="0"/>
            </p:cNvCxnSpPr>
            <p:nvPr>
              <p:custDataLst>
                <p:tags r:id="rId4"/>
              </p:custDataLst>
            </p:nvPr>
          </p:nvCxnSpPr>
          <p:spPr bwMode="auto">
            <a:xfrm flipH="1">
              <a:off x="6367463" y="2009775"/>
              <a:ext cx="481012" cy="4857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9" name="AutoShape 5"/>
            <p:cNvCxnSpPr>
              <a:cxnSpLocks noChangeShapeType="1"/>
              <a:stCxn id="7" idx="5"/>
              <a:endCxn id="17" idx="0"/>
            </p:cNvCxnSpPr>
            <p:nvPr>
              <p:custDataLst>
                <p:tags r:id="rId5"/>
              </p:custDataLst>
            </p:nvPr>
          </p:nvCxnSpPr>
          <p:spPr bwMode="auto">
            <a:xfrm>
              <a:off x="7172325" y="2009775"/>
              <a:ext cx="481013" cy="4857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" name="Oval 6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6138863" y="33528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E</a:t>
              </a:r>
            </a:p>
          </p:txBody>
        </p:sp>
        <p:sp>
          <p:nvSpPr>
            <p:cNvPr id="11" name="Oval 7"/>
            <p:cNvSpPr>
              <a:spLocks noChangeAspect="1"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138863" y="25146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B</a:t>
              </a:r>
            </a:p>
          </p:txBody>
        </p:sp>
        <p:cxnSp>
          <p:nvCxnSpPr>
            <p:cNvPr id="12" name="AutoShape 8"/>
            <p:cNvCxnSpPr>
              <a:cxnSpLocks noChangeShapeType="1"/>
              <a:stCxn id="11" idx="4"/>
              <a:endCxn id="10" idx="0"/>
            </p:cNvCxnSpPr>
            <p:nvPr>
              <p:custDataLst>
                <p:tags r:id="rId8"/>
              </p:custDataLst>
            </p:nvPr>
          </p:nvCxnSpPr>
          <p:spPr bwMode="auto">
            <a:xfrm>
              <a:off x="6367463" y="2990850"/>
              <a:ext cx="0" cy="342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" name="Oval 9"/>
            <p:cNvSpPr>
              <a:spLocks noChangeAspect="1"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605463" y="33528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D</a:t>
              </a:r>
            </a:p>
          </p:txBody>
        </p:sp>
        <p:sp>
          <p:nvSpPr>
            <p:cNvPr id="14" name="Oval 10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6672263" y="33528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F</a:t>
              </a:r>
            </a:p>
          </p:txBody>
        </p:sp>
        <p:cxnSp>
          <p:nvCxnSpPr>
            <p:cNvPr id="15" name="AutoShape 11"/>
            <p:cNvCxnSpPr>
              <a:cxnSpLocks noChangeShapeType="1"/>
              <a:stCxn id="11" idx="5"/>
              <a:endCxn id="14" idx="0"/>
            </p:cNvCxnSpPr>
            <p:nvPr>
              <p:custDataLst>
                <p:tags r:id="rId11"/>
              </p:custDataLst>
            </p:nvPr>
          </p:nvCxnSpPr>
          <p:spPr bwMode="auto">
            <a:xfrm>
              <a:off x="6529388" y="2924175"/>
              <a:ext cx="371475" cy="4095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6" name="AutoShape 12"/>
            <p:cNvCxnSpPr>
              <a:cxnSpLocks noChangeShapeType="1"/>
              <a:stCxn id="11" idx="3"/>
              <a:endCxn id="13" idx="0"/>
            </p:cNvCxnSpPr>
            <p:nvPr>
              <p:custDataLst>
                <p:tags r:id="rId12"/>
              </p:custDataLst>
            </p:nvPr>
          </p:nvCxnSpPr>
          <p:spPr bwMode="auto">
            <a:xfrm flipH="1">
              <a:off x="5834063" y="2924175"/>
              <a:ext cx="371475" cy="4095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" name="Oval 13"/>
            <p:cNvSpPr>
              <a:spLocks noChangeAspect="1"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424738" y="25146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 dirty="0"/>
                <a:t>C</a:t>
              </a:r>
            </a:p>
          </p:txBody>
        </p:sp>
        <p:sp>
          <p:nvSpPr>
            <p:cNvPr id="18" name="Oval 14"/>
            <p:cNvSpPr>
              <a:spLocks noChangeAspect="1"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7424738" y="33528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G</a:t>
              </a:r>
            </a:p>
          </p:txBody>
        </p:sp>
        <p:cxnSp>
          <p:nvCxnSpPr>
            <p:cNvPr id="19" name="AutoShape 15"/>
            <p:cNvCxnSpPr>
              <a:cxnSpLocks noChangeShapeType="1"/>
              <a:stCxn id="17" idx="4"/>
              <a:endCxn id="18" idx="0"/>
            </p:cNvCxnSpPr>
            <p:nvPr>
              <p:custDataLst>
                <p:tags r:id="rId15"/>
              </p:custDataLst>
            </p:nvPr>
          </p:nvCxnSpPr>
          <p:spPr bwMode="auto">
            <a:xfrm>
              <a:off x="7653338" y="2990850"/>
              <a:ext cx="0" cy="3429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0" name="AutoShape 16"/>
            <p:cNvCxnSpPr>
              <a:cxnSpLocks noChangeShapeType="1"/>
              <a:stCxn id="18" idx="3"/>
              <a:endCxn id="23" idx="0"/>
            </p:cNvCxnSpPr>
            <p:nvPr>
              <p:custDataLst>
                <p:tags r:id="rId16"/>
              </p:custDataLst>
            </p:nvPr>
          </p:nvCxnSpPr>
          <p:spPr bwMode="auto">
            <a:xfrm flipH="1">
              <a:off x="7080250" y="3762375"/>
              <a:ext cx="411163" cy="4095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1" name="Oval 17"/>
            <p:cNvSpPr>
              <a:spLocks noChangeAspect="1"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997825" y="41910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I</a:t>
              </a:r>
            </a:p>
          </p:txBody>
        </p:sp>
        <p:cxnSp>
          <p:nvCxnSpPr>
            <p:cNvPr id="22" name="AutoShape 18"/>
            <p:cNvCxnSpPr>
              <a:cxnSpLocks noChangeShapeType="1"/>
              <a:stCxn id="18" idx="5"/>
              <a:endCxn id="21" idx="0"/>
            </p:cNvCxnSpPr>
            <p:nvPr>
              <p:custDataLst>
                <p:tags r:id="rId18"/>
              </p:custDataLst>
            </p:nvPr>
          </p:nvCxnSpPr>
          <p:spPr bwMode="auto">
            <a:xfrm>
              <a:off x="7815263" y="3762375"/>
              <a:ext cx="411162" cy="4095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3" name="Oval 19"/>
            <p:cNvSpPr>
              <a:spLocks noChangeAspect="1"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851650" y="41910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H</a:t>
              </a:r>
            </a:p>
          </p:txBody>
        </p:sp>
        <p:sp>
          <p:nvSpPr>
            <p:cNvPr id="24" name="Oval 20"/>
            <p:cNvSpPr>
              <a:spLocks noChangeAspect="1"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858000" y="51816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L</a:t>
              </a:r>
            </a:p>
          </p:txBody>
        </p:sp>
        <p:sp>
          <p:nvSpPr>
            <p:cNvPr id="25" name="Oval 21"/>
            <p:cNvSpPr>
              <a:spLocks noChangeAspect="1"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5853113" y="51816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J</a:t>
              </a:r>
            </a:p>
          </p:txBody>
        </p:sp>
        <p:sp>
          <p:nvSpPr>
            <p:cNvPr id="26" name="Oval 22"/>
            <p:cNvSpPr>
              <a:spLocks noChangeAspect="1"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7346950" y="51816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M</a:t>
              </a:r>
            </a:p>
          </p:txBody>
        </p:sp>
        <p:sp>
          <p:nvSpPr>
            <p:cNvPr id="27" name="Oval 23"/>
            <p:cNvSpPr>
              <a:spLocks noChangeAspect="1"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6350000" y="51816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K</a:t>
              </a:r>
            </a:p>
          </p:txBody>
        </p:sp>
        <p:sp>
          <p:nvSpPr>
            <p:cNvPr id="28" name="Oval 24"/>
            <p:cNvSpPr>
              <a:spLocks noChangeAspect="1"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7845425" y="5181600"/>
              <a:ext cx="457200" cy="45720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en-US" sz="1890"/>
                <a:t>N</a:t>
              </a:r>
            </a:p>
          </p:txBody>
        </p:sp>
        <p:cxnSp>
          <p:nvCxnSpPr>
            <p:cNvPr id="29" name="AutoShape 25"/>
            <p:cNvCxnSpPr>
              <a:cxnSpLocks noChangeShapeType="1"/>
              <a:stCxn id="23" idx="2"/>
              <a:endCxn id="25" idx="0"/>
            </p:cNvCxnSpPr>
            <p:nvPr>
              <p:custDataLst>
                <p:tags r:id="rId25"/>
              </p:custDataLst>
            </p:nvPr>
          </p:nvCxnSpPr>
          <p:spPr bwMode="auto">
            <a:xfrm flipH="1">
              <a:off x="6081713" y="4419600"/>
              <a:ext cx="750887" cy="7429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0" name="AutoShape 26"/>
            <p:cNvCxnSpPr>
              <a:cxnSpLocks noChangeShapeType="1"/>
              <a:stCxn id="23" idx="3"/>
              <a:endCxn id="27" idx="0"/>
            </p:cNvCxnSpPr>
            <p:nvPr>
              <p:custDataLst>
                <p:tags r:id="rId26"/>
              </p:custDataLst>
            </p:nvPr>
          </p:nvCxnSpPr>
          <p:spPr bwMode="auto">
            <a:xfrm flipH="1">
              <a:off x="6578600" y="4600575"/>
              <a:ext cx="339725" cy="5619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1" name="AutoShape 27"/>
            <p:cNvCxnSpPr>
              <a:cxnSpLocks noChangeShapeType="1"/>
              <a:stCxn id="23" idx="4"/>
              <a:endCxn id="24" idx="0"/>
            </p:cNvCxnSpPr>
            <p:nvPr>
              <p:custDataLst>
                <p:tags r:id="rId27"/>
              </p:custDataLst>
            </p:nvPr>
          </p:nvCxnSpPr>
          <p:spPr bwMode="auto">
            <a:xfrm>
              <a:off x="7080250" y="4667250"/>
              <a:ext cx="6350" cy="4953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2" name="AutoShape 28"/>
            <p:cNvCxnSpPr>
              <a:cxnSpLocks noChangeShapeType="1"/>
              <a:stCxn id="23" idx="5"/>
              <a:endCxn id="26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7242175" y="4600575"/>
              <a:ext cx="333375" cy="5619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3" name="AutoShape 29"/>
            <p:cNvCxnSpPr>
              <a:cxnSpLocks noChangeShapeType="1"/>
              <a:stCxn id="23" idx="6"/>
              <a:endCxn id="28" idx="0"/>
            </p:cNvCxnSpPr>
            <p:nvPr>
              <p:custDataLst>
                <p:tags r:id="rId29"/>
              </p:custDataLst>
            </p:nvPr>
          </p:nvCxnSpPr>
          <p:spPr bwMode="auto">
            <a:xfrm>
              <a:off x="7327900" y="4419600"/>
              <a:ext cx="746125" cy="7429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sp>
        <p:nvSpPr>
          <p:cNvPr id="34" name="Text Box 31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916948" y="1434468"/>
            <a:ext cx="841384" cy="38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890" dirty="0"/>
              <a:t>Tree </a:t>
            </a:r>
            <a:r>
              <a:rPr lang="en-US" sz="1890" b="1" dirty="0"/>
              <a:t>T</a:t>
            </a:r>
          </a:p>
        </p:txBody>
      </p:sp>
      <p:sp>
        <p:nvSpPr>
          <p:cNvPr id="35" name="Text Box 30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93083" y="1323726"/>
            <a:ext cx="4867095" cy="545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numCol="1">
            <a:spAutoFit/>
          </a:bodyPr>
          <a:lstStyle/>
          <a:p>
            <a:pPr eaLnBrk="0" hangingPunct="0">
              <a:lnSpc>
                <a:spcPct val="130000"/>
              </a:lnSpc>
            </a:pPr>
            <a:r>
              <a:rPr lang="en-US" sz="1800" b="1" u="sng" dirty="0">
                <a:solidFill>
                  <a:schemeClr val="accent2"/>
                </a:solidFill>
                <a:latin typeface="+mn-lt"/>
              </a:rPr>
              <a:t>Properties of trees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root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leaves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height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branching factor</a:t>
            </a:r>
          </a:p>
          <a:p>
            <a:pPr eaLnBrk="0" hangingPunct="0">
              <a:lnSpc>
                <a:spcPct val="130000"/>
              </a:lnSpc>
            </a:pPr>
            <a:endParaRPr lang="en-US" sz="1800" dirty="0">
              <a:solidFill>
                <a:schemeClr val="accent2"/>
              </a:solidFill>
              <a:latin typeface="+mn-lt"/>
            </a:endParaRPr>
          </a:p>
          <a:p>
            <a:pPr eaLnBrk="0" hangingPunct="0">
              <a:lnSpc>
                <a:spcPct val="130000"/>
              </a:lnSpc>
            </a:pPr>
            <a:r>
              <a:rPr lang="en-US" sz="1800" b="1" u="sng" dirty="0">
                <a:solidFill>
                  <a:schemeClr val="accent2"/>
                </a:solidFill>
                <a:latin typeface="+mn-lt"/>
              </a:rPr>
              <a:t>Properties of nodes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children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parent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siblings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ancestors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descendants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subtree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depth</a:t>
            </a:r>
          </a:p>
          <a:p>
            <a:pPr eaLnBrk="0" hangingPunct="0">
              <a:lnSpc>
                <a:spcPct val="130000"/>
              </a:lnSpc>
            </a:pPr>
            <a:r>
              <a:rPr lang="en-US" sz="1800" dirty="0">
                <a:solidFill>
                  <a:schemeClr val="accent2"/>
                </a:solidFill>
                <a:latin typeface="+mn-lt"/>
              </a:rPr>
              <a:t>degree</a:t>
            </a:r>
          </a:p>
        </p:txBody>
      </p:sp>
    </p:spTree>
    <p:extLst>
      <p:ext uri="{BB962C8B-B14F-4D97-AF65-F5344CB8AC3E}">
        <p14:creationId xmlns:p14="http://schemas.microsoft.com/office/powerpoint/2010/main" val="200444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trees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37" y="1447800"/>
            <a:ext cx="4219464" cy="474533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endParaRPr lang="en-US" sz="788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b</a:t>
            </a:r>
            <a:r>
              <a:rPr lang="en-US" dirty="0">
                <a:solidFill>
                  <a:schemeClr val="accent2"/>
                </a:solidFill>
              </a:rPr>
              <a:t>inary tree</a:t>
            </a:r>
            <a:endParaRPr lang="en-US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each node has at most 2 children (branching factor 2)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i="1" dirty="0">
              <a:solidFill>
                <a:schemeClr val="accent2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i="1" dirty="0">
                <a:solidFill>
                  <a:schemeClr val="accent2"/>
                </a:solidFill>
              </a:rPr>
              <a:t>n</a:t>
            </a:r>
            <a:r>
              <a:rPr lang="en-US" dirty="0">
                <a:solidFill>
                  <a:schemeClr val="accent2"/>
                </a:solidFill>
              </a:rPr>
              <a:t>-</a:t>
            </a:r>
            <a:r>
              <a:rPr lang="en-US" dirty="0" err="1">
                <a:solidFill>
                  <a:schemeClr val="accent2"/>
                </a:solidFill>
              </a:rPr>
              <a:t>ary</a:t>
            </a:r>
            <a:r>
              <a:rPr lang="en-US" dirty="0">
                <a:solidFill>
                  <a:schemeClr val="accent2"/>
                </a:solidFill>
              </a:rPr>
              <a:t> tree</a:t>
            </a:r>
            <a:r>
              <a:rPr lang="en-US" dirty="0"/>
              <a:t>:   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each node has at most </a:t>
            </a:r>
            <a:r>
              <a:rPr lang="en-US" i="1" dirty="0"/>
              <a:t>n</a:t>
            </a:r>
            <a:r>
              <a:rPr lang="en-US" dirty="0"/>
              <a:t> children (branching factor </a:t>
            </a:r>
            <a:r>
              <a:rPr lang="en-US" i="1" dirty="0"/>
              <a:t>n</a:t>
            </a:r>
            <a:r>
              <a:rPr lang="en-US" dirty="0"/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chemeClr val="accent2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p</a:t>
            </a:r>
            <a:r>
              <a:rPr lang="en-US" dirty="0">
                <a:solidFill>
                  <a:schemeClr val="accent2"/>
                </a:solidFill>
              </a:rPr>
              <a:t>erfect </a:t>
            </a:r>
            <a:r>
              <a:rPr lang="en-US" dirty="0"/>
              <a:t>tree: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each row completely full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c</a:t>
            </a:r>
            <a:r>
              <a:rPr lang="en-US" dirty="0">
                <a:solidFill>
                  <a:schemeClr val="accent2"/>
                </a:solidFill>
              </a:rPr>
              <a:t>omplete tree</a:t>
            </a:r>
            <a:r>
              <a:rPr lang="en-US" dirty="0"/>
              <a:t>: 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each row completely full except maybe the bottom row, which is filled from left to right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5791200" y="1771197"/>
            <a:ext cx="2830718" cy="1780544"/>
            <a:chOff x="1625600" y="4267200"/>
            <a:chExt cx="2489200" cy="1143000"/>
          </a:xfrm>
        </p:grpSpPr>
        <p:sp>
          <p:nvSpPr>
            <p:cNvPr id="7" name="Oval 4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2870200" y="42672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8" name="Oval 5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159000" y="46101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9" name="Oval 6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3683000" y="46101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10" name="AutoShape 7"/>
            <p:cNvCxnSpPr>
              <a:cxnSpLocks noChangeShapeType="1"/>
              <a:stCxn id="7" idx="4"/>
              <a:endCxn id="8" idx="0"/>
            </p:cNvCxnSpPr>
            <p:nvPr>
              <p:custDataLst>
                <p:tags r:id="rId21"/>
              </p:custDataLst>
            </p:nvPr>
          </p:nvCxnSpPr>
          <p:spPr bwMode="auto">
            <a:xfrm flipH="1">
              <a:off x="2260600" y="4381500"/>
              <a:ext cx="7112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8"/>
            <p:cNvCxnSpPr>
              <a:cxnSpLocks noChangeShapeType="1"/>
              <a:stCxn id="7" idx="4"/>
              <a:endCxn id="9" idx="0"/>
            </p:cNvCxnSpPr>
            <p:nvPr>
              <p:custDataLst>
                <p:tags r:id="rId22"/>
              </p:custDataLst>
            </p:nvPr>
          </p:nvCxnSpPr>
          <p:spPr bwMode="auto">
            <a:xfrm>
              <a:off x="2971800" y="4381500"/>
              <a:ext cx="8128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2" name="Oval 29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1854200" y="501015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13" name="Oval 30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1625600" y="52959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14" name="Oval 31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006600" y="52959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15" name="AutoShape 32"/>
            <p:cNvCxnSpPr>
              <a:cxnSpLocks noChangeShapeType="1"/>
              <a:stCxn id="12" idx="4"/>
              <a:endCxn id="13" idx="0"/>
            </p:cNvCxnSpPr>
            <p:nvPr>
              <p:custDataLst>
                <p:tags r:id="rId26"/>
              </p:custDataLst>
            </p:nvPr>
          </p:nvCxnSpPr>
          <p:spPr bwMode="auto">
            <a:xfrm flipH="1">
              <a:off x="1727200" y="5124450"/>
              <a:ext cx="228600" cy="1714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6" name="AutoShape 33"/>
            <p:cNvCxnSpPr>
              <a:cxnSpLocks noChangeShapeType="1"/>
              <a:stCxn id="12" idx="4"/>
              <a:endCxn id="14" idx="0"/>
            </p:cNvCxnSpPr>
            <p:nvPr>
              <p:custDataLst>
                <p:tags r:id="rId27"/>
              </p:custDataLst>
            </p:nvPr>
          </p:nvCxnSpPr>
          <p:spPr bwMode="auto">
            <a:xfrm>
              <a:off x="1955800" y="5124450"/>
              <a:ext cx="152400" cy="1714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" name="Oval 34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463800" y="501015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18" name="Oval 35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260600" y="52959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19" name="Oval 36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667000" y="52959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20" name="AutoShape 37"/>
            <p:cNvCxnSpPr>
              <a:cxnSpLocks noChangeShapeType="1"/>
              <a:stCxn id="17" idx="4"/>
              <a:endCxn id="18" idx="0"/>
            </p:cNvCxnSpPr>
            <p:nvPr>
              <p:custDataLst>
                <p:tags r:id="rId31"/>
              </p:custDataLst>
            </p:nvPr>
          </p:nvCxnSpPr>
          <p:spPr bwMode="auto">
            <a:xfrm flipH="1">
              <a:off x="2362200" y="5124450"/>
              <a:ext cx="203200" cy="1714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1" name="AutoShape 38"/>
            <p:cNvCxnSpPr>
              <a:cxnSpLocks noChangeShapeType="1"/>
              <a:stCxn id="17" idx="4"/>
              <a:endCxn id="19" idx="0"/>
            </p:cNvCxnSpPr>
            <p:nvPr>
              <p:custDataLst>
                <p:tags r:id="rId32"/>
              </p:custDataLst>
            </p:nvPr>
          </p:nvCxnSpPr>
          <p:spPr bwMode="auto">
            <a:xfrm>
              <a:off x="2565400" y="5124450"/>
              <a:ext cx="203200" cy="1714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2" name="AutoShape 39"/>
            <p:cNvCxnSpPr>
              <a:cxnSpLocks noChangeShapeType="1"/>
              <a:stCxn id="8" idx="4"/>
              <a:endCxn id="12" idx="0"/>
            </p:cNvCxnSpPr>
            <p:nvPr>
              <p:custDataLst>
                <p:tags r:id="rId33"/>
              </p:custDataLst>
            </p:nvPr>
          </p:nvCxnSpPr>
          <p:spPr bwMode="auto">
            <a:xfrm flipH="1">
              <a:off x="1955800" y="4724400"/>
              <a:ext cx="304800" cy="2857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3" name="AutoShape 40"/>
            <p:cNvCxnSpPr>
              <a:cxnSpLocks noChangeShapeType="1"/>
              <a:stCxn id="8" idx="4"/>
              <a:endCxn id="17" idx="1"/>
            </p:cNvCxnSpPr>
            <p:nvPr>
              <p:custDataLst>
                <p:tags r:id="rId34"/>
              </p:custDataLst>
            </p:nvPr>
          </p:nvCxnSpPr>
          <p:spPr bwMode="auto">
            <a:xfrm>
              <a:off x="2260600" y="4724400"/>
              <a:ext cx="232958" cy="3024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4" name="Oval 41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3378200" y="501015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25" name="Oval 42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175000" y="52959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27" name="AutoShape 44"/>
            <p:cNvCxnSpPr>
              <a:cxnSpLocks noChangeShapeType="1"/>
              <a:stCxn id="24" idx="4"/>
              <a:endCxn id="25" idx="0"/>
            </p:cNvCxnSpPr>
            <p:nvPr>
              <p:custDataLst>
                <p:tags r:id="rId37"/>
              </p:custDataLst>
            </p:nvPr>
          </p:nvCxnSpPr>
          <p:spPr bwMode="auto">
            <a:xfrm flipH="1">
              <a:off x="3276600" y="5124450"/>
              <a:ext cx="203200" cy="1714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9" name="Oval 46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3911600" y="501015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30" name="AutoShape 51"/>
            <p:cNvCxnSpPr>
              <a:cxnSpLocks noChangeShapeType="1"/>
              <a:stCxn id="9" idx="4"/>
              <a:endCxn id="24" idx="0"/>
            </p:cNvCxnSpPr>
            <p:nvPr>
              <p:custDataLst>
                <p:tags r:id="rId39"/>
              </p:custDataLst>
            </p:nvPr>
          </p:nvCxnSpPr>
          <p:spPr bwMode="auto">
            <a:xfrm flipH="1">
              <a:off x="3479800" y="4724400"/>
              <a:ext cx="304800" cy="2857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1" name="AutoShape 52"/>
            <p:cNvCxnSpPr>
              <a:cxnSpLocks noChangeShapeType="1"/>
              <a:stCxn id="9" idx="4"/>
              <a:endCxn id="29" idx="0"/>
            </p:cNvCxnSpPr>
            <p:nvPr>
              <p:custDataLst>
                <p:tags r:id="rId40"/>
              </p:custDataLst>
            </p:nvPr>
          </p:nvCxnSpPr>
          <p:spPr bwMode="auto">
            <a:xfrm>
              <a:off x="3784600" y="4724400"/>
              <a:ext cx="228600" cy="2857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  <p:grpSp>
        <p:nvGrpSpPr>
          <p:cNvPr id="51" name="Group 50"/>
          <p:cNvGrpSpPr/>
          <p:nvPr/>
        </p:nvGrpSpPr>
        <p:grpSpPr>
          <a:xfrm>
            <a:off x="5791199" y="4225020"/>
            <a:ext cx="2975143" cy="1780544"/>
            <a:chOff x="1854200" y="4572000"/>
            <a:chExt cx="2616200" cy="1143000"/>
          </a:xfrm>
        </p:grpSpPr>
        <p:sp>
          <p:nvSpPr>
            <p:cNvPr id="32" name="Oval 53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3149600" y="45720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33" name="Oval 54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438400" y="49149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34" name="Oval 55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962400" y="49149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35" name="AutoShape 56"/>
            <p:cNvCxnSpPr>
              <a:cxnSpLocks noChangeShapeType="1"/>
              <a:stCxn id="32" idx="4"/>
              <a:endCxn id="33" idx="0"/>
            </p:cNvCxnSpPr>
            <p:nvPr>
              <p:custDataLst>
                <p:tags r:id="rId4"/>
              </p:custDataLst>
            </p:nvPr>
          </p:nvCxnSpPr>
          <p:spPr bwMode="auto">
            <a:xfrm flipH="1">
              <a:off x="2540000" y="4686300"/>
              <a:ext cx="7112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6" name="AutoShape 57"/>
            <p:cNvCxnSpPr>
              <a:cxnSpLocks noChangeShapeType="1"/>
              <a:stCxn id="32" idx="4"/>
              <a:endCxn id="34" idx="0"/>
            </p:cNvCxnSpPr>
            <p:nvPr>
              <p:custDataLst>
                <p:tags r:id="rId5"/>
              </p:custDataLst>
            </p:nvPr>
          </p:nvCxnSpPr>
          <p:spPr bwMode="auto">
            <a:xfrm>
              <a:off x="3251200" y="4686300"/>
              <a:ext cx="812800" cy="228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7" name="Oval 58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082800" y="531495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38" name="Oval 5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854200" y="56007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39" name="Oval 6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2311400" y="560070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40" name="AutoShape 61"/>
            <p:cNvCxnSpPr>
              <a:cxnSpLocks noChangeShapeType="1"/>
              <a:stCxn id="37" idx="4"/>
              <a:endCxn id="38" idx="0"/>
            </p:cNvCxnSpPr>
            <p:nvPr>
              <p:custDataLst>
                <p:tags r:id="rId9"/>
              </p:custDataLst>
            </p:nvPr>
          </p:nvCxnSpPr>
          <p:spPr bwMode="auto">
            <a:xfrm flipH="1">
              <a:off x="1955800" y="5429250"/>
              <a:ext cx="228600" cy="1714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1" name="AutoShape 62"/>
            <p:cNvCxnSpPr>
              <a:cxnSpLocks noChangeShapeType="1"/>
              <a:stCxn id="37" idx="4"/>
              <a:endCxn id="39" idx="0"/>
            </p:cNvCxnSpPr>
            <p:nvPr>
              <p:custDataLst>
                <p:tags r:id="rId10"/>
              </p:custDataLst>
            </p:nvPr>
          </p:nvCxnSpPr>
          <p:spPr bwMode="auto">
            <a:xfrm>
              <a:off x="2184400" y="5429250"/>
              <a:ext cx="228600" cy="1714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2" name="Oval 6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819400" y="531495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43" name="AutoShape 68"/>
            <p:cNvCxnSpPr>
              <a:cxnSpLocks noChangeShapeType="1"/>
              <a:stCxn id="33" idx="4"/>
              <a:endCxn id="37" idx="0"/>
            </p:cNvCxnSpPr>
            <p:nvPr>
              <p:custDataLst>
                <p:tags r:id="rId12"/>
              </p:custDataLst>
            </p:nvPr>
          </p:nvCxnSpPr>
          <p:spPr bwMode="auto">
            <a:xfrm flipH="1">
              <a:off x="2184400" y="5029200"/>
              <a:ext cx="355600" cy="2857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4" name="AutoShape 69"/>
            <p:cNvCxnSpPr>
              <a:cxnSpLocks noChangeShapeType="1"/>
              <a:stCxn id="33" idx="4"/>
              <a:endCxn id="42" idx="1"/>
            </p:cNvCxnSpPr>
            <p:nvPr>
              <p:custDataLst>
                <p:tags r:id="rId13"/>
              </p:custDataLst>
            </p:nvPr>
          </p:nvCxnSpPr>
          <p:spPr bwMode="auto">
            <a:xfrm>
              <a:off x="2540000" y="5029200"/>
              <a:ext cx="309158" cy="3024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5" name="Oval 70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657600" y="531495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sp>
          <p:nvSpPr>
            <p:cNvPr id="46" name="Oval 75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4267200" y="5314950"/>
              <a:ext cx="203200" cy="1143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90"/>
            </a:p>
          </p:txBody>
        </p:sp>
        <p:cxnSp>
          <p:nvCxnSpPr>
            <p:cNvPr id="47" name="AutoShape 76"/>
            <p:cNvCxnSpPr>
              <a:cxnSpLocks noChangeShapeType="1"/>
              <a:stCxn id="34" idx="4"/>
              <a:endCxn id="45" idx="0"/>
            </p:cNvCxnSpPr>
            <p:nvPr>
              <p:custDataLst>
                <p:tags r:id="rId16"/>
              </p:custDataLst>
            </p:nvPr>
          </p:nvCxnSpPr>
          <p:spPr bwMode="auto">
            <a:xfrm flipH="1">
              <a:off x="3759200" y="5029200"/>
              <a:ext cx="304800" cy="2857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8" name="AutoShape 77"/>
            <p:cNvCxnSpPr>
              <a:cxnSpLocks noChangeShapeType="1"/>
              <a:stCxn id="34" idx="4"/>
              <a:endCxn id="46" idx="0"/>
            </p:cNvCxnSpPr>
            <p:nvPr>
              <p:custDataLst>
                <p:tags r:id="rId17"/>
              </p:custDataLst>
            </p:nvPr>
          </p:nvCxnSpPr>
          <p:spPr bwMode="auto">
            <a:xfrm>
              <a:off x="4064000" y="5029200"/>
              <a:ext cx="304800" cy="28575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96563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1912</TotalTime>
  <Words>3675</Words>
  <Application>Microsoft Macintosh PowerPoint</Application>
  <PresentationFormat>Custom</PresentationFormat>
  <Paragraphs>607</Paragraphs>
  <Slides>33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 Narrow</vt:lpstr>
      <vt:lpstr>Courier New</vt:lpstr>
      <vt:lpstr>Symbol</vt:lpstr>
      <vt:lpstr>Times New Roman</vt:lpstr>
      <vt:lpstr>Wingdings</vt:lpstr>
      <vt:lpstr>Blank Presentation</vt:lpstr>
      <vt:lpstr>Visio</vt:lpstr>
      <vt:lpstr>SmartDraw</vt:lpstr>
      <vt:lpstr>PowerPoint Presentation</vt:lpstr>
      <vt:lpstr>Trees</vt:lpstr>
      <vt:lpstr>Recursive definition of a tree</vt:lpstr>
      <vt:lpstr>Trees in CS</vt:lpstr>
      <vt:lpstr>Recursively listing files</vt:lpstr>
      <vt:lpstr>Recursively listing files</vt:lpstr>
      <vt:lpstr>UNIX du command</vt:lpstr>
      <vt:lpstr>Tree terms</vt:lpstr>
      <vt:lpstr>Kinds of trees</vt:lpstr>
      <vt:lpstr>Trees as recursive structures</vt:lpstr>
      <vt:lpstr>How deep is a balanced tree?</vt:lpstr>
      <vt:lpstr>Trees &amp; recursion</vt:lpstr>
      <vt:lpstr>Tree representation</vt:lpstr>
      <vt:lpstr>BinaryTree class</vt:lpstr>
      <vt:lpstr>TreeNode class</vt:lpstr>
      <vt:lpstr>size method</vt:lpstr>
      <vt:lpstr>contains method</vt:lpstr>
      <vt:lpstr>toString method</vt:lpstr>
      <vt:lpstr>Alternative traversal algorithms</vt:lpstr>
      <vt:lpstr>Exercises</vt:lpstr>
      <vt:lpstr>add method</vt:lpstr>
      <vt:lpstr>remove method</vt:lpstr>
      <vt:lpstr>Induction and trees</vt:lpstr>
      <vt:lpstr>Searching linked lists</vt:lpstr>
      <vt:lpstr>Binary search trees</vt:lpstr>
      <vt:lpstr>BinarySearchTree class</vt:lpstr>
      <vt:lpstr>Binary search in BSTs</vt:lpstr>
      <vt:lpstr>Search efficiency</vt:lpstr>
      <vt:lpstr>Search efficiency (cont.)</vt:lpstr>
      <vt:lpstr>Search efficiency (cont.)</vt:lpstr>
      <vt:lpstr>Inserting an item</vt:lpstr>
      <vt:lpstr>Removing an item</vt:lpstr>
      <vt:lpstr>Maintaining balance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80</cp:revision>
  <cp:lastPrinted>2017-12-28T07:33:59Z</cp:lastPrinted>
  <dcterms:created xsi:type="dcterms:W3CDTF">2014-01-09T19:42:42Z</dcterms:created>
  <dcterms:modified xsi:type="dcterms:W3CDTF">2024-03-19T04:32:27Z</dcterms:modified>
</cp:coreProperties>
</file>