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9" r:id="rId3"/>
    <p:sldId id="322" r:id="rId4"/>
    <p:sldId id="336" r:id="rId5"/>
    <p:sldId id="323" r:id="rId6"/>
    <p:sldId id="335" r:id="rId7"/>
    <p:sldId id="333" r:id="rId8"/>
    <p:sldId id="331" r:id="rId9"/>
    <p:sldId id="337" r:id="rId10"/>
    <p:sldId id="332" r:id="rId11"/>
    <p:sldId id="334" r:id="rId1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286"/>
  </p:normalViewPr>
  <p:slideViewPr>
    <p:cSldViewPr>
      <p:cViewPr varScale="1">
        <p:scale>
          <a:sx n="109" d="100"/>
          <a:sy n="109" d="100"/>
        </p:scale>
        <p:origin x="2016" y="18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421</a:t>
            </a:r>
          </a:p>
          <a:p>
            <a:pPr algn="r"/>
            <a:r>
              <a:rPr lang="en-US" sz="1000" dirty="0" err="1">
                <a:solidFill>
                  <a:schemeClr val="bg1"/>
                </a:solidFill>
                <a:latin typeface="+mn-lt"/>
              </a:rPr>
              <a:t>Spr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ave-reed.com/csc3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ditcards.com/credit-card-news/assets/Luh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9294A-55E5-0246-B45C-2DF4F3702D8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321: Data Structures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2024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685800" y="2209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See online syllabus (also available through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BlueLine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): </a:t>
            </a:r>
            <a:r>
              <a:rPr lang="en-US" dirty="0">
                <a:latin typeface="Arial Narrow" charset="0"/>
              </a:rPr>
              <a:t>	</a:t>
            </a:r>
          </a:p>
          <a:p>
            <a:pPr marL="1143000" lvl="2" indent="-228600"/>
            <a:r>
              <a:rPr lang="en-US" u="sng" dirty="0">
                <a:solidFill>
                  <a:schemeClr val="tx2"/>
                </a:solidFill>
                <a:latin typeface="Arial Narrow" charset="0"/>
                <a:hlinkClick r:id="rId2"/>
              </a:rPr>
              <a:t>http://dave-reed.com/csc321</a:t>
            </a:r>
            <a:endParaRPr lang="en-US" u="sng" dirty="0">
              <a:solidFill>
                <a:schemeClr val="tx2"/>
              </a:solidFill>
              <a:latin typeface="Arial Narrow" charset="0"/>
            </a:endParaRPr>
          </a:p>
          <a:p>
            <a:pPr marL="342900" indent="-342900"/>
            <a:endParaRPr lang="en-US" sz="1400" u="sng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/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FREE online texts!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900" dirty="0">
              <a:latin typeface="Arial Narrow" charset="0"/>
            </a:endParaRPr>
          </a:p>
        </p:txBody>
      </p:sp>
      <p:pic>
        <p:nvPicPr>
          <p:cNvPr id="1026" name="Picture 2" descr="Java cover">
            <a:extLst>
              <a:ext uri="{FF2B5EF4-FFF2-40B4-BE49-F238E27FC236}">
                <a16:creationId xmlns:a16="http://schemas.microsoft.com/office/drawing/2014/main" id="{D81DE4A7-5708-0DF7-22F5-A1BED24F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102282" cy="2974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92B04-D444-6394-4208-07AEB12A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0" y="3657600"/>
            <a:ext cx="2203450" cy="2974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HW1 part 1: working in pairs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87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read in digit sequences from a file</a:t>
            </a:r>
          </a:p>
          <a:p>
            <a:pPr marL="80010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file name should be specified by user</a:t>
            </a:r>
          </a:p>
          <a:p>
            <a:pPr marL="80010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one sequence per line (varying lengths), ignore non-digits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each, determine and display if valid or invalid</a:t>
            </a: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85725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pPr marL="85725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85725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pPr marL="457200" indent="-457200">
              <a:tabLst>
                <a:tab pos="1092200" algn="l"/>
              </a:tabLst>
            </a:pPr>
            <a:endParaRPr lang="en-US" sz="2000" dirty="0">
              <a:solidFill>
                <a:srgbClr val="FF0000"/>
              </a:solidFill>
              <a:latin typeface="Arial Narrow" charset="0"/>
              <a:ea typeface="ＭＳ Ｐゴシック" charset="0"/>
            </a:endParaRPr>
          </a:p>
          <a:p>
            <a:pPr marL="457200" indent="-457200"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BB161F-4F98-7E44-BF60-069CF9A005A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0875" y="3036622"/>
            <a:ext cx="36576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ADVICE: work with your partner – you both should understand everything in your program</a:t>
            </a:r>
          </a:p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		</a:t>
            </a:r>
          </a:p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be introspective – identify holes, help each other, come see me!</a:t>
            </a:r>
          </a:p>
        </p:txBody>
      </p:sp>
      <p:sp>
        <p:nvSpPr>
          <p:cNvPr id="9" name="Bent Arrow 8"/>
          <p:cNvSpPr/>
          <p:nvPr/>
        </p:nvSpPr>
        <p:spPr bwMode="auto">
          <a:xfrm flipV="1">
            <a:off x="1219200" y="5051056"/>
            <a:ext cx="762000" cy="605022"/>
          </a:xfrm>
          <a:prstGeom prst="ben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7971E-716F-8F68-5AFA-EED9C2960A1E}"/>
              </a:ext>
            </a:extLst>
          </p:cNvPr>
          <p:cNvSpPr txBox="1"/>
          <p:nvPr/>
        </p:nvSpPr>
        <p:spPr>
          <a:xfrm>
            <a:off x="953589" y="3075563"/>
            <a:ext cx="3048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4289 0298 7524 0023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4289 0298 7524 0026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313 4890 444 2000 120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42 89 01 44 32 58 99 4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42 89 01 44 32 58 99 40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4289 0144 3258 9941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1234-5678-9876-5432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6CDC3-A08A-B545-CA4A-4A2A17C53FA6}"/>
              </a:ext>
            </a:extLst>
          </p:cNvPr>
          <p:cNvSpPr txBox="1"/>
          <p:nvPr/>
        </p:nvSpPr>
        <p:spPr>
          <a:xfrm>
            <a:off x="2286000" y="5181600"/>
            <a:ext cx="3352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4289029875240023 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4289029875240026 INVALID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31348904442000120 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 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4289014432589940 INVALID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4289014432589941 INVALID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1234567898765432 INVALID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HW1 part 2: working individually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60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display valid/invalid sequences in groups</a:t>
            </a:r>
          </a:p>
          <a:p>
            <a:pPr marL="80010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within each group, display in numerical order (ignoring spaces)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the case of a corrupted digit, determine the missing digit</a:t>
            </a:r>
          </a:p>
          <a:p>
            <a:pPr marL="80010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corrupted digit specified as '?'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85725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pPr marL="457200" indent="-457200"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BB161F-4F98-7E44-BF60-069CF9A005A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013442"/>
            <a:ext cx="24384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NOTE: this part must be completed individually, building upon your team's code</a:t>
            </a:r>
          </a:p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		</a:t>
            </a:r>
          </a:p>
          <a:p>
            <a:pPr>
              <a:tabLst>
                <a:tab pos="1092200" algn="l"/>
              </a:tabLst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come see me A LOT!</a:t>
            </a:r>
          </a:p>
        </p:txBody>
      </p:sp>
      <p:sp>
        <p:nvSpPr>
          <p:cNvPr id="10" name="Bent Arrow 9"/>
          <p:cNvSpPr/>
          <p:nvPr/>
        </p:nvSpPr>
        <p:spPr bwMode="auto">
          <a:xfrm flipV="1">
            <a:off x="2622371" y="5765800"/>
            <a:ext cx="990600" cy="660400"/>
          </a:xfrm>
          <a:prstGeom prst="ben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4D3A7-7C07-DDBE-1D53-E7BD71A75C76}"/>
              </a:ext>
            </a:extLst>
          </p:cNvPr>
          <p:cNvSpPr txBox="1"/>
          <p:nvPr/>
        </p:nvSpPr>
        <p:spPr>
          <a:xfrm>
            <a:off x="457200" y="3160455"/>
            <a:ext cx="31242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4289 0298 7524 0023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4289 0298 7524 0026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313 4890 444 2000 120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42 89 01 44 32 58 99 4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42 89 01 44 32 58 99 40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4289 0144 3258 9941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1234-5678-9876-5432 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029? 7524 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?289 0298 7524 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 0298 752? ?023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18AF4-B61B-9844-F09C-B7AA091FA6A8}"/>
              </a:ext>
            </a:extLst>
          </p:cNvPr>
          <p:cNvSpPr txBox="1"/>
          <p:nvPr/>
        </p:nvSpPr>
        <p:spPr>
          <a:xfrm>
            <a:off x="3644541" y="3921382"/>
            <a:ext cx="2438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31348904442000120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4289029875240023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4289029875240023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4289029875240023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INVALID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1234567898765432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4289014432589940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4289014432589941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4289029875240026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42890298752??023</a:t>
            </a:r>
          </a:p>
        </p:txBody>
      </p:sp>
    </p:spTree>
    <p:extLst>
      <p:ext uri="{BB962C8B-B14F-4D97-AF65-F5344CB8AC3E}">
        <p14:creationId xmlns:p14="http://schemas.microsoft.com/office/powerpoint/2010/main" val="39380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3616-D7E0-04BB-F5F8-387FE7D2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EA6C-9E83-80E6-5088-5BC7D28D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24000"/>
            <a:ext cx="8305800" cy="5105400"/>
          </a:xfrm>
        </p:spPr>
        <p:txBody>
          <a:bodyPr/>
          <a:lstStyle/>
          <a:p>
            <a:pPr marL="342900" indent="-342900">
              <a:spcBef>
                <a:spcPts val="1776"/>
              </a:spcBef>
              <a:buFont typeface="Wingdings" charset="0"/>
              <a:buChar char="§"/>
            </a:pPr>
            <a:r>
              <a:rPr lang="en-US" sz="2400" dirty="0">
                <a:latin typeface="Arial Narrow" charset="0"/>
              </a:rPr>
              <a:t>To understand fundamental data structures (lists, stacks, queues, sets, maps, and linked structures) and be able to implement software solutions to problems using these data structures. </a:t>
            </a:r>
          </a:p>
          <a:p>
            <a:pPr marL="342900" indent="-342900">
              <a:spcBef>
                <a:spcPts val="1776"/>
              </a:spcBef>
              <a:buFont typeface="Wingdings" charset="0"/>
              <a:buChar char="§"/>
            </a:pPr>
            <a:r>
              <a:rPr lang="en-US" sz="2400" dirty="0">
                <a:latin typeface="Arial Narrow" charset="0"/>
              </a:rPr>
              <a:t>To achieve a working knowledge of various mathematical structures essential for the field of computer science, including graphs, trees, and networks. </a:t>
            </a:r>
          </a:p>
          <a:p>
            <a:pPr marL="342900" indent="-342900">
              <a:spcBef>
                <a:spcPts val="1776"/>
              </a:spcBef>
              <a:buFont typeface="Wingdings" charset="0"/>
              <a:buChar char="§"/>
            </a:pPr>
            <a:r>
              <a:rPr lang="en-US" sz="2400" dirty="0">
                <a:latin typeface="Arial Narrow" charset="0"/>
              </a:rPr>
              <a:t>To develop analytical techniques for evaluating the efficiency of data structures and programs, including counting, </a:t>
            </a:r>
            <a:r>
              <a:rPr lang="en-US" sz="2400" dirty="0" err="1">
                <a:latin typeface="Arial Narrow" charset="0"/>
              </a:rPr>
              <a:t>asymptotics</a:t>
            </a:r>
            <a:r>
              <a:rPr lang="en-US" sz="2400" dirty="0">
                <a:latin typeface="Arial Narrow" charset="0"/>
              </a:rPr>
              <a:t>, and recurrence relations. </a:t>
            </a:r>
          </a:p>
          <a:p>
            <a:pPr marL="342900" indent="-342900">
              <a:spcBef>
                <a:spcPts val="1776"/>
              </a:spcBef>
              <a:buFont typeface="Wingdings" charset="0"/>
              <a:buChar char="§"/>
            </a:pPr>
            <a:r>
              <a:rPr lang="en-US" sz="2400" dirty="0">
                <a:latin typeface="Arial Narrow" charset="0"/>
              </a:rPr>
              <a:t>To be able to design and implement a program to model a real-world system, selecting and implementing appropriate data structures.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08AB0-3C1D-F726-B56F-15ED2164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4626-2BE2-BC4B-B6AB-536DD587E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EFEB6-78ED-4E4D-88CD-AA64839AAAE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221 vs. 222 vs. 321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371600"/>
            <a:ext cx="8702675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221: intro to programming via scripting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focused on the design &amp; analysis of small scripts (in Python)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introduced fundamental programming concepts</a:t>
            </a:r>
          </a:p>
          <a:p>
            <a:pPr lvl="2">
              <a:lnSpc>
                <a:spcPct val="70000"/>
              </a:lnSpc>
              <a:buFont typeface="Wingdings" charset="0"/>
              <a:buChar char="ü"/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variables, assignments, expressions, I/O</a:t>
            </a:r>
          </a:p>
          <a:p>
            <a:pPr lvl="2">
              <a:lnSpc>
                <a:spcPct val="70000"/>
              </a:lnSpc>
              <a:buFont typeface="Wingdings" charset="0"/>
              <a:buChar char="ü"/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control structures (if, if-else, while, for), lists</a:t>
            </a:r>
          </a:p>
          <a:p>
            <a:pPr lvl="2">
              <a:lnSpc>
                <a:spcPct val="70000"/>
              </a:lnSpc>
              <a:buFont typeface="Wingdings" charset="0"/>
              <a:buChar char="ü"/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functions, parameters, intro to OO</a:t>
            </a:r>
          </a:p>
          <a:p>
            <a:pPr lvl="2">
              <a:lnSpc>
                <a:spcPct val="70000"/>
              </a:lnSpc>
              <a:buFont typeface="Wingdings" charset="0"/>
              <a:buChar char="ü"/>
            </a:pPr>
            <a:endParaRPr lang="en-US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683964" y="3581400"/>
            <a:ext cx="7940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222:  object-oriented programming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focused on the design &amp; analysis of more complex programs (in Java)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utilized OO approach &amp; techniques for code reuse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classes, fields, methods, objects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interfaces, inheritance, polymorphism, object composition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searching &amp; sorting, Big-Oh efficiency, recursion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012700" y="6019800"/>
            <a:ext cx="7651999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you should be familiar with the concepts from 221 &amp; 222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 Narrow" charset="0"/>
              </a:rPr>
              <a:t> we will do some review next week, but you should review your own notes &amp;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  <p:bldP spid="2570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EFEB6-78ED-4E4D-88CD-AA64839AAAE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221 vs. 222 vs. 321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609600" y="1371600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321: data-driven programming &amp; analysis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focus on problems that involve storing &amp; manipulating large amounts of data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focus on understanding/analyzing/selecting appropriate structures for problems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standard collections (lists, stacks, queues, trees, sets, maps)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mathematical structures (trees, graphs, networks)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analysis techniques (counting, </a:t>
            </a:r>
            <a:r>
              <a:rPr lang="en-US" sz="2000" dirty="0" err="1">
                <a:solidFill>
                  <a:srgbClr val="FF0033"/>
                </a:solidFill>
                <a:latin typeface="Arial Narrow" charset="0"/>
              </a:rPr>
              <a:t>asymptotics</a:t>
            </a: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, recurrence relations)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Wingdings" charset="0"/>
              <a:buChar char="ü"/>
            </a:pPr>
            <a:endParaRPr lang="en-US" sz="2000" dirty="0">
              <a:solidFill>
                <a:srgbClr val="FF0033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585B7-A808-4A05-1532-C3C4006E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41" y="3886200"/>
            <a:ext cx="8702675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as problems grow in size and complexity, choosing the right algorithm and data structures are essential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e.g., phone book lookup, Sudoku solver …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kern="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must develop problem-solving approaches (e.g., brute force, backtracking)</a:t>
            </a:r>
          </a:p>
          <a:p>
            <a:pPr lvl="1">
              <a:lnSpc>
                <a:spcPct val="7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be able to identify appropriate data structures (e.g., lists, trees, sets, maps)</a:t>
            </a:r>
          </a:p>
        </p:txBody>
      </p:sp>
    </p:spTree>
    <p:extLst>
      <p:ext uri="{BB962C8B-B14F-4D97-AF65-F5344CB8AC3E}">
        <p14:creationId xmlns:p14="http://schemas.microsoft.com/office/powerpoint/2010/main" val="2226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963F7D-3F3D-B54E-BD36-E9DFCF6BF23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Example: dictionary lookup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8702675" cy="571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lvl="1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 Narrow" charset="0"/>
                <a:ea typeface="ＭＳ Ｐゴシック" charset="0"/>
              </a:rPr>
              <a:t>you are given a large dictionary of 100K+ words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400" dirty="0">
                <a:latin typeface="Arial Narrow" charset="0"/>
                <a:ea typeface="ＭＳ Ｐゴシック" charset="0"/>
              </a:rPr>
              <a:t>want to be able to store and lookup words</a:t>
            </a:r>
          </a:p>
          <a:p>
            <a:pPr marL="0" lvl="1" indent="0">
              <a:buNone/>
            </a:pP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chemeClr val="accent2"/>
                </a:solidFill>
                <a:latin typeface="Arial Narrow" charset="0"/>
                <a:ea typeface="ＭＳ Ｐゴシック" charset="0"/>
              </a:rPr>
              <a:t>data structure/algorithm options</a:t>
            </a:r>
          </a:p>
          <a:p>
            <a:pPr marL="0" lvl="3" indent="0">
              <a:buNone/>
            </a:pPr>
            <a:endParaRPr lang="en-US" sz="1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914400" lvl="4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>store in an unsorted </a:t>
            </a:r>
            <a:r>
              <a:rPr lang="en-US" dirty="0" err="1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>ArrayList</a:t>
            </a:r>
            <a:r>
              <a:rPr lang="en-US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>, perform sequential search 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insert into a sorted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ArrayList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, perform binary search 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Narrow" charset="0"/>
                <a:ea typeface="ＭＳ Ｐゴシック" charset="0"/>
                <a:sym typeface="Wingdings" charset="0"/>
              </a:rPr>
              <a:t>store in an unsorted </a:t>
            </a:r>
            <a:r>
              <a:rPr lang="en-US" dirty="0" err="1">
                <a:solidFill>
                  <a:schemeClr val="tx1"/>
                </a:solidFill>
                <a:latin typeface="Arial Narrow" charset="0"/>
                <a:ea typeface="ＭＳ Ｐゴシック" charset="0"/>
                <a:sym typeface="Wingdings" charset="0"/>
              </a:rPr>
              <a:t>ArrayList</a:t>
            </a:r>
            <a:r>
              <a:rPr lang="en-US" dirty="0">
                <a:solidFill>
                  <a:schemeClr val="tx1"/>
                </a:solidFill>
                <a:latin typeface="Arial Narrow" charset="0"/>
                <a:ea typeface="ＭＳ Ｐゴシック" charset="0"/>
                <a:sym typeface="Wingdings" charset="0"/>
              </a:rPr>
              <a:t>, sort before each sequence of binary searches</a:t>
            </a:r>
          </a:p>
          <a:p>
            <a:pPr marL="914400" lvl="4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store in a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LinkedList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or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TreeSet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(?) or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HashSet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(?)</a:t>
            </a:r>
            <a:endParaRPr lang="en-US" dirty="0">
              <a:solidFill>
                <a:schemeClr val="tx1"/>
              </a:solidFill>
              <a:latin typeface="Arial Narrow" charset="0"/>
              <a:ea typeface="ＭＳ Ｐゴシック" charset="0"/>
              <a:sym typeface="Wingdings" charset="0"/>
            </a:endParaRPr>
          </a:p>
          <a:p>
            <a:pPr marL="0" lvl="3" indent="0">
              <a:buNone/>
            </a:pPr>
            <a:endParaRPr lang="en-US" sz="1600" dirty="0">
              <a:latin typeface="Arial Narrow" charset="0"/>
              <a:ea typeface="ＭＳ Ｐゴシック" charset="0"/>
              <a:sym typeface="Wingdings" charset="0"/>
            </a:endParaRPr>
          </a:p>
          <a:p>
            <a:pPr marL="0" lvl="3" indent="0">
              <a:buNone/>
            </a:pPr>
            <a:endParaRPr lang="en-US" sz="1600" dirty="0">
              <a:latin typeface="Arial Narrow" charset="0"/>
              <a:ea typeface="ＭＳ Ｐゴシック" charset="0"/>
              <a:sym typeface="Wingdings" charset="0"/>
            </a:endParaRPr>
          </a:p>
          <a:p>
            <a:pPr marL="0" lvl="1" indent="0"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Arial Narrow" charset="0"/>
                <a:ea typeface="ＭＳ Ｐゴシック" charset="0"/>
              </a:rPr>
              <a:t>the efficiency of each approach depends not only on the size of the dictionary, but the pattern of operations</a:t>
            </a:r>
          </a:p>
          <a:p>
            <a:pPr marL="0" lvl="1" indent="0">
              <a:buNone/>
              <a:defRPr/>
            </a:pPr>
            <a:endParaRPr lang="en-US" sz="1600" kern="0" dirty="0"/>
          </a:p>
          <a:p>
            <a:pPr marL="800100" lvl="3" indent="-342900">
              <a:buFont typeface="Wingdings" pitchFamily="2" charset="2"/>
              <a:buChar char="§"/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sequence of adds followed by sequence of searches?</a:t>
            </a:r>
          </a:p>
          <a:p>
            <a:pPr marL="800100" lvl="3" indent="-342900">
              <a:buFont typeface="Wingdings" pitchFamily="2" charset="2"/>
              <a:buChar char="§"/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mixture of adds and searches?</a:t>
            </a:r>
          </a:p>
          <a:p>
            <a:pPr marL="1257300" lvl="3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anagram finder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438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are given a large dictionary of 100K+ words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endParaRPr lang="en-US" sz="1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repeatedly given a word, must find all anagrams of that word</a:t>
            </a:r>
          </a:p>
          <a:p>
            <a:pPr marL="1257300" lvl="3" indent="0">
              <a:buNone/>
            </a:pPr>
            <a:endParaRPr lang="en-US" sz="9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9144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pale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 leap pale peal plea</a:t>
            </a:r>
          </a:p>
          <a:p>
            <a:pPr marL="9144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steal least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setal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slate stale steal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stela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taels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 tales teals tesla</a:t>
            </a:r>
          </a:p>
          <a:p>
            <a:pPr marL="9144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banana  banana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4626-2BE2-BC4B-B6AB-536DD587E6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9925" y="3962400"/>
            <a:ext cx="8702675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kern="0" dirty="0">
                <a:ea typeface="ＭＳ Ｐゴシック" pitchFamily="-84" charset="-128"/>
                <a:cs typeface="ＭＳ Ｐゴシック" pitchFamily="-84" charset="-128"/>
              </a:rPr>
              <a:t>there are many choices to be made &amp; many "reasonable" decisions</a:t>
            </a:r>
            <a:endParaRPr lang="en-US" kern="0" dirty="0"/>
          </a:p>
          <a:p>
            <a:pPr marL="1257300" lvl="2" indent="-342900">
              <a:spcBef>
                <a:spcPts val="1032"/>
              </a:spcBef>
              <a:buFont typeface="Wingdings" charset="2"/>
              <a:buChar char="ü"/>
              <a:defRPr/>
            </a:pPr>
            <a:r>
              <a:rPr lang="en-US" sz="1800" kern="0" dirty="0"/>
              <a:t>how do you determine if two words are anagrams?</a:t>
            </a:r>
          </a:p>
          <a:p>
            <a:pPr marL="1257300" lvl="2" indent="-342900">
              <a:spcBef>
                <a:spcPts val="1032"/>
              </a:spcBef>
              <a:buFont typeface="Wingdings" charset="2"/>
              <a:buChar char="ü"/>
              <a:defRPr/>
            </a:pPr>
            <a:r>
              <a:rPr lang="en-US" sz="1800" kern="0" dirty="0"/>
              <a:t>should you store the dictionary words internally?  if so, how?</a:t>
            </a:r>
          </a:p>
          <a:p>
            <a:pPr marL="1257300" lvl="2" indent="-342900">
              <a:spcBef>
                <a:spcPts val="1032"/>
              </a:spcBef>
              <a:buFont typeface="Wingdings" charset="2"/>
              <a:buChar char="ü"/>
              <a:defRPr/>
            </a:pPr>
            <a:r>
              <a:rPr lang="en-US" sz="1800" kern="0" dirty="0"/>
              <a:t>should you preprocess the words?  if so, how?</a:t>
            </a:r>
          </a:p>
          <a:p>
            <a:pPr marL="1257300" lvl="2" indent="-342900">
              <a:spcBef>
                <a:spcPts val="1032"/>
              </a:spcBef>
              <a:buFont typeface="Wingdings" charset="2"/>
              <a:buChar char="ü"/>
              <a:defRPr/>
            </a:pPr>
            <a:r>
              <a:rPr lang="en-US" sz="1800" kern="0" dirty="0"/>
              <a:t>is a simplistic approach going to be efficient enough to handle 100K+ words?</a:t>
            </a:r>
          </a:p>
          <a:p>
            <a:pPr marL="1257300" lvl="2" indent="-342900">
              <a:spcBef>
                <a:spcPts val="1032"/>
              </a:spcBef>
              <a:buFont typeface="Wingdings" charset="2"/>
              <a:buChar char="ü"/>
              <a:defRPr/>
            </a:pPr>
            <a:r>
              <a:rPr lang="en-US" sz="1800" kern="0" dirty="0"/>
              <a:t>how do you test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3150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F009D3-CD78-344B-A8CB-4E54765011C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Possible implementations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generate every permutation of the letters, check to see if a word</a:t>
            </a:r>
          </a:p>
          <a:p>
            <a:pPr marL="838200" lvl="1" indent="-381000"/>
            <a:r>
              <a:rPr lang="en-US">
                <a:latin typeface="Arial Narrow" charset="0"/>
                <a:ea typeface="ＭＳ Ｐゴシック" charset="0"/>
              </a:rPr>
              <a:t>how many permutations are there?</a:t>
            </a:r>
          </a:p>
          <a:p>
            <a:pPr marL="838200" lvl="1" indent="-381000"/>
            <a:r>
              <a:rPr lang="en-US">
                <a:latin typeface="Arial Narrow" charset="0"/>
                <a:ea typeface="ＭＳ Ｐゴシック" charset="0"/>
              </a:rPr>
              <a:t>will this scale?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685800" y="2743200"/>
            <a:ext cx="8702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Tx/>
              <a:buAutoNum type="arabicPeriod" startAt="2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compare against each word in the dictionary and test if an anagram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how costly to determine if two words are anagrams?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how many comparisons will be needed?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will this scale?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685800" y="4724400"/>
            <a:ext cx="8702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preprocess all words in the dictionary and index by their sorted form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e.g., store "least" and "steal" </a:t>
            </a:r>
            <a:r>
              <a:rPr lang="en-US" sz="2000">
                <a:latin typeface="Arial Narrow" charset="0"/>
                <a:sym typeface="Wingdings" charset="0"/>
              </a:rPr>
              <a:t>together, indexed by "aelst"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how much work is required to preprocess the entire dictionary?</a:t>
            </a:r>
          </a:p>
          <a:p>
            <a:pPr marL="838200" lvl="1" indent="-381000"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Arial Narrow" charset="0"/>
              </a:rPr>
              <a:t>how much easier is the task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  <p:bldP spid="263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HW1: credit card numbers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124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HW1 is posted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part1 is to be completed in 2-person teams, due in 1.5 weeks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we will meet to go over the code, go over holes in your knowledge/skills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part2 is to be completed individually, builds on part1 code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both parts involve verifying credit card numbers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Visa, </a:t>
            </a:r>
            <a:r>
              <a:rPr lang="en-US" dirty="0" err="1">
                <a:latin typeface="Arial Narrow" charset="0"/>
                <a:ea typeface="ＭＳ Ｐゴシック" charset="0"/>
              </a:rPr>
              <a:t>Mastercard</a:t>
            </a:r>
            <a:r>
              <a:rPr lang="en-US" dirty="0">
                <a:latin typeface="Arial Narrow" charset="0"/>
                <a:ea typeface="ＭＳ Ｐゴシック" charset="0"/>
              </a:rPr>
              <a:t> &amp; Discover use 16-digits (6 for issuer, 9 for user account, 1 check)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American Express uses 15-digits (6 for issuer, 8 for user account, 1 check)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as a security measure, the numbers must conform to the </a:t>
            </a:r>
            <a:r>
              <a:rPr lang="en-US" dirty="0">
                <a:latin typeface="Arial Narrow" charset="0"/>
                <a:ea typeface="ＭＳ Ｐゴシック" charset="0"/>
                <a:hlinkClick r:id="rId2"/>
              </a:rPr>
              <a:t>Luhn Formula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B1750B-D9C8-E648-B12F-FB68C69B9DE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D661B-C15B-2F95-95FB-C6F870D04A62}"/>
              </a:ext>
            </a:extLst>
          </p:cNvPr>
          <p:cNvSpPr txBox="1"/>
          <p:nvPr/>
        </p:nvSpPr>
        <p:spPr>
          <a:xfrm>
            <a:off x="1205502" y="4800600"/>
            <a:ext cx="7266396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Let </a:t>
            </a:r>
            <a:r>
              <a:rPr lang="en-US" dirty="0" err="1">
                <a:latin typeface="Arial Narrow" charset="0"/>
                <a:ea typeface="ＭＳ Ｐゴシック" charset="0"/>
              </a:rPr>
              <a:t>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n</a:t>
            </a:r>
            <a:r>
              <a:rPr lang="en-US" dirty="0">
                <a:latin typeface="Arial Narrow" charset="0"/>
                <a:ea typeface="ＭＳ Ｐゴシック" charset="0"/>
              </a:rPr>
              <a:t>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n-1</a:t>
            </a:r>
            <a:r>
              <a:rPr lang="en-US" dirty="0">
                <a:latin typeface="Arial Narrow" charset="0"/>
                <a:ea typeface="ＭＳ Ｐゴシック" charset="0"/>
              </a:rPr>
              <a:t> …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</a:rPr>
              <a:t>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  be the card number</a:t>
            </a:r>
          </a:p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Calculate total = </a:t>
            </a:r>
            <a:r>
              <a:rPr lang="en-US" dirty="0" err="1">
                <a:latin typeface="Arial Narrow" charset="0"/>
                <a:ea typeface="ＭＳ Ｐゴシック" charset="0"/>
              </a:rPr>
              <a:t>Σd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i="1" dirty="0">
                <a:latin typeface="Arial Narrow" charset="0"/>
                <a:ea typeface="ＭＳ Ｐゴシック" charset="0"/>
              </a:rPr>
              <a:t>for even </a:t>
            </a:r>
            <a:r>
              <a:rPr lang="en-US" i="1" dirty="0" err="1">
                <a:latin typeface="Arial Narrow" charset="0"/>
                <a:ea typeface="ＭＳ Ｐゴシック" charset="0"/>
              </a:rPr>
              <a:t>i</a:t>
            </a:r>
            <a:r>
              <a:rPr lang="en-US" i="1" dirty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+ </a:t>
            </a:r>
            <a:r>
              <a:rPr lang="en-US" dirty="0" err="1">
                <a:latin typeface="Arial Narrow" charset="0"/>
                <a:ea typeface="ＭＳ Ｐゴシック" charset="0"/>
              </a:rPr>
              <a:t>Σ</a:t>
            </a:r>
            <a:r>
              <a:rPr lang="en-US" dirty="0">
                <a:latin typeface="Arial Narrow" charset="0"/>
                <a:ea typeface="ＭＳ Ｐゴシック" charset="0"/>
              </a:rPr>
              <a:t>(digits in 2*</a:t>
            </a:r>
            <a:r>
              <a:rPr lang="en-US" dirty="0" err="1">
                <a:latin typeface="Arial Narrow" charset="0"/>
                <a:ea typeface="ＭＳ Ｐゴシック" charset="0"/>
              </a:rPr>
              <a:t>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</a:rPr>
              <a:t>) </a:t>
            </a:r>
            <a:r>
              <a:rPr lang="en-US" i="1" dirty="0">
                <a:latin typeface="Arial Narrow" charset="0"/>
                <a:ea typeface="ＭＳ Ｐゴシック" charset="0"/>
              </a:rPr>
              <a:t>for odd j</a:t>
            </a:r>
          </a:p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If total is divisible by 10, then VALID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HW1: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Luhn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B1750B-D9C8-E648-B12F-FB68C69B9DE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76" y="3640217"/>
            <a:ext cx="912495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8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9 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9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8 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4 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fi-FI" sz="1800" b="1" u="sng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fi-FI" sz="1800" u="sng" dirty="0">
                <a:latin typeface="Courier New" charset="0"/>
                <a:ea typeface="Courier New" charset="0"/>
                <a:cs typeface="Courier New" charset="0"/>
              </a:rPr>
              <a:t>6</a:t>
            </a:r>
          </a:p>
          <a:p>
            <a:pPr algn="ctr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algn="ctr"/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(2x4)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2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(2x8)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9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(2x0)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2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(2x9)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8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(2x1)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(2x2)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(2x0)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0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(2x2)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6</a:t>
            </a:r>
          </a:p>
          <a:p>
            <a:pPr algn="ctr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</a:t>
            </a:r>
          </a:p>
          <a:p>
            <a:pPr algn="ctr"/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8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2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16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9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0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2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18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8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2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4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0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0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4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6</a:t>
            </a:r>
          </a:p>
          <a:p>
            <a:pPr algn="ctr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</a:t>
            </a:r>
          </a:p>
          <a:p>
            <a:pPr algn="ctr"/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8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+2+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1+6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+9+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+2+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1+8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+8+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+5+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+4+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+0+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+6</a:t>
            </a:r>
          </a:p>
          <a:p>
            <a:pPr algn="ctr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</a:t>
            </a:r>
          </a:p>
          <a:p>
            <a:pPr algn="ctr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70</a:t>
            </a:r>
          </a:p>
          <a:p>
            <a:pPr algn="ctr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70 % 10 == 0, so VALID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5E5AE-3DC1-B0CC-3622-A0C5E2E13C2B}"/>
              </a:ext>
            </a:extLst>
          </p:cNvPr>
          <p:cNvSpPr txBox="1"/>
          <p:nvPr/>
        </p:nvSpPr>
        <p:spPr>
          <a:xfrm>
            <a:off x="1205502" y="1680754"/>
            <a:ext cx="7266396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Let </a:t>
            </a:r>
            <a:r>
              <a:rPr lang="en-US" dirty="0" err="1">
                <a:latin typeface="Arial Narrow" charset="0"/>
                <a:ea typeface="ＭＳ Ｐゴシック" charset="0"/>
              </a:rPr>
              <a:t>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n</a:t>
            </a:r>
            <a:r>
              <a:rPr lang="en-US" dirty="0">
                <a:latin typeface="Arial Narrow" charset="0"/>
                <a:ea typeface="ＭＳ Ｐゴシック" charset="0"/>
              </a:rPr>
              <a:t>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n-1</a:t>
            </a:r>
            <a:r>
              <a:rPr lang="en-US" dirty="0">
                <a:latin typeface="Arial Narrow" charset="0"/>
                <a:ea typeface="ＭＳ Ｐゴシック" charset="0"/>
              </a:rPr>
              <a:t> …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</a:rPr>
              <a:t>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  be the card number</a:t>
            </a:r>
          </a:p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Calculate total = </a:t>
            </a:r>
            <a:r>
              <a:rPr lang="en-US" dirty="0" err="1">
                <a:latin typeface="Arial Narrow" charset="0"/>
                <a:ea typeface="ＭＳ Ｐゴシック" charset="0"/>
              </a:rPr>
              <a:t>Σd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i="1" dirty="0">
                <a:latin typeface="Arial Narrow" charset="0"/>
                <a:ea typeface="ＭＳ Ｐゴシック" charset="0"/>
              </a:rPr>
              <a:t>for even </a:t>
            </a:r>
            <a:r>
              <a:rPr lang="en-US" i="1" dirty="0" err="1">
                <a:latin typeface="Arial Narrow" charset="0"/>
                <a:ea typeface="ＭＳ Ｐゴシック" charset="0"/>
              </a:rPr>
              <a:t>i</a:t>
            </a:r>
            <a:r>
              <a:rPr lang="en-US" i="1" dirty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+ </a:t>
            </a:r>
            <a:r>
              <a:rPr lang="en-US" dirty="0" err="1">
                <a:latin typeface="Arial Narrow" charset="0"/>
                <a:ea typeface="ＭＳ Ｐゴシック" charset="0"/>
              </a:rPr>
              <a:t>Σ</a:t>
            </a:r>
            <a:r>
              <a:rPr lang="en-US" dirty="0">
                <a:latin typeface="Arial Narrow" charset="0"/>
                <a:ea typeface="ＭＳ Ｐゴシック" charset="0"/>
              </a:rPr>
              <a:t>(digits in 2*</a:t>
            </a:r>
            <a:r>
              <a:rPr lang="en-US" dirty="0" err="1">
                <a:latin typeface="Arial Narrow" charset="0"/>
                <a:ea typeface="ＭＳ Ｐゴシック" charset="0"/>
              </a:rPr>
              <a:t>d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</a:rPr>
              <a:t>) </a:t>
            </a:r>
            <a:r>
              <a:rPr lang="en-US" i="1" dirty="0">
                <a:latin typeface="Arial Narrow" charset="0"/>
                <a:ea typeface="ＭＳ Ｐゴシック" charset="0"/>
              </a:rPr>
              <a:t>for odd j</a:t>
            </a:r>
          </a:p>
          <a:p>
            <a:pPr marL="582613" lvl="1" indent="-569913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If total is divisible by 10, then VALID</a:t>
            </a:r>
          </a:p>
        </p:txBody>
      </p:sp>
    </p:spTree>
    <p:extLst>
      <p:ext uri="{BB962C8B-B14F-4D97-AF65-F5344CB8AC3E}">
        <p14:creationId xmlns:p14="http://schemas.microsoft.com/office/powerpoint/2010/main" val="38928502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1825</TotalTime>
  <Words>1247</Words>
  <Application>Microsoft Macintosh PowerPoint</Application>
  <PresentationFormat>Custom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Courier New</vt:lpstr>
      <vt:lpstr>Lucida Console</vt:lpstr>
      <vt:lpstr>Times New Roman</vt:lpstr>
      <vt:lpstr>Wingdings</vt:lpstr>
      <vt:lpstr>Blank Presentation</vt:lpstr>
      <vt:lpstr>PowerPoint Presentation</vt:lpstr>
      <vt:lpstr>Course goals</vt:lpstr>
      <vt:lpstr>221 vs. 222 vs. 321</vt:lpstr>
      <vt:lpstr>221 vs. 222 vs. 321</vt:lpstr>
      <vt:lpstr>Example: dictionary lookup</vt:lpstr>
      <vt:lpstr>Another example: anagram finder</vt:lpstr>
      <vt:lpstr>Possible implementations</vt:lpstr>
      <vt:lpstr>HW1: credit card numbers</vt:lpstr>
      <vt:lpstr>HW1: Luhn example</vt:lpstr>
      <vt:lpstr>HW1 part 1: working in pairs</vt:lpstr>
      <vt:lpstr>HW1 part 2: working individually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74</cp:revision>
  <cp:lastPrinted>2017-12-28T07:33:59Z</cp:lastPrinted>
  <dcterms:created xsi:type="dcterms:W3CDTF">2014-01-09T19:42:42Z</dcterms:created>
  <dcterms:modified xsi:type="dcterms:W3CDTF">2023-12-29T23:54:24Z</dcterms:modified>
</cp:coreProperties>
</file>