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7" r:id="rId2"/>
    <p:sldId id="339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54" r:id="rId13"/>
    <p:sldId id="355" r:id="rId14"/>
    <p:sldId id="375" r:id="rId15"/>
    <p:sldId id="362" r:id="rId16"/>
    <p:sldId id="363" r:id="rId17"/>
    <p:sldId id="367" r:id="rId18"/>
    <p:sldId id="368" r:id="rId19"/>
    <p:sldId id="369" r:id="rId20"/>
    <p:sldId id="370" r:id="rId21"/>
    <p:sldId id="371" r:id="rId22"/>
    <p:sldId id="376" r:id="rId23"/>
    <p:sldId id="377" r:id="rId24"/>
    <p:sldId id="378" r:id="rId25"/>
    <p:sldId id="379" r:id="rId26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13" Type="http://schemas.openxmlformats.org/officeDocument/2006/relationships/tags" Target="../tags/tag40.xml"/><Relationship Id="rId18" Type="http://schemas.openxmlformats.org/officeDocument/2006/relationships/tags" Target="../tags/tag45.xml"/><Relationship Id="rId26" Type="http://schemas.openxmlformats.org/officeDocument/2006/relationships/tags" Target="../tags/tag53.xml"/><Relationship Id="rId3" Type="http://schemas.openxmlformats.org/officeDocument/2006/relationships/tags" Target="../tags/tag30.xml"/><Relationship Id="rId21" Type="http://schemas.openxmlformats.org/officeDocument/2006/relationships/tags" Target="../tags/tag48.xml"/><Relationship Id="rId7" Type="http://schemas.openxmlformats.org/officeDocument/2006/relationships/tags" Target="../tags/tag34.xml"/><Relationship Id="rId12" Type="http://schemas.openxmlformats.org/officeDocument/2006/relationships/tags" Target="../tags/tag39.xml"/><Relationship Id="rId17" Type="http://schemas.openxmlformats.org/officeDocument/2006/relationships/tags" Target="../tags/tag44.xml"/><Relationship Id="rId25" Type="http://schemas.openxmlformats.org/officeDocument/2006/relationships/tags" Target="../tags/tag52.xml"/><Relationship Id="rId2" Type="http://schemas.openxmlformats.org/officeDocument/2006/relationships/tags" Target="../tags/tag29.xml"/><Relationship Id="rId16" Type="http://schemas.openxmlformats.org/officeDocument/2006/relationships/tags" Target="../tags/tag43.xml"/><Relationship Id="rId20" Type="http://schemas.openxmlformats.org/officeDocument/2006/relationships/tags" Target="../tags/tag47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11" Type="http://schemas.openxmlformats.org/officeDocument/2006/relationships/tags" Target="../tags/tag38.xml"/><Relationship Id="rId24" Type="http://schemas.openxmlformats.org/officeDocument/2006/relationships/tags" Target="../tags/tag51.xml"/><Relationship Id="rId5" Type="http://schemas.openxmlformats.org/officeDocument/2006/relationships/tags" Target="../tags/tag32.xml"/><Relationship Id="rId15" Type="http://schemas.openxmlformats.org/officeDocument/2006/relationships/tags" Target="../tags/tag42.xml"/><Relationship Id="rId23" Type="http://schemas.openxmlformats.org/officeDocument/2006/relationships/tags" Target="../tags/tag50.xml"/><Relationship Id="rId28" Type="http://schemas.openxmlformats.org/officeDocument/2006/relationships/slideLayout" Target="../slideLayouts/slideLayout2.xml"/><Relationship Id="rId10" Type="http://schemas.openxmlformats.org/officeDocument/2006/relationships/tags" Target="../tags/tag37.xml"/><Relationship Id="rId19" Type="http://schemas.openxmlformats.org/officeDocument/2006/relationships/tags" Target="../tags/tag46.xml"/><Relationship Id="rId4" Type="http://schemas.openxmlformats.org/officeDocument/2006/relationships/tags" Target="../tags/tag31.xml"/><Relationship Id="rId9" Type="http://schemas.openxmlformats.org/officeDocument/2006/relationships/tags" Target="../tags/tag36.xml"/><Relationship Id="rId14" Type="http://schemas.openxmlformats.org/officeDocument/2006/relationships/tags" Target="../tags/tag41.xml"/><Relationship Id="rId22" Type="http://schemas.openxmlformats.org/officeDocument/2006/relationships/tags" Target="../tags/tag49.xml"/><Relationship Id="rId27" Type="http://schemas.openxmlformats.org/officeDocument/2006/relationships/tags" Target="../tags/tag5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A063980-A30D-DC4E-836E-9F39311A0FF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2024</a:t>
            </a:r>
          </a:p>
        </p:txBody>
      </p:sp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914400" y="3048000"/>
            <a:ext cx="83058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Lists, stacks &amp; queues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Collection classes: 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Arial Narrow" charset="0"/>
              <a:buChar char="─"/>
            </a:pPr>
            <a:r>
              <a:rPr lang="en-US" sz="1800" dirty="0">
                <a:latin typeface="Arial Narrow" charset="0"/>
              </a:rPr>
              <a:t>List (</a:t>
            </a:r>
            <a:r>
              <a:rPr lang="en-US" sz="1800" dirty="0" err="1">
                <a:latin typeface="Arial Narrow" charset="0"/>
              </a:rPr>
              <a:t>ArrayList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LinkedList</a:t>
            </a:r>
            <a:r>
              <a:rPr lang="en-US" sz="1800" dirty="0">
                <a:latin typeface="Arial Narrow" charset="0"/>
              </a:rPr>
              <a:t>), Set (</a:t>
            </a:r>
            <a:r>
              <a:rPr lang="en-US" sz="1800" dirty="0" err="1">
                <a:latin typeface="Arial Narrow" charset="0"/>
              </a:rPr>
              <a:t>TreeSet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HashSet</a:t>
            </a:r>
            <a:r>
              <a:rPr lang="en-US" sz="1800" dirty="0">
                <a:latin typeface="Arial Narrow" charset="0"/>
              </a:rPr>
              <a:t>), Map (</a:t>
            </a:r>
            <a:r>
              <a:rPr lang="en-US" sz="1800" dirty="0" err="1">
                <a:latin typeface="Arial Narrow" charset="0"/>
              </a:rPr>
              <a:t>TreeMap</a:t>
            </a:r>
            <a:r>
              <a:rPr lang="en-US" sz="1800" dirty="0">
                <a:latin typeface="Arial Narrow" charset="0"/>
              </a:rPr>
              <a:t>, </a:t>
            </a:r>
            <a:r>
              <a:rPr lang="en-US" sz="1800" dirty="0" err="1">
                <a:latin typeface="Arial Narrow" charset="0"/>
              </a:rPr>
              <a:t>HashMap</a:t>
            </a:r>
            <a:r>
              <a:rPr lang="en-US" sz="1800" dirty="0">
                <a:latin typeface="Arial Narrow" charset="0"/>
              </a:rPr>
              <a:t>)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ArrayList</a:t>
            </a:r>
            <a:r>
              <a:rPr lang="en-US" sz="2000" dirty="0">
                <a:latin typeface="Arial Narrow" charset="0"/>
              </a:rPr>
              <a:t> performance and implementation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LinkedList</a:t>
            </a:r>
            <a:r>
              <a:rPr lang="en-US" sz="2000" dirty="0">
                <a:latin typeface="Arial Narrow" charset="0"/>
              </a:rPr>
              <a:t> performance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Stacks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Queues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473609-54F1-F941-9B4D-26592E74FD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 examples</a:t>
            </a:r>
          </a:p>
        </p:txBody>
      </p:sp>
      <p:grpSp>
        <p:nvGrpSpPr>
          <p:cNvPr id="25603" name="Group 9"/>
          <p:cNvGrpSpPr>
            <a:grpSpLocks/>
          </p:cNvGrpSpPr>
          <p:nvPr/>
        </p:nvGrpSpPr>
        <p:grpSpPr bwMode="auto">
          <a:xfrm>
            <a:off x="990600" y="1631950"/>
            <a:ext cx="2590800" cy="1187450"/>
            <a:chOff x="1392" y="2256"/>
            <a:chExt cx="1632" cy="748"/>
          </a:xfrm>
        </p:grpSpPr>
        <p:sp>
          <p:nvSpPr>
            <p:cNvPr id="25625" name="Text Box 5"/>
            <p:cNvSpPr txBox="1">
              <a:spLocks noChangeArrowheads="1"/>
            </p:cNvSpPr>
            <p:nvPr/>
          </p:nvSpPr>
          <p:spPr bwMode="auto">
            <a:xfrm>
              <a:off x="1824" y="278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26" name="Text Box 6"/>
            <p:cNvSpPr txBox="1">
              <a:spLocks noChangeArrowheads="1"/>
            </p:cNvSpPr>
            <p:nvPr/>
          </p:nvSpPr>
          <p:spPr bwMode="auto">
            <a:xfrm>
              <a:off x="1824" y="254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27" name="Text Box 7"/>
            <p:cNvSpPr txBox="1">
              <a:spLocks noChangeArrowheads="1"/>
            </p:cNvSpPr>
            <p:nvPr/>
          </p:nvSpPr>
          <p:spPr bwMode="auto">
            <a:xfrm>
              <a:off x="1824" y="230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3</a:t>
              </a:r>
            </a:p>
          </p:txBody>
        </p:sp>
        <p:sp>
          <p:nvSpPr>
            <p:cNvPr id="25628" name="Text Box 8"/>
            <p:cNvSpPr txBox="1">
              <a:spLocks noChangeArrowheads="1"/>
            </p:cNvSpPr>
            <p:nvPr/>
          </p:nvSpPr>
          <p:spPr bwMode="auto">
            <a:xfrm>
              <a:off x="1392" y="225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6019800" y="5486400"/>
            <a:ext cx="2590800" cy="746125"/>
            <a:chOff x="2016" y="3830"/>
            <a:chExt cx="1632" cy="470"/>
          </a:xfrm>
        </p:grpSpPr>
        <p:sp>
          <p:nvSpPr>
            <p:cNvPr id="25622" name="Text Box 16"/>
            <p:cNvSpPr txBox="1">
              <a:spLocks noChangeArrowheads="1"/>
            </p:cNvSpPr>
            <p:nvPr/>
          </p:nvSpPr>
          <p:spPr bwMode="auto">
            <a:xfrm>
              <a:off x="2448" y="408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23" name="Text Box 17"/>
            <p:cNvSpPr txBox="1">
              <a:spLocks noChangeArrowheads="1"/>
            </p:cNvSpPr>
            <p:nvPr/>
          </p:nvSpPr>
          <p:spPr bwMode="auto">
            <a:xfrm>
              <a:off x="2448" y="384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24" name="Text Box 19"/>
            <p:cNvSpPr txBox="1">
              <a:spLocks noChangeArrowheads="1"/>
            </p:cNvSpPr>
            <p:nvPr/>
          </p:nvSpPr>
          <p:spPr bwMode="auto">
            <a:xfrm>
              <a:off x="2016" y="3830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990600" y="4648200"/>
            <a:ext cx="2590800" cy="1600200"/>
            <a:chOff x="192" y="3312"/>
            <a:chExt cx="1632" cy="1008"/>
          </a:xfrm>
        </p:grpSpPr>
        <p:sp>
          <p:nvSpPr>
            <p:cNvPr id="25617" name="Text Box 11"/>
            <p:cNvSpPr txBox="1">
              <a:spLocks noChangeArrowheads="1"/>
            </p:cNvSpPr>
            <p:nvPr/>
          </p:nvSpPr>
          <p:spPr bwMode="auto">
            <a:xfrm>
              <a:off x="624" y="410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18" name="Text Box 12"/>
            <p:cNvSpPr txBox="1">
              <a:spLocks noChangeArrowheads="1"/>
            </p:cNvSpPr>
            <p:nvPr/>
          </p:nvSpPr>
          <p:spPr bwMode="auto">
            <a:xfrm>
              <a:off x="624" y="386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19" name="Text Box 13"/>
            <p:cNvSpPr txBox="1">
              <a:spLocks noChangeArrowheads="1"/>
            </p:cNvSpPr>
            <p:nvPr/>
          </p:nvSpPr>
          <p:spPr bwMode="auto">
            <a:xfrm>
              <a:off x="624" y="362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3</a:t>
              </a:r>
            </a:p>
          </p:txBody>
        </p:sp>
        <p:sp>
          <p:nvSpPr>
            <p:cNvPr id="25620" name="Text Box 14"/>
            <p:cNvSpPr txBox="1">
              <a:spLocks noChangeArrowheads="1"/>
            </p:cNvSpPr>
            <p:nvPr/>
          </p:nvSpPr>
          <p:spPr bwMode="auto">
            <a:xfrm>
              <a:off x="192" y="3312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  <p:sp>
          <p:nvSpPr>
            <p:cNvPr id="25621" name="Text Box 28"/>
            <p:cNvSpPr txBox="1">
              <a:spLocks noChangeArrowheads="1"/>
            </p:cNvSpPr>
            <p:nvPr/>
          </p:nvSpPr>
          <p:spPr bwMode="auto">
            <a:xfrm>
              <a:off x="624" y="3360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4</a:t>
              </a:r>
            </a:p>
          </p:txBody>
        </p:sp>
      </p:grpSp>
      <p:sp>
        <p:nvSpPr>
          <p:cNvPr id="25606" name="TextBox 34"/>
          <p:cNvSpPr txBox="1">
            <a:spLocks noChangeArrowheads="1"/>
          </p:cNvSpPr>
          <p:nvPr/>
        </p:nvSpPr>
        <p:spPr bwMode="auto">
          <a:xfrm>
            <a:off x="4114800" y="16764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peek()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3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743200" y="3424238"/>
            <a:ext cx="1066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push(4)</a:t>
            </a:r>
          </a:p>
        </p:txBody>
      </p:sp>
      <p:cxnSp>
        <p:nvCxnSpPr>
          <p:cNvPr id="38" name="Straight Arrow Connector 37"/>
          <p:cNvCxnSpPr/>
          <p:nvPr/>
        </p:nvCxnSpPr>
        <p:spPr bwMode="auto">
          <a:xfrm rot="5400000">
            <a:off x="1828800" y="3733800"/>
            <a:ext cx="1525588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5609" name="TextBox 38"/>
          <p:cNvSpPr txBox="1">
            <a:spLocks noChangeArrowheads="1"/>
          </p:cNvSpPr>
          <p:nvPr/>
        </p:nvSpPr>
        <p:spPr bwMode="auto">
          <a:xfrm>
            <a:off x="5257800" y="34290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pop()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3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3735388" y="2971800"/>
            <a:ext cx="2741612" cy="2362200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5611" name="Group 9"/>
          <p:cNvGrpSpPr>
            <a:grpSpLocks/>
          </p:cNvGrpSpPr>
          <p:nvPr/>
        </p:nvGrpSpPr>
        <p:grpSpPr bwMode="auto">
          <a:xfrm>
            <a:off x="6019800" y="1676400"/>
            <a:ext cx="2590800" cy="1187450"/>
            <a:chOff x="1392" y="2256"/>
            <a:chExt cx="1632" cy="748"/>
          </a:xfrm>
        </p:grpSpPr>
        <p:sp>
          <p:nvSpPr>
            <p:cNvPr id="25613" name="Text Box 5"/>
            <p:cNvSpPr txBox="1">
              <a:spLocks noChangeArrowheads="1"/>
            </p:cNvSpPr>
            <p:nvPr/>
          </p:nvSpPr>
          <p:spPr bwMode="auto">
            <a:xfrm>
              <a:off x="1824" y="278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1</a:t>
              </a:r>
            </a:p>
          </p:txBody>
        </p:sp>
        <p:sp>
          <p:nvSpPr>
            <p:cNvPr id="25614" name="Text Box 6"/>
            <p:cNvSpPr txBox="1">
              <a:spLocks noChangeArrowheads="1"/>
            </p:cNvSpPr>
            <p:nvPr/>
          </p:nvSpPr>
          <p:spPr bwMode="auto">
            <a:xfrm>
              <a:off x="1824" y="254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2</a:t>
              </a:r>
            </a:p>
          </p:txBody>
        </p:sp>
        <p:sp>
          <p:nvSpPr>
            <p:cNvPr id="25615" name="Text Box 7"/>
            <p:cNvSpPr txBox="1">
              <a:spLocks noChangeArrowheads="1"/>
            </p:cNvSpPr>
            <p:nvPr/>
          </p:nvSpPr>
          <p:spPr bwMode="auto">
            <a:xfrm>
              <a:off x="1824" y="2304"/>
              <a:ext cx="1200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>
                  <a:latin typeface="Arial Narrow" charset="0"/>
                </a:rPr>
                <a:t>3</a:t>
              </a:r>
            </a:p>
          </p:txBody>
        </p:sp>
        <p:sp>
          <p:nvSpPr>
            <p:cNvPr id="25616" name="Text Box 8"/>
            <p:cNvSpPr txBox="1">
              <a:spLocks noChangeArrowheads="1"/>
            </p:cNvSpPr>
            <p:nvPr/>
          </p:nvSpPr>
          <p:spPr bwMode="auto">
            <a:xfrm>
              <a:off x="1392" y="2256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2000">
                  <a:solidFill>
                    <a:schemeClr val="accent2"/>
                  </a:solidFill>
                  <a:latin typeface="Arial Narrow" charset="0"/>
                </a:rPr>
                <a:t>top</a:t>
              </a:r>
            </a:p>
          </p:txBody>
        </p:sp>
      </p:grpSp>
      <p:cxnSp>
        <p:nvCxnSpPr>
          <p:cNvPr id="53" name="Straight Arrow Connector 52"/>
          <p:cNvCxnSpPr/>
          <p:nvPr/>
        </p:nvCxnSpPr>
        <p:spPr bwMode="auto">
          <a:xfrm>
            <a:off x="3811588" y="2286000"/>
            <a:ext cx="2665412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D57749E-045C-C942-9617-B39AD379BF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 exercise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start with empty stack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1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2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3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4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POP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POP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PUSH 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F2CCBA-0E9C-BB4A-AA05-DBAE01EF5E4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Stack&lt;T&gt;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class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a stack is a common data structure, a predefined Java class exists</a:t>
            </a:r>
          </a:p>
          <a:p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latin typeface="Courier New" charset="0"/>
                <a:ea typeface="ＭＳ Ｐゴシック" charset="0"/>
              </a:rPr>
              <a:t>	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import java.util.Stack;</a:t>
            </a:r>
          </a:p>
          <a:p>
            <a:pPr lvl="1">
              <a:buFont typeface="Wingdings" charset="0"/>
              <a:buNone/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endParaRPr lang="en-US" sz="1800">
              <a:latin typeface="Courier New" charset="0"/>
              <a:ea typeface="ＭＳ Ｐゴシック" charset="0"/>
            </a:endParaRPr>
          </a:p>
          <a:p>
            <a:pPr lvl="1"/>
            <a:r>
              <a:rPr lang="en-US" sz="1800">
                <a:latin typeface="Courier New" charset="0"/>
                <a:ea typeface="ＭＳ Ｐゴシック" charset="0"/>
              </a:rPr>
              <a:t>Stack&lt;T&gt;</a:t>
            </a:r>
            <a:r>
              <a:rPr lang="en-US">
                <a:latin typeface="Arial Narrow" charset="0"/>
                <a:ea typeface="ＭＳ Ｐゴシック" charset="0"/>
              </a:rPr>
              <a:t> is generic to allow any type of object to be stored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Stack&lt;String&gt; wordStack = new Stack&lt;String&gt;();</a:t>
            </a:r>
          </a:p>
          <a:p>
            <a:pPr lvl="1">
              <a:buFont typeface="Wingdings" charset="0"/>
              <a:buNone/>
            </a:pPr>
            <a:endParaRPr lang="en-US" sz="10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Stack&lt;Integer&gt; numStack = new Stack&lt;Integer&gt;();</a:t>
            </a:r>
          </a:p>
          <a:p>
            <a:pPr lvl="1"/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standard </a:t>
            </a:r>
            <a:r>
              <a:rPr lang="en-US" sz="1800">
                <a:latin typeface="Courier New" charset="0"/>
                <a:ea typeface="ＭＳ Ｐゴシック" charset="0"/>
              </a:rPr>
              <a:t>Stack&lt;T&gt;</a:t>
            </a:r>
            <a:r>
              <a:rPr lang="en-US">
                <a:latin typeface="Arial Narrow" charset="0"/>
                <a:ea typeface="ＭＳ Ｐゴシック" charset="0"/>
              </a:rPr>
              <a:t> methods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T push(T item); 		// adds item to top of stack 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T pop();			// removes item at top of stack 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T peek();			// returns item at top of stack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boolean empty();		// returns true if empty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public int size();		// returns size of stack</a:t>
            </a:r>
            <a:endParaRPr lang="en-US" sz="140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EEE8C69-226D-DE4F-9240-B53C99EA9A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Stack application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44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mathematical expressions such as the following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 compiler must verify such expressions are of the correct form</a:t>
            </a:r>
          </a:p>
          <a:p>
            <a:pPr>
              <a:lnSpc>
                <a:spcPct val="90000"/>
              </a:lnSpc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(A * (B + C))		([A * (B + C)] + [D * E])</a:t>
            </a:r>
          </a:p>
        </p:txBody>
      </p:sp>
      <p:sp>
        <p:nvSpPr>
          <p:cNvPr id="317444" name="Rectangle 4"/>
          <p:cNvSpPr>
            <a:spLocks noChangeArrowheads="1"/>
          </p:cNvSpPr>
          <p:nvPr/>
        </p:nvSpPr>
        <p:spPr bwMode="auto">
          <a:xfrm>
            <a:off x="685800" y="2667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attempt 1: </a:t>
            </a:r>
            <a:r>
              <a:rPr lang="en-US" sz="2000">
                <a:latin typeface="Arial Narrow" charset="0"/>
              </a:rPr>
              <a:t>count number of left and right delimeters; if equal, then OK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120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what about:		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(A * B) + )C(</a:t>
            </a:r>
          </a:p>
        </p:txBody>
      </p:sp>
      <p:sp>
        <p:nvSpPr>
          <p:cNvPr id="317445" name="Rectangle 5"/>
          <p:cNvSpPr>
            <a:spLocks noChangeArrowheads="1"/>
          </p:cNvSpPr>
          <p:nvPr/>
        </p:nvSpPr>
        <p:spPr bwMode="auto">
          <a:xfrm>
            <a:off x="685800" y="51816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stack-based solution: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start with an empty stack of characters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traverse the expression from left to right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if next character is a left delimiter, push onto the stack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if next character is a right delimiter, must match the top of the stack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85800" y="37338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attempt 2: </a:t>
            </a:r>
            <a:r>
              <a:rPr lang="en-US" sz="2000">
                <a:latin typeface="Arial Narrow" charset="0"/>
              </a:rPr>
              <a:t>start a counter at 0, +1 for each left delimiter and -1 for each right</a:t>
            </a:r>
          </a:p>
          <a:p>
            <a:pPr marL="747713" lvl="1" indent="-1588"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if it never becomes negative and ends at 0, then OK</a:t>
            </a:r>
          </a:p>
          <a:p>
            <a:pPr marL="747713" lvl="2" indent="-1588">
              <a:lnSpc>
                <a:spcPct val="80000"/>
              </a:lnSpc>
            </a:pPr>
            <a:endParaRPr lang="en-US" sz="1200">
              <a:latin typeface="Arial Narrow" charset="0"/>
            </a:endParaRPr>
          </a:p>
          <a:p>
            <a:pPr marL="747713" lvl="2" indent="-1588">
              <a:lnSpc>
                <a:spcPct val="80000"/>
              </a:lnSpc>
            </a:pPr>
            <a:r>
              <a:rPr lang="en-US" sz="2000">
                <a:latin typeface="Arial Narrow" charset="0"/>
              </a:rPr>
              <a:t>what about:		</a:t>
            </a:r>
            <a:r>
              <a:rPr lang="en-US" sz="2000">
                <a:solidFill>
                  <a:srgbClr val="FF0000"/>
                </a:solidFill>
                <a:latin typeface="Arial Narrow" charset="0"/>
              </a:rPr>
              <a:t>([A + B) + C]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44" grpId="0"/>
      <p:bldP spid="31744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DC8966-D8C6-DF4E-B320-055F6D2C301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Delimiter matching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7391400" cy="563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import java.util.Stack;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DelimiterChecker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 static final String DELIMITERS = "()[]{}&lt;&gt;";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 static boolean check(String expr)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Stack&lt;Character&gt; delimStack = new Stack&lt;Character&gt;();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for (int i = 0; i &lt; expr.length(); i++)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char ch = expr.charAt(i);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if (</a:t>
            </a:r>
            <a:r>
              <a:rPr lang="en-US" sz="1400">
                <a:latin typeface="Courier New" charset="0"/>
                <a:ea typeface="ＭＳ Ｐゴシック" charset="0"/>
                <a:cs typeface="ＭＳ Ｐゴシック" charset="0"/>
              </a:rPr>
              <a:t>DelimiterChecker.isLeftDelimiter(ch)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delimStack.push(ch);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else if (</a:t>
            </a:r>
            <a:r>
              <a:rPr lang="en-US" sz="1400">
                <a:solidFill>
                  <a:srgbClr val="3333CC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DelimiterChecker.isRightDelimiter(ch)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if (!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delimStack.empty() 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&amp;&amp;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</a:t>
            </a:r>
            <a:r>
              <a:rPr lang="en-US" sz="1400">
                <a:solidFill>
                  <a:srgbClr val="3333CC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DelimiterChecker.match(delimStack.peek(), ch)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delimStack.pop();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else {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return false;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}  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return </a:t>
            </a:r>
            <a:r>
              <a:rPr lang="en-US" sz="1400">
                <a:solidFill>
                  <a:srgbClr val="FF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delimStack.empty()</a:t>
            </a: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495800" y="5016500"/>
            <a:ext cx="4572000" cy="1384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chemeClr val="accent2"/>
                </a:solidFill>
                <a:latin typeface="Arial Narrow" charset="0"/>
              </a:rPr>
              <a:t>how would you implement the helpers?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isLeftDelimiter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</a:t>
            </a: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isRightDelimiter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r>
              <a:rPr lang="en-US" sz="1800">
                <a:solidFill>
                  <a:schemeClr val="accent2"/>
                </a:solidFill>
                <a:latin typeface="Courier New" charset="0"/>
              </a:rPr>
              <a:t>match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08FF00-BAAD-454D-B64E-4C5ABC86557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a method is called in Java (or any language):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suspend the current execution sequence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allocate space for parameters, locals, return value, …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transfer control to the new method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the method terminates: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deallocate parameters, locals, …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transfer control back to the calling point (&amp; possibly return a value)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685800" y="4267200"/>
            <a:ext cx="8305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method invocations are LIFO entities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main</a:t>
            </a:r>
            <a:r>
              <a:rPr lang="en-US" sz="2000">
                <a:latin typeface="Arial Narrow" charset="0"/>
              </a:rPr>
              <a:t> is called first, terminates last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if main calls </a:t>
            </a:r>
            <a:r>
              <a:rPr lang="en-US" sz="1800">
                <a:latin typeface="Courier New" charset="0"/>
              </a:rPr>
              <a:t>foo</a:t>
            </a:r>
            <a:r>
              <a:rPr lang="en-US" sz="2000">
                <a:latin typeface="Arial Narrow" charset="0"/>
              </a:rPr>
              <a:t> and </a:t>
            </a:r>
            <a:r>
              <a:rPr lang="en-US" sz="1800">
                <a:latin typeface="Courier New" charset="0"/>
              </a:rPr>
              <a:t>foo</a:t>
            </a:r>
            <a:r>
              <a:rPr lang="en-US" sz="2000">
                <a:latin typeface="Arial Narrow" charset="0"/>
              </a:rPr>
              <a:t> calls </a:t>
            </a:r>
            <a:r>
              <a:rPr lang="en-US" sz="1800">
                <a:latin typeface="Courier New" charset="0"/>
              </a:rPr>
              <a:t>bar</a:t>
            </a:r>
            <a:r>
              <a:rPr lang="en-US" sz="2000">
                <a:latin typeface="Arial Narrow" charset="0"/>
              </a:rPr>
              <a:t>, then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800">
                <a:latin typeface="Courier New" charset="0"/>
              </a:rPr>
              <a:t>bar</a:t>
            </a:r>
            <a:r>
              <a:rPr lang="en-US" sz="2000">
                <a:latin typeface="Arial Narrow" charset="0"/>
              </a:rPr>
              <a:t> terminates before </a:t>
            </a:r>
            <a:r>
              <a:rPr lang="en-US" sz="1800">
                <a:latin typeface="Courier New" charset="0"/>
              </a:rPr>
              <a:t>foo</a:t>
            </a:r>
            <a:r>
              <a:rPr lang="en-US" sz="2000">
                <a:latin typeface="Arial Narrow" charset="0"/>
              </a:rPr>
              <a:t> which terminates before </a:t>
            </a:r>
            <a:r>
              <a:rPr lang="en-US" sz="1800">
                <a:latin typeface="Courier New" charset="0"/>
              </a:rPr>
              <a:t>main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rgbClr val="FF0033"/>
                </a:solidFill>
                <a:latin typeface="Arial Narrow" charset="0"/>
                <a:sym typeface="Wingdings" charset="0"/>
              </a:rPr>
              <a:t> </a:t>
            </a:r>
            <a:r>
              <a:rPr lang="en-US">
                <a:solidFill>
                  <a:srgbClr val="FF0033"/>
                </a:solidFill>
                <a:latin typeface="Arial Narrow" charset="0"/>
              </a:rPr>
              <a:t>a stack is a natural data structure for storing information about method calls and the state of the execution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591D0DD-D35C-DA48-86D2-8CBB31C86E1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Run-time stack (cont.)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8778875" cy="2057400"/>
          </a:xfrm>
        </p:spPr>
        <p:txBody>
          <a:bodyPr/>
          <a:lstStyle/>
          <a:p>
            <a:pPr marL="0" indent="4763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 activation record stores info (parameters, locals, …) for each invocation of a method</a:t>
            </a:r>
          </a:p>
          <a:p>
            <a:pPr marL="501650" lvl="1"/>
            <a:r>
              <a:rPr lang="en-US">
                <a:latin typeface="Arial Narrow" charset="0"/>
                <a:ea typeface="ＭＳ Ｐゴシック" charset="0"/>
              </a:rPr>
              <a:t>when the method is called, an activation record is pushed onto the stack</a:t>
            </a:r>
          </a:p>
          <a:p>
            <a:pPr marL="501650" lvl="1"/>
            <a:r>
              <a:rPr lang="en-US">
                <a:latin typeface="Arial Narrow" charset="0"/>
                <a:ea typeface="ＭＳ Ｐゴシック" charset="0"/>
              </a:rPr>
              <a:t>when the method terminates, its activation record is popped</a:t>
            </a:r>
          </a:p>
          <a:p>
            <a:pPr marL="501650" lvl="1"/>
            <a:endParaRPr lang="en-US">
              <a:latin typeface="Arial Narrow" charset="0"/>
              <a:ea typeface="ＭＳ Ｐゴシック" charset="0"/>
            </a:endParaRPr>
          </a:p>
          <a:p>
            <a:pPr marL="501650" lvl="1"/>
            <a:r>
              <a:rPr lang="en-US">
                <a:latin typeface="Arial Narrow" charset="0"/>
                <a:ea typeface="ＭＳ Ｐゴシック" charset="0"/>
              </a:rPr>
              <a:t>note that the currently executing method is always at the top of the stack</a:t>
            </a:r>
          </a:p>
        </p:txBody>
      </p:sp>
      <p:sp>
        <p:nvSpPr>
          <p:cNvPr id="325636" name="Rectangle 4"/>
          <p:cNvSpPr>
            <a:spLocks noChangeArrowheads="1"/>
          </p:cNvSpPr>
          <p:nvPr/>
        </p:nvSpPr>
        <p:spPr bwMode="auto">
          <a:xfrm>
            <a:off x="228600" y="4114800"/>
            <a:ext cx="4114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public class Demo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public static void main(String[] </a:t>
            </a:r>
            <a:r>
              <a:rPr lang="en-US" sz="1200" dirty="0" err="1">
                <a:latin typeface="Courier New" charset="0"/>
              </a:rPr>
              <a:t>args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x = 12;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Demo.foo</a:t>
            </a:r>
            <a:r>
              <a:rPr lang="en-US" sz="1200" dirty="0">
                <a:latin typeface="Courier New" charset="0"/>
              </a:rPr>
              <a:t>(x);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("main " + x);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public static void foo(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a)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a++;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("foo " + a);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 dirty="0">
                <a:latin typeface="Courier New" charset="0"/>
              </a:rPr>
              <a:t>}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4267200" y="5029200"/>
            <a:ext cx="1524000" cy="1327150"/>
            <a:chOff x="2496" y="3168"/>
            <a:chExt cx="960" cy="836"/>
          </a:xfrm>
        </p:grpSpPr>
        <p:sp>
          <p:nvSpPr>
            <p:cNvPr id="31758" name="Text Box 5"/>
            <p:cNvSpPr txBox="1">
              <a:spLocks noChangeArrowheads="1"/>
            </p:cNvSpPr>
            <p:nvPr/>
          </p:nvSpPr>
          <p:spPr bwMode="auto">
            <a:xfrm>
              <a:off x="2640" y="3168"/>
              <a:ext cx="67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main(?):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x </a:t>
              </a:r>
              <a:r>
                <a:rPr lang="en-US" sz="1000" dirty="0">
                  <a:latin typeface="Courier New" charset="0"/>
                  <a:sym typeface="Wingdings"/>
                </a:rPr>
                <a:t></a:t>
              </a:r>
              <a:r>
                <a:rPr lang="en-US" sz="1000" dirty="0">
                  <a:latin typeface="Courier New" charset="0"/>
                </a:rPr>
                <a:t> 12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 </a:t>
              </a:r>
            </a:p>
          </p:txBody>
        </p:sp>
        <p:sp>
          <p:nvSpPr>
            <p:cNvPr id="31759" name="Text Box 6"/>
            <p:cNvSpPr txBox="1">
              <a:spLocks noChangeArrowheads="1"/>
            </p:cNvSpPr>
            <p:nvPr/>
          </p:nvSpPr>
          <p:spPr bwMode="auto">
            <a:xfrm>
              <a:off x="2496" y="360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0033"/>
                  </a:solidFill>
                  <a:latin typeface="Arial Narrow" charset="0"/>
                </a:rPr>
                <a:t>automatically start with main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5410200" y="4267200"/>
            <a:ext cx="1524000" cy="2089150"/>
            <a:chOff x="3264" y="2688"/>
            <a:chExt cx="960" cy="1316"/>
          </a:xfrm>
        </p:grpSpPr>
        <p:sp>
          <p:nvSpPr>
            <p:cNvPr id="31755" name="Text Box 7"/>
            <p:cNvSpPr txBox="1">
              <a:spLocks noChangeArrowheads="1"/>
            </p:cNvSpPr>
            <p:nvPr/>
          </p:nvSpPr>
          <p:spPr bwMode="auto">
            <a:xfrm>
              <a:off x="3408" y="3168"/>
              <a:ext cx="67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main(?):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x </a:t>
              </a:r>
              <a:r>
                <a:rPr lang="en-US" sz="1000" dirty="0">
                  <a:latin typeface="Courier New" charset="0"/>
                  <a:sym typeface="Wingdings"/>
                </a:rPr>
                <a:t></a:t>
              </a:r>
              <a:r>
                <a:rPr lang="en-US" sz="1000" dirty="0">
                  <a:latin typeface="Courier New" charset="0"/>
                </a:rPr>
                <a:t> 12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</a:t>
              </a:r>
            </a:p>
          </p:txBody>
        </p:sp>
        <p:sp>
          <p:nvSpPr>
            <p:cNvPr id="31756" name="Text Box 8"/>
            <p:cNvSpPr txBox="1">
              <a:spLocks noChangeArrowheads="1"/>
            </p:cNvSpPr>
            <p:nvPr/>
          </p:nvSpPr>
          <p:spPr bwMode="auto">
            <a:xfrm>
              <a:off x="3264" y="3600"/>
              <a:ext cx="9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0033"/>
                  </a:solidFill>
                  <a:latin typeface="Arial Narrow" charset="0"/>
                </a:rPr>
                <a:t>when foo called, push</a:t>
              </a:r>
            </a:p>
          </p:txBody>
        </p:sp>
        <p:sp>
          <p:nvSpPr>
            <p:cNvPr id="31757" name="Text Box 9"/>
            <p:cNvSpPr txBox="1">
              <a:spLocks noChangeArrowheads="1"/>
            </p:cNvSpPr>
            <p:nvPr/>
          </p:nvSpPr>
          <p:spPr bwMode="auto">
            <a:xfrm>
              <a:off x="3408" y="2688"/>
              <a:ext cx="672" cy="44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Foo(a=</a:t>
              </a:r>
              <a:r>
                <a:rPr lang="en-US" sz="1000" dirty="0">
                  <a:latin typeface="Courier New" charset="0"/>
                  <a:sym typeface="Wingdings"/>
                </a:rPr>
                <a:t>12):</a:t>
              </a:r>
              <a:endParaRPr lang="en-US" sz="1000" dirty="0">
                <a:latin typeface="Courier New" charset="0"/>
              </a:endParaRP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a </a:t>
              </a:r>
              <a:r>
                <a:rPr lang="en-US" sz="1000" dirty="0">
                  <a:latin typeface="Courier New" charset="0"/>
                  <a:sym typeface="Wingdings"/>
                </a:rPr>
                <a:t></a:t>
              </a:r>
              <a:r>
                <a:rPr lang="en-US" sz="1000" dirty="0">
                  <a:latin typeface="Courier New" charset="0"/>
                </a:rPr>
                <a:t> 13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</a:t>
              </a: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6705600" y="5029200"/>
            <a:ext cx="1219200" cy="1303338"/>
            <a:chOff x="4224" y="3168"/>
            <a:chExt cx="768" cy="821"/>
          </a:xfrm>
        </p:grpSpPr>
        <p:sp>
          <p:nvSpPr>
            <p:cNvPr id="31753" name="Text Box 10"/>
            <p:cNvSpPr txBox="1">
              <a:spLocks noChangeArrowheads="1"/>
            </p:cNvSpPr>
            <p:nvPr/>
          </p:nvSpPr>
          <p:spPr bwMode="auto">
            <a:xfrm>
              <a:off x="4272" y="3168"/>
              <a:ext cx="672" cy="45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238125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main(?):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x </a:t>
              </a:r>
              <a:r>
                <a:rPr lang="en-US" sz="1000" dirty="0">
                  <a:latin typeface="Courier New" charset="0"/>
                  <a:sym typeface="Wingdings"/>
                </a:rPr>
                <a:t></a:t>
              </a:r>
              <a:r>
                <a:rPr lang="en-US" sz="1000" dirty="0">
                  <a:latin typeface="Courier New" charset="0"/>
                </a:rPr>
                <a:t> 12</a:t>
              </a:r>
            </a:p>
            <a:p>
              <a:pPr lvl="1">
                <a:spcBef>
                  <a:spcPct val="50000"/>
                </a:spcBef>
              </a:pPr>
              <a:r>
                <a:rPr lang="en-US" sz="1000" dirty="0">
                  <a:latin typeface="Courier New" charset="0"/>
                </a:rPr>
                <a:t>... </a:t>
              </a:r>
            </a:p>
          </p:txBody>
        </p:sp>
        <p:sp>
          <p:nvSpPr>
            <p:cNvPr id="31754" name="Text Box 11"/>
            <p:cNvSpPr txBox="1">
              <a:spLocks noChangeArrowheads="1"/>
            </p:cNvSpPr>
            <p:nvPr/>
          </p:nvSpPr>
          <p:spPr bwMode="auto">
            <a:xfrm>
              <a:off x="4224" y="3585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dirty="0">
                  <a:solidFill>
                    <a:srgbClr val="FF0033"/>
                  </a:solidFill>
                  <a:latin typeface="Arial Narrow" charset="0"/>
                </a:rPr>
                <a:t>when foo done, pop</a:t>
              </a:r>
            </a:p>
          </p:txBody>
        </p:sp>
      </p:grpSp>
      <p:sp>
        <p:nvSpPr>
          <p:cNvPr id="325644" name="Text Box 12"/>
          <p:cNvSpPr txBox="1">
            <a:spLocks noChangeArrowheads="1"/>
          </p:cNvSpPr>
          <p:nvPr/>
        </p:nvSpPr>
        <p:spPr bwMode="auto">
          <a:xfrm>
            <a:off x="7772400" y="5715000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dirty="0">
                <a:solidFill>
                  <a:srgbClr val="FF0033"/>
                </a:solidFill>
                <a:latin typeface="Arial Narrow" charset="0"/>
              </a:rPr>
              <a:t>when main done, pop &amp; end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09992" y="5927062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6" grpId="0" animBg="1"/>
      <p:bldP spid="3256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D7EB1EB-94CD-3240-89D1-26A62B4A20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Lists &amp; queues</a:t>
            </a:r>
          </a:p>
        </p:txBody>
      </p:sp>
      <p:sp>
        <p:nvSpPr>
          <p:cNvPr id="32771" name="Rectangle 4"/>
          <p:cNvSpPr>
            <a:spLocks noChangeArrowheads="1"/>
          </p:cNvSpPr>
          <p:nvPr/>
        </p:nvSpPr>
        <p:spPr bwMode="auto">
          <a:xfrm>
            <a:off x="685800" y="1143000"/>
            <a:ext cx="870267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queues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 </a:t>
            </a:r>
            <a:r>
              <a:rPr lang="en-US" sz="2000" i="1">
                <a:latin typeface="Arial Narrow" charset="0"/>
              </a:rPr>
              <a:t>queue</a:t>
            </a:r>
            <a:r>
              <a:rPr lang="en-US" sz="2000">
                <a:latin typeface="Arial Narrow" charset="0"/>
              </a:rPr>
              <a:t> is another kind of simplified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add at one end (the back), delete/inspect at other end (the front)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DATA:	sequence of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OPERATIONS:	add(enqueue/offer at back), remove(dequeue off front),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		peek at front, check if empty, get size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these are the ONLY operations allowed on a queue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queues are useful because they are simple, easy to understand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each operation is O(1)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5029200"/>
            <a:ext cx="4800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line at bank, bus stop, grocery store, …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printer jobs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CPU processes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voice mail</a:t>
            </a:r>
          </a:p>
        </p:txBody>
      </p:sp>
      <p:sp>
        <p:nvSpPr>
          <p:cNvPr id="33798" name="Rectangle 4"/>
          <p:cNvSpPr>
            <a:spLocks noChangeArrowheads="1"/>
          </p:cNvSpPr>
          <p:nvPr/>
        </p:nvSpPr>
        <p:spPr bwMode="auto">
          <a:xfrm>
            <a:off x="5715000" y="5257800"/>
            <a:ext cx="3352800" cy="838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queue is also known as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first-in-first-out (FIFO)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379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215646D-9E70-B44C-82C4-8DE1B18C57F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 examples</a:t>
            </a:r>
          </a:p>
        </p:txBody>
      </p:sp>
      <p:grpSp>
        <p:nvGrpSpPr>
          <p:cNvPr id="33795" name="Group 34"/>
          <p:cNvGrpSpPr>
            <a:grpSpLocks/>
          </p:cNvGrpSpPr>
          <p:nvPr/>
        </p:nvGrpSpPr>
        <p:grpSpPr bwMode="auto">
          <a:xfrm>
            <a:off x="1295400" y="1905000"/>
            <a:ext cx="1752600" cy="747713"/>
            <a:chOff x="3733800" y="3505200"/>
            <a:chExt cx="1752600" cy="747713"/>
          </a:xfrm>
        </p:grpSpPr>
        <p:sp>
          <p:nvSpPr>
            <p:cNvPr id="33820" name="Text Box 33"/>
            <p:cNvSpPr txBox="1">
              <a:spLocks noChangeArrowheads="1"/>
            </p:cNvSpPr>
            <p:nvPr/>
          </p:nvSpPr>
          <p:spPr bwMode="auto">
            <a:xfrm>
              <a:off x="3810000" y="3505200"/>
              <a:ext cx="4572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21" name="Text Box 34"/>
            <p:cNvSpPr txBox="1">
              <a:spLocks noChangeArrowheads="1"/>
            </p:cNvSpPr>
            <p:nvPr/>
          </p:nvSpPr>
          <p:spPr bwMode="auto">
            <a:xfrm>
              <a:off x="4343400" y="3505200"/>
              <a:ext cx="4572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22" name="Text Box 35"/>
            <p:cNvSpPr txBox="1">
              <a:spLocks noChangeArrowheads="1"/>
            </p:cNvSpPr>
            <p:nvPr/>
          </p:nvSpPr>
          <p:spPr bwMode="auto">
            <a:xfrm>
              <a:off x="4876800" y="3505200"/>
              <a:ext cx="457200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1</a:t>
              </a:r>
            </a:p>
          </p:txBody>
        </p:sp>
        <p:sp>
          <p:nvSpPr>
            <p:cNvPr id="33823" name="Text Box 36"/>
            <p:cNvSpPr txBox="1">
              <a:spLocks noChangeArrowheads="1"/>
            </p:cNvSpPr>
            <p:nvPr/>
          </p:nvSpPr>
          <p:spPr bwMode="auto">
            <a:xfrm>
              <a:off x="4876800" y="38862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24" name="Text Box 37"/>
            <p:cNvSpPr txBox="1">
              <a:spLocks noChangeArrowheads="1"/>
            </p:cNvSpPr>
            <p:nvPr/>
          </p:nvSpPr>
          <p:spPr bwMode="auto">
            <a:xfrm>
              <a:off x="3733800" y="3886200"/>
              <a:ext cx="6096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grpSp>
        <p:nvGrpSpPr>
          <p:cNvPr id="3" name="Group 62"/>
          <p:cNvGrpSpPr>
            <a:grpSpLocks/>
          </p:cNvGrpSpPr>
          <p:nvPr/>
        </p:nvGrpSpPr>
        <p:grpSpPr bwMode="auto">
          <a:xfrm>
            <a:off x="685800" y="4648200"/>
            <a:ext cx="2286000" cy="762000"/>
            <a:chOff x="432" y="3696"/>
            <a:chExt cx="1440" cy="480"/>
          </a:xfrm>
        </p:grpSpPr>
        <p:sp>
          <p:nvSpPr>
            <p:cNvPr id="33814" name="Text Box 38"/>
            <p:cNvSpPr txBox="1">
              <a:spLocks noChangeArrowheads="1"/>
            </p:cNvSpPr>
            <p:nvPr/>
          </p:nvSpPr>
          <p:spPr bwMode="auto">
            <a:xfrm>
              <a:off x="816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15" name="Text Box 39"/>
            <p:cNvSpPr txBox="1">
              <a:spLocks noChangeArrowheads="1"/>
            </p:cNvSpPr>
            <p:nvPr/>
          </p:nvSpPr>
          <p:spPr bwMode="auto">
            <a:xfrm>
              <a:off x="1152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16" name="Text Box 40"/>
            <p:cNvSpPr txBox="1">
              <a:spLocks noChangeArrowheads="1"/>
            </p:cNvSpPr>
            <p:nvPr/>
          </p:nvSpPr>
          <p:spPr bwMode="auto">
            <a:xfrm>
              <a:off x="1488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1</a:t>
              </a:r>
            </a:p>
          </p:txBody>
        </p:sp>
        <p:sp>
          <p:nvSpPr>
            <p:cNvPr id="33817" name="Text Box 41"/>
            <p:cNvSpPr txBox="1">
              <a:spLocks noChangeArrowheads="1"/>
            </p:cNvSpPr>
            <p:nvPr/>
          </p:nvSpPr>
          <p:spPr bwMode="auto">
            <a:xfrm>
              <a:off x="1488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18" name="Text Box 43"/>
            <p:cNvSpPr txBox="1">
              <a:spLocks noChangeArrowheads="1"/>
            </p:cNvSpPr>
            <p:nvPr/>
          </p:nvSpPr>
          <p:spPr bwMode="auto">
            <a:xfrm>
              <a:off x="480" y="3696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4</a:t>
              </a:r>
            </a:p>
          </p:txBody>
        </p:sp>
        <p:sp>
          <p:nvSpPr>
            <p:cNvPr id="33819" name="Text Box 44"/>
            <p:cNvSpPr txBox="1">
              <a:spLocks noChangeArrowheads="1"/>
            </p:cNvSpPr>
            <p:nvPr/>
          </p:nvSpPr>
          <p:spPr bwMode="auto">
            <a:xfrm>
              <a:off x="432" y="393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grpSp>
        <p:nvGrpSpPr>
          <p:cNvPr id="4" name="Group 63"/>
          <p:cNvGrpSpPr>
            <a:grpSpLocks/>
          </p:cNvGrpSpPr>
          <p:nvPr/>
        </p:nvGrpSpPr>
        <p:grpSpPr bwMode="auto">
          <a:xfrm>
            <a:off x="6629400" y="4724400"/>
            <a:ext cx="1219200" cy="747713"/>
            <a:chOff x="2544" y="3705"/>
            <a:chExt cx="768" cy="471"/>
          </a:xfrm>
        </p:grpSpPr>
        <p:sp>
          <p:nvSpPr>
            <p:cNvPr id="33810" name="Text Box 47"/>
            <p:cNvSpPr txBox="1">
              <a:spLocks noChangeArrowheads="1"/>
            </p:cNvSpPr>
            <p:nvPr/>
          </p:nvSpPr>
          <p:spPr bwMode="auto">
            <a:xfrm>
              <a:off x="2592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11" name="Text Box 48"/>
            <p:cNvSpPr txBox="1">
              <a:spLocks noChangeArrowheads="1"/>
            </p:cNvSpPr>
            <p:nvPr/>
          </p:nvSpPr>
          <p:spPr bwMode="auto">
            <a:xfrm>
              <a:off x="2928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12" name="Text Box 49"/>
            <p:cNvSpPr txBox="1">
              <a:spLocks noChangeArrowheads="1"/>
            </p:cNvSpPr>
            <p:nvPr/>
          </p:nvSpPr>
          <p:spPr bwMode="auto">
            <a:xfrm>
              <a:off x="2928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13" name="Text Box 51"/>
            <p:cNvSpPr txBox="1">
              <a:spLocks noChangeArrowheads="1"/>
            </p:cNvSpPr>
            <p:nvPr/>
          </p:nvSpPr>
          <p:spPr bwMode="auto">
            <a:xfrm>
              <a:off x="2544" y="3936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grpSp>
        <p:nvGrpSpPr>
          <p:cNvPr id="5" name="Group 64"/>
          <p:cNvGrpSpPr>
            <a:grpSpLocks/>
          </p:cNvGrpSpPr>
          <p:nvPr/>
        </p:nvGrpSpPr>
        <p:grpSpPr bwMode="auto">
          <a:xfrm>
            <a:off x="6096000" y="1919288"/>
            <a:ext cx="1752600" cy="747712"/>
            <a:chOff x="4224" y="3705"/>
            <a:chExt cx="1104" cy="471"/>
          </a:xfrm>
        </p:grpSpPr>
        <p:sp>
          <p:nvSpPr>
            <p:cNvPr id="33805" name="Text Box 57"/>
            <p:cNvSpPr txBox="1">
              <a:spLocks noChangeArrowheads="1"/>
            </p:cNvSpPr>
            <p:nvPr/>
          </p:nvSpPr>
          <p:spPr bwMode="auto">
            <a:xfrm>
              <a:off x="4272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3</a:t>
              </a:r>
            </a:p>
          </p:txBody>
        </p:sp>
        <p:sp>
          <p:nvSpPr>
            <p:cNvPr id="33806" name="Text Box 58"/>
            <p:cNvSpPr txBox="1">
              <a:spLocks noChangeArrowheads="1"/>
            </p:cNvSpPr>
            <p:nvPr/>
          </p:nvSpPr>
          <p:spPr bwMode="auto">
            <a:xfrm>
              <a:off x="4608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2</a:t>
              </a:r>
            </a:p>
          </p:txBody>
        </p:sp>
        <p:sp>
          <p:nvSpPr>
            <p:cNvPr id="33807" name="Text Box 59"/>
            <p:cNvSpPr txBox="1">
              <a:spLocks noChangeArrowheads="1"/>
            </p:cNvSpPr>
            <p:nvPr/>
          </p:nvSpPr>
          <p:spPr bwMode="auto">
            <a:xfrm>
              <a:off x="4944" y="3705"/>
              <a:ext cx="288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latin typeface="Arial Narrow" charset="0"/>
                </a:rPr>
                <a:t>1</a:t>
              </a:r>
            </a:p>
          </p:txBody>
        </p:sp>
        <p:sp>
          <p:nvSpPr>
            <p:cNvPr id="33808" name="Text Box 60"/>
            <p:cNvSpPr txBox="1">
              <a:spLocks noChangeArrowheads="1"/>
            </p:cNvSpPr>
            <p:nvPr/>
          </p:nvSpPr>
          <p:spPr bwMode="auto">
            <a:xfrm>
              <a:off x="4944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front</a:t>
              </a:r>
            </a:p>
          </p:txBody>
        </p:sp>
        <p:sp>
          <p:nvSpPr>
            <p:cNvPr id="33809" name="Text Box 61"/>
            <p:cNvSpPr txBox="1">
              <a:spLocks noChangeArrowheads="1"/>
            </p:cNvSpPr>
            <p:nvPr/>
          </p:nvSpPr>
          <p:spPr bwMode="auto">
            <a:xfrm>
              <a:off x="4224" y="3945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accent2"/>
                  </a:solidFill>
                  <a:latin typeface="Arial Narrow" charset="0"/>
                </a:rPr>
                <a:t>back</a:t>
              </a:r>
            </a:p>
          </p:txBody>
        </p:sp>
      </p:grpSp>
      <p:sp>
        <p:nvSpPr>
          <p:cNvPr id="33799" name="TextBox 31"/>
          <p:cNvSpPr txBox="1">
            <a:spLocks noChangeArrowheads="1"/>
          </p:cNvSpPr>
          <p:nvPr/>
        </p:nvSpPr>
        <p:spPr bwMode="auto">
          <a:xfrm>
            <a:off x="3503613" y="1524000"/>
            <a:ext cx="175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peek()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1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3200400" y="2133600"/>
            <a:ext cx="2665413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981200" y="3271838"/>
            <a:ext cx="1066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add(4)</a:t>
            </a:r>
          </a:p>
        </p:txBody>
      </p:sp>
      <p:cxnSp>
        <p:nvCxnSpPr>
          <p:cNvPr id="36" name="Straight Arrow Connector 35"/>
          <p:cNvCxnSpPr/>
          <p:nvPr/>
        </p:nvCxnSpPr>
        <p:spPr bwMode="auto">
          <a:xfrm rot="5400000">
            <a:off x="1066800" y="3581400"/>
            <a:ext cx="1525588" cy="1588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3803" name="TextBox 36"/>
          <p:cNvSpPr txBox="1">
            <a:spLocks noChangeArrowheads="1"/>
          </p:cNvSpPr>
          <p:nvPr/>
        </p:nvSpPr>
        <p:spPr bwMode="auto">
          <a:xfrm>
            <a:off x="4646613" y="3124200"/>
            <a:ext cx="2287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>
                <a:solidFill>
                  <a:srgbClr val="FF0000"/>
                </a:solidFill>
                <a:latin typeface="Arial Narrow" charset="0"/>
              </a:rPr>
              <a:t>remove()  </a:t>
            </a:r>
            <a:r>
              <a:rPr lang="en-US">
                <a:solidFill>
                  <a:srgbClr val="FF0000"/>
                </a:solidFill>
                <a:latin typeface="Arial Narrow" charset="0"/>
                <a:sym typeface="Wingdings" charset="0"/>
              </a:rPr>
              <a:t>  1</a:t>
            </a:r>
            <a:endParaRPr lang="en-US">
              <a:solidFill>
                <a:srgbClr val="FF0000"/>
              </a:solidFill>
              <a:latin typeface="Arial Narrow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>
            <a:off x="3124200" y="2667000"/>
            <a:ext cx="3352800" cy="1981200"/>
          </a:xfrm>
          <a:prstGeom prst="straightConnector1">
            <a:avLst/>
          </a:prstGeom>
          <a:ln>
            <a:solidFill>
              <a:schemeClr val="tx2"/>
            </a:solidFill>
            <a:headEnd type="none" w="sm" len="sm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9E35B22-47B5-E24F-97AA-A97DB4E932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 exercise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start with empty queue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1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2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3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4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REMOVE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REMOVE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PEEK</a:t>
            </a:r>
          </a:p>
          <a:p>
            <a:pPr>
              <a:spcBef>
                <a:spcPct val="40000"/>
              </a:spcBef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 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7C95E5C-AEEC-344E-9760-2557CD7BD6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 Collection classes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95400"/>
          </a:xfrm>
        </p:spPr>
        <p:txBody>
          <a:bodyPr/>
          <a:lstStyle/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collection is an object (i.e., data structure) that holds other objects</a:t>
            </a:r>
          </a:p>
          <a:p>
            <a:pPr marL="0" indent="0">
              <a:spcBef>
                <a:spcPct val="0"/>
              </a:spcBef>
            </a:pPr>
            <a:r>
              <a:rPr lang="en-US" sz="140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endParaRPr lang="en-US" sz="1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Java Collection Framework is a group of generic collections</a:t>
            </a:r>
          </a:p>
          <a:p>
            <a:pPr marL="450850" lvl="1" indent="-222250">
              <a:spcBef>
                <a:spcPct val="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defined using interfaces abstract classes, and inheritance</a:t>
            </a:r>
          </a:p>
        </p:txBody>
      </p:sp>
      <p:pic>
        <p:nvPicPr>
          <p:cNvPr id="17412" name="Picture 7" descr="Collection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01963"/>
            <a:ext cx="7848600" cy="393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5257800" y="3200400"/>
            <a:ext cx="2743200" cy="4000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FF0000"/>
                </a:solidFill>
                <a:latin typeface="Arial Narrow" charset="0"/>
              </a:rPr>
              <a:t>more on Sets &amp; Maps later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3F9ED21-60FA-954F-8AF2-84784D88C75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>
                <a:latin typeface="Courier New" charset="0"/>
                <a:ea typeface="ＭＳ Ｐゴシック" charset="0"/>
                <a:cs typeface="ＭＳ Ｐゴシック" charset="0"/>
              </a:rPr>
              <a:t>Queue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interface</a:t>
            </a:r>
          </a:p>
        </p:txBody>
      </p:sp>
      <p:sp>
        <p:nvSpPr>
          <p:cNvPr id="315396" name="Rectangle 4"/>
          <p:cNvSpPr>
            <a:spLocks noChangeArrowheads="1"/>
          </p:cNvSpPr>
          <p:nvPr/>
        </p:nvSpPr>
        <p:spPr bwMode="auto">
          <a:xfrm>
            <a:off x="4648200" y="762000"/>
            <a:ext cx="4724400" cy="228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Queue&lt;Integer&gt; numQ = new LinkedList&lt;Integer&gt;();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for (int i = 1; i &lt;= 10; i++)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numQ.add(i);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while ( !numQ.empty() 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System.out.println(numQ.peek());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numQ.remove();  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</p:txBody>
      </p:sp>
      <p:sp>
        <p:nvSpPr>
          <p:cNvPr id="35844" name="Rectangle 6"/>
          <p:cNvSpPr>
            <a:spLocks noChangeArrowheads="1"/>
          </p:cNvSpPr>
          <p:nvPr/>
        </p:nvSpPr>
        <p:spPr bwMode="auto">
          <a:xfrm>
            <a:off x="457200" y="1219200"/>
            <a:ext cx="41148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indent="4763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queue is a common data structure, with many variations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Java provides a </a:t>
            </a:r>
            <a:r>
              <a:rPr lang="en-US" sz="1800">
                <a:latin typeface="Courier New" charset="0"/>
              </a:rPr>
              <a:t>Queue</a:t>
            </a:r>
            <a:r>
              <a:rPr lang="en-US" sz="2000">
                <a:latin typeface="Arial Narrow" charset="0"/>
              </a:rPr>
              <a:t> interface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also provides several classes that implement the interface (with different underlying implementations/tradeoffs)</a:t>
            </a:r>
          </a:p>
          <a:p>
            <a:pPr indent="4763">
              <a:spcBef>
                <a:spcPct val="20000"/>
              </a:spcBef>
            </a:pP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Courier New" charset="0"/>
              </a:rPr>
              <a:t>java.util.Queue&lt;T&gt;</a:t>
            </a:r>
            <a:r>
              <a:rPr lang="en-US" sz="2000">
                <a:latin typeface="Courier New" charset="0"/>
              </a:rPr>
              <a:t> </a:t>
            </a:r>
            <a:r>
              <a:rPr lang="en-US" sz="2000">
                <a:latin typeface="Arial Narrow" charset="0"/>
              </a:rPr>
              <a:t>interface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boolean add(T newItem);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T remove();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T peek();	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boolean empty();</a:t>
            </a:r>
          </a:p>
          <a:p>
            <a:pPr marL="461963" lvl="2" indent="3175">
              <a:lnSpc>
                <a:spcPct val="80000"/>
              </a:lnSpc>
              <a:spcBef>
                <a:spcPct val="20000"/>
              </a:spcBef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public int size();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400">
              <a:latin typeface="Courier New" charset="0"/>
            </a:endParaRP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800">
              <a:latin typeface="Courier New" charset="0"/>
            </a:endParaRP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800">
                <a:latin typeface="Courier New" charset="0"/>
              </a:rPr>
              <a:t>java.util.LinkedList&lt;T&gt;</a:t>
            </a:r>
            <a:r>
              <a:rPr lang="en-US" sz="2000">
                <a:latin typeface="Courier New" charset="0"/>
              </a:rPr>
              <a:t> </a:t>
            </a:r>
            <a:r>
              <a:rPr lang="en-US" sz="2000">
                <a:latin typeface="Arial Narrow" charset="0"/>
              </a:rPr>
              <a:t>implements the </a:t>
            </a:r>
            <a:r>
              <a:rPr lang="en-US" sz="1800">
                <a:latin typeface="Courier New" charset="0"/>
              </a:rPr>
              <a:t>Queue</a:t>
            </a:r>
            <a:r>
              <a:rPr lang="en-US" sz="2000">
                <a:latin typeface="Arial Narrow" charset="0"/>
              </a:rPr>
              <a:t> interface</a:t>
            </a:r>
          </a:p>
          <a:p>
            <a:pPr marL="346075" lvl="1" indent="-227013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</p:txBody>
      </p:sp>
      <p:sp>
        <p:nvSpPr>
          <p:cNvPr id="315403" name="Rectangle 11"/>
          <p:cNvSpPr>
            <a:spLocks noChangeArrowheads="1"/>
          </p:cNvSpPr>
          <p:nvPr/>
        </p:nvSpPr>
        <p:spPr bwMode="auto">
          <a:xfrm>
            <a:off x="4648200" y="3505200"/>
            <a:ext cx="47244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Queue&lt;Integer&gt; q1 = new LinkedList&lt;Integer&gt;();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Queue&lt;Integer&gt; q2 = new LinkedList&lt;Integer&gt;();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for (int i = 1; i &lt;= 10; i++)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q1.add(i);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while ( !q1.empty() 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q2.add(q1.remove());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  <a:p>
            <a:pPr indent="4763">
              <a:spcBef>
                <a:spcPct val="20000"/>
              </a:spcBef>
            </a:pPr>
            <a:endParaRPr lang="en-US" sz="1200">
              <a:latin typeface="Courier New" charset="0"/>
            </a:endParaRP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while ( !q2.empty() ) {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  System.out.println(q2.remove());</a:t>
            </a:r>
          </a:p>
          <a:p>
            <a:pPr indent="4763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 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6" grpId="0" animBg="1"/>
      <p:bldP spid="31540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978826-67B5-7148-A47B-4807219F73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Queues and simulation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7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queues are especially useful for simulating events</a:t>
            </a:r>
          </a:p>
          <a:p>
            <a:pPr>
              <a:lnSpc>
                <a:spcPct val="90000"/>
              </a:lnSpc>
            </a:pPr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e.g., consider simulating a 1-teller bank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customers enter a queue and are served FCFS (or FIFO)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treat the arrival of a customer and their transaction length as random events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2057400" y="3124200"/>
            <a:ext cx="6096000" cy="17541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What is the time duration (in minutes) to be simulated? 10</a:t>
            </a:r>
          </a:p>
          <a:p>
            <a:r>
              <a:rPr lang="en-US" sz="1200">
                <a:latin typeface="Courier New" charset="0"/>
              </a:rPr>
              <a:t>What percentage of the time (0-100) does a customer arrive? 30</a:t>
            </a:r>
          </a:p>
          <a:p>
            <a:endParaRPr lang="en-US" sz="1200">
              <a:latin typeface="Courier New" charset="0"/>
            </a:endParaRPr>
          </a:p>
          <a:p>
            <a:r>
              <a:rPr lang="en-US" sz="1200">
                <a:latin typeface="Courier New" charset="0"/>
              </a:rPr>
              <a:t>2: Adding customer 1 (job length = 4)</a:t>
            </a:r>
          </a:p>
          <a:p>
            <a:r>
              <a:rPr lang="en-US" sz="1200">
                <a:latin typeface="Courier New" charset="0"/>
              </a:rPr>
              <a:t>2:   Serving customer 1 (finish at 6)</a:t>
            </a:r>
          </a:p>
          <a:p>
            <a:r>
              <a:rPr lang="en-US" sz="1200">
                <a:latin typeface="Courier New" charset="0"/>
              </a:rPr>
              <a:t>4: Adding customer 2 (job length = 3)</a:t>
            </a:r>
          </a:p>
          <a:p>
            <a:r>
              <a:rPr lang="en-US" sz="1200">
                <a:latin typeface="Courier New" charset="0"/>
              </a:rPr>
              <a:t>6:     Finished customer 1</a:t>
            </a:r>
          </a:p>
          <a:p>
            <a:r>
              <a:rPr lang="en-US" sz="1200">
                <a:latin typeface="Courier New" charset="0"/>
              </a:rPr>
              <a:t>6:   Serving customer 2 (finish at 9)</a:t>
            </a:r>
          </a:p>
          <a:p>
            <a:r>
              <a:rPr lang="en-US" sz="1200">
                <a:latin typeface="Courier New" charset="0"/>
              </a:rPr>
              <a:t>9:     Finished customer 2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5410200"/>
            <a:ext cx="87026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285750" indent="-285750">
              <a:lnSpc>
                <a:spcPct val="70000"/>
              </a:lnSpc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+mn-cs"/>
              </a:rPr>
              <a:t>if multiple tellers are available, </a:t>
            </a:r>
            <a:endParaRPr lang="en-US" kern="0" dirty="0">
              <a:solidFill>
                <a:schemeClr val="accent4"/>
              </a:solidFill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  <a:latin typeface="+mn-lt"/>
                <a:ea typeface="ＭＳ Ｐゴシック" charset="-128"/>
                <a:cs typeface="+mn-cs"/>
              </a:rPr>
              <a:t>could have a separate queue for each teller (FAIRNESS ISSUES?)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  <a:latin typeface="+mn-lt"/>
                <a:ea typeface="ＭＳ Ｐゴシック" charset="-128"/>
                <a:cs typeface="+mn-cs"/>
              </a:rPr>
              <a:t>or, could still have one queue, whenever a teller becomes free he/she serves the customer at the front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15840-B70E-D80B-EEDD-55DABDE7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Singly-linked list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BD8DB-4CF1-2CA0-C72E-EF0F323D0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58900"/>
            <a:ext cx="8702675" cy="1460500"/>
          </a:xfrm>
        </p:spPr>
        <p:txBody>
          <a:bodyPr/>
          <a:lstStyle/>
          <a:p>
            <a:r>
              <a:rPr lang="en-US" dirty="0"/>
              <a:t> we could implement a queue using a singly-linked list</a:t>
            </a:r>
          </a:p>
          <a:p>
            <a:pPr lvl="1"/>
            <a:r>
              <a:rPr lang="en-US" dirty="0"/>
              <a:t>what would be involved with an add?</a:t>
            </a:r>
          </a:p>
          <a:p>
            <a:pPr lvl="1"/>
            <a:r>
              <a:rPr lang="en-US" dirty="0"/>
              <a:t>what would be involved with a remove?</a:t>
            </a:r>
          </a:p>
          <a:p>
            <a:pPr lvl="1"/>
            <a:r>
              <a:rPr lang="en-US" dirty="0"/>
              <a:t>what would be involved with a peek?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13102-098B-7C43-0E8A-40AD7D26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7F2D44F-636D-25D0-024D-A28F9DFE347D}"/>
              </a:ext>
            </a:extLst>
          </p:cNvPr>
          <p:cNvGrpSpPr/>
          <p:nvPr/>
        </p:nvGrpSpPr>
        <p:grpSpPr>
          <a:xfrm>
            <a:off x="408598" y="3582378"/>
            <a:ext cx="8991600" cy="914400"/>
            <a:chOff x="402737" y="3200400"/>
            <a:chExt cx="8991600" cy="9144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A80F6B8-8B72-5833-E84B-237774FBE0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1137" y="3505200"/>
              <a:ext cx="5334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D35DFC31-D8B2-6E59-CFA0-29C02D6691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737" y="3213100"/>
              <a:ext cx="838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dirty="0">
                  <a:latin typeface="Courier New" charset="0"/>
                </a:rPr>
                <a:t>front</a:t>
              </a:r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A9E39D3C-2717-7598-A3ED-0E9529F064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44837" y="3657600"/>
              <a:ext cx="673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AD2EBEF4-54D5-CB41-2D8A-49681F0A56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7937" y="3657600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FDEFC148-1C97-32F2-E6AB-0041DDD4E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89337" y="3962400"/>
              <a:ext cx="4572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F1D98D98-D5C8-B949-1712-F39D70125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5537" y="4038600"/>
              <a:ext cx="304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1">
              <a:extLst>
                <a:ext uri="{FF2B5EF4-FFF2-40B4-BE49-F238E27FC236}">
                  <a16:creationId xmlns:a16="http://schemas.microsoft.com/office/drawing/2014/main" id="{FBCC8CD7-C9B0-7BED-5996-6B312C2935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41737" y="4114800"/>
              <a:ext cx="152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3042D8D-1EE5-D898-A527-2ECC05193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0937" y="3213100"/>
              <a:ext cx="4572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224DEDF3-D52D-00EE-DBE4-8694854421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51137" y="3200400"/>
              <a:ext cx="533400" cy="3175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AC4AE19-32BD-9312-7F24-F0A56B553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1337" y="3505200"/>
              <a:ext cx="5334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B7A953A9-2E4B-C4D9-1F95-10A63E445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337" y="3200400"/>
              <a:ext cx="533400" cy="3175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9C07644-388B-63EE-7AD8-29313FCAD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5037" y="3505200"/>
              <a:ext cx="5334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7">
              <a:extLst>
                <a:ext uri="{FF2B5EF4-FFF2-40B4-BE49-F238E27FC236}">
                  <a16:creationId xmlns:a16="http://schemas.microsoft.com/office/drawing/2014/main" id="{305DBC7E-0BA8-9E68-B5B4-461AFB7E2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5037" y="3200400"/>
              <a:ext cx="533400" cy="3175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E7CB2D68-A6E5-58BC-F571-6BC899F6A0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35037" y="3505200"/>
              <a:ext cx="673100" cy="114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9">
              <a:extLst>
                <a:ext uri="{FF2B5EF4-FFF2-40B4-BE49-F238E27FC236}">
                  <a16:creationId xmlns:a16="http://schemas.microsoft.com/office/drawing/2014/main" id="{09A0C0B4-1160-62B4-BE41-870A598D85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6037" y="3505200"/>
              <a:ext cx="685800" cy="1270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0">
              <a:extLst>
                <a:ext uri="{FF2B5EF4-FFF2-40B4-BE49-F238E27FC236}">
                  <a16:creationId xmlns:a16="http://schemas.microsoft.com/office/drawing/2014/main" id="{E106F68D-B6AF-5183-5964-32D37A00D2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4137" y="3378200"/>
              <a:ext cx="787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1">
              <a:extLst>
                <a:ext uri="{FF2B5EF4-FFF2-40B4-BE49-F238E27FC236}">
                  <a16:creationId xmlns:a16="http://schemas.microsoft.com/office/drawing/2014/main" id="{568CE01F-F037-083A-0208-8DE7A682E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8556137" y="3200400"/>
              <a:ext cx="8382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E68551-AA36-9B04-FA79-0AB940C7E06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098937" y="3200400"/>
              <a:ext cx="4572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3">
              <a:extLst>
                <a:ext uri="{FF2B5EF4-FFF2-40B4-BE49-F238E27FC236}">
                  <a16:creationId xmlns:a16="http://schemas.microsoft.com/office/drawing/2014/main" id="{E69CA4BB-2204-5B05-A6E5-6DE8E43A26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7260737" y="3352800"/>
              <a:ext cx="10668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36">
              <a:extLst>
                <a:ext uri="{FF2B5EF4-FFF2-40B4-BE49-F238E27FC236}">
                  <a16:creationId xmlns:a16="http://schemas.microsoft.com/office/drawing/2014/main" id="{FFDF72B1-B5AB-E9E2-AC92-5F664D7A7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6437" y="3505200"/>
              <a:ext cx="5334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Text Box 37">
              <a:extLst>
                <a:ext uri="{FF2B5EF4-FFF2-40B4-BE49-F238E27FC236}">
                  <a16:creationId xmlns:a16="http://schemas.microsoft.com/office/drawing/2014/main" id="{2BD22514-64EF-75B6-EB6D-25462E6C80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6437" y="3200400"/>
              <a:ext cx="533400" cy="3175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33" name="Line 38">
              <a:extLst>
                <a:ext uri="{FF2B5EF4-FFF2-40B4-BE49-F238E27FC236}">
                  <a16:creationId xmlns:a16="http://schemas.microsoft.com/office/drawing/2014/main" id="{E86152DC-C532-BA6E-E13A-76D5AB1CA4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30137" y="3505200"/>
              <a:ext cx="673100" cy="114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41">
              <a:extLst>
                <a:ext uri="{FF2B5EF4-FFF2-40B4-BE49-F238E27FC236}">
                  <a16:creationId xmlns:a16="http://schemas.microsoft.com/office/drawing/2014/main" id="{E2C6F18A-8136-63C2-3A09-27D9E7FD5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6237" y="3505200"/>
              <a:ext cx="5334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42">
              <a:extLst>
                <a:ext uri="{FF2B5EF4-FFF2-40B4-BE49-F238E27FC236}">
                  <a16:creationId xmlns:a16="http://schemas.microsoft.com/office/drawing/2014/main" id="{FB997B3A-0F3D-3B15-0805-AD3228ED8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46237" y="3200400"/>
              <a:ext cx="533400" cy="3175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38" name="Line 43">
              <a:extLst>
                <a:ext uri="{FF2B5EF4-FFF2-40B4-BE49-F238E27FC236}">
                  <a16:creationId xmlns:a16="http://schemas.microsoft.com/office/drawing/2014/main" id="{48E85E28-2333-5E19-6B92-4AB2BE61D8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39937" y="3505200"/>
              <a:ext cx="673100" cy="114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AA0A19D1-7B65-E6A7-ABEE-EAD6C25804AF}"/>
              </a:ext>
            </a:extLst>
          </p:cNvPr>
          <p:cNvSpPr txBox="1">
            <a:spLocks/>
          </p:cNvSpPr>
          <p:nvPr/>
        </p:nvSpPr>
        <p:spPr bwMode="auto">
          <a:xfrm>
            <a:off x="820249" y="5052891"/>
            <a:ext cx="8702675" cy="14605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/>
              <a:t>could we switch the front and back pointers? would it matter?</a:t>
            </a:r>
          </a:p>
        </p:txBody>
      </p:sp>
    </p:spTree>
    <p:extLst>
      <p:ext uri="{BB962C8B-B14F-4D97-AF65-F5344CB8AC3E}">
        <p14:creationId xmlns:p14="http://schemas.microsoft.com/office/powerpoint/2010/main" val="64754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15840-B70E-D80B-EEDD-55DABDE7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Doubly-linked list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BD8DB-4CF1-2CA0-C72E-EF0F323D0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460500"/>
          </a:xfrm>
        </p:spPr>
        <p:txBody>
          <a:bodyPr/>
          <a:lstStyle/>
          <a:p>
            <a:r>
              <a:rPr lang="en-US" dirty="0"/>
              <a:t> the LinkedList class utilizes a doubly-linked list</a:t>
            </a:r>
          </a:p>
          <a:p>
            <a:pPr lvl="1"/>
            <a:r>
              <a:rPr lang="en-US" dirty="0"/>
              <a:t>what would be involved with an add?</a:t>
            </a:r>
          </a:p>
          <a:p>
            <a:pPr lvl="1"/>
            <a:r>
              <a:rPr lang="en-US" dirty="0"/>
              <a:t>what would be involved with a remove?</a:t>
            </a:r>
          </a:p>
          <a:p>
            <a:pPr lvl="1"/>
            <a:r>
              <a:rPr lang="en-US" dirty="0"/>
              <a:t>what would be involved with a peek?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13102-098B-7C43-0E8A-40AD7D26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pSp>
        <p:nvGrpSpPr>
          <p:cNvPr id="5" name="Group 46">
            <a:extLst>
              <a:ext uri="{FF2B5EF4-FFF2-40B4-BE49-F238E27FC236}">
                <a16:creationId xmlns:a16="http://schemas.microsoft.com/office/drawing/2014/main" id="{E297D557-3603-C6B8-81D8-A082C98CC329}"/>
              </a:ext>
            </a:extLst>
          </p:cNvPr>
          <p:cNvGrpSpPr>
            <a:grpSpLocks/>
          </p:cNvGrpSpPr>
          <p:nvPr/>
        </p:nvGrpSpPr>
        <p:grpSpPr bwMode="auto">
          <a:xfrm>
            <a:off x="375383" y="3439991"/>
            <a:ext cx="8991600" cy="914400"/>
            <a:chOff x="240" y="3408"/>
            <a:chExt cx="5664" cy="57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A80F6B8-8B72-5833-E84B-237774FBE0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D35DFC31-D8B2-6E59-CFA0-29C02D6691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dirty="0">
                  <a:latin typeface="Courier New" charset="0"/>
                </a:rPr>
                <a:t>front</a:t>
              </a:r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A9E39D3C-2717-7598-A3ED-0E9529F064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4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AD2EBEF4-54D5-CB41-2D8A-49681F0A56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48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FDEFC148-1C97-32F2-E6AB-0041DDD4E0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F1D98D98-D5C8-B949-1712-F39D70125E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1">
              <a:extLst>
                <a:ext uri="{FF2B5EF4-FFF2-40B4-BE49-F238E27FC236}">
                  <a16:creationId xmlns:a16="http://schemas.microsoft.com/office/drawing/2014/main" id="{FBCC8CD7-C9B0-7BED-5996-6B312C2935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0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3042D8D-1EE5-D898-A527-2ECC05193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13">
              <a:extLst>
                <a:ext uri="{FF2B5EF4-FFF2-40B4-BE49-F238E27FC236}">
                  <a16:creationId xmlns:a16="http://schemas.microsoft.com/office/drawing/2014/main" id="{224DEDF3-D52D-00EE-DBE4-8694854421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AC4AE19-32BD-9312-7F24-F0A56B553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B7A953A9-2E4B-C4D9-1F95-10A63E445D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9C07644-388B-63EE-7AD8-29313FCAD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7">
              <a:extLst>
                <a:ext uri="{FF2B5EF4-FFF2-40B4-BE49-F238E27FC236}">
                  <a16:creationId xmlns:a16="http://schemas.microsoft.com/office/drawing/2014/main" id="{305DBC7E-0BA8-9E68-B5B4-461AFB7E28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E7CB2D68-A6E5-58BC-F571-6BC899F6A0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32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9">
              <a:extLst>
                <a:ext uri="{FF2B5EF4-FFF2-40B4-BE49-F238E27FC236}">
                  <a16:creationId xmlns:a16="http://schemas.microsoft.com/office/drawing/2014/main" id="{09A0C0B4-1160-62B4-BE41-870A598D85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0">
              <a:extLst>
                <a:ext uri="{FF2B5EF4-FFF2-40B4-BE49-F238E27FC236}">
                  <a16:creationId xmlns:a16="http://schemas.microsoft.com/office/drawing/2014/main" id="{E106F68D-B6AF-5183-5964-32D37A00D2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21">
              <a:extLst>
                <a:ext uri="{FF2B5EF4-FFF2-40B4-BE49-F238E27FC236}">
                  <a16:creationId xmlns:a16="http://schemas.microsoft.com/office/drawing/2014/main" id="{568CE01F-F037-083A-0208-8DE7A682E5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5376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E68551-AA36-9B04-FA79-0AB940C7E06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088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3">
              <a:extLst>
                <a:ext uri="{FF2B5EF4-FFF2-40B4-BE49-F238E27FC236}">
                  <a16:creationId xmlns:a16="http://schemas.microsoft.com/office/drawing/2014/main" id="{E69CA4BB-2204-5B05-A6E5-6DE8E43A264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60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4">
              <a:extLst>
                <a:ext uri="{FF2B5EF4-FFF2-40B4-BE49-F238E27FC236}">
                  <a16:creationId xmlns:a16="http://schemas.microsoft.com/office/drawing/2014/main" id="{E5485FC0-F553-8A03-5C8A-786B8A2782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5">
              <a:extLst>
                <a:ext uri="{FF2B5EF4-FFF2-40B4-BE49-F238E27FC236}">
                  <a16:creationId xmlns:a16="http://schemas.microsoft.com/office/drawing/2014/main" id="{CBED3CEE-ACC8-01B8-49FB-869F2CE75A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6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6">
              <a:extLst>
                <a:ext uri="{FF2B5EF4-FFF2-40B4-BE49-F238E27FC236}">
                  <a16:creationId xmlns:a16="http://schemas.microsoft.com/office/drawing/2014/main" id="{7782DFB2-08A6-17F9-A67C-E45BF1E096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4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7">
              <a:extLst>
                <a:ext uri="{FF2B5EF4-FFF2-40B4-BE49-F238E27FC236}">
                  <a16:creationId xmlns:a16="http://schemas.microsoft.com/office/drawing/2014/main" id="{C4C40CD8-709F-882D-2B46-674355EAF3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40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E1A24715-F7A4-FCD7-9218-3342CBF271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472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9540DFE8-AFA4-CDF6-7A35-16E700F11A63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41" name="Line 30">
                <a:extLst>
                  <a:ext uri="{FF2B5EF4-FFF2-40B4-BE49-F238E27FC236}">
                    <a16:creationId xmlns:a16="http://schemas.microsoft.com/office/drawing/2014/main" id="{830B846F-2F98-912B-EBDD-7A8B8D6B28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Line 31">
                <a:extLst>
                  <a:ext uri="{FF2B5EF4-FFF2-40B4-BE49-F238E27FC236}">
                    <a16:creationId xmlns:a16="http://schemas.microsoft.com/office/drawing/2014/main" id="{F3DC360F-41F8-EA51-C1A4-FC0BF78366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Line 32">
                <a:extLst>
                  <a:ext uri="{FF2B5EF4-FFF2-40B4-BE49-F238E27FC236}">
                    <a16:creationId xmlns:a16="http://schemas.microsoft.com/office/drawing/2014/main" id="{0CA523BD-9B56-4DCF-D9E6-4DDD70536D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33">
                <a:extLst>
                  <a:ext uri="{FF2B5EF4-FFF2-40B4-BE49-F238E27FC236}">
                    <a16:creationId xmlns:a16="http://schemas.microsoft.com/office/drawing/2014/main" id="{93D1667E-1557-64E1-4D36-DB26877ABA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Line 34">
                <a:extLst>
                  <a:ext uri="{FF2B5EF4-FFF2-40B4-BE49-F238E27FC236}">
                    <a16:creationId xmlns:a16="http://schemas.microsoft.com/office/drawing/2014/main" id="{215D2279-B884-7EE8-DAB4-C3B99E04DC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" name="Rectangle 36">
              <a:extLst>
                <a:ext uri="{FF2B5EF4-FFF2-40B4-BE49-F238E27FC236}">
                  <a16:creationId xmlns:a16="http://schemas.microsoft.com/office/drawing/2014/main" id="{FFDF72B1-B5AB-E9E2-AC92-5F664D7A71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88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Text Box 37">
              <a:extLst>
                <a:ext uri="{FF2B5EF4-FFF2-40B4-BE49-F238E27FC236}">
                  <a16:creationId xmlns:a16="http://schemas.microsoft.com/office/drawing/2014/main" id="{2BD22514-64EF-75B6-EB6D-25462E6C80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88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33" name="Line 38">
              <a:extLst>
                <a:ext uri="{FF2B5EF4-FFF2-40B4-BE49-F238E27FC236}">
                  <a16:creationId xmlns:a16="http://schemas.microsoft.com/office/drawing/2014/main" id="{E86152DC-C532-BA6E-E13A-76D5AB1CA4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9">
              <a:extLst>
                <a:ext uri="{FF2B5EF4-FFF2-40B4-BE49-F238E27FC236}">
                  <a16:creationId xmlns:a16="http://schemas.microsoft.com/office/drawing/2014/main" id="{451F18B4-E9FD-0BDF-45AF-C9219AA716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40">
              <a:extLst>
                <a:ext uri="{FF2B5EF4-FFF2-40B4-BE49-F238E27FC236}">
                  <a16:creationId xmlns:a16="http://schemas.microsoft.com/office/drawing/2014/main" id="{52BF2F49-B5C9-9E54-8A8E-BBCC1E1F08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41">
              <a:extLst>
                <a:ext uri="{FF2B5EF4-FFF2-40B4-BE49-F238E27FC236}">
                  <a16:creationId xmlns:a16="http://schemas.microsoft.com/office/drawing/2014/main" id="{E2C6F18A-8136-63C2-3A09-27D9E7FD5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0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42">
              <a:extLst>
                <a:ext uri="{FF2B5EF4-FFF2-40B4-BE49-F238E27FC236}">
                  <a16:creationId xmlns:a16="http://schemas.microsoft.com/office/drawing/2014/main" id="{FB997B3A-0F3D-3B15-0805-AD3228ED8C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0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38" name="Line 43">
              <a:extLst>
                <a:ext uri="{FF2B5EF4-FFF2-40B4-BE49-F238E27FC236}">
                  <a16:creationId xmlns:a16="http://schemas.microsoft.com/office/drawing/2014/main" id="{48E85E28-2333-5E19-6B92-4AB2BE61D8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28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44">
              <a:extLst>
                <a:ext uri="{FF2B5EF4-FFF2-40B4-BE49-F238E27FC236}">
                  <a16:creationId xmlns:a16="http://schemas.microsoft.com/office/drawing/2014/main" id="{BF1C544B-B18C-E232-6975-57A13AAEEC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56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45">
              <a:extLst>
                <a:ext uri="{FF2B5EF4-FFF2-40B4-BE49-F238E27FC236}">
                  <a16:creationId xmlns:a16="http://schemas.microsoft.com/office/drawing/2014/main" id="{441A53CF-5B8D-FBD2-E04E-0FB13AB9FA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168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AA0A19D1-7B65-E6A7-ABEE-EAD6C25804AF}"/>
              </a:ext>
            </a:extLst>
          </p:cNvPr>
          <p:cNvSpPr txBox="1">
            <a:spLocks/>
          </p:cNvSpPr>
          <p:nvPr/>
        </p:nvSpPr>
        <p:spPr bwMode="auto">
          <a:xfrm>
            <a:off x="820249" y="5052891"/>
            <a:ext cx="8702675" cy="14605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kern="0" dirty="0"/>
              <a:t>could we switch the front and back pointers? would it matter?</a:t>
            </a:r>
          </a:p>
        </p:txBody>
      </p:sp>
    </p:spTree>
    <p:extLst>
      <p:ext uri="{BB962C8B-B14F-4D97-AF65-F5344CB8AC3E}">
        <p14:creationId xmlns:p14="http://schemas.microsoft.com/office/powerpoint/2010/main" val="209169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1DDC-004F-E3F8-12C9-87B6C5C4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Circular-array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3AA41-E51A-17F0-703E-B5994DFE6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423290"/>
          </a:xfrm>
        </p:spPr>
        <p:txBody>
          <a:bodyPr/>
          <a:lstStyle/>
          <a:p>
            <a:r>
              <a:rPr lang="en-US" dirty="0"/>
              <a:t>could also implement using an array that "wraps around"</a:t>
            </a:r>
          </a:p>
          <a:p>
            <a:pPr lvl="1"/>
            <a:r>
              <a:rPr lang="en-US" dirty="0"/>
              <a:t>maintain pointers to front and back (initially both index 0)</a:t>
            </a:r>
          </a:p>
          <a:p>
            <a:pPr lvl="1"/>
            <a:r>
              <a:rPr lang="en-US" dirty="0"/>
              <a:t>to peek: access value at front index</a:t>
            </a:r>
          </a:p>
          <a:p>
            <a:pPr lvl="1"/>
            <a:r>
              <a:rPr lang="en-US" dirty="0"/>
              <a:t>to add: place value to right of back (wrap if necessary), update back</a:t>
            </a:r>
          </a:p>
          <a:p>
            <a:pPr lvl="1"/>
            <a:r>
              <a:rPr lang="en-US" dirty="0"/>
              <a:t>to remove: remove value from front index, update front (wrap if necessary)</a:t>
            </a:r>
          </a:p>
          <a:p>
            <a:pPr marL="742950" lvl="2" indent="-285750">
              <a:tabLst>
                <a:tab pos="2108200" algn="l"/>
              </a:tabLst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1CFBD-9601-6F0E-BE38-B40639296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4DE1F5-09B0-8A31-27B1-AE02C388F83B}"/>
              </a:ext>
            </a:extLst>
          </p:cNvPr>
          <p:cNvGrpSpPr/>
          <p:nvPr/>
        </p:nvGrpSpPr>
        <p:grpSpPr>
          <a:xfrm>
            <a:off x="914400" y="3404491"/>
            <a:ext cx="7772400" cy="1268220"/>
            <a:chOff x="685800" y="1143000"/>
            <a:chExt cx="7772400" cy="1268220"/>
          </a:xfrm>
          <a:noFill/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AE69CFE-56CF-2F91-02B3-8570AC4667A3}"/>
                </a:ext>
              </a:extLst>
            </p:cNvPr>
            <p:cNvSpPr/>
            <p:nvPr/>
          </p:nvSpPr>
          <p:spPr bwMode="auto">
            <a:xfrm>
              <a:off x="685800" y="1143000"/>
              <a:ext cx="77724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>
                <a:latin typeface="Times New Roman" pitchFamily="18" charset="0"/>
              </a:endParaRPr>
            </a:p>
          </p:txBody>
        </p:sp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C6E78486-F422-8D83-3E92-D1D5BC30DEA1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600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25FFBDE7-831C-A35E-5D25-62D1F9B024D9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05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367C2C0C-0277-2658-545C-B03B8041866F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209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D3445284-DC27-E559-C891-6DCD77E36086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14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C95ABBA2-4327-849D-9BDE-BD414EAE4286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819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8DCE4549-0A94-BCFF-753D-2768709E872B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124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FC543140-D327-1353-2184-3E24FD5B4162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429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CD53C1B7-E134-D883-7C52-8B569931CA84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733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5F69BC00-C2DE-BA5F-A83D-15F92EA8F8AF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38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16" name="Rectangle 13">
              <a:extLst>
                <a:ext uri="{FF2B5EF4-FFF2-40B4-BE49-F238E27FC236}">
                  <a16:creationId xmlns:a16="http://schemas.microsoft.com/office/drawing/2014/main" id="{8517509D-735D-F894-E666-76606A271B18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343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d</a:t>
              </a:r>
            </a:p>
          </p:txBody>
        </p:sp>
        <p:sp>
          <p:nvSpPr>
            <p:cNvPr id="17" name="Rectangle 14">
              <a:extLst>
                <a:ext uri="{FF2B5EF4-FFF2-40B4-BE49-F238E27FC236}">
                  <a16:creationId xmlns:a16="http://schemas.microsoft.com/office/drawing/2014/main" id="{37A1F00C-9349-E167-98F2-9498DD1A1A18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648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e</a:t>
              </a:r>
            </a:p>
          </p:txBody>
        </p:sp>
        <p:sp>
          <p:nvSpPr>
            <p:cNvPr id="18" name="Rectangle 15">
              <a:extLst>
                <a:ext uri="{FF2B5EF4-FFF2-40B4-BE49-F238E27FC236}">
                  <a16:creationId xmlns:a16="http://schemas.microsoft.com/office/drawing/2014/main" id="{12337CA3-3381-D072-917A-7BB3872C566A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53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f</a:t>
              </a:r>
            </a:p>
          </p:txBody>
        </p: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00B6E0DB-3BEC-64D9-03C2-3AE913395690}"/>
                </a:ext>
              </a:extLst>
            </p:cNvPr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257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923DCCCC-F39B-D453-49D6-8B95E91D105D}"/>
                </a:ext>
              </a:extLst>
            </p:cNvPr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562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>
              <a:extLst>
                <a:ext uri="{FF2B5EF4-FFF2-40B4-BE49-F238E27FC236}">
                  <a16:creationId xmlns:a16="http://schemas.microsoft.com/office/drawing/2014/main" id="{27C24339-C0C9-E7CE-ED1C-420F1EBB6A57}"/>
                </a:ext>
              </a:extLst>
            </p:cNvPr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867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A8F5B0F0-F097-1F5F-EFFB-446DA3984931}"/>
                </a:ext>
              </a:extLst>
            </p:cNvPr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172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20">
              <a:extLst>
                <a:ext uri="{FF2B5EF4-FFF2-40B4-BE49-F238E27FC236}">
                  <a16:creationId xmlns:a16="http://schemas.microsoft.com/office/drawing/2014/main" id="{9CDCB925-1DC2-795A-8044-8D18172A52A4}"/>
                </a:ext>
              </a:extLst>
            </p:cNvPr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477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1">
              <a:extLst>
                <a:ext uri="{FF2B5EF4-FFF2-40B4-BE49-F238E27FC236}">
                  <a16:creationId xmlns:a16="http://schemas.microsoft.com/office/drawing/2014/main" id="{7B1107D5-3D9D-0DA2-D6C0-AAD964C0A082}"/>
                </a:ext>
              </a:extLst>
            </p:cNvPr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781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D2B7A25E-9AA4-6A90-1B02-BA5B3F0B9AFE}"/>
                </a:ext>
              </a:extLst>
            </p:cNvPr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086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63DBF619-D24E-3B22-EA71-8D6EF7CC5C4D}"/>
                </a:ext>
              </a:extLst>
            </p:cNvPr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391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Text Box 24">
              <a:extLst>
                <a:ext uri="{FF2B5EF4-FFF2-40B4-BE49-F238E27FC236}">
                  <a16:creationId xmlns:a16="http://schemas.microsoft.com/office/drawing/2014/main" id="{3C3395E8-C91E-E038-ED30-6AFA824871E8}"/>
                </a:ext>
              </a:extLst>
            </p:cNvPr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838200" y="1219200"/>
              <a:ext cx="505267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400" dirty="0"/>
                <a:t>Q:</a:t>
              </a:r>
            </a:p>
          </p:txBody>
        </p:sp>
        <p:sp>
          <p:nvSpPr>
            <p:cNvPr id="28" name="Text Box 25">
              <a:extLst>
                <a:ext uri="{FF2B5EF4-FFF2-40B4-BE49-F238E27FC236}">
                  <a16:creationId xmlns:a16="http://schemas.microsoft.com/office/drawing/2014/main" id="{38735613-FC94-6151-2DB4-78DFBBBAAF74}"/>
                </a:ext>
              </a:extLst>
            </p:cNvPr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592095" y="1219200"/>
              <a:ext cx="312906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0</a:t>
              </a:r>
            </a:p>
          </p:txBody>
        </p:sp>
        <p:sp>
          <p:nvSpPr>
            <p:cNvPr id="29" name="Text Box 26">
              <a:extLst>
                <a:ext uri="{FF2B5EF4-FFF2-40B4-BE49-F238E27FC236}">
                  <a16:creationId xmlns:a16="http://schemas.microsoft.com/office/drawing/2014/main" id="{7742E981-24EE-A37D-C49F-A2FA9EBB0280}"/>
                </a:ext>
              </a:extLst>
            </p:cNvPr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315200" y="1219200"/>
              <a:ext cx="923651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size - 1</a:t>
              </a:r>
            </a:p>
          </p:txBody>
        </p:sp>
        <p:cxnSp>
          <p:nvCxnSpPr>
            <p:cNvPr id="30" name="AutoShape 29">
              <a:extLst>
                <a:ext uri="{FF2B5EF4-FFF2-40B4-BE49-F238E27FC236}">
                  <a16:creationId xmlns:a16="http://schemas.microsoft.com/office/drawing/2014/main" id="{11760B6E-CA4C-08B5-DEDD-C142B3537E22}"/>
                </a:ext>
              </a:extLst>
            </p:cNvPr>
            <p:cNvCxnSpPr>
              <a:cxnSpLocks noChangeShapeType="1"/>
              <a:endCxn id="14" idx="2"/>
            </p:cNvCxnSpPr>
            <p:nvPr>
              <p:custDataLst>
                <p:tags r:id="rId24"/>
              </p:custDataLst>
            </p:nvPr>
          </p:nvCxnSpPr>
          <p:spPr bwMode="auto">
            <a:xfrm flipH="1" flipV="1">
              <a:off x="3886200" y="1905000"/>
              <a:ext cx="1588" cy="27305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1" name="AutoShape 30">
              <a:extLst>
                <a:ext uri="{FF2B5EF4-FFF2-40B4-BE49-F238E27FC236}">
                  <a16:creationId xmlns:a16="http://schemas.microsoft.com/office/drawing/2014/main" id="{504A8B8A-E43A-F7C9-B1A2-0840987F777C}"/>
                </a:ext>
              </a:extLst>
            </p:cNvPr>
            <p:cNvCxnSpPr>
              <a:cxnSpLocks noChangeShapeType="1"/>
            </p:cNvCxnSpPr>
            <p:nvPr>
              <p:custDataLst>
                <p:tags r:id="rId25"/>
              </p:custDataLst>
            </p:nvPr>
          </p:nvCxnSpPr>
          <p:spPr bwMode="auto">
            <a:xfrm flipV="1">
              <a:off x="5116804" y="1895605"/>
              <a:ext cx="6350" cy="27305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2" name="Text Box 25">
              <a:extLst>
                <a:ext uri="{FF2B5EF4-FFF2-40B4-BE49-F238E27FC236}">
                  <a16:creationId xmlns:a16="http://schemas.microsoft.com/office/drawing/2014/main" id="{F8578BAC-FAD9-5227-16D5-4ABB6EF70C0A}"/>
                </a:ext>
              </a:extLst>
            </p:cNvPr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276600" y="1981200"/>
              <a:ext cx="697877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front</a:t>
              </a:r>
            </a:p>
          </p:txBody>
        </p:sp>
        <p:sp>
          <p:nvSpPr>
            <p:cNvPr id="33" name="Text Box 25">
              <a:extLst>
                <a:ext uri="{FF2B5EF4-FFF2-40B4-BE49-F238E27FC236}">
                  <a16:creationId xmlns:a16="http://schemas.microsoft.com/office/drawing/2014/main" id="{21CB48B6-3168-1F56-C88A-0D87CBB86625}"/>
                </a:ext>
              </a:extLst>
            </p:cNvPr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495800" y="2011110"/>
              <a:ext cx="657552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back</a:t>
              </a: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CA25B882-4101-1B40-CE60-E26F70EF85B8}"/>
              </a:ext>
            </a:extLst>
          </p:cNvPr>
          <p:cNvGrpSpPr/>
          <p:nvPr/>
        </p:nvGrpSpPr>
        <p:grpSpPr>
          <a:xfrm>
            <a:off x="457200" y="5181600"/>
            <a:ext cx="8800936" cy="1219200"/>
            <a:chOff x="457200" y="5181600"/>
            <a:chExt cx="8800936" cy="1219200"/>
          </a:xfrm>
        </p:grpSpPr>
        <p:sp>
          <p:nvSpPr>
            <p:cNvPr id="34" name="Content Placeholder 2">
              <a:extLst>
                <a:ext uri="{FF2B5EF4-FFF2-40B4-BE49-F238E27FC236}">
                  <a16:creationId xmlns:a16="http://schemas.microsoft.com/office/drawing/2014/main" id="{F8EE2BA6-EC4A-F533-A342-17C63B8F8B7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971800" y="5181600"/>
              <a:ext cx="3048000" cy="990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FAA26D3D-D897-4be2-8F04-BA451C77F1D7}">
                <ma14:placeholderFlag xmlns:ma14="http://schemas.microsoft.com/office/mac/drawingml/2011/main" xmlns="" val="1"/>
              </a:ex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2075" tIns="46038" rIns="92075" bIns="46038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accent2"/>
                  </a:solidFill>
                  <a:latin typeface="+mn-lt"/>
                  <a:ea typeface="ＭＳ Ｐゴシック" charset="-128"/>
                  <a:cs typeface="ＭＳ Ｐゴシック" charset="-128"/>
                </a:defRPr>
              </a:lvl1pPr>
              <a:lvl2pPr marL="742950" indent="-285750" algn="l" rtl="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2pPr>
              <a:lvl3pPr marL="1143000" indent="-228600" algn="l" rtl="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void add(&lt;E&gt; value) {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back = (back+1)%size;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Q[back] = value;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35" name="Content Placeholder 2">
              <a:extLst>
                <a:ext uri="{FF2B5EF4-FFF2-40B4-BE49-F238E27FC236}">
                  <a16:creationId xmlns:a16="http://schemas.microsoft.com/office/drawing/2014/main" id="{4EB25AC4-2E8F-29A6-1586-5C0A6068B36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57200" y="5181600"/>
              <a:ext cx="2460461" cy="838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FAA26D3D-D897-4be2-8F04-BA451C77F1D7}">
                <ma14:placeholderFlag xmlns:ma14="http://schemas.microsoft.com/office/mac/drawingml/2011/main" xmlns="" val="1"/>
              </a:ex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2075" tIns="46038" rIns="92075" bIns="46038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accent2"/>
                  </a:solidFill>
                  <a:latin typeface="+mn-lt"/>
                  <a:ea typeface="ＭＳ Ｐゴシック" charset="-128"/>
                  <a:cs typeface="ＭＳ Ｐゴシック" charset="-128"/>
                </a:defRPr>
              </a:lvl1pPr>
              <a:lvl2pPr marL="742950" indent="-285750" algn="l" rtl="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2pPr>
              <a:lvl3pPr marL="1143000" indent="-228600" algn="l" rtl="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&lt;E&gt; peek() {  	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return Q[front];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  <a:p>
              <a:pPr marL="742950" lvl="2" indent="-285750">
                <a:tabLst>
                  <a:tab pos="2108200" algn="l"/>
                </a:tabLst>
              </a:pPr>
              <a:endPara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773F0278-1EF4-45BB-F6E8-8828A5E6532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096000" y="5181600"/>
              <a:ext cx="3162136" cy="1219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FAA26D3D-D897-4be2-8F04-BA451C77F1D7}">
                <ma14:placeholderFlag xmlns:ma14="http://schemas.microsoft.com/office/mac/drawingml/2011/main" xmlns="" val="1"/>
              </a:ex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2075" tIns="46038" rIns="92075" bIns="46038" numCol="1" anchor="t" anchorCtr="0" compatLnSpc="1">
              <a:prstTxWarp prst="textNoShape">
                <a:avLst/>
              </a:prstTxWarp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defRPr sz="2400">
                  <a:solidFill>
                    <a:schemeClr val="accent2"/>
                  </a:solidFill>
                  <a:latin typeface="+mn-lt"/>
                  <a:ea typeface="ＭＳ Ｐゴシック" charset="-128"/>
                  <a:cs typeface="ＭＳ Ｐゴシック" charset="-128"/>
                </a:defRPr>
              </a:lvl1pPr>
              <a:lvl2pPr marL="742950" indent="-285750" algn="l" rtl="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Font typeface="Wingdings" charset="0"/>
                <a:buChar char="§"/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2pPr>
              <a:lvl3pPr marL="1143000" indent="-228600" algn="l" rtl="0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+mn-lt"/>
                  <a:ea typeface="ＭＳ Ｐゴシック" charset="-128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&lt;E&gt; remove() {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safe = Q[front];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front = (front+1)%size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 return safe;</a:t>
              </a:r>
            </a:p>
            <a:p>
              <a:pPr marL="11113" lvl="1" indent="0">
                <a:buNone/>
                <a:tabLst>
                  <a:tab pos="2108200" algn="l"/>
                </a:tabLst>
              </a:pP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  <a:p>
              <a:pPr marL="742950" lvl="2" indent="-285750">
                <a:tabLst>
                  <a:tab pos="2108200" algn="l"/>
                </a:tabLst>
              </a:pPr>
              <a:endParaRPr lang="en-US" sz="1800" kern="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5611BFA3-3E8C-6133-6E76-361CBA2CBF54}"/>
              </a:ext>
            </a:extLst>
          </p:cNvPr>
          <p:cNvSpPr txBox="1"/>
          <p:nvPr/>
        </p:nvSpPr>
        <p:spPr>
          <a:xfrm>
            <a:off x="457200" y="64008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tx2"/>
                </a:solidFill>
                <a:latin typeface="+mn-lt"/>
              </a:rPr>
              <a:t>emptyqueue</a:t>
            </a:r>
            <a:r>
              <a:rPr lang="en-US" dirty="0">
                <a:solidFill>
                  <a:schemeClr val="tx2"/>
                </a:solidFill>
                <a:latin typeface="+mn-lt"/>
              </a:rPr>
              <a:t>?  full queue?</a:t>
            </a:r>
          </a:p>
        </p:txBody>
      </p:sp>
    </p:spTree>
    <p:extLst>
      <p:ext uri="{BB962C8B-B14F-4D97-AF65-F5344CB8AC3E}">
        <p14:creationId xmlns:p14="http://schemas.microsoft.com/office/powerpoint/2010/main" val="217475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1DDC-004F-E3F8-12C9-87B6C5C4E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Circular-array exercise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1CFBD-9601-6F0E-BE38-B40639296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4DE1F5-09B0-8A31-27B1-AE02C388F83B}"/>
              </a:ext>
            </a:extLst>
          </p:cNvPr>
          <p:cNvGrpSpPr/>
          <p:nvPr/>
        </p:nvGrpSpPr>
        <p:grpSpPr>
          <a:xfrm>
            <a:off x="914400" y="1600200"/>
            <a:ext cx="7772400" cy="1268220"/>
            <a:chOff x="685800" y="1143000"/>
            <a:chExt cx="7772400" cy="1268220"/>
          </a:xfrm>
          <a:noFill/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AE69CFE-56CF-2F91-02B3-8570AC4667A3}"/>
                </a:ext>
              </a:extLst>
            </p:cNvPr>
            <p:cNvSpPr/>
            <p:nvPr/>
          </p:nvSpPr>
          <p:spPr bwMode="auto">
            <a:xfrm>
              <a:off x="685800" y="1143000"/>
              <a:ext cx="7772400" cy="1219200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 b="1">
                <a:latin typeface="Times New Roman" pitchFamily="18" charset="0"/>
              </a:endParaRPr>
            </a:p>
          </p:txBody>
        </p:sp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C6E78486-F422-8D83-3E92-D1D5BC30DEA1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600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25FFBDE7-831C-A35E-5D25-62D1F9B024D9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05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367C2C0C-0277-2658-545C-B03B8041866F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2209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D3445284-DC27-E559-C891-6DCD77E36086}"/>
                </a:ext>
              </a:extLst>
            </p:cNvPr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514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C95ABBA2-4327-849D-9BDE-BD414EAE4286}"/>
                </a:ext>
              </a:extLst>
            </p:cNvPr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819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8DCE4549-0A94-BCFF-753D-2768709E872B}"/>
                </a:ext>
              </a:extLst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124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FC543140-D327-1353-2184-3E24FD5B4162}"/>
                </a:ext>
              </a:extLst>
            </p:cNvPr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3429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CD53C1B7-E134-D883-7C52-8B569931CA84}"/>
                </a:ext>
              </a:extLst>
            </p:cNvPr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733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5F69BC00-C2DE-BA5F-A83D-15F92EA8F8AF}"/>
                </a:ext>
              </a:extLst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4038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16" name="Rectangle 13">
              <a:extLst>
                <a:ext uri="{FF2B5EF4-FFF2-40B4-BE49-F238E27FC236}">
                  <a16:creationId xmlns:a16="http://schemas.microsoft.com/office/drawing/2014/main" id="{8517509D-735D-F894-E666-76606A271B18}"/>
                </a:ext>
              </a:extLst>
            </p:cNvPr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343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d</a:t>
              </a:r>
            </a:p>
          </p:txBody>
        </p:sp>
        <p:sp>
          <p:nvSpPr>
            <p:cNvPr id="17" name="Rectangle 14">
              <a:extLst>
                <a:ext uri="{FF2B5EF4-FFF2-40B4-BE49-F238E27FC236}">
                  <a16:creationId xmlns:a16="http://schemas.microsoft.com/office/drawing/2014/main" id="{37A1F00C-9349-E167-98F2-9498DD1A1A18}"/>
                </a:ext>
              </a:extLst>
            </p:cNvPr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648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e</a:t>
              </a:r>
            </a:p>
          </p:txBody>
        </p:sp>
        <p:sp>
          <p:nvSpPr>
            <p:cNvPr id="18" name="Rectangle 15">
              <a:extLst>
                <a:ext uri="{FF2B5EF4-FFF2-40B4-BE49-F238E27FC236}">
                  <a16:creationId xmlns:a16="http://schemas.microsoft.com/office/drawing/2014/main" id="{12337CA3-3381-D072-917A-7BB3872C566A}"/>
                </a:ext>
              </a:extLst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953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</a:pPr>
              <a:r>
                <a:rPr lang="en-US"/>
                <a:t>f</a:t>
              </a:r>
            </a:p>
          </p:txBody>
        </p: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00B6E0DB-3BEC-64D9-03C2-3AE913395690}"/>
                </a:ext>
              </a:extLst>
            </p:cNvPr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257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923DCCCC-F39B-D453-49D6-8B95E91D105D}"/>
                </a:ext>
              </a:extLst>
            </p:cNvPr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5562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>
              <a:extLst>
                <a:ext uri="{FF2B5EF4-FFF2-40B4-BE49-F238E27FC236}">
                  <a16:creationId xmlns:a16="http://schemas.microsoft.com/office/drawing/2014/main" id="{27C24339-C0C9-E7CE-ED1C-420F1EBB6A57}"/>
                </a:ext>
              </a:extLst>
            </p:cNvPr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5867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A8F5B0F0-F097-1F5F-EFFB-446DA3984931}"/>
                </a:ext>
              </a:extLst>
            </p:cNvPr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61722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20">
              <a:extLst>
                <a:ext uri="{FF2B5EF4-FFF2-40B4-BE49-F238E27FC236}">
                  <a16:creationId xmlns:a16="http://schemas.microsoft.com/office/drawing/2014/main" id="{9CDCB925-1DC2-795A-8044-8D18172A52A4}"/>
                </a:ext>
              </a:extLst>
            </p:cNvPr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64770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1">
              <a:extLst>
                <a:ext uri="{FF2B5EF4-FFF2-40B4-BE49-F238E27FC236}">
                  <a16:creationId xmlns:a16="http://schemas.microsoft.com/office/drawing/2014/main" id="{7B1107D5-3D9D-0DA2-D6C0-AAD964C0A082}"/>
                </a:ext>
              </a:extLst>
            </p:cNvPr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67818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D2B7A25E-9AA4-6A90-1B02-BA5B3F0B9AFE}"/>
                </a:ext>
              </a:extLst>
            </p:cNvPr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0866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63DBF619-D24E-3B22-EA71-8D6EF7CC5C4D}"/>
                </a:ext>
              </a:extLst>
            </p:cNvPr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7391400" y="1600200"/>
              <a:ext cx="304800" cy="304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Text Box 24">
              <a:extLst>
                <a:ext uri="{FF2B5EF4-FFF2-40B4-BE49-F238E27FC236}">
                  <a16:creationId xmlns:a16="http://schemas.microsoft.com/office/drawing/2014/main" id="{3C3395E8-C91E-E038-ED30-6AFA824871E8}"/>
                </a:ext>
              </a:extLst>
            </p:cNvPr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838200" y="1219200"/>
              <a:ext cx="505267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400" dirty="0"/>
                <a:t>Q:</a:t>
              </a:r>
            </a:p>
          </p:txBody>
        </p:sp>
        <p:sp>
          <p:nvSpPr>
            <p:cNvPr id="28" name="Text Box 25">
              <a:extLst>
                <a:ext uri="{FF2B5EF4-FFF2-40B4-BE49-F238E27FC236}">
                  <a16:creationId xmlns:a16="http://schemas.microsoft.com/office/drawing/2014/main" id="{38735613-FC94-6151-2DB4-78DFBBBAAF74}"/>
                </a:ext>
              </a:extLst>
            </p:cNvPr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1592095" y="1219200"/>
              <a:ext cx="312906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0</a:t>
              </a:r>
            </a:p>
          </p:txBody>
        </p:sp>
        <p:sp>
          <p:nvSpPr>
            <p:cNvPr id="29" name="Text Box 26">
              <a:extLst>
                <a:ext uri="{FF2B5EF4-FFF2-40B4-BE49-F238E27FC236}">
                  <a16:creationId xmlns:a16="http://schemas.microsoft.com/office/drawing/2014/main" id="{7742E981-24EE-A37D-C49F-A2FA9EBB0280}"/>
                </a:ext>
              </a:extLst>
            </p:cNvPr>
            <p:cNvSpPr txBox="1"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315200" y="1219200"/>
              <a:ext cx="923651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size - 1</a:t>
              </a:r>
            </a:p>
          </p:txBody>
        </p:sp>
        <p:cxnSp>
          <p:nvCxnSpPr>
            <p:cNvPr id="30" name="AutoShape 29">
              <a:extLst>
                <a:ext uri="{FF2B5EF4-FFF2-40B4-BE49-F238E27FC236}">
                  <a16:creationId xmlns:a16="http://schemas.microsoft.com/office/drawing/2014/main" id="{11760B6E-CA4C-08B5-DEDD-C142B3537E22}"/>
                </a:ext>
              </a:extLst>
            </p:cNvPr>
            <p:cNvCxnSpPr>
              <a:cxnSpLocks noChangeShapeType="1"/>
              <a:endCxn id="14" idx="2"/>
            </p:cNvCxnSpPr>
            <p:nvPr>
              <p:custDataLst>
                <p:tags r:id="rId24"/>
              </p:custDataLst>
            </p:nvPr>
          </p:nvCxnSpPr>
          <p:spPr bwMode="auto">
            <a:xfrm flipH="1" flipV="1">
              <a:off x="3886200" y="1905000"/>
              <a:ext cx="1588" cy="27305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31" name="AutoShape 30">
              <a:extLst>
                <a:ext uri="{FF2B5EF4-FFF2-40B4-BE49-F238E27FC236}">
                  <a16:creationId xmlns:a16="http://schemas.microsoft.com/office/drawing/2014/main" id="{504A8B8A-E43A-F7C9-B1A2-0840987F777C}"/>
                </a:ext>
              </a:extLst>
            </p:cNvPr>
            <p:cNvCxnSpPr>
              <a:cxnSpLocks noChangeShapeType="1"/>
            </p:cNvCxnSpPr>
            <p:nvPr>
              <p:custDataLst>
                <p:tags r:id="rId25"/>
              </p:custDataLst>
            </p:nvPr>
          </p:nvCxnSpPr>
          <p:spPr bwMode="auto">
            <a:xfrm flipV="1">
              <a:off x="5116804" y="1895605"/>
              <a:ext cx="6350" cy="273050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32" name="Text Box 25">
              <a:extLst>
                <a:ext uri="{FF2B5EF4-FFF2-40B4-BE49-F238E27FC236}">
                  <a16:creationId xmlns:a16="http://schemas.microsoft.com/office/drawing/2014/main" id="{F8578BAC-FAD9-5227-16D5-4ABB6EF70C0A}"/>
                </a:ext>
              </a:extLst>
            </p:cNvPr>
            <p:cNvSpPr txBox="1"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276600" y="1981200"/>
              <a:ext cx="697877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front</a:t>
              </a:r>
            </a:p>
          </p:txBody>
        </p:sp>
        <p:sp>
          <p:nvSpPr>
            <p:cNvPr id="33" name="Text Box 25">
              <a:extLst>
                <a:ext uri="{FF2B5EF4-FFF2-40B4-BE49-F238E27FC236}">
                  <a16:creationId xmlns:a16="http://schemas.microsoft.com/office/drawing/2014/main" id="{21CB48B6-3168-1F56-C88A-0D87CBB86625}"/>
                </a:ext>
              </a:extLst>
            </p:cNvPr>
            <p:cNvSpPr txBox="1"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4495800" y="2011110"/>
              <a:ext cx="657552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</a:pPr>
              <a:r>
                <a:rPr lang="en-US" sz="2000" dirty="0"/>
                <a:t>back</a:t>
              </a:r>
            </a:p>
          </p:txBody>
        </p:sp>
      </p:grpSp>
      <p:sp>
        <p:nvSpPr>
          <p:cNvPr id="40" name="Content Placeholder 39">
            <a:extLst>
              <a:ext uri="{FF2B5EF4-FFF2-40B4-BE49-F238E27FC236}">
                <a16:creationId xmlns:a16="http://schemas.microsoft.com/office/drawing/2014/main" id="{5E437CE6-1E7A-A903-9591-151ACC238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3206262"/>
            <a:ext cx="4419600" cy="3276600"/>
          </a:xfrm>
        </p:spPr>
        <p:txBody>
          <a:bodyPr/>
          <a:lstStyle/>
          <a:p>
            <a:r>
              <a:rPr lang="en-US" dirty="0"/>
              <a:t>given the above queue, suppose we: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add('g'),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?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add('h'),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?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add('j'),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?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add('k'),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add('l'),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?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add('m'),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?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add('n'),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pPr marL="457200" lvl="1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add('o'), remove()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Wingdings" pitchFamily="2" charset="2"/>
              </a:rPr>
              <a:t> ?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4BB85F-C9DD-74D6-8D52-F8E9882DE42D}"/>
              </a:ext>
            </a:extLst>
          </p:cNvPr>
          <p:cNvSpPr txBox="1"/>
          <p:nvPr/>
        </p:nvSpPr>
        <p:spPr>
          <a:xfrm>
            <a:off x="5638800" y="4048224"/>
            <a:ext cx="3581400" cy="261610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tradeoffs:</a:t>
            </a:r>
          </a:p>
          <a:p>
            <a:pPr marL="406400" indent="-231775">
              <a:buFont typeface="Wingdings" pitchFamily="2" charset="2"/>
              <a:buChar char="§"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linked list implementation uses space proportional to number of values stored, but wastes some space for pointers</a:t>
            </a:r>
          </a:p>
          <a:p>
            <a:pPr marL="406400" indent="-231775">
              <a:buFont typeface="Wingdings" pitchFamily="2" charset="2"/>
              <a:buChar char="§"/>
            </a:pPr>
            <a:r>
              <a:rPr lang="en-US" sz="2000" dirty="0">
                <a:solidFill>
                  <a:schemeClr val="tx2"/>
                </a:solidFill>
                <a:latin typeface="+mn-lt"/>
              </a:rPr>
              <a:t>circular array wastes space for unused entries, but each entry is optimal in size</a:t>
            </a:r>
          </a:p>
        </p:txBody>
      </p:sp>
    </p:spTree>
    <p:extLst>
      <p:ext uri="{BB962C8B-B14F-4D97-AF65-F5344CB8AC3E}">
        <p14:creationId xmlns:p14="http://schemas.microsoft.com/office/powerpoint/2010/main" val="360935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D74F3B-D8B5-6E4B-B7B0-B87438F4AD2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performance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114800"/>
            <a:ext cx="8702675" cy="2362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recall: ArrayList implements the List interface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which is itself an extension of the Collection interface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underlying list structure is an array</a:t>
            </a: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get(index), add(item), set(index, item)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>
                <a:latin typeface="Arial Narrow" charset="0"/>
                <a:ea typeface="ＭＳ Ｐゴシック" charset="0"/>
              </a:rPr>
              <a:t> O(1)	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add(index, item), indexOf(item), contains(item),</a:t>
            </a:r>
          </a:p>
          <a:p>
            <a:pPr lvl="2">
              <a:lnSpc>
                <a:spcPct val="70000"/>
              </a:lnSpc>
            </a:pPr>
            <a:r>
              <a:rPr lang="en-US" sz="1600">
                <a:latin typeface="Courier New" charset="0"/>
                <a:ea typeface="ＭＳ Ｐゴシック" charset="0"/>
              </a:rPr>
              <a:t>remove(index), remove(item)		</a:t>
            </a:r>
            <a:r>
              <a:rPr lang="en-US">
                <a:latin typeface="Arial Narrow" charset="0"/>
                <a:ea typeface="ＭＳ Ｐゴシック" charset="0"/>
              </a:rPr>
              <a:t>		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O(N)</a:t>
            </a:r>
            <a:endParaRPr lang="en-US">
              <a:latin typeface="Arial Narrow" charset="0"/>
              <a:ea typeface="ＭＳ Ｐゴシック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454150"/>
            <a:ext cx="4876800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1F0AAD-DED2-424A-9F55-70ECC686357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implementation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2514600" cy="4953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ArrayList class has as fields 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the underlying array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number of items stored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default initial capacity is defined by a constant</a:t>
            </a:r>
          </a:p>
          <a:p>
            <a:pPr marL="400050" lvl="1"/>
            <a:r>
              <a:rPr lang="en-US">
                <a:latin typeface="Arial Narrow" charset="0"/>
                <a:ea typeface="ＭＳ Ｐゴシック" charset="0"/>
              </a:rPr>
              <a:t>capacity != size</a:t>
            </a:r>
          </a:p>
          <a:p>
            <a:pPr marL="400050" lvl="1"/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971800" y="1143000"/>
            <a:ext cx="6248400" cy="5033963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MyArrayList&lt;E&gt; implements Iterable&lt;E&gt;{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static final int INIT_SIZE = 10;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private E[] items;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private int 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MyArrayList()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this.clear();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clear()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 = 0;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this.ensureCapacity(INIT_SIZE);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ensureCapacity(int newCapacity)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(newCapacity &gt; this.size())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E[] old = this.items;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this.items = (E[]) new Object[newCapacity];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for (int i = 0; i &lt; this.size();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this.items[i] = old[i];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.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.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.</a:t>
            </a:r>
          </a:p>
        </p:txBody>
      </p:sp>
      <p:sp>
        <p:nvSpPr>
          <p:cNvPr id="501765" name="Text Box 5"/>
          <p:cNvSpPr txBox="1">
            <a:spLocks noChangeArrowheads="1"/>
          </p:cNvSpPr>
          <p:nvPr/>
        </p:nvSpPr>
        <p:spPr bwMode="auto">
          <a:xfrm>
            <a:off x="4038600" y="5381625"/>
            <a:ext cx="4953000" cy="1628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u="sng">
                <a:latin typeface="Arial Narrow" charset="0"/>
              </a:rPr>
              <a:t>interestingly:</a:t>
            </a:r>
            <a:r>
              <a:rPr lang="en-US" sz="2000">
                <a:latin typeface="Arial Narrow" charset="0"/>
              </a:rPr>
              <a:t>  you can't create a generic array</a:t>
            </a:r>
          </a:p>
          <a:p>
            <a:pPr>
              <a:spcBef>
                <a:spcPct val="50000"/>
              </a:spcBef>
            </a:pPr>
            <a:endParaRPr lang="en-US" sz="1200">
              <a:latin typeface="Courier New" charset="0"/>
            </a:endParaRPr>
          </a:p>
          <a:p>
            <a:pPr lvl="1"/>
            <a:r>
              <a:rPr lang="en-US" sz="1200">
                <a:solidFill>
                  <a:schemeClr val="tx2"/>
                </a:solidFill>
                <a:latin typeface="Courier New" charset="0"/>
              </a:rPr>
              <a:t>this.items = new E[capacity];    // ILLEGAL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can work around this by creating an array of Objects, then casting to the generic array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D845CB4-2D81-364F-BBFB-AAAD18C5223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ArrayList: add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2819400" cy="52578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add method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throws an exception if the index is out of bounds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calls ensureCapacity to resize the array if full 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shifts elements to the right of the desired index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r>
              <a:rPr lang="en-US">
                <a:latin typeface="Arial Narrow" charset="0"/>
                <a:ea typeface="ＭＳ Ｐゴシック" charset="0"/>
              </a:rPr>
              <a:t>finally, inserts the new value and increments the count</a:t>
            </a:r>
          </a:p>
          <a:p>
            <a:pPr marL="400050" lvl="1">
              <a:lnSpc>
                <a:spcPct val="90000"/>
              </a:lnSpc>
              <a:spcBef>
                <a:spcPct val="40000"/>
              </a:spcBef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add-at-end method calls this one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3276600" y="1447800"/>
            <a:ext cx="6096000" cy="48514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add(int index, E newItem) {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this.rangeCheck(index, "ArrayList add()", this.size());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(this.items.length == this.size())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this.ensureCapacity(2*this.size() + 1);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for (int i = this.size(); i &gt; index; i--)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this.items[i] = this.items[i-1];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this.items[index] = newItem;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this.numStored++;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private void rangeCheck(int index, String msg, int upper) {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if (index &lt; 0 || index &gt; upper)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    throw new IndexOutOfBoundsException("\n" + msg + 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            ": index " + index + " out of bounds. " +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                "Should be in the range 0 to " + upper);</a:t>
            </a:r>
          </a:p>
          <a:p>
            <a:r>
              <a:rPr lang="en-US" sz="1200">
                <a:solidFill>
                  <a:schemeClr val="tx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tx2"/>
              </a:solidFill>
              <a:latin typeface="Courier New" charset="0"/>
            </a:endParaRP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add(E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this.add(this.size(), newItem);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C9B7134-626E-0245-9D63-11AB4F58E28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ArrayList: size, get, set, indexOf, contains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2514600" cy="55626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size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returns the item count</a:t>
            </a:r>
          </a:p>
          <a:p>
            <a:pPr marL="0" indent="0">
              <a:lnSpc>
                <a:spcPct val="90000"/>
              </a:lnSpc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get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checks the index bounds, then simply accesses the array</a:t>
            </a:r>
          </a:p>
          <a:p>
            <a:pPr marL="400050"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set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checks the index bounds, then assigns the value</a:t>
            </a:r>
          </a:p>
          <a:p>
            <a:pPr marL="0" indent="0">
              <a:lnSpc>
                <a:spcPct val="90000"/>
              </a:lnSpc>
            </a:pPr>
            <a:endParaRPr lang="en-US" sz="16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indexOf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performs a sequential search</a:t>
            </a:r>
          </a:p>
          <a:p>
            <a:pPr marL="400050" lvl="1">
              <a:lnSpc>
                <a:spcPct val="70000"/>
              </a:lnSpc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contains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uses indexOf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895600" y="1219200"/>
            <a:ext cx="6477000" cy="521652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int size()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this.numStored;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get(int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"ArrayList get()",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items[index];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E set(int index, E newItem)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"ArrayList set()",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E oldItem = this.items[index];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this.items[index] = newItem;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oldItem;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int indexOf(E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for (int i = 0; i &lt; this.size();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if (oldItem.equals(this.items[i]))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return i;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-1;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contains(E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(this.indexOf(oldItem) &gt;= 0);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395F400-DF1E-434D-8223-A16F97FCCBA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ArrayList: remove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2286000" cy="4572000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remove method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checks the index bounds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then shifts items to the left and decrements the count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note: could shrink size if becomes ½ empty</a:t>
            </a:r>
          </a:p>
          <a:p>
            <a:pPr marL="4000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other remove</a:t>
            </a:r>
          </a:p>
          <a:p>
            <a:pPr marL="4000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calls indexOf to find the item, then calls remove(index) 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667000" y="1943100"/>
            <a:ext cx="6781800" cy="33909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void remove(int index)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  <a:r>
              <a:rPr lang="en-US" sz="1200">
                <a:solidFill>
                  <a:schemeClr val="tx2"/>
                </a:solidFill>
                <a:latin typeface="Courier New" charset="0"/>
              </a:rPr>
              <a:t>this.rangeCheck(index, "ArrayList remove()", this.size()-1);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for (int i = index; i &lt; this.size()-1; i++)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this.items[i] = this.items[i+1];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this.numStored--;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</a:t>
            </a:r>
          </a:p>
          <a:p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public boolean remove(E oldItem)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int index = this.indexOf(oldItem);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if (index &gt;= 0) {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this.remove(index);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return true;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return false;</a:t>
            </a:r>
          </a:p>
          <a:p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D2DA439-BFFB-B34B-AD46-3859093F05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ArrayLists vs. LinkedLists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LinkedList is an alternative List structure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stores elements in a sequence but allows for more efficient interior insertion/deletion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elements contain links that reference previous and successor elements in the list 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access/add/remove from either end in O(1)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 given a reference to an interior element, can reroute the links to add/remove an element in O(1)  [more later when we consider iterators]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getFirst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(), 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getLast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(),</a:t>
            </a:r>
          </a:p>
          <a:p>
            <a:pPr lvl="2">
              <a:lnSpc>
                <a:spcPct val="70000"/>
              </a:lnSpc>
            </a:pPr>
            <a:r>
              <a:rPr lang="en-US" sz="1600" dirty="0">
                <a:latin typeface="Courier New" charset="0"/>
                <a:ea typeface="ＭＳ Ｐゴシック" charset="0"/>
              </a:rPr>
              <a:t>add(item), 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addFirst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(), 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addLast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()</a:t>
            </a:r>
          </a:p>
          <a:p>
            <a:pPr lvl="2">
              <a:lnSpc>
                <a:spcPct val="70000"/>
              </a:lnSpc>
            </a:pP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removeFirst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(), 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removeLast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  <a:ea typeface="ＭＳ Ｐゴシック" charset="0"/>
              </a:rPr>
              <a:t>()</a:t>
            </a:r>
            <a:r>
              <a:rPr lang="en-US" dirty="0">
                <a:latin typeface="Arial Narrow" charset="0"/>
                <a:ea typeface="ＭＳ Ｐゴシック" charset="0"/>
              </a:rPr>
              <a:t>		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 dirty="0">
                <a:latin typeface="Arial Narrow" charset="0"/>
                <a:ea typeface="ＭＳ Ｐゴシック" charset="0"/>
              </a:rPr>
              <a:t> O(1)	</a:t>
            </a:r>
          </a:p>
          <a:p>
            <a:pPr lvl="2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600" dirty="0">
                <a:latin typeface="Courier New" charset="0"/>
                <a:ea typeface="ＭＳ Ｐゴシック" charset="0"/>
              </a:rPr>
              <a:t>get(index), set(index, item),</a:t>
            </a:r>
          </a:p>
          <a:p>
            <a:pPr lvl="2">
              <a:lnSpc>
                <a:spcPct val="70000"/>
              </a:lnSpc>
            </a:pPr>
            <a:r>
              <a:rPr lang="en-US" sz="1600" dirty="0">
                <a:latin typeface="Courier New" charset="0"/>
                <a:ea typeface="ＭＳ Ｐゴシック" charset="0"/>
              </a:rPr>
              <a:t>add(index, item), </a:t>
            </a:r>
            <a:r>
              <a:rPr lang="en-US" sz="16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sz="1600" dirty="0">
                <a:latin typeface="Courier New" charset="0"/>
                <a:ea typeface="ＭＳ Ｐゴシック" charset="0"/>
              </a:rPr>
              <a:t>(item), contains(item),</a:t>
            </a:r>
          </a:p>
          <a:p>
            <a:pPr lvl="2">
              <a:lnSpc>
                <a:spcPct val="70000"/>
              </a:lnSpc>
            </a:pPr>
            <a:r>
              <a:rPr lang="en-US" sz="1600" dirty="0">
                <a:latin typeface="Courier New" charset="0"/>
                <a:ea typeface="ＭＳ Ｐゴシック" charset="0"/>
              </a:rPr>
              <a:t>remove(index), remove(item)		</a:t>
            </a:r>
            <a:r>
              <a:rPr lang="en-US" dirty="0">
                <a:latin typeface="Arial Narrow" charset="0"/>
                <a:ea typeface="ＭＳ Ｐゴシック" charset="0"/>
              </a:rPr>
              <a:t>		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O(N)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381000" y="2590800"/>
            <a:ext cx="8991600" cy="914400"/>
            <a:chOff x="240" y="3408"/>
            <a:chExt cx="5664" cy="576"/>
          </a:xfrm>
        </p:grpSpPr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4176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8" name="Text Box 6"/>
            <p:cNvSpPr txBox="1">
              <a:spLocks noChangeArrowheads="1"/>
            </p:cNvSpPr>
            <p:nvPr/>
          </p:nvSpPr>
          <p:spPr bwMode="auto">
            <a:xfrm>
              <a:off x="240" y="3416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dirty="0">
                  <a:latin typeface="Courier New" charset="0"/>
                </a:rPr>
                <a:t>front</a:t>
              </a:r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4424" y="3696"/>
              <a:ext cx="4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4848" y="369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4704" y="3888"/>
              <a:ext cx="2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4752" y="3936"/>
              <a:ext cx="19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3" name="Line 11"/>
            <p:cNvSpPr>
              <a:spLocks noChangeShapeType="1"/>
            </p:cNvSpPr>
            <p:nvPr/>
          </p:nvSpPr>
          <p:spPr bwMode="auto">
            <a:xfrm>
              <a:off x="4800" y="3984"/>
              <a:ext cx="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768" y="3416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Text Box 13"/>
            <p:cNvSpPr txBox="1">
              <a:spLocks noChangeArrowheads="1"/>
            </p:cNvSpPr>
            <p:nvPr/>
          </p:nvSpPr>
          <p:spPr bwMode="auto">
            <a:xfrm>
              <a:off x="4176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23566" name="Rectangle 14"/>
            <p:cNvSpPr>
              <a:spLocks noChangeArrowheads="1"/>
            </p:cNvSpPr>
            <p:nvPr/>
          </p:nvSpPr>
          <p:spPr bwMode="auto">
            <a:xfrm>
              <a:off x="2784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Text Box 15"/>
            <p:cNvSpPr txBox="1">
              <a:spLocks noChangeArrowheads="1"/>
            </p:cNvSpPr>
            <p:nvPr/>
          </p:nvSpPr>
          <p:spPr bwMode="auto">
            <a:xfrm>
              <a:off x="2784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5</a:t>
              </a:r>
            </a:p>
          </p:txBody>
        </p:sp>
        <p:sp>
          <p:nvSpPr>
            <p:cNvPr id="23568" name="Rectangle 16"/>
            <p:cNvSpPr>
              <a:spLocks noChangeArrowheads="1"/>
            </p:cNvSpPr>
            <p:nvPr/>
          </p:nvSpPr>
          <p:spPr bwMode="auto">
            <a:xfrm>
              <a:off x="1432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Text Box 17"/>
            <p:cNvSpPr txBox="1">
              <a:spLocks noChangeArrowheads="1"/>
            </p:cNvSpPr>
            <p:nvPr/>
          </p:nvSpPr>
          <p:spPr bwMode="auto">
            <a:xfrm>
              <a:off x="1432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000">
                  <a:latin typeface="Courier New" charset="0"/>
                </a:rPr>
                <a:t>null</a:t>
              </a:r>
              <a:r>
                <a:rPr lang="en-US" sz="1400">
                  <a:latin typeface="Courier New" charset="0"/>
                </a:rPr>
                <a:t> </a:t>
              </a:r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V="1">
              <a:off x="3032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 flipV="1">
              <a:off x="1672" y="3600"/>
              <a:ext cx="432" cy="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>
              <a:off x="896" y="3520"/>
              <a:ext cx="4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Text Box 21"/>
            <p:cNvSpPr txBox="1">
              <a:spLocks noChangeArrowheads="1"/>
            </p:cNvSpPr>
            <p:nvPr/>
          </p:nvSpPr>
          <p:spPr bwMode="auto">
            <a:xfrm flipH="1">
              <a:off x="5376" y="3408"/>
              <a:ext cx="5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>
                  <a:latin typeface="Courier New" charset="0"/>
                </a:rPr>
                <a:t>back</a:t>
              </a:r>
            </a:p>
          </p:txBody>
        </p:sp>
        <p:sp>
          <p:nvSpPr>
            <p:cNvPr id="23574" name="Rectangle 22"/>
            <p:cNvSpPr>
              <a:spLocks noChangeArrowheads="1"/>
            </p:cNvSpPr>
            <p:nvPr/>
          </p:nvSpPr>
          <p:spPr bwMode="auto">
            <a:xfrm flipH="1">
              <a:off x="5088" y="34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 flipH="1" flipV="1">
              <a:off x="4560" y="3504"/>
              <a:ext cx="6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4"/>
            <p:cNvSpPr>
              <a:spLocks noChangeShapeType="1"/>
            </p:cNvSpPr>
            <p:nvPr/>
          </p:nvSpPr>
          <p:spPr bwMode="auto">
            <a:xfrm>
              <a:off x="160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>
              <a:off x="2960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Line 26"/>
            <p:cNvSpPr>
              <a:spLocks noChangeShapeType="1"/>
            </p:cNvSpPr>
            <p:nvPr/>
          </p:nvSpPr>
          <p:spPr bwMode="auto">
            <a:xfrm>
              <a:off x="434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9" name="Line 27"/>
            <p:cNvSpPr>
              <a:spLocks noChangeShapeType="1"/>
            </p:cNvSpPr>
            <p:nvPr/>
          </p:nvSpPr>
          <p:spPr bwMode="auto">
            <a:xfrm flipH="1" flipV="1">
              <a:off x="3840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0" name="Line 28"/>
            <p:cNvSpPr>
              <a:spLocks noChangeShapeType="1"/>
            </p:cNvSpPr>
            <p:nvPr/>
          </p:nvSpPr>
          <p:spPr bwMode="auto">
            <a:xfrm flipH="1" flipV="1">
              <a:off x="2472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3581" name="Group 29"/>
            <p:cNvGrpSpPr>
              <a:grpSpLocks/>
            </p:cNvGrpSpPr>
            <p:nvPr/>
          </p:nvGrpSpPr>
          <p:grpSpPr bwMode="auto">
            <a:xfrm flipH="1">
              <a:off x="960" y="3696"/>
              <a:ext cx="568" cy="288"/>
              <a:chOff x="3656" y="2032"/>
              <a:chExt cx="568" cy="288"/>
            </a:xfrm>
          </p:grpSpPr>
          <p:sp>
            <p:nvSpPr>
              <p:cNvPr id="23592" name="Line 30"/>
              <p:cNvSpPr>
                <a:spLocks noChangeShapeType="1"/>
              </p:cNvSpPr>
              <p:nvPr/>
            </p:nvSpPr>
            <p:spPr bwMode="auto">
              <a:xfrm>
                <a:off x="3656" y="2032"/>
                <a:ext cx="42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Line 31"/>
              <p:cNvSpPr>
                <a:spLocks noChangeShapeType="1"/>
              </p:cNvSpPr>
              <p:nvPr/>
            </p:nvSpPr>
            <p:spPr bwMode="auto">
              <a:xfrm>
                <a:off x="4080" y="2032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Line 32"/>
              <p:cNvSpPr>
                <a:spLocks noChangeShapeType="1"/>
              </p:cNvSpPr>
              <p:nvPr/>
            </p:nvSpPr>
            <p:spPr bwMode="auto">
              <a:xfrm>
                <a:off x="3936" y="2224"/>
                <a:ext cx="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Line 33"/>
              <p:cNvSpPr>
                <a:spLocks noChangeShapeType="1"/>
              </p:cNvSpPr>
              <p:nvPr/>
            </p:nvSpPr>
            <p:spPr bwMode="auto">
              <a:xfrm>
                <a:off x="3984" y="2272"/>
                <a:ext cx="192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6" name="Line 34"/>
              <p:cNvSpPr>
                <a:spLocks noChangeShapeType="1"/>
              </p:cNvSpPr>
              <p:nvPr/>
            </p:nvSpPr>
            <p:spPr bwMode="auto">
              <a:xfrm>
                <a:off x="4032" y="2320"/>
                <a:ext cx="9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582" name="Rectangle 36"/>
            <p:cNvSpPr>
              <a:spLocks noChangeArrowheads="1"/>
            </p:cNvSpPr>
            <p:nvPr/>
          </p:nvSpPr>
          <p:spPr bwMode="auto">
            <a:xfrm>
              <a:off x="2088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" name="Text Box 37"/>
            <p:cNvSpPr txBox="1">
              <a:spLocks noChangeArrowheads="1"/>
            </p:cNvSpPr>
            <p:nvPr/>
          </p:nvSpPr>
          <p:spPr bwMode="auto">
            <a:xfrm>
              <a:off x="2088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4</a:t>
              </a:r>
            </a:p>
          </p:txBody>
        </p:sp>
        <p:sp>
          <p:nvSpPr>
            <p:cNvPr id="23584" name="Line 38"/>
            <p:cNvSpPr>
              <a:spLocks noChangeShapeType="1"/>
            </p:cNvSpPr>
            <p:nvPr/>
          </p:nvSpPr>
          <p:spPr bwMode="auto">
            <a:xfrm flipV="1">
              <a:off x="2336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5" name="Line 39"/>
            <p:cNvSpPr>
              <a:spLocks noChangeShapeType="1"/>
            </p:cNvSpPr>
            <p:nvPr/>
          </p:nvSpPr>
          <p:spPr bwMode="auto">
            <a:xfrm>
              <a:off x="2264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6" name="Line 40"/>
            <p:cNvSpPr>
              <a:spLocks noChangeShapeType="1"/>
            </p:cNvSpPr>
            <p:nvPr/>
          </p:nvSpPr>
          <p:spPr bwMode="auto">
            <a:xfrm flipH="1" flipV="1">
              <a:off x="1776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87" name="Rectangle 41"/>
            <p:cNvSpPr>
              <a:spLocks noChangeArrowheads="1"/>
            </p:cNvSpPr>
            <p:nvPr/>
          </p:nvSpPr>
          <p:spPr bwMode="auto">
            <a:xfrm>
              <a:off x="3480" y="3600"/>
              <a:ext cx="336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8" name="Text Box 42"/>
            <p:cNvSpPr txBox="1">
              <a:spLocks noChangeArrowheads="1"/>
            </p:cNvSpPr>
            <p:nvPr/>
          </p:nvSpPr>
          <p:spPr bwMode="auto">
            <a:xfrm>
              <a:off x="3480" y="3408"/>
              <a:ext cx="336" cy="2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400">
                  <a:latin typeface="Courier New" charset="0"/>
                </a:rPr>
                <a:t>6</a:t>
              </a:r>
            </a:p>
          </p:txBody>
        </p:sp>
        <p:sp>
          <p:nvSpPr>
            <p:cNvPr id="23589" name="Line 43"/>
            <p:cNvSpPr>
              <a:spLocks noChangeShapeType="1"/>
            </p:cNvSpPr>
            <p:nvPr/>
          </p:nvSpPr>
          <p:spPr bwMode="auto">
            <a:xfrm flipV="1">
              <a:off x="3728" y="3600"/>
              <a:ext cx="424" cy="7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0" name="Line 44"/>
            <p:cNvSpPr>
              <a:spLocks noChangeShapeType="1"/>
            </p:cNvSpPr>
            <p:nvPr/>
          </p:nvSpPr>
          <p:spPr bwMode="auto">
            <a:xfrm>
              <a:off x="3656" y="360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91" name="Line 45"/>
            <p:cNvSpPr>
              <a:spLocks noChangeShapeType="1"/>
            </p:cNvSpPr>
            <p:nvPr/>
          </p:nvSpPr>
          <p:spPr bwMode="auto">
            <a:xfrm flipH="1" flipV="1">
              <a:off x="3168" y="3720"/>
              <a:ext cx="41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AE7B640-FA28-AC44-9DEE-2017E9432B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Lists &amp; stacks</a:t>
            </a:r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stack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a stack is a special kind of (simplified)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can only add/delete/look at one end (commonly referred to as the top)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DATA:	sequence of items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OPERATIONS:	push on top, peek at top, pop off top, check if empty, get size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these are the ONLY operations allowed on a stack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stacks are useful because they are simple, easy to understand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	— each operation is O(1)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  <a:tabLst>
                <a:tab pos="2060575" algn="l"/>
              </a:tabLst>
            </a:pPr>
            <a:endParaRPr lang="en-US" sz="20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5105400"/>
            <a:ext cx="419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PEZ dispenser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deck of cards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cars in a driveway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endParaRPr lang="en-US" sz="800" kern="0" dirty="0">
              <a:latin typeface="+mn-lt"/>
              <a:ea typeface="ＭＳ Ｐゴシック" charset="-128"/>
              <a:cs typeface="+mn-cs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method activation records (later)</a:t>
            </a:r>
          </a:p>
        </p:txBody>
      </p:sp>
      <p:sp>
        <p:nvSpPr>
          <p:cNvPr id="24582" name="Rectangle 4"/>
          <p:cNvSpPr>
            <a:spLocks noChangeArrowheads="1"/>
          </p:cNvSpPr>
          <p:nvPr/>
        </p:nvSpPr>
        <p:spPr bwMode="auto">
          <a:xfrm>
            <a:off x="5486400" y="5334000"/>
            <a:ext cx="3352800" cy="1143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stack is also known as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push-down list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last-in-first-out (LIFO) list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458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1875</TotalTime>
  <Words>3104</Words>
  <Application>Microsoft Macintosh PowerPoint</Application>
  <PresentationFormat>Custom</PresentationFormat>
  <Paragraphs>580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 Narrow</vt:lpstr>
      <vt:lpstr>Courier New</vt:lpstr>
      <vt:lpstr>Times New Roman</vt:lpstr>
      <vt:lpstr>Wingdings</vt:lpstr>
      <vt:lpstr>Blank Presentation</vt:lpstr>
      <vt:lpstr>PowerPoint Presentation</vt:lpstr>
      <vt:lpstr>Java Collection classes</vt:lpstr>
      <vt:lpstr>ArrayList performance</vt:lpstr>
      <vt:lpstr>ArrayList implementation</vt:lpstr>
      <vt:lpstr>ArrayList: add</vt:lpstr>
      <vt:lpstr>ArrayList: size, get, set, indexOf, contains</vt:lpstr>
      <vt:lpstr>ArrayList: remove</vt:lpstr>
      <vt:lpstr>ArrayLists vs. LinkedLists</vt:lpstr>
      <vt:lpstr>Lists &amp; stacks</vt:lpstr>
      <vt:lpstr>Stack examples</vt:lpstr>
      <vt:lpstr>Stack exercise</vt:lpstr>
      <vt:lpstr>Stack&lt;T&gt; class</vt:lpstr>
      <vt:lpstr>Stack application</vt:lpstr>
      <vt:lpstr>Delimiter matching</vt:lpstr>
      <vt:lpstr>Run-time stack</vt:lpstr>
      <vt:lpstr>Run-time stack (cont.)</vt:lpstr>
      <vt:lpstr>Lists &amp; queues</vt:lpstr>
      <vt:lpstr>Queue examples</vt:lpstr>
      <vt:lpstr>Queue exercise</vt:lpstr>
      <vt:lpstr>Queue interface</vt:lpstr>
      <vt:lpstr>Queues and simulation</vt:lpstr>
      <vt:lpstr>Singly-linked list implementation</vt:lpstr>
      <vt:lpstr>Doubly-linked list implementation</vt:lpstr>
      <vt:lpstr>Circular-array implementation</vt:lpstr>
      <vt:lpstr>Circular-array exercise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75</cp:revision>
  <cp:lastPrinted>2017-12-28T07:33:59Z</cp:lastPrinted>
  <dcterms:created xsi:type="dcterms:W3CDTF">2014-01-09T19:42:42Z</dcterms:created>
  <dcterms:modified xsi:type="dcterms:W3CDTF">2023-12-30T02:59:51Z</dcterms:modified>
</cp:coreProperties>
</file>