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7" r:id="rId2"/>
    <p:sldId id="348" r:id="rId3"/>
    <p:sldId id="374" r:id="rId4"/>
    <p:sldId id="349" r:id="rId5"/>
    <p:sldId id="350" r:id="rId6"/>
    <p:sldId id="351" r:id="rId7"/>
    <p:sldId id="375" r:id="rId8"/>
    <p:sldId id="377" r:id="rId9"/>
    <p:sldId id="379" r:id="rId10"/>
    <p:sldId id="376" r:id="rId11"/>
    <p:sldId id="378" r:id="rId12"/>
    <p:sldId id="352" r:id="rId13"/>
    <p:sldId id="353" r:id="rId14"/>
    <p:sldId id="354" r:id="rId15"/>
    <p:sldId id="361" r:id="rId16"/>
    <p:sldId id="360" r:id="rId17"/>
    <p:sldId id="362" r:id="rId18"/>
    <p:sldId id="356" r:id="rId19"/>
    <p:sldId id="357" r:id="rId20"/>
    <p:sldId id="358" r:id="rId21"/>
    <p:sldId id="359" r:id="rId22"/>
    <p:sldId id="365" r:id="rId23"/>
    <p:sldId id="366" r:id="rId24"/>
    <p:sldId id="372" r:id="rId25"/>
    <p:sldId id="367" r:id="rId26"/>
    <p:sldId id="368" r:id="rId27"/>
    <p:sldId id="373" r:id="rId28"/>
    <p:sldId id="371" r:id="rId29"/>
    <p:sldId id="369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23"/>
    <p:restoredTop sz="94286"/>
  </p:normalViewPr>
  <p:slideViewPr>
    <p:cSldViewPr>
      <p:cViewPr varScale="1">
        <p:scale>
          <a:sx n="109" d="100"/>
          <a:sy n="109" d="100"/>
        </p:scale>
        <p:origin x="24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99F440-47D9-F645-83EF-AC478C322B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>
                <a:solidFill>
                  <a:srgbClr val="FF0033"/>
                </a:solidFill>
                <a:latin typeface="Arial Narrow" charset="0"/>
              </a:rPr>
              <a:t>Spring 2024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8" name="Rectangle 13"/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Linked structures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nodes &amp; recursive fields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singly-linked list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doubly-linked list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LinkedList implementation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iterators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 queue implementation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6019800" cy="5486400"/>
          </a:xfrm>
          <a:solidFill>
            <a:schemeClr val="bg1"/>
          </a:solidFill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LinkedQueue&lt;E&gt;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private Node&lt;E&gt; front;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private Node&lt;E&gt; back;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private int numNodes;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LinkedQueue()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this.front = null;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this.back = null;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this.numNodes = 0;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boolean empty()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return (this.size() == 0);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int size()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return this.numNodes;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E peek() throws java.util.NoSuchElementException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if (this.empty())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throw(new java.util.NoSuchElementException());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else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return this.front.getData();       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. .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DEA9EAC-46C5-E840-B09C-55C6D01D31C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029200" y="408829"/>
            <a:ext cx="4343121" cy="810365"/>
            <a:chOff x="557" y="3539"/>
            <a:chExt cx="4720" cy="589"/>
          </a:xfrm>
          <a:solidFill>
            <a:schemeClr val="bg1"/>
          </a:solidFill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408" y="3744"/>
              <a:ext cx="336" cy="1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7" name="Text Box 23"/>
            <p:cNvSpPr txBox="1">
              <a:spLocks noChangeArrowheads="1"/>
            </p:cNvSpPr>
            <p:nvPr/>
          </p:nvSpPr>
          <p:spPr bwMode="auto">
            <a:xfrm>
              <a:off x="557" y="3705"/>
              <a:ext cx="739" cy="201"/>
            </a:xfrm>
            <a:prstGeom prst="rect">
              <a:avLst/>
            </a:prstGeom>
            <a:grp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200" dirty="0">
                  <a:latin typeface="Courier New" pitchFamily="-84" charset="0"/>
                  <a:ea typeface="+mn-ea"/>
                  <a:cs typeface="+mn-cs"/>
                </a:rPr>
                <a:t>front</a:t>
              </a:r>
              <a:endParaRPr lang="en-US" sz="1600" dirty="0">
                <a:latin typeface="Courier New" pitchFamily="-84" charset="0"/>
                <a:ea typeface="+mn-ea"/>
                <a:cs typeface="+mn-cs"/>
              </a:endParaRPr>
            </a:p>
          </p:txBody>
        </p:sp>
        <p:sp>
          <p:nvSpPr>
            <p:cNvPr id="8" name="Line 24"/>
            <p:cNvSpPr>
              <a:spLocks noChangeShapeType="1"/>
            </p:cNvSpPr>
            <p:nvPr/>
          </p:nvSpPr>
          <p:spPr bwMode="auto">
            <a:xfrm>
              <a:off x="3600" y="3840"/>
              <a:ext cx="48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9" name="Line 25"/>
            <p:cNvSpPr>
              <a:spLocks noChangeShapeType="1"/>
            </p:cNvSpPr>
            <p:nvPr/>
          </p:nvSpPr>
          <p:spPr bwMode="auto">
            <a:xfrm>
              <a:off x="4080" y="3840"/>
              <a:ext cx="0" cy="192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0" name="Line 26"/>
            <p:cNvSpPr>
              <a:spLocks noChangeShapeType="1"/>
            </p:cNvSpPr>
            <p:nvPr/>
          </p:nvSpPr>
          <p:spPr bwMode="auto">
            <a:xfrm>
              <a:off x="3936" y="4032"/>
              <a:ext cx="288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1" name="Line 27"/>
            <p:cNvSpPr>
              <a:spLocks noChangeShapeType="1"/>
            </p:cNvSpPr>
            <p:nvPr/>
          </p:nvSpPr>
          <p:spPr bwMode="auto">
            <a:xfrm>
              <a:off x="3984" y="4080"/>
              <a:ext cx="19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2" name="Line 28"/>
            <p:cNvSpPr>
              <a:spLocks noChangeShapeType="1"/>
            </p:cNvSpPr>
            <p:nvPr/>
          </p:nvSpPr>
          <p:spPr bwMode="auto">
            <a:xfrm>
              <a:off x="4032" y="4128"/>
              <a:ext cx="9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1296" y="3744"/>
              <a:ext cx="288" cy="1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4" name="Text Box 30"/>
            <p:cNvSpPr txBox="1">
              <a:spLocks noChangeArrowheads="1"/>
            </p:cNvSpPr>
            <p:nvPr/>
          </p:nvSpPr>
          <p:spPr bwMode="auto">
            <a:xfrm>
              <a:off x="3408" y="3552"/>
              <a:ext cx="336" cy="22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400">
                  <a:latin typeface="Courier New" pitchFamily="-84" charset="0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688" y="3744"/>
              <a:ext cx="336" cy="1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6" name="Text Box 32"/>
            <p:cNvSpPr txBox="1">
              <a:spLocks noChangeArrowheads="1"/>
            </p:cNvSpPr>
            <p:nvPr/>
          </p:nvSpPr>
          <p:spPr bwMode="auto">
            <a:xfrm>
              <a:off x="2688" y="3552"/>
              <a:ext cx="336" cy="22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400">
                  <a:latin typeface="Courier New" pitchFamily="-84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968" y="3744"/>
              <a:ext cx="336" cy="1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8" name="Text Box 34"/>
            <p:cNvSpPr txBox="1">
              <a:spLocks noChangeArrowheads="1"/>
            </p:cNvSpPr>
            <p:nvPr/>
          </p:nvSpPr>
          <p:spPr bwMode="auto">
            <a:xfrm>
              <a:off x="1968" y="3552"/>
              <a:ext cx="336" cy="22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400">
                  <a:latin typeface="Courier New" pitchFamily="-84" charset="0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19" name="Line 35"/>
            <p:cNvSpPr>
              <a:spLocks noChangeShapeType="1"/>
            </p:cNvSpPr>
            <p:nvPr/>
          </p:nvSpPr>
          <p:spPr bwMode="auto">
            <a:xfrm flipV="1">
              <a:off x="2880" y="3744"/>
              <a:ext cx="480" cy="96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20" name="Line 36"/>
            <p:cNvSpPr>
              <a:spLocks noChangeShapeType="1"/>
            </p:cNvSpPr>
            <p:nvPr/>
          </p:nvSpPr>
          <p:spPr bwMode="auto">
            <a:xfrm flipV="1">
              <a:off x="2160" y="3744"/>
              <a:ext cx="480" cy="96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21" name="Line 37"/>
            <p:cNvSpPr>
              <a:spLocks noChangeShapeType="1"/>
            </p:cNvSpPr>
            <p:nvPr/>
          </p:nvSpPr>
          <p:spPr bwMode="auto">
            <a:xfrm flipV="1">
              <a:off x="1440" y="3744"/>
              <a:ext cx="480" cy="96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22" name="Text Box 38"/>
            <p:cNvSpPr txBox="1">
              <a:spLocks noChangeArrowheads="1"/>
            </p:cNvSpPr>
            <p:nvPr/>
          </p:nvSpPr>
          <p:spPr bwMode="auto">
            <a:xfrm flipH="1">
              <a:off x="4608" y="3539"/>
              <a:ext cx="669" cy="201"/>
            </a:xfrm>
            <a:prstGeom prst="rect">
              <a:avLst/>
            </a:prstGeom>
            <a:grp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200" dirty="0">
                  <a:latin typeface="Courier New" pitchFamily="-84" charset="0"/>
                  <a:ea typeface="+mn-ea"/>
                  <a:cs typeface="+mn-cs"/>
                </a:rPr>
                <a:t>back</a:t>
              </a:r>
              <a:endParaRPr lang="en-US" sz="1600" dirty="0">
                <a:latin typeface="Courier New" pitchFamily="-84" charset="0"/>
                <a:ea typeface="+mn-ea"/>
                <a:cs typeface="+mn-cs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 flipH="1">
              <a:off x="4320" y="3552"/>
              <a:ext cx="288" cy="1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24" name="Line 40"/>
            <p:cNvSpPr>
              <a:spLocks noChangeShapeType="1"/>
            </p:cNvSpPr>
            <p:nvPr/>
          </p:nvSpPr>
          <p:spPr bwMode="auto">
            <a:xfrm flipH="1" flipV="1">
              <a:off x="3792" y="3648"/>
              <a:ext cx="672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257800" y="2133600"/>
            <a:ext cx="3733800" cy="22463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efficient to keep track of current size in a field – must update on each add/remove</a:t>
            </a:r>
          </a:p>
          <a:p>
            <a:pPr>
              <a:defRPr/>
            </a:pP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 method that attempts to access an empty queue should throw a </a:t>
            </a:r>
            <a:r>
              <a:rPr lang="en-US" sz="2000" dirty="0" err="1">
                <a:solidFill>
                  <a:srgbClr val="0000FF"/>
                </a:solidFill>
                <a:latin typeface="+mn-lt"/>
                <a:ea typeface="+mn-ea"/>
                <a:cs typeface="+mn-cs"/>
              </a:rPr>
              <a:t>NoSuchElementException</a:t>
            </a:r>
            <a:endParaRPr lang="en-US" sz="2000" dirty="0">
              <a:solidFill>
                <a:srgbClr val="0000FF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 queue implementation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6248400" cy="56388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. . .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add(E value)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Node&lt;E&gt; toBeAdded = new Node&lt;E&gt;(value, null);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if (this.back == null)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this.back = toBeAdded;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this.front = this.back;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else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this.back.setNext(toBeAdded);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this.back = toBeAdded;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this.numNodes++;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E remove() throws java.util.NoSuchElementException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if (this.empty())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throw(new java.util.NoSuchElementException());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else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E frontData = this.front.getData();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this.front = this.front.getNext();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if (this.front == null)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    this.back = null;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this.numNodes--;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return frontData;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80B21B-4E06-944F-B0AC-B7043082A06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400" y="2209800"/>
            <a:ext cx="3733800" cy="163195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normally, adding only affects the back (unless empty)</a:t>
            </a:r>
          </a:p>
          <a:p>
            <a:pPr>
              <a:defRPr/>
            </a:pP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normally, removing only affects the front (unless remove last item)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A2903A4-8AA1-DD41-B528-1797858926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 implementation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87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could implement the LinkedList class using a singly-linked list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however, the one-way links are limiting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to insert/delete from an interior location, really need a reference to the previous location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i.e., remove(item) must traverse and keep reference to previous node, so that when the correct node is found, can route links from previous node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also, accessing the end requires traversing the entire list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can handle this one special case by keeping a reference to the end as well</a:t>
            </a:r>
          </a:p>
        </p:txBody>
      </p:sp>
      <p:grpSp>
        <p:nvGrpSpPr>
          <p:cNvPr id="27653" name="Group 4"/>
          <p:cNvGrpSpPr>
            <a:grpSpLocks/>
          </p:cNvGrpSpPr>
          <p:nvPr/>
        </p:nvGrpSpPr>
        <p:grpSpPr bwMode="auto">
          <a:xfrm>
            <a:off x="2057400" y="3657600"/>
            <a:ext cx="5257800" cy="928688"/>
            <a:chOff x="1056" y="1872"/>
            <a:chExt cx="3456" cy="576"/>
          </a:xfrm>
        </p:grpSpPr>
        <p:sp>
          <p:nvSpPr>
            <p:cNvPr id="27674" name="Rectangle 5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5" name="Text Box 6"/>
            <p:cNvSpPr txBox="1">
              <a:spLocks noChangeArrowheads="1"/>
            </p:cNvSpPr>
            <p:nvPr/>
          </p:nvSpPr>
          <p:spPr bwMode="auto">
            <a:xfrm>
              <a:off x="1056" y="2064"/>
              <a:ext cx="52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7676" name="Line 7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8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9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Line 10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Line 11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1" name="Rectangle 12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2" name="Text Box 13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7683" name="Rectangle 14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4" name="Text Box 15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7685" name="Rectangle 16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6" name="Text Box 17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7687" name="Line 18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19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20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905000" y="5791200"/>
            <a:ext cx="6934200" cy="914400"/>
            <a:chOff x="768" y="3552"/>
            <a:chExt cx="4368" cy="576"/>
          </a:xfrm>
        </p:grpSpPr>
        <p:sp>
          <p:nvSpPr>
            <p:cNvPr id="27655" name="Rectangle 22"/>
            <p:cNvSpPr>
              <a:spLocks noChangeArrowheads="1"/>
            </p:cNvSpPr>
            <p:nvPr/>
          </p:nvSpPr>
          <p:spPr bwMode="auto">
            <a:xfrm>
              <a:off x="340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6" name="Text Box 23"/>
            <p:cNvSpPr txBox="1">
              <a:spLocks noChangeArrowheads="1"/>
            </p:cNvSpPr>
            <p:nvPr/>
          </p:nvSpPr>
          <p:spPr bwMode="auto">
            <a:xfrm>
              <a:off x="768" y="3744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7657" name="Line 24"/>
            <p:cNvSpPr>
              <a:spLocks noChangeShapeType="1"/>
            </p:cNvSpPr>
            <p:nvPr/>
          </p:nvSpPr>
          <p:spPr bwMode="auto">
            <a:xfrm>
              <a:off x="3600" y="384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8" name="Line 25"/>
            <p:cNvSpPr>
              <a:spLocks noChangeShapeType="1"/>
            </p:cNvSpPr>
            <p:nvPr/>
          </p:nvSpPr>
          <p:spPr bwMode="auto">
            <a:xfrm>
              <a:off x="4080" y="384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Line 26"/>
            <p:cNvSpPr>
              <a:spLocks noChangeShapeType="1"/>
            </p:cNvSpPr>
            <p:nvPr/>
          </p:nvSpPr>
          <p:spPr bwMode="auto">
            <a:xfrm>
              <a:off x="3936" y="403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0" name="Line 27"/>
            <p:cNvSpPr>
              <a:spLocks noChangeShapeType="1"/>
            </p:cNvSpPr>
            <p:nvPr/>
          </p:nvSpPr>
          <p:spPr bwMode="auto">
            <a:xfrm>
              <a:off x="3984" y="408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1" name="Line 28"/>
            <p:cNvSpPr>
              <a:spLocks noChangeShapeType="1"/>
            </p:cNvSpPr>
            <p:nvPr/>
          </p:nvSpPr>
          <p:spPr bwMode="auto">
            <a:xfrm>
              <a:off x="4032" y="412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Rectangle 29"/>
            <p:cNvSpPr>
              <a:spLocks noChangeArrowheads="1"/>
            </p:cNvSpPr>
            <p:nvPr/>
          </p:nvSpPr>
          <p:spPr bwMode="auto">
            <a:xfrm>
              <a:off x="1296" y="374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3" name="Text Box 30"/>
            <p:cNvSpPr txBox="1">
              <a:spLocks noChangeArrowheads="1"/>
            </p:cNvSpPr>
            <p:nvPr/>
          </p:nvSpPr>
          <p:spPr bwMode="auto">
            <a:xfrm>
              <a:off x="340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7664" name="Rectangle 31"/>
            <p:cNvSpPr>
              <a:spLocks noChangeArrowheads="1"/>
            </p:cNvSpPr>
            <p:nvPr/>
          </p:nvSpPr>
          <p:spPr bwMode="auto">
            <a:xfrm>
              <a:off x="268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5" name="Text Box 32"/>
            <p:cNvSpPr txBox="1">
              <a:spLocks noChangeArrowheads="1"/>
            </p:cNvSpPr>
            <p:nvPr/>
          </p:nvSpPr>
          <p:spPr bwMode="auto">
            <a:xfrm>
              <a:off x="268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7666" name="Rectangle 33"/>
            <p:cNvSpPr>
              <a:spLocks noChangeArrowheads="1"/>
            </p:cNvSpPr>
            <p:nvPr/>
          </p:nvSpPr>
          <p:spPr bwMode="auto">
            <a:xfrm>
              <a:off x="196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7" name="Text Box 34"/>
            <p:cNvSpPr txBox="1">
              <a:spLocks noChangeArrowheads="1"/>
            </p:cNvSpPr>
            <p:nvPr/>
          </p:nvSpPr>
          <p:spPr bwMode="auto">
            <a:xfrm>
              <a:off x="196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7668" name="Line 35"/>
            <p:cNvSpPr>
              <a:spLocks noChangeShapeType="1"/>
            </p:cNvSpPr>
            <p:nvPr/>
          </p:nvSpPr>
          <p:spPr bwMode="auto">
            <a:xfrm flipV="1">
              <a:off x="288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36"/>
            <p:cNvSpPr>
              <a:spLocks noChangeShapeType="1"/>
            </p:cNvSpPr>
            <p:nvPr/>
          </p:nvSpPr>
          <p:spPr bwMode="auto">
            <a:xfrm flipV="1">
              <a:off x="216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37"/>
            <p:cNvSpPr>
              <a:spLocks noChangeShapeType="1"/>
            </p:cNvSpPr>
            <p:nvPr/>
          </p:nvSpPr>
          <p:spPr bwMode="auto">
            <a:xfrm flipV="1">
              <a:off x="144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Text Box 38"/>
            <p:cNvSpPr txBox="1">
              <a:spLocks noChangeArrowheads="1"/>
            </p:cNvSpPr>
            <p:nvPr/>
          </p:nvSpPr>
          <p:spPr bwMode="auto">
            <a:xfrm flipH="1">
              <a:off x="4608" y="3552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27672" name="Rectangle 39"/>
            <p:cNvSpPr>
              <a:spLocks noChangeArrowheads="1"/>
            </p:cNvSpPr>
            <p:nvPr/>
          </p:nvSpPr>
          <p:spPr bwMode="auto">
            <a:xfrm flipH="1">
              <a:off x="4320" y="3552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3" name="Line 40"/>
            <p:cNvSpPr>
              <a:spLocks noChangeShapeType="1"/>
            </p:cNvSpPr>
            <p:nvPr/>
          </p:nvSpPr>
          <p:spPr bwMode="auto">
            <a:xfrm flipH="1" flipV="1">
              <a:off x="3792" y="3648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1E870A-DB15-5D42-9087-8DD663D6FF5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Doubly-linked lists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better, although more complicated solution, is to have bidirectional links</a:t>
            </a:r>
          </a:p>
        </p:txBody>
      </p:sp>
      <p:grpSp>
        <p:nvGrpSpPr>
          <p:cNvPr id="28677" name="Group 37"/>
          <p:cNvGrpSpPr>
            <a:grpSpLocks/>
          </p:cNvGrpSpPr>
          <p:nvPr/>
        </p:nvGrpSpPr>
        <p:grpSpPr bwMode="auto">
          <a:xfrm>
            <a:off x="1066800" y="2133600"/>
            <a:ext cx="6934200" cy="914400"/>
            <a:chOff x="672" y="1344"/>
            <a:chExt cx="4368" cy="576"/>
          </a:xfrm>
        </p:grpSpPr>
        <p:sp>
          <p:nvSpPr>
            <p:cNvPr id="28679" name="Rectangle 6"/>
            <p:cNvSpPr>
              <a:spLocks noChangeArrowheads="1"/>
            </p:cNvSpPr>
            <p:nvPr/>
          </p:nvSpPr>
          <p:spPr bwMode="auto">
            <a:xfrm>
              <a:off x="3312" y="1536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0" name="Text Box 7"/>
            <p:cNvSpPr txBox="1">
              <a:spLocks noChangeArrowheads="1"/>
            </p:cNvSpPr>
            <p:nvPr/>
          </p:nvSpPr>
          <p:spPr bwMode="auto">
            <a:xfrm>
              <a:off x="672" y="1352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8681" name="Line 8"/>
            <p:cNvSpPr>
              <a:spLocks noChangeShapeType="1"/>
            </p:cNvSpPr>
            <p:nvPr/>
          </p:nvSpPr>
          <p:spPr bwMode="auto">
            <a:xfrm>
              <a:off x="3560" y="1632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9"/>
            <p:cNvSpPr>
              <a:spLocks noChangeShapeType="1"/>
            </p:cNvSpPr>
            <p:nvPr/>
          </p:nvSpPr>
          <p:spPr bwMode="auto">
            <a:xfrm>
              <a:off x="3984" y="163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10"/>
            <p:cNvSpPr>
              <a:spLocks noChangeShapeType="1"/>
            </p:cNvSpPr>
            <p:nvPr/>
          </p:nvSpPr>
          <p:spPr bwMode="auto">
            <a:xfrm>
              <a:off x="3840" y="1824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11"/>
            <p:cNvSpPr>
              <a:spLocks noChangeShapeType="1"/>
            </p:cNvSpPr>
            <p:nvPr/>
          </p:nvSpPr>
          <p:spPr bwMode="auto">
            <a:xfrm>
              <a:off x="3888" y="1872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Line 12"/>
            <p:cNvSpPr>
              <a:spLocks noChangeShapeType="1"/>
            </p:cNvSpPr>
            <p:nvPr/>
          </p:nvSpPr>
          <p:spPr bwMode="auto">
            <a:xfrm>
              <a:off x="3936" y="192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Rectangle 13"/>
            <p:cNvSpPr>
              <a:spLocks noChangeArrowheads="1"/>
            </p:cNvSpPr>
            <p:nvPr/>
          </p:nvSpPr>
          <p:spPr bwMode="auto">
            <a:xfrm>
              <a:off x="1200" y="1352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7" name="Text Box 14"/>
            <p:cNvSpPr txBox="1">
              <a:spLocks noChangeArrowheads="1"/>
            </p:cNvSpPr>
            <p:nvPr/>
          </p:nvSpPr>
          <p:spPr bwMode="auto">
            <a:xfrm>
              <a:off x="3312" y="1344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8688" name="Rectangle 15"/>
            <p:cNvSpPr>
              <a:spLocks noChangeArrowheads="1"/>
            </p:cNvSpPr>
            <p:nvPr/>
          </p:nvSpPr>
          <p:spPr bwMode="auto">
            <a:xfrm>
              <a:off x="2592" y="1536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9" name="Text Box 16"/>
            <p:cNvSpPr txBox="1">
              <a:spLocks noChangeArrowheads="1"/>
            </p:cNvSpPr>
            <p:nvPr/>
          </p:nvSpPr>
          <p:spPr bwMode="auto">
            <a:xfrm>
              <a:off x="2592" y="1344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8690" name="Rectangle 17"/>
            <p:cNvSpPr>
              <a:spLocks noChangeArrowheads="1"/>
            </p:cNvSpPr>
            <p:nvPr/>
          </p:nvSpPr>
          <p:spPr bwMode="auto">
            <a:xfrm>
              <a:off x="1872" y="1536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1" name="Text Box 18"/>
            <p:cNvSpPr txBox="1">
              <a:spLocks noChangeArrowheads="1"/>
            </p:cNvSpPr>
            <p:nvPr/>
          </p:nvSpPr>
          <p:spPr bwMode="auto">
            <a:xfrm>
              <a:off x="1872" y="1344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8692" name="Line 19"/>
            <p:cNvSpPr>
              <a:spLocks noChangeShapeType="1"/>
            </p:cNvSpPr>
            <p:nvPr/>
          </p:nvSpPr>
          <p:spPr bwMode="auto">
            <a:xfrm flipV="1">
              <a:off x="2840" y="1536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Line 20"/>
            <p:cNvSpPr>
              <a:spLocks noChangeShapeType="1"/>
            </p:cNvSpPr>
            <p:nvPr/>
          </p:nvSpPr>
          <p:spPr bwMode="auto">
            <a:xfrm flipV="1">
              <a:off x="2112" y="1536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21"/>
            <p:cNvSpPr>
              <a:spLocks noChangeShapeType="1"/>
            </p:cNvSpPr>
            <p:nvPr/>
          </p:nvSpPr>
          <p:spPr bwMode="auto">
            <a:xfrm>
              <a:off x="1328" y="1456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Text Box 22"/>
            <p:cNvSpPr txBox="1">
              <a:spLocks noChangeArrowheads="1"/>
            </p:cNvSpPr>
            <p:nvPr/>
          </p:nvSpPr>
          <p:spPr bwMode="auto">
            <a:xfrm flipH="1">
              <a:off x="4512" y="1344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28696" name="Rectangle 23"/>
            <p:cNvSpPr>
              <a:spLocks noChangeArrowheads="1"/>
            </p:cNvSpPr>
            <p:nvPr/>
          </p:nvSpPr>
          <p:spPr bwMode="auto">
            <a:xfrm flipH="1">
              <a:off x="4224" y="134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7" name="Line 24"/>
            <p:cNvSpPr>
              <a:spLocks noChangeShapeType="1"/>
            </p:cNvSpPr>
            <p:nvPr/>
          </p:nvSpPr>
          <p:spPr bwMode="auto">
            <a:xfrm flipH="1" flipV="1">
              <a:off x="3696" y="1440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Line 25"/>
            <p:cNvSpPr>
              <a:spLocks noChangeShapeType="1"/>
            </p:cNvSpPr>
            <p:nvPr/>
          </p:nvSpPr>
          <p:spPr bwMode="auto">
            <a:xfrm>
              <a:off x="2040" y="15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Line 26"/>
            <p:cNvSpPr>
              <a:spLocks noChangeShapeType="1"/>
            </p:cNvSpPr>
            <p:nvPr/>
          </p:nvSpPr>
          <p:spPr bwMode="auto">
            <a:xfrm>
              <a:off x="2768" y="15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Line 27"/>
            <p:cNvSpPr>
              <a:spLocks noChangeShapeType="1"/>
            </p:cNvSpPr>
            <p:nvPr/>
          </p:nvSpPr>
          <p:spPr bwMode="auto">
            <a:xfrm>
              <a:off x="3480" y="15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1" name="Line 28"/>
            <p:cNvSpPr>
              <a:spLocks noChangeShapeType="1"/>
            </p:cNvSpPr>
            <p:nvPr/>
          </p:nvSpPr>
          <p:spPr bwMode="auto">
            <a:xfrm flipH="1" flipV="1">
              <a:off x="2976" y="1656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2" name="Line 29"/>
            <p:cNvSpPr>
              <a:spLocks noChangeShapeType="1"/>
            </p:cNvSpPr>
            <p:nvPr/>
          </p:nvSpPr>
          <p:spPr bwMode="auto">
            <a:xfrm flipH="1" flipV="1">
              <a:off x="2280" y="1656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703" name="Group 35"/>
            <p:cNvGrpSpPr>
              <a:grpSpLocks/>
            </p:cNvGrpSpPr>
            <p:nvPr/>
          </p:nvGrpSpPr>
          <p:grpSpPr bwMode="auto">
            <a:xfrm flipH="1">
              <a:off x="1400" y="1632"/>
              <a:ext cx="568" cy="288"/>
              <a:chOff x="3656" y="2032"/>
              <a:chExt cx="568" cy="288"/>
            </a:xfrm>
          </p:grpSpPr>
          <p:sp>
            <p:nvSpPr>
              <p:cNvPr id="28704" name="Line 30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5" name="Line 31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6" name="Line 32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7" name="Line 33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8" name="Line 34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1012" name="Rectangle 36"/>
          <p:cNvSpPr>
            <a:spLocks noChangeArrowheads="1"/>
          </p:cNvSpPr>
          <p:nvPr/>
        </p:nvSpPr>
        <p:spPr bwMode="auto">
          <a:xfrm>
            <a:off x="682625" y="3505200"/>
            <a:ext cx="87026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move forward or backward in a doubly‑linked list, use previous &amp; next links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start at either end when searching or accessing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insert and delete operations need to have only the reference to the node in question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big-Oh?	</a:t>
            </a:r>
            <a:r>
              <a:rPr lang="en-US" sz="1600">
                <a:solidFill>
                  <a:schemeClr val="tx2"/>
                </a:solidFill>
                <a:latin typeface="Courier New" charset="0"/>
              </a:rPr>
              <a:t>add(item)		add(index, item)</a:t>
            </a:r>
          </a:p>
          <a:p>
            <a:pPr marL="1143000" lvl="2" indent="-228600">
              <a:lnSpc>
                <a:spcPct val="80000"/>
              </a:lnSpc>
              <a:spcBef>
                <a:spcPct val="9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		get(index) 		set(index, item)</a:t>
            </a:r>
          </a:p>
          <a:p>
            <a:pPr marL="1143000" lvl="2" indent="-228600">
              <a:lnSpc>
                <a:spcPct val="80000"/>
              </a:lnSpc>
              <a:spcBef>
                <a:spcPct val="9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		indexOf(item)		contains(item)</a:t>
            </a:r>
          </a:p>
          <a:p>
            <a:pPr marL="1143000" lvl="2" indent="-228600">
              <a:lnSpc>
                <a:spcPct val="80000"/>
              </a:lnSpc>
              <a:spcBef>
                <a:spcPct val="9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		remove(index)		remove(item)</a:t>
            </a:r>
            <a:endParaRPr lang="en-US" sz="20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D21AC98-91B9-904C-B5FE-D1897A870B0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3657600" cy="9906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create an empty list:</a:t>
            </a:r>
          </a:p>
          <a:p>
            <a:pPr marL="0" indent="0">
              <a:lnSpc>
                <a:spcPct val="90000"/>
              </a:lnSpc>
            </a:pPr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front = null;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back = null;</a:t>
            </a:r>
          </a:p>
        </p:txBody>
      </p:sp>
      <p:sp>
        <p:nvSpPr>
          <p:cNvPr id="29701" name="Text Box 21"/>
          <p:cNvSpPr txBox="1">
            <a:spLocks noChangeArrowheads="1"/>
          </p:cNvSpPr>
          <p:nvPr/>
        </p:nvSpPr>
        <p:spPr bwMode="auto">
          <a:xfrm>
            <a:off x="4038600" y="609600"/>
            <a:ext cx="5334000" cy="649446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class DNode&lt;E&gt;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E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DNode&lt;E&gt; 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DNode&lt;E&gt;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DNode(E d, DNode&lt;E&gt; p, DNode&lt;E&gt; n)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this.data = 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this.previous = p;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this.next = n;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E getData()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DNode&lt;E&gt; getPrevious()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DNode&lt;E&gt; getNext()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setData(E newData)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this.data = newData;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setPrevious(DNode&lt;E&gt; newPrevious)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this.previous = newPrevious;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setNext(DNode&lt;E&gt; newNext)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this.next = newNext;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</p:txBody>
      </p:sp>
      <p:sp>
        <p:nvSpPr>
          <p:cNvPr id="512022" name="Rectangle 22"/>
          <p:cNvSpPr>
            <a:spLocks noChangeArrowheads="1"/>
          </p:cNvSpPr>
          <p:nvPr/>
        </p:nvSpPr>
        <p:spPr bwMode="auto">
          <a:xfrm>
            <a:off x="381000" y="4495800"/>
            <a:ext cx="3657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 from the front:</a:t>
            </a:r>
          </a:p>
          <a:p>
            <a:pPr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front = front.getNext();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if (front == null) {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back = null;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else {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front.setPrevious(null);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512023" name="Rectangle 23"/>
          <p:cNvSpPr>
            <a:spLocks noChangeArrowheads="1"/>
          </p:cNvSpPr>
          <p:nvPr/>
        </p:nvSpPr>
        <p:spPr bwMode="auto">
          <a:xfrm>
            <a:off x="381000" y="2362200"/>
            <a:ext cx="4267200" cy="1981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add to the front:</a:t>
            </a:r>
          </a:p>
          <a:p>
            <a:pPr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front = new Dnode&lt;Integer&gt;(3, null, front);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if (front.getNext() == null) {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back = front;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else {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front.getNext.setPrevious(front);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25D34F-5422-9245-BD5C-3DEBFAFF35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038600" y="609600"/>
            <a:ext cx="5334000" cy="649446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class DNode&lt;E&gt;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E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DNode&lt;E&gt; 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DNode&lt;E&gt;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DNode(E d, DNode&lt;E&gt; p, DNode&lt;E&gt; n)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this.data = 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this.previous = p;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this.next = n;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E getData()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DNode&lt;E&gt; getPrevious()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DNode&lt;E&gt; getNext()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setData(E newData)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this.data = newData;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setPrevious(DNode&lt;E&gt; newPrevious)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this.previous = newPrevious;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setNext(DNode&lt;E&gt; newNext)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this.next = newNext;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</p:txBody>
      </p:sp>
      <p:sp>
        <p:nvSpPr>
          <p:cNvPr id="30725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4038600" cy="5334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get value stored in first node:</a:t>
            </a:r>
          </a:p>
          <a:p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9177" name="Rectangle 9"/>
          <p:cNvSpPr>
            <a:spLocks noChangeArrowheads="1"/>
          </p:cNvSpPr>
          <p:nvPr/>
        </p:nvSpPr>
        <p:spPr bwMode="auto">
          <a:xfrm>
            <a:off x="381000" y="2819400"/>
            <a:ext cx="3505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indexOf: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end: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index: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 at index:</a:t>
            </a: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519178" name="Rectangle 10"/>
          <p:cNvSpPr>
            <a:spLocks noChangeArrowheads="1"/>
          </p:cNvSpPr>
          <p:nvPr/>
        </p:nvSpPr>
        <p:spPr bwMode="auto">
          <a:xfrm>
            <a:off x="381000" y="1981200"/>
            <a:ext cx="403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get value in kth node: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88F8E3-1DF0-5647-8D30-353BED39AF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Dummy nodes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every time you add/remove, you need to worry about updating front &amp; back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add only affects the back, unless the list is empty (then,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</a:t>
            </a:r>
            <a:r>
              <a:rPr lang="en-US" sz="1400">
                <a:latin typeface="Courier New" charset="0"/>
                <a:ea typeface="ＭＳ Ｐゴシック" charset="0"/>
                <a:cs typeface="Courier New" charset="0"/>
                <a:sym typeface="Wingdings" charset="0"/>
              </a:rPr>
              <a:t>front = back;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remove only affects the front, unless the list becomes empty (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then, </a:t>
            </a:r>
            <a:r>
              <a:rPr lang="en-US" sz="1400">
                <a:latin typeface="Courier New" charset="0"/>
                <a:ea typeface="ＭＳ Ｐゴシック" charset="0"/>
                <a:cs typeface="Courier New" charset="0"/>
                <a:sym typeface="Wingdings" charset="0"/>
              </a:rPr>
              <a:t>back = null;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ends lead to many special cases in the code</a:t>
            </a:r>
          </a:p>
        </p:txBody>
      </p:sp>
      <p:sp>
        <p:nvSpPr>
          <p:cNvPr id="518179" name="Rectangle 35"/>
          <p:cNvSpPr>
            <a:spLocks noChangeArrowheads="1"/>
          </p:cNvSpPr>
          <p:nvPr/>
        </p:nvSpPr>
        <p:spPr bwMode="auto">
          <a:xfrm>
            <a:off x="685800" y="3505200"/>
            <a:ext cx="87026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SOLUTION: add dummy nodes to both ends of the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dummy nodes store no actual values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instead, they hold the places so that the front &amp; back never change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removes special case handling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381000" y="5410200"/>
            <a:ext cx="8991600" cy="914400"/>
            <a:chOff x="240" y="3408"/>
            <a:chExt cx="5664" cy="576"/>
          </a:xfrm>
        </p:grpSpPr>
        <p:sp>
          <p:nvSpPr>
            <p:cNvPr id="31751" name="Rectangle 5"/>
            <p:cNvSpPr>
              <a:spLocks noChangeArrowheads="1"/>
            </p:cNvSpPr>
            <p:nvPr/>
          </p:nvSpPr>
          <p:spPr bwMode="auto">
            <a:xfrm>
              <a:off x="4176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2" name="Text Box 6"/>
            <p:cNvSpPr txBox="1">
              <a:spLocks noChangeArrowheads="1"/>
            </p:cNvSpPr>
            <p:nvPr/>
          </p:nvSpPr>
          <p:spPr bwMode="auto">
            <a:xfrm>
              <a:off x="240" y="3416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31753" name="Line 7"/>
            <p:cNvSpPr>
              <a:spLocks noChangeShapeType="1"/>
            </p:cNvSpPr>
            <p:nvPr/>
          </p:nvSpPr>
          <p:spPr bwMode="auto">
            <a:xfrm>
              <a:off x="4424" y="3696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Line 8"/>
            <p:cNvSpPr>
              <a:spLocks noChangeShapeType="1"/>
            </p:cNvSpPr>
            <p:nvPr/>
          </p:nvSpPr>
          <p:spPr bwMode="auto">
            <a:xfrm>
              <a:off x="4848" y="36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Line 9"/>
            <p:cNvSpPr>
              <a:spLocks noChangeShapeType="1"/>
            </p:cNvSpPr>
            <p:nvPr/>
          </p:nvSpPr>
          <p:spPr bwMode="auto">
            <a:xfrm>
              <a:off x="4704" y="388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Line 10"/>
            <p:cNvSpPr>
              <a:spLocks noChangeShapeType="1"/>
            </p:cNvSpPr>
            <p:nvPr/>
          </p:nvSpPr>
          <p:spPr bwMode="auto">
            <a:xfrm>
              <a:off x="4752" y="39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Line 11"/>
            <p:cNvSpPr>
              <a:spLocks noChangeShapeType="1"/>
            </p:cNvSpPr>
            <p:nvPr/>
          </p:nvSpPr>
          <p:spPr bwMode="auto">
            <a:xfrm>
              <a:off x="4800" y="398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2"/>
            <p:cNvSpPr>
              <a:spLocks noChangeArrowheads="1"/>
            </p:cNvSpPr>
            <p:nvPr/>
          </p:nvSpPr>
          <p:spPr bwMode="auto">
            <a:xfrm>
              <a:off x="768" y="3416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9" name="Text Box 13"/>
            <p:cNvSpPr txBox="1">
              <a:spLocks noChangeArrowheads="1"/>
            </p:cNvSpPr>
            <p:nvPr/>
          </p:nvSpPr>
          <p:spPr bwMode="auto">
            <a:xfrm>
              <a:off x="4176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1760" name="Rectangle 14"/>
            <p:cNvSpPr>
              <a:spLocks noChangeArrowheads="1"/>
            </p:cNvSpPr>
            <p:nvPr/>
          </p:nvSpPr>
          <p:spPr bwMode="auto">
            <a:xfrm>
              <a:off x="2784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Text Box 15"/>
            <p:cNvSpPr txBox="1">
              <a:spLocks noChangeArrowheads="1"/>
            </p:cNvSpPr>
            <p:nvPr/>
          </p:nvSpPr>
          <p:spPr bwMode="auto">
            <a:xfrm>
              <a:off x="2784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31762" name="Rectangle 16"/>
            <p:cNvSpPr>
              <a:spLocks noChangeArrowheads="1"/>
            </p:cNvSpPr>
            <p:nvPr/>
          </p:nvSpPr>
          <p:spPr bwMode="auto">
            <a:xfrm>
              <a:off x="143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3" name="Text Box 17"/>
            <p:cNvSpPr txBox="1">
              <a:spLocks noChangeArrowheads="1"/>
            </p:cNvSpPr>
            <p:nvPr/>
          </p:nvSpPr>
          <p:spPr bwMode="auto">
            <a:xfrm>
              <a:off x="143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1764" name="Line 18"/>
            <p:cNvSpPr>
              <a:spLocks noChangeShapeType="1"/>
            </p:cNvSpPr>
            <p:nvPr/>
          </p:nvSpPr>
          <p:spPr bwMode="auto">
            <a:xfrm flipV="1">
              <a:off x="3032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19"/>
            <p:cNvSpPr>
              <a:spLocks noChangeShapeType="1"/>
            </p:cNvSpPr>
            <p:nvPr/>
          </p:nvSpPr>
          <p:spPr bwMode="auto">
            <a:xfrm flipV="1">
              <a:off x="1672" y="3600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20"/>
            <p:cNvSpPr>
              <a:spLocks noChangeShapeType="1"/>
            </p:cNvSpPr>
            <p:nvPr/>
          </p:nvSpPr>
          <p:spPr bwMode="auto">
            <a:xfrm>
              <a:off x="896" y="3520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Text Box 21"/>
            <p:cNvSpPr txBox="1">
              <a:spLocks noChangeArrowheads="1"/>
            </p:cNvSpPr>
            <p:nvPr/>
          </p:nvSpPr>
          <p:spPr bwMode="auto">
            <a:xfrm flipH="1">
              <a:off x="5376" y="340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31768" name="Rectangle 22"/>
            <p:cNvSpPr>
              <a:spLocks noChangeArrowheads="1"/>
            </p:cNvSpPr>
            <p:nvPr/>
          </p:nvSpPr>
          <p:spPr bwMode="auto">
            <a:xfrm flipH="1">
              <a:off x="5088" y="34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9" name="Line 23"/>
            <p:cNvSpPr>
              <a:spLocks noChangeShapeType="1"/>
            </p:cNvSpPr>
            <p:nvPr/>
          </p:nvSpPr>
          <p:spPr bwMode="auto">
            <a:xfrm flipH="1" flipV="1">
              <a:off x="4560" y="3504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0" name="Line 24"/>
            <p:cNvSpPr>
              <a:spLocks noChangeShapeType="1"/>
            </p:cNvSpPr>
            <p:nvPr/>
          </p:nvSpPr>
          <p:spPr bwMode="auto">
            <a:xfrm>
              <a:off x="160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Line 25"/>
            <p:cNvSpPr>
              <a:spLocks noChangeShapeType="1"/>
            </p:cNvSpPr>
            <p:nvPr/>
          </p:nvSpPr>
          <p:spPr bwMode="auto">
            <a:xfrm>
              <a:off x="296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Line 26"/>
            <p:cNvSpPr>
              <a:spLocks noChangeShapeType="1"/>
            </p:cNvSpPr>
            <p:nvPr/>
          </p:nvSpPr>
          <p:spPr bwMode="auto">
            <a:xfrm>
              <a:off x="434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3" name="Line 27"/>
            <p:cNvSpPr>
              <a:spLocks noChangeShapeType="1"/>
            </p:cNvSpPr>
            <p:nvPr/>
          </p:nvSpPr>
          <p:spPr bwMode="auto">
            <a:xfrm flipH="1" flipV="1">
              <a:off x="3840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Line 28"/>
            <p:cNvSpPr>
              <a:spLocks noChangeShapeType="1"/>
            </p:cNvSpPr>
            <p:nvPr/>
          </p:nvSpPr>
          <p:spPr bwMode="auto">
            <a:xfrm flipH="1" flipV="1">
              <a:off x="2472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775" name="Group 29"/>
            <p:cNvGrpSpPr>
              <a:grpSpLocks/>
            </p:cNvGrpSpPr>
            <p:nvPr/>
          </p:nvGrpSpPr>
          <p:grpSpPr bwMode="auto">
            <a:xfrm flipH="1">
              <a:off x="960" y="3696"/>
              <a:ext cx="568" cy="288"/>
              <a:chOff x="3656" y="2032"/>
              <a:chExt cx="568" cy="288"/>
            </a:xfrm>
          </p:grpSpPr>
          <p:sp>
            <p:nvSpPr>
              <p:cNvPr id="31786" name="Line 30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7" name="Line 31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8" name="Line 32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9" name="Line 33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0" name="Line 34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776" name="Rectangle 36"/>
            <p:cNvSpPr>
              <a:spLocks noChangeArrowheads="1"/>
            </p:cNvSpPr>
            <p:nvPr/>
          </p:nvSpPr>
          <p:spPr bwMode="auto">
            <a:xfrm>
              <a:off x="2088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7" name="Text Box 37"/>
            <p:cNvSpPr txBox="1">
              <a:spLocks noChangeArrowheads="1"/>
            </p:cNvSpPr>
            <p:nvPr/>
          </p:nvSpPr>
          <p:spPr bwMode="auto">
            <a:xfrm>
              <a:off x="2088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31778" name="Line 38"/>
            <p:cNvSpPr>
              <a:spLocks noChangeShapeType="1"/>
            </p:cNvSpPr>
            <p:nvPr/>
          </p:nvSpPr>
          <p:spPr bwMode="auto">
            <a:xfrm flipV="1">
              <a:off x="2336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9" name="Line 39"/>
            <p:cNvSpPr>
              <a:spLocks noChangeShapeType="1"/>
            </p:cNvSpPr>
            <p:nvPr/>
          </p:nvSpPr>
          <p:spPr bwMode="auto">
            <a:xfrm>
              <a:off x="226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0" name="Line 40"/>
            <p:cNvSpPr>
              <a:spLocks noChangeShapeType="1"/>
            </p:cNvSpPr>
            <p:nvPr/>
          </p:nvSpPr>
          <p:spPr bwMode="auto">
            <a:xfrm flipH="1" flipV="1">
              <a:off x="1776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41"/>
            <p:cNvSpPr>
              <a:spLocks noChangeArrowheads="1"/>
            </p:cNvSpPr>
            <p:nvPr/>
          </p:nvSpPr>
          <p:spPr bwMode="auto">
            <a:xfrm>
              <a:off x="3480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2" name="Text Box 42"/>
            <p:cNvSpPr txBox="1">
              <a:spLocks noChangeArrowheads="1"/>
            </p:cNvSpPr>
            <p:nvPr/>
          </p:nvSpPr>
          <p:spPr bwMode="auto">
            <a:xfrm>
              <a:off x="3480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31783" name="Line 43"/>
            <p:cNvSpPr>
              <a:spLocks noChangeShapeType="1"/>
            </p:cNvSpPr>
            <p:nvPr/>
          </p:nvSpPr>
          <p:spPr bwMode="auto">
            <a:xfrm flipV="1">
              <a:off x="3728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Line 44"/>
            <p:cNvSpPr>
              <a:spLocks noChangeShapeType="1"/>
            </p:cNvSpPr>
            <p:nvPr/>
          </p:nvSpPr>
          <p:spPr bwMode="auto">
            <a:xfrm>
              <a:off x="3656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5" name="Line 45"/>
            <p:cNvSpPr>
              <a:spLocks noChangeShapeType="1"/>
            </p:cNvSpPr>
            <p:nvPr/>
          </p:nvSpPr>
          <p:spPr bwMode="auto">
            <a:xfrm flipH="1" flipV="1">
              <a:off x="3168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7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487BD6-DB51-5549-A53D-ED096B6D84C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514600"/>
            <a:ext cx="6019800" cy="1219200"/>
          </a:xfrm>
        </p:spPr>
        <p:txBody>
          <a:bodyPr/>
          <a:lstStyle/>
          <a:p>
            <a:pPr marL="0" indent="0"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create an empty list (with dummy nodes):</a:t>
            </a:r>
          </a:p>
          <a:p>
            <a:pPr marL="0" indent="0">
              <a:lnSpc>
                <a:spcPct val="80000"/>
              </a:lnSpc>
            </a:pPr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front = new DNode&lt;Integer&gt;(null, null, null);</a:t>
            </a:r>
          </a:p>
          <a:p>
            <a:pPr marL="0" indent="0"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back = new DNode&lt;Integer&gt;(null, front, null);</a:t>
            </a:r>
          </a:p>
          <a:p>
            <a:pPr marL="0" indent="0"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front.setNext(back);</a:t>
            </a:r>
          </a:p>
        </p:txBody>
      </p:sp>
      <p:sp>
        <p:nvSpPr>
          <p:cNvPr id="520197" name="Rectangle 5"/>
          <p:cNvSpPr>
            <a:spLocks noChangeArrowheads="1"/>
          </p:cNvSpPr>
          <p:nvPr/>
        </p:nvSpPr>
        <p:spPr bwMode="auto">
          <a:xfrm>
            <a:off x="381000" y="3962400"/>
            <a:ext cx="419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 from the front:</a:t>
            </a:r>
          </a:p>
          <a:p>
            <a:pPr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Courier New" charset="0"/>
            </a:endParaRPr>
          </a:p>
          <a:p>
            <a:pPr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front.setNext(front.getNext().getNext());</a:t>
            </a:r>
          </a:p>
          <a:p>
            <a:pPr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front.getNext().setPrevious(front);</a:t>
            </a:r>
          </a:p>
        </p:txBody>
      </p:sp>
      <p:grpSp>
        <p:nvGrpSpPr>
          <p:cNvPr id="32774" name="Group 7"/>
          <p:cNvGrpSpPr>
            <a:grpSpLocks/>
          </p:cNvGrpSpPr>
          <p:nvPr/>
        </p:nvGrpSpPr>
        <p:grpSpPr bwMode="auto">
          <a:xfrm>
            <a:off x="304800" y="1295400"/>
            <a:ext cx="8991600" cy="914400"/>
            <a:chOff x="240" y="3408"/>
            <a:chExt cx="5664" cy="576"/>
          </a:xfrm>
        </p:grpSpPr>
        <p:sp>
          <p:nvSpPr>
            <p:cNvPr id="32779" name="Rectangle 8"/>
            <p:cNvSpPr>
              <a:spLocks noChangeArrowheads="1"/>
            </p:cNvSpPr>
            <p:nvPr/>
          </p:nvSpPr>
          <p:spPr bwMode="auto">
            <a:xfrm>
              <a:off x="4176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0" name="Text Box 9"/>
            <p:cNvSpPr txBox="1">
              <a:spLocks noChangeArrowheads="1"/>
            </p:cNvSpPr>
            <p:nvPr/>
          </p:nvSpPr>
          <p:spPr bwMode="auto">
            <a:xfrm>
              <a:off x="240" y="3416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32781" name="Line 10"/>
            <p:cNvSpPr>
              <a:spLocks noChangeShapeType="1"/>
            </p:cNvSpPr>
            <p:nvPr/>
          </p:nvSpPr>
          <p:spPr bwMode="auto">
            <a:xfrm>
              <a:off x="4424" y="3696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Line 11"/>
            <p:cNvSpPr>
              <a:spLocks noChangeShapeType="1"/>
            </p:cNvSpPr>
            <p:nvPr/>
          </p:nvSpPr>
          <p:spPr bwMode="auto">
            <a:xfrm>
              <a:off x="4848" y="36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3" name="Line 12"/>
            <p:cNvSpPr>
              <a:spLocks noChangeShapeType="1"/>
            </p:cNvSpPr>
            <p:nvPr/>
          </p:nvSpPr>
          <p:spPr bwMode="auto">
            <a:xfrm>
              <a:off x="4704" y="388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13"/>
            <p:cNvSpPr>
              <a:spLocks noChangeShapeType="1"/>
            </p:cNvSpPr>
            <p:nvPr/>
          </p:nvSpPr>
          <p:spPr bwMode="auto">
            <a:xfrm>
              <a:off x="4752" y="39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Line 14"/>
            <p:cNvSpPr>
              <a:spLocks noChangeShapeType="1"/>
            </p:cNvSpPr>
            <p:nvPr/>
          </p:nvSpPr>
          <p:spPr bwMode="auto">
            <a:xfrm>
              <a:off x="4800" y="398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Rectangle 15"/>
            <p:cNvSpPr>
              <a:spLocks noChangeArrowheads="1"/>
            </p:cNvSpPr>
            <p:nvPr/>
          </p:nvSpPr>
          <p:spPr bwMode="auto">
            <a:xfrm>
              <a:off x="768" y="3416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7" name="Text Box 16"/>
            <p:cNvSpPr txBox="1">
              <a:spLocks noChangeArrowheads="1"/>
            </p:cNvSpPr>
            <p:nvPr/>
          </p:nvSpPr>
          <p:spPr bwMode="auto">
            <a:xfrm>
              <a:off x="4176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2788" name="Rectangle 17"/>
            <p:cNvSpPr>
              <a:spLocks noChangeArrowheads="1"/>
            </p:cNvSpPr>
            <p:nvPr/>
          </p:nvSpPr>
          <p:spPr bwMode="auto">
            <a:xfrm>
              <a:off x="2784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9" name="Text Box 18"/>
            <p:cNvSpPr txBox="1">
              <a:spLocks noChangeArrowheads="1"/>
            </p:cNvSpPr>
            <p:nvPr/>
          </p:nvSpPr>
          <p:spPr bwMode="auto">
            <a:xfrm>
              <a:off x="2784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32790" name="Rectangle 19"/>
            <p:cNvSpPr>
              <a:spLocks noChangeArrowheads="1"/>
            </p:cNvSpPr>
            <p:nvPr/>
          </p:nvSpPr>
          <p:spPr bwMode="auto">
            <a:xfrm>
              <a:off x="143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1" name="Text Box 20"/>
            <p:cNvSpPr txBox="1">
              <a:spLocks noChangeArrowheads="1"/>
            </p:cNvSpPr>
            <p:nvPr/>
          </p:nvSpPr>
          <p:spPr bwMode="auto">
            <a:xfrm>
              <a:off x="143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2792" name="Line 21"/>
            <p:cNvSpPr>
              <a:spLocks noChangeShapeType="1"/>
            </p:cNvSpPr>
            <p:nvPr/>
          </p:nvSpPr>
          <p:spPr bwMode="auto">
            <a:xfrm flipV="1">
              <a:off x="3032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Line 22"/>
            <p:cNvSpPr>
              <a:spLocks noChangeShapeType="1"/>
            </p:cNvSpPr>
            <p:nvPr/>
          </p:nvSpPr>
          <p:spPr bwMode="auto">
            <a:xfrm flipV="1">
              <a:off x="1672" y="3600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4" name="Line 23"/>
            <p:cNvSpPr>
              <a:spLocks noChangeShapeType="1"/>
            </p:cNvSpPr>
            <p:nvPr/>
          </p:nvSpPr>
          <p:spPr bwMode="auto">
            <a:xfrm>
              <a:off x="896" y="3520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Text Box 24"/>
            <p:cNvSpPr txBox="1">
              <a:spLocks noChangeArrowheads="1"/>
            </p:cNvSpPr>
            <p:nvPr/>
          </p:nvSpPr>
          <p:spPr bwMode="auto">
            <a:xfrm flipH="1">
              <a:off x="5376" y="340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32796" name="Rectangle 25"/>
            <p:cNvSpPr>
              <a:spLocks noChangeArrowheads="1"/>
            </p:cNvSpPr>
            <p:nvPr/>
          </p:nvSpPr>
          <p:spPr bwMode="auto">
            <a:xfrm flipH="1">
              <a:off x="5088" y="34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7" name="Line 26"/>
            <p:cNvSpPr>
              <a:spLocks noChangeShapeType="1"/>
            </p:cNvSpPr>
            <p:nvPr/>
          </p:nvSpPr>
          <p:spPr bwMode="auto">
            <a:xfrm flipH="1" flipV="1">
              <a:off x="4560" y="3504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8" name="Line 27"/>
            <p:cNvSpPr>
              <a:spLocks noChangeShapeType="1"/>
            </p:cNvSpPr>
            <p:nvPr/>
          </p:nvSpPr>
          <p:spPr bwMode="auto">
            <a:xfrm>
              <a:off x="160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9" name="Line 28"/>
            <p:cNvSpPr>
              <a:spLocks noChangeShapeType="1"/>
            </p:cNvSpPr>
            <p:nvPr/>
          </p:nvSpPr>
          <p:spPr bwMode="auto">
            <a:xfrm>
              <a:off x="296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0" name="Line 29"/>
            <p:cNvSpPr>
              <a:spLocks noChangeShapeType="1"/>
            </p:cNvSpPr>
            <p:nvPr/>
          </p:nvSpPr>
          <p:spPr bwMode="auto">
            <a:xfrm>
              <a:off x="434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Line 30"/>
            <p:cNvSpPr>
              <a:spLocks noChangeShapeType="1"/>
            </p:cNvSpPr>
            <p:nvPr/>
          </p:nvSpPr>
          <p:spPr bwMode="auto">
            <a:xfrm flipH="1" flipV="1">
              <a:off x="3840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Line 31"/>
            <p:cNvSpPr>
              <a:spLocks noChangeShapeType="1"/>
            </p:cNvSpPr>
            <p:nvPr/>
          </p:nvSpPr>
          <p:spPr bwMode="auto">
            <a:xfrm flipH="1" flipV="1">
              <a:off x="2472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803" name="Group 32"/>
            <p:cNvGrpSpPr>
              <a:grpSpLocks/>
            </p:cNvGrpSpPr>
            <p:nvPr/>
          </p:nvGrpSpPr>
          <p:grpSpPr bwMode="auto">
            <a:xfrm flipH="1">
              <a:off x="960" y="3696"/>
              <a:ext cx="568" cy="288"/>
              <a:chOff x="3656" y="2032"/>
              <a:chExt cx="568" cy="288"/>
            </a:xfrm>
          </p:grpSpPr>
          <p:sp>
            <p:nvSpPr>
              <p:cNvPr id="32814" name="Line 33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5" name="Line 34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6" name="Line 35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7" name="Line 36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8" name="Line 37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804" name="Rectangle 38"/>
            <p:cNvSpPr>
              <a:spLocks noChangeArrowheads="1"/>
            </p:cNvSpPr>
            <p:nvPr/>
          </p:nvSpPr>
          <p:spPr bwMode="auto">
            <a:xfrm>
              <a:off x="2088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5" name="Text Box 39"/>
            <p:cNvSpPr txBox="1">
              <a:spLocks noChangeArrowheads="1"/>
            </p:cNvSpPr>
            <p:nvPr/>
          </p:nvSpPr>
          <p:spPr bwMode="auto">
            <a:xfrm>
              <a:off x="2088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32806" name="Line 40"/>
            <p:cNvSpPr>
              <a:spLocks noChangeShapeType="1"/>
            </p:cNvSpPr>
            <p:nvPr/>
          </p:nvSpPr>
          <p:spPr bwMode="auto">
            <a:xfrm flipV="1">
              <a:off x="2336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7" name="Line 41"/>
            <p:cNvSpPr>
              <a:spLocks noChangeShapeType="1"/>
            </p:cNvSpPr>
            <p:nvPr/>
          </p:nvSpPr>
          <p:spPr bwMode="auto">
            <a:xfrm>
              <a:off x="226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8" name="Line 42"/>
            <p:cNvSpPr>
              <a:spLocks noChangeShapeType="1"/>
            </p:cNvSpPr>
            <p:nvPr/>
          </p:nvSpPr>
          <p:spPr bwMode="auto">
            <a:xfrm flipH="1" flipV="1">
              <a:off x="1776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Rectangle 43"/>
            <p:cNvSpPr>
              <a:spLocks noChangeArrowheads="1"/>
            </p:cNvSpPr>
            <p:nvPr/>
          </p:nvSpPr>
          <p:spPr bwMode="auto">
            <a:xfrm>
              <a:off x="3480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0" name="Text Box 44"/>
            <p:cNvSpPr txBox="1">
              <a:spLocks noChangeArrowheads="1"/>
            </p:cNvSpPr>
            <p:nvPr/>
          </p:nvSpPr>
          <p:spPr bwMode="auto">
            <a:xfrm>
              <a:off x="3480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32811" name="Line 45"/>
            <p:cNvSpPr>
              <a:spLocks noChangeShapeType="1"/>
            </p:cNvSpPr>
            <p:nvPr/>
          </p:nvSpPr>
          <p:spPr bwMode="auto">
            <a:xfrm flipV="1">
              <a:off x="3728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2" name="Line 46"/>
            <p:cNvSpPr>
              <a:spLocks noChangeShapeType="1"/>
            </p:cNvSpPr>
            <p:nvPr/>
          </p:nvSpPr>
          <p:spPr bwMode="auto">
            <a:xfrm>
              <a:off x="3656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3" name="Line 47"/>
            <p:cNvSpPr>
              <a:spLocks noChangeShapeType="1"/>
            </p:cNvSpPr>
            <p:nvPr/>
          </p:nvSpPr>
          <p:spPr bwMode="auto">
            <a:xfrm flipH="1" flipV="1">
              <a:off x="3168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0240" name="Rectangle 48"/>
          <p:cNvSpPr>
            <a:spLocks noChangeArrowheads="1"/>
          </p:cNvSpPr>
          <p:nvPr/>
        </p:nvSpPr>
        <p:spPr bwMode="auto">
          <a:xfrm>
            <a:off x="381000" y="5410200"/>
            <a:ext cx="5943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the front:</a:t>
            </a:r>
          </a:p>
          <a:p>
            <a:pPr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front.setNext(new DNode&lt;Integer&gt;(3, front, front.getNext());</a:t>
            </a:r>
          </a:p>
          <a:p>
            <a:pPr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front.getNext().getNext().setPrevious(front.getNext());</a:t>
            </a:r>
          </a:p>
        </p:txBody>
      </p:sp>
      <p:sp>
        <p:nvSpPr>
          <p:cNvPr id="520241" name="Rectangle 49"/>
          <p:cNvSpPr>
            <a:spLocks noChangeArrowheads="1"/>
          </p:cNvSpPr>
          <p:nvPr/>
        </p:nvSpPr>
        <p:spPr bwMode="auto">
          <a:xfrm>
            <a:off x="5715000" y="2438400"/>
            <a:ext cx="3581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get value stored in first node: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520242" name="Rectangle 50"/>
          <p:cNvSpPr>
            <a:spLocks noChangeArrowheads="1"/>
          </p:cNvSpPr>
          <p:nvPr/>
        </p:nvSpPr>
        <p:spPr bwMode="auto">
          <a:xfrm>
            <a:off x="5715000" y="3733800"/>
            <a:ext cx="3505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indexOf: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end: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index: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 at index:</a:t>
            </a: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520243" name="Rectangle 51"/>
          <p:cNvSpPr>
            <a:spLocks noChangeArrowheads="1"/>
          </p:cNvSpPr>
          <p:nvPr/>
        </p:nvSpPr>
        <p:spPr bwMode="auto">
          <a:xfrm>
            <a:off x="5715000" y="3048000"/>
            <a:ext cx="3505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get value in kth node: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2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C9D82E-B22C-CC47-ACA2-847C4799B62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 class structure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25146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LinkedList class has an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inner class </a:t>
            </a:r>
          </a:p>
          <a:p>
            <a:pPr marL="400050" lvl="1"/>
            <a:r>
              <a:rPr lang="en-US" dirty="0">
                <a:latin typeface="Arial Narrow" charset="0"/>
                <a:ea typeface="ＭＳ Ｐゴシック" charset="0"/>
              </a:rPr>
              <a:t>defines the </a:t>
            </a:r>
            <a:r>
              <a:rPr lang="en-US" dirty="0" err="1">
                <a:latin typeface="Arial Narrow" charset="0"/>
                <a:ea typeface="ＭＳ Ｐゴシック" charset="0"/>
              </a:rPr>
              <a:t>DNode</a:t>
            </a:r>
            <a:r>
              <a:rPr lang="en-US" dirty="0">
                <a:latin typeface="Arial Narrow" charset="0"/>
                <a:ea typeface="ＭＳ Ｐゴシック" charset="0"/>
              </a:rPr>
              <a:t> class</a:t>
            </a:r>
          </a:p>
          <a:p>
            <a:pPr marL="400050" lvl="1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fields store </a:t>
            </a:r>
          </a:p>
          <a:p>
            <a:pPr marL="400050" lvl="1"/>
            <a:r>
              <a:rPr lang="en-US" dirty="0">
                <a:latin typeface="Arial Narrow" charset="0"/>
                <a:ea typeface="ＭＳ Ｐゴシック" charset="0"/>
              </a:rPr>
              <a:t>reference to front and back dummy nodes</a:t>
            </a:r>
          </a:p>
          <a:p>
            <a:pPr marL="400050" lvl="1"/>
            <a:r>
              <a:rPr lang="en-US" dirty="0">
                <a:latin typeface="Arial Narrow" charset="0"/>
                <a:ea typeface="ＭＳ Ｐゴシック" charset="0"/>
              </a:rPr>
              <a:t>node count</a:t>
            </a:r>
          </a:p>
          <a:p>
            <a:pPr marL="400050" lvl="1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constructor</a:t>
            </a:r>
          </a:p>
          <a:p>
            <a:pPr marL="400050" lvl="1"/>
            <a:r>
              <a:rPr lang="en-US" dirty="0">
                <a:latin typeface="Arial Narrow" charset="0"/>
                <a:ea typeface="ＭＳ Ｐゴシック" charset="0"/>
              </a:rPr>
              <a:t>creates the front &amp; back dummy nodes</a:t>
            </a:r>
          </a:p>
          <a:p>
            <a:pPr marL="400050" lvl="1"/>
            <a:r>
              <a:rPr lang="en-US" dirty="0">
                <a:latin typeface="Arial Narrow" charset="0"/>
                <a:ea typeface="ＭＳ Ｐゴシック" charset="0"/>
              </a:rPr>
              <a:t>links them together</a:t>
            </a:r>
          </a:p>
          <a:p>
            <a:pPr marL="400050" lvl="1"/>
            <a:r>
              <a:rPr lang="en-US" dirty="0">
                <a:latin typeface="Arial Narrow" charset="0"/>
                <a:ea typeface="ＭＳ Ｐゴシック" charset="0"/>
              </a:rPr>
              <a:t>initializes the count</a:t>
            </a:r>
          </a:p>
          <a:p>
            <a:pPr marL="400050"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2971800" y="1447800"/>
            <a:ext cx="6248400" cy="375602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MyLinkedList&lt;E&gt; implements Iterable&lt;E&gt;{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class DNode&lt;E&gt;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. . .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DNode&lt;E&gt; front;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DNode&lt;E&gt; back;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int numStored;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MyLinkedList()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this.clear();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clear()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this.front = new Dnode&lt;E&gt;(null, null, null);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this.back = new Dnode&lt;E&gt;(null, front, null);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this.front.setNext(this.back);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this.numStored = 0;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grpSp>
        <p:nvGrpSpPr>
          <p:cNvPr id="33798" name="Group 48"/>
          <p:cNvGrpSpPr>
            <a:grpSpLocks/>
          </p:cNvGrpSpPr>
          <p:nvPr/>
        </p:nvGrpSpPr>
        <p:grpSpPr bwMode="auto">
          <a:xfrm>
            <a:off x="3276600" y="5638800"/>
            <a:ext cx="5715000" cy="914400"/>
            <a:chOff x="240" y="3408"/>
            <a:chExt cx="3600" cy="576"/>
          </a:xfrm>
        </p:grpSpPr>
        <p:sp>
          <p:nvSpPr>
            <p:cNvPr id="33799" name="Rectangle 8"/>
            <p:cNvSpPr>
              <a:spLocks noChangeArrowheads="1"/>
            </p:cNvSpPr>
            <p:nvPr/>
          </p:nvSpPr>
          <p:spPr bwMode="auto">
            <a:xfrm>
              <a:off x="211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0" name="Text Box 9"/>
            <p:cNvSpPr txBox="1">
              <a:spLocks noChangeArrowheads="1"/>
            </p:cNvSpPr>
            <p:nvPr/>
          </p:nvSpPr>
          <p:spPr bwMode="auto">
            <a:xfrm>
              <a:off x="240" y="3416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33801" name="Line 10"/>
            <p:cNvSpPr>
              <a:spLocks noChangeShapeType="1"/>
            </p:cNvSpPr>
            <p:nvPr/>
          </p:nvSpPr>
          <p:spPr bwMode="auto">
            <a:xfrm>
              <a:off x="2360" y="3696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Line 11"/>
            <p:cNvSpPr>
              <a:spLocks noChangeShapeType="1"/>
            </p:cNvSpPr>
            <p:nvPr/>
          </p:nvSpPr>
          <p:spPr bwMode="auto">
            <a:xfrm>
              <a:off x="2784" y="36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Line 12"/>
            <p:cNvSpPr>
              <a:spLocks noChangeShapeType="1"/>
            </p:cNvSpPr>
            <p:nvPr/>
          </p:nvSpPr>
          <p:spPr bwMode="auto">
            <a:xfrm>
              <a:off x="2640" y="388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Line 13"/>
            <p:cNvSpPr>
              <a:spLocks noChangeShapeType="1"/>
            </p:cNvSpPr>
            <p:nvPr/>
          </p:nvSpPr>
          <p:spPr bwMode="auto">
            <a:xfrm>
              <a:off x="2688" y="39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Line 14"/>
            <p:cNvSpPr>
              <a:spLocks noChangeShapeType="1"/>
            </p:cNvSpPr>
            <p:nvPr/>
          </p:nvSpPr>
          <p:spPr bwMode="auto">
            <a:xfrm>
              <a:off x="2736" y="398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Rectangle 15"/>
            <p:cNvSpPr>
              <a:spLocks noChangeArrowheads="1"/>
            </p:cNvSpPr>
            <p:nvPr/>
          </p:nvSpPr>
          <p:spPr bwMode="auto">
            <a:xfrm>
              <a:off x="768" y="3416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7" name="Text Box 16"/>
            <p:cNvSpPr txBox="1">
              <a:spLocks noChangeArrowheads="1"/>
            </p:cNvSpPr>
            <p:nvPr/>
          </p:nvSpPr>
          <p:spPr bwMode="auto">
            <a:xfrm>
              <a:off x="211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3808" name="Rectangle 19"/>
            <p:cNvSpPr>
              <a:spLocks noChangeArrowheads="1"/>
            </p:cNvSpPr>
            <p:nvPr/>
          </p:nvSpPr>
          <p:spPr bwMode="auto">
            <a:xfrm>
              <a:off x="143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9" name="Text Box 20"/>
            <p:cNvSpPr txBox="1">
              <a:spLocks noChangeArrowheads="1"/>
            </p:cNvSpPr>
            <p:nvPr/>
          </p:nvSpPr>
          <p:spPr bwMode="auto">
            <a:xfrm>
              <a:off x="143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3810" name="Line 22"/>
            <p:cNvSpPr>
              <a:spLocks noChangeShapeType="1"/>
            </p:cNvSpPr>
            <p:nvPr/>
          </p:nvSpPr>
          <p:spPr bwMode="auto">
            <a:xfrm flipV="1">
              <a:off x="1672" y="3600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Line 23"/>
            <p:cNvSpPr>
              <a:spLocks noChangeShapeType="1"/>
            </p:cNvSpPr>
            <p:nvPr/>
          </p:nvSpPr>
          <p:spPr bwMode="auto">
            <a:xfrm>
              <a:off x="896" y="3520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Text Box 24"/>
            <p:cNvSpPr txBox="1">
              <a:spLocks noChangeArrowheads="1"/>
            </p:cNvSpPr>
            <p:nvPr/>
          </p:nvSpPr>
          <p:spPr bwMode="auto">
            <a:xfrm flipH="1">
              <a:off x="3312" y="340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33813" name="Rectangle 25"/>
            <p:cNvSpPr>
              <a:spLocks noChangeArrowheads="1"/>
            </p:cNvSpPr>
            <p:nvPr/>
          </p:nvSpPr>
          <p:spPr bwMode="auto">
            <a:xfrm flipH="1">
              <a:off x="3024" y="34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4" name="Line 26"/>
            <p:cNvSpPr>
              <a:spLocks noChangeShapeType="1"/>
            </p:cNvSpPr>
            <p:nvPr/>
          </p:nvSpPr>
          <p:spPr bwMode="auto">
            <a:xfrm flipH="1" flipV="1">
              <a:off x="2496" y="3504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Line 27"/>
            <p:cNvSpPr>
              <a:spLocks noChangeShapeType="1"/>
            </p:cNvSpPr>
            <p:nvPr/>
          </p:nvSpPr>
          <p:spPr bwMode="auto">
            <a:xfrm>
              <a:off x="160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29"/>
            <p:cNvSpPr>
              <a:spLocks noChangeShapeType="1"/>
            </p:cNvSpPr>
            <p:nvPr/>
          </p:nvSpPr>
          <p:spPr bwMode="auto">
            <a:xfrm>
              <a:off x="228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817" name="Group 32"/>
            <p:cNvGrpSpPr>
              <a:grpSpLocks/>
            </p:cNvGrpSpPr>
            <p:nvPr/>
          </p:nvGrpSpPr>
          <p:grpSpPr bwMode="auto">
            <a:xfrm flipH="1">
              <a:off x="960" y="3696"/>
              <a:ext cx="568" cy="288"/>
              <a:chOff x="3656" y="2032"/>
              <a:chExt cx="568" cy="288"/>
            </a:xfrm>
          </p:grpSpPr>
          <p:sp>
            <p:nvSpPr>
              <p:cNvPr id="33819" name="Line 33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0" name="Line 34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1" name="Line 35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2" name="Line 36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3" name="Line 37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18" name="Line 42"/>
            <p:cNvSpPr>
              <a:spLocks noChangeShapeType="1"/>
            </p:cNvSpPr>
            <p:nvPr/>
          </p:nvSpPr>
          <p:spPr bwMode="auto">
            <a:xfrm flipH="1" flipV="1">
              <a:off x="1776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901C06B-3473-2646-8C25-3503A745677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LinkedList: add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2438400" cy="58674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add method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similarly, throws an exception if the index is out of bounds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calls the helper method getNode to find the insertion spot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note: getNode traverses from the closer end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finally, inserts a node with the new value and increments the count</a:t>
            </a:r>
          </a:p>
          <a:p>
            <a:pPr marL="0" indent="0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add-at-end similar</a:t>
            </a:r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2895600" y="609600"/>
            <a:ext cx="6477000" cy="649446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void add(int index, E newItem)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"LinkedList add()", this.size());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DNode&lt;E&gt; beforeNode = this.getNode(index-1);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DNode&lt;E&gt; afterNode = beforeNode.getNext();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DNode&lt;E&gt; newNode = new DNode&lt;E&gt;(newItem,beforeNode,afterNode);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beforeNode.setNext(newNode);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afterNode.setPrevious(newNode);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this.numStored++;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private DNode&lt;E&gt; getNode(int index)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if (index &lt; this.numStored/2)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DNode&lt;E&gt; stepper = this.front;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for (int i = 0; i &lt;= index;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stepper = stepper.getNext();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return stepper;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else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DNode&lt;E&gt; stepper = this.back;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for (int i = this.numStored-1; i &gt;= index; i--)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stepper = stepper.getPrevious();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return stepper;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boolean add(E newItem)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this.add(this.size(), newItem);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true;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12F6F3E-4231-504A-AF37-69456ED583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ArrayLists vs. LinkedLists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181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insert or remove an element at an interior location in an ArrayList requires shifting data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O(N)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 is an alternative structure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stores elements in a sequence but allows for more efficient interior insertion/deletion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elements contain links that reference previous and successor elements in the list 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add/remove from either end in O(1)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given reference to an interior element, can reroute the links to add/remove in O(1)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7413" name="Picture 4" descr="AAERUYI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4102100"/>
            <a:ext cx="75311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3C3AE73-4D78-4048-A50F-D02D0AC8566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LinkedList: size, get, set, indexOf, contains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2667000" cy="5562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size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returns the item count</a:t>
            </a:r>
          </a:p>
          <a:p>
            <a:pPr marL="400050" lvl="1"/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get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checks the index bounds, then calls getNode</a:t>
            </a:r>
          </a:p>
          <a:p>
            <a:pPr marL="400050" lvl="1"/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set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checks the index bounds, then assigns</a:t>
            </a:r>
          </a:p>
          <a:p>
            <a:pPr marL="400050" lvl="1"/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indexOf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performs a sequential search</a:t>
            </a:r>
          </a:p>
          <a:p>
            <a:pPr marL="400050" lvl="1"/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contains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uses indexOf</a:t>
            </a:r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3048000" y="1295400"/>
            <a:ext cx="6324600" cy="576421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int size()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this.numStored;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E get(int index)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"LinkedList get()",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this.getNode(index).getData();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E set(int index, E newItem)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"LinkedList set()",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DNode&lt;E&gt; oldNode = this.getNode(index);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E oldItem = oldNode.getData();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oldNode.setData(newItem);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oldItem;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int indexOf(E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DNode&lt;E&gt; stepper = this.front.getNext();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for (int i = 0; i &lt; this.numStored;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if (oldItem.equals(stepper.getData()))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return i;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stepper = stepper.getNext();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}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-1;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boolean contains(E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(this.indexOf(oldItem) &gt;= 0);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B71F285-F781-3044-9551-1DE34BA42C4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LinkedList: remove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2286000" cy="4572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remove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checks the index bounds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calls getNode to get the node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then calls private helper method to remove the node</a:t>
            </a:r>
          </a:p>
          <a:p>
            <a:pPr marL="400050"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other remove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calls indexOf to find the item, then calls remove(index) </a:t>
            </a:r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2667000" y="1943100"/>
            <a:ext cx="6781800" cy="375602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remove(int index) {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"LinkedList remove()",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this.remove(this.geNode(index));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remove(E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int index = this.indexOf(oldItem);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if (index &gt;= 0)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this.remove(index);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true;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false;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void remove(DNode&lt;E&gt; remNode)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remNode.getPrevious().setNext(remNode.getNext());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remNode.getNext().setPrevious(remNode.getPrevious());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this.numStored--;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517125" name="Text Box 5"/>
          <p:cNvSpPr txBox="1">
            <a:spLocks noChangeArrowheads="1"/>
          </p:cNvSpPr>
          <p:nvPr/>
        </p:nvSpPr>
        <p:spPr bwMode="auto">
          <a:xfrm>
            <a:off x="5638800" y="5381625"/>
            <a:ext cx="3276600" cy="866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could we do this more efficiently?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do we care?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F6BE9FF-8F4F-B04F-87FB-30C57AC7E57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Collections &amp; iterators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24384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many algorithms are designed around the sequential traversal of a list </a:t>
            </a:r>
          </a:p>
          <a:p>
            <a:pPr marL="838200" lvl="1" indent="-381000"/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</a:rPr>
              <a:t> and LinkedList implement the List interface, and so have get() and set()</a:t>
            </a:r>
          </a:p>
          <a:p>
            <a:pPr marL="838200" lvl="1" indent="-381000"/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  <a:r>
              <a:rPr lang="en-US" dirty="0" err="1">
                <a:latin typeface="Arial Narrow" charset="0"/>
                <a:ea typeface="ＭＳ Ｐゴシック" charset="0"/>
              </a:rPr>
              <a:t>impementations</a:t>
            </a:r>
            <a:r>
              <a:rPr lang="en-US" dirty="0">
                <a:latin typeface="Arial Narrow" charset="0"/>
                <a:ea typeface="ＭＳ Ｐゴシック" charset="0"/>
              </a:rPr>
              <a:t> of get() and set() are O(1)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however, LinkedList implementations of get() and set() are O(N)</a:t>
            </a:r>
          </a:p>
          <a:p>
            <a:pPr marL="838200" lvl="1" indent="-381000"/>
            <a:endParaRPr lang="en-US" dirty="0">
              <a:latin typeface="Arial Narrow" charset="0"/>
              <a:ea typeface="ＭＳ Ｐゴシック" charset="0"/>
            </a:endParaRPr>
          </a:p>
          <a:p>
            <a:pPr marL="838200" lvl="1" indent="-381000">
              <a:buFont typeface="Wingdings" charset="0"/>
              <a:buNone/>
              <a:tabLst>
                <a:tab pos="55340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for (int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= 0;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words.size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();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++) {	O(N) if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ArrayList</a:t>
            </a:r>
            <a:endParaRPr lang="en-US" sz="14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 marL="838200" lvl="1" indent="-381000">
              <a:buFont typeface="Wingdings" charset="0"/>
              <a:buNone/>
              <a:tabLst>
                <a:tab pos="55340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System.out.println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words.get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));	O(N</a:t>
            </a:r>
            <a:r>
              <a:rPr lang="en-US" sz="1400" baseline="300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2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) if LinkedList</a:t>
            </a:r>
          </a:p>
          <a:p>
            <a:pPr marL="838200" lvl="1" indent="-381000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525316" name="Rectangle 4"/>
          <p:cNvSpPr>
            <a:spLocks noChangeArrowheads="1"/>
          </p:cNvSpPr>
          <p:nvPr/>
        </p:nvSpPr>
        <p:spPr bwMode="auto">
          <a:xfrm>
            <a:off x="685800" y="42672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philosophy behind Java collections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 dirty="0">
                <a:latin typeface="Arial Narrow" charset="0"/>
              </a:rPr>
              <a:t>a collection must define an </a:t>
            </a:r>
            <a:r>
              <a:rPr lang="en-US" sz="2000" u="sng" dirty="0">
                <a:latin typeface="Arial Narrow" charset="0"/>
              </a:rPr>
              <a:t>efficient</a:t>
            </a:r>
            <a:r>
              <a:rPr lang="en-US" sz="2000" dirty="0">
                <a:latin typeface="Arial Narrow" charset="0"/>
              </a:rPr>
              <a:t>, general-purpose traversal mechanism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 dirty="0">
                <a:latin typeface="Arial Narrow" charset="0"/>
              </a:rPr>
              <a:t>this is accomplished via an </a:t>
            </a:r>
            <a:r>
              <a:rPr lang="en-US" sz="2000" i="1" dirty="0">
                <a:latin typeface="Arial Narrow" charset="0"/>
              </a:rPr>
              <a:t>iterator</a:t>
            </a:r>
            <a:r>
              <a:rPr lang="en-US" sz="2000" dirty="0">
                <a:latin typeface="Arial Narrow" charset="0"/>
              </a:rPr>
              <a:t> that has methods for traversal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 dirty="0">
                <a:latin typeface="Arial Narrow" charset="0"/>
              </a:rPr>
              <a:t>each collection class is responsible for implementing iterator methods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1D7232C1-3E5E-AD30-116F-4E5114828A50}"/>
              </a:ext>
            </a:extLst>
          </p:cNvPr>
          <p:cNvSpPr/>
          <p:nvPr/>
        </p:nvSpPr>
        <p:spPr bwMode="auto">
          <a:xfrm>
            <a:off x="6019800" y="2895600"/>
            <a:ext cx="152400" cy="609600"/>
          </a:xfrm>
          <a:prstGeom prst="rightBrace">
            <a:avLst/>
          </a:prstGeom>
          <a:noFill/>
          <a:ln w="1270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3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7274BD-4287-2D42-978A-CFE27C63508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Iterator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java.util.Iterator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interface defines the methods for an iterator</a:t>
            </a:r>
          </a:p>
          <a:p>
            <a:pPr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interface Iterator&lt;E&gt; {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boolean hasNext();	// returns true if items remaining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E next();		// returns next item in collection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void remove();		// removes last item accessed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sz="1600">
              <a:solidFill>
                <a:srgbClr val="000080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sz="160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any class that implements the Collection interface (e.g., List, Set, …) is required to provide an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iterator()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method that returns an iterator to that collection</a:t>
            </a:r>
          </a:p>
          <a:p>
            <a:pPr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List&lt;String&gt; words;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Iterator&lt;String&gt; iter = words.iterator();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while (iter.hasNext()) {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System.out.println(iter.next());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6400800" y="5305425"/>
            <a:ext cx="2971800" cy="1019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both ArrayList and LinkedList implement their iterators efficiently, so O(N) for both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5012BE7-E9A3-6349-8A56-C90484D47C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 iterator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839200" cy="2895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ArrayList does not really need an iterator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get() and set() are already O(1) operations, so typical indexing loop suffices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provided for uniformity (</a:t>
            </a:r>
            <a:r>
              <a:rPr lang="en-US" sz="1600">
                <a:latin typeface="Courier New" charset="0"/>
                <a:ea typeface="ＭＳ Ｐゴシック" charset="0"/>
              </a:rPr>
              <a:t>java.util.Collections</a:t>
            </a:r>
            <a:r>
              <a:rPr lang="en-US">
                <a:latin typeface="Arial Narrow" charset="0"/>
                <a:ea typeface="ＭＳ Ｐゴシック" charset="0"/>
              </a:rPr>
              <a:t> methods require </a:t>
            </a:r>
            <a:r>
              <a:rPr lang="en-US" i="1">
                <a:latin typeface="Arial Narrow" charset="0"/>
                <a:ea typeface="ＭＳ Ｐゴシック" charset="0"/>
              </a:rPr>
              <a:t>iterable</a:t>
            </a:r>
            <a:r>
              <a:rPr lang="en-US">
                <a:latin typeface="Arial Narrow" charset="0"/>
                <a:ea typeface="ＭＳ Ｐゴシック" charset="0"/>
              </a:rPr>
              <a:t> classes)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also required for enhanced for loop to work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implement an iterator, need to define a new class that can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access the underlying array (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must be inner class to have access to private fields)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keep track of which location in the array is "next"</a:t>
            </a:r>
            <a:endParaRPr lang="en-US" sz="1800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532618" name="Group 138"/>
          <p:cNvGraphicFramePr>
            <a:graphicFrameLocks noGrp="1"/>
          </p:cNvGraphicFramePr>
          <p:nvPr>
            <p:ph sz="half" idx="2"/>
          </p:nvPr>
        </p:nvGraphicFramePr>
        <p:xfrm>
          <a:off x="1219200" y="4572000"/>
          <a:ext cx="6721475" cy="1584816"/>
        </p:xfrm>
        <a:graphic>
          <a:graphicData uri="http://schemas.openxmlformats.org/drawingml/2006/table">
            <a:tbl>
              <a:tblPr/>
              <a:tblGrid>
                <a:gridCol w="112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"foo"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"bar"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"biz"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"baz"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"boo"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"zoo"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0</a:t>
                      </a:r>
                    </a:p>
                  </a:txBody>
                  <a:tcPr marT="45702" marB="45702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1</a:t>
                      </a: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2</a:t>
                      </a: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3</a:t>
                      </a: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4</a:t>
                      </a: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5</a:t>
                      </a:r>
                    </a:p>
                  </a:txBody>
                  <a:tcPr marT="45702" marB="45702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nextIndex</a:t>
                      </a:r>
                    </a:p>
                  </a:txBody>
                  <a:tcPr marT="45702" marB="45702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053E80D-82B4-F546-A334-2EBA8FD241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667000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MyArrayList iterator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2743200" cy="5257800"/>
          </a:xfrm>
        </p:spPr>
        <p:txBody>
          <a:bodyPr/>
          <a:lstStyle/>
          <a:p>
            <a:pPr marL="6350" indent="-6350">
              <a:lnSpc>
                <a:spcPct val="90000"/>
              </a:lnSpc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java.lang.Iterable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 declares that the class has an iterator</a:t>
            </a:r>
          </a:p>
          <a:p>
            <a:pPr marL="6350" indent="-635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350" indent="-635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inner class defines an Iterator class for this particular collection (accessing the appropriate fields &amp; methods)</a:t>
            </a:r>
          </a:p>
          <a:p>
            <a:pPr marL="6350" indent="-635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350" indent="-635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iterator() method creates and returns an object of that class</a:t>
            </a:r>
          </a:p>
        </p:txBody>
      </p:sp>
      <p:sp>
        <p:nvSpPr>
          <p:cNvPr id="40965" name="Text Box 4"/>
          <p:cNvSpPr txBox="1">
            <a:spLocks noChangeArrowheads="1"/>
          </p:cNvSpPr>
          <p:nvPr/>
        </p:nvSpPr>
        <p:spPr bwMode="auto">
          <a:xfrm>
            <a:off x="3200400" y="457200"/>
            <a:ext cx="6248400" cy="6677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MyArrayList&lt;E&gt;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implements Iterable&lt;E&gt;</a:t>
            </a:r>
            <a:r>
              <a:rPr lang="en-US" sz="1200">
                <a:latin typeface="Courier New" charset="0"/>
              </a:rPr>
              <a:t> {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. . .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public Iterator&lt;E&gt; iterator() {</a:t>
            </a:r>
          </a:p>
          <a:p>
            <a:r>
              <a:rPr lang="en-US" sz="1200">
                <a:latin typeface="Courier New" charset="0"/>
              </a:rPr>
              <a:t>         return new ArrayListIterator();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private class ArrayListIterator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implements Iterator&lt;E&gt;</a:t>
            </a:r>
            <a:r>
              <a:rPr lang="en-US" sz="1200">
                <a:latin typeface="Courier New" charset="0"/>
              </a:rPr>
              <a:t> {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private int nextIndex;</a:t>
            </a:r>
          </a:p>
          <a:p>
            <a:r>
              <a:rPr lang="en-US" sz="1200">
                <a:latin typeface="Courier New" charset="0"/>
              </a:rPr>
              <a:t>      public ArrayListIterator() {</a:t>
            </a:r>
          </a:p>
          <a:p>
            <a:r>
              <a:rPr lang="en-US" sz="1200">
                <a:latin typeface="Courier New" charset="0"/>
              </a:rPr>
              <a:t>    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this.nextIndex = 0;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public boolean hasNext() {</a:t>
            </a:r>
          </a:p>
          <a:p>
            <a:r>
              <a:rPr lang="en-US" sz="1200">
                <a:latin typeface="Courier New" charset="0"/>
              </a:rPr>
              <a:t>          return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this.nextIndex</a:t>
            </a:r>
            <a:r>
              <a:rPr lang="en-US" sz="1200">
                <a:latin typeface="Courier New" charset="0"/>
              </a:rPr>
              <a:t> &lt;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MyArrayList.this.size()</a:t>
            </a:r>
            <a:r>
              <a:rPr lang="en-US" sz="1200">
                <a:latin typeface="Courier New" charset="0"/>
              </a:rPr>
              <a:t>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public E next() {</a:t>
            </a:r>
          </a:p>
          <a:p>
            <a:r>
              <a:rPr lang="en-US" sz="1200">
                <a:latin typeface="Courier New" charset="0"/>
              </a:rPr>
              <a:t>          if (!this.hasNext()) {</a:t>
            </a:r>
          </a:p>
          <a:p>
            <a:r>
              <a:rPr lang="en-US" sz="1200">
                <a:latin typeface="Courier New" charset="0"/>
              </a:rPr>
              <a:t>              throw new java.util.NoSuchElementException();</a:t>
            </a:r>
          </a:p>
          <a:p>
            <a:r>
              <a:rPr lang="en-US" sz="1200">
                <a:latin typeface="Courier New" charset="0"/>
              </a:rPr>
              <a:t>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this.nextIndex++;</a:t>
            </a:r>
          </a:p>
          <a:p>
            <a:r>
              <a:rPr lang="en-US" sz="1200">
                <a:latin typeface="Courier New" charset="0"/>
              </a:rPr>
              <a:t>          return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MyArrayList.this.get(nextIndex-1)</a:t>
            </a:r>
            <a:r>
              <a:rPr lang="en-US" sz="1200">
                <a:latin typeface="Courier New" charset="0"/>
              </a:rPr>
              <a:t>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/>
              <a:t>       </a:t>
            </a:r>
            <a:r>
              <a:rPr lang="en-US" sz="1200">
                <a:latin typeface="Courier New" charset="0"/>
              </a:rPr>
              <a:t>public void remove() {</a:t>
            </a:r>
          </a:p>
          <a:p>
            <a:r>
              <a:rPr lang="en-US" sz="1200">
                <a:latin typeface="Courier New" charset="0"/>
              </a:rPr>
              <a:t>         if (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this.nextIndex</a:t>
            </a:r>
            <a:r>
              <a:rPr lang="en-US" sz="1200">
                <a:latin typeface="Courier New" charset="0"/>
              </a:rPr>
              <a:t> &lt;= 0) {</a:t>
            </a:r>
          </a:p>
          <a:p>
            <a:r>
              <a:rPr lang="en-US" sz="1200">
                <a:latin typeface="Courier New" charset="0"/>
              </a:rPr>
              <a:t>             throw new RuntimeException("Iterator call to " +</a:t>
            </a:r>
          </a:p>
          <a:p>
            <a:r>
              <a:rPr lang="en-US" sz="1200">
                <a:latin typeface="Courier New" charset="0"/>
              </a:rPr>
              <a:t>                      "next() required before calling remove()");</a:t>
            </a:r>
          </a:p>
          <a:p>
            <a:r>
              <a:rPr lang="en-US" sz="1200">
                <a:latin typeface="Courier New" charset="0"/>
              </a:rPr>
              <a:t>         }</a:t>
            </a:r>
          </a:p>
          <a:p>
            <a:r>
              <a:rPr lang="en-US" sz="1200">
                <a:latin typeface="Courier New" charset="0"/>
              </a:rPr>
              <a:t>        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MyArrayList.this.remove(this.nextIndex-1);</a:t>
            </a:r>
          </a:p>
          <a:p>
            <a:r>
              <a:rPr lang="en-US" sz="1200">
                <a:latin typeface="Courier New" charset="0"/>
              </a:rPr>
              <a:t>   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this.nextIndex--;</a:t>
            </a:r>
          </a:p>
          <a:p>
            <a:r>
              <a:rPr lang="en-US" sz="1200">
                <a:latin typeface="Courier New" charset="0"/>
              </a:rPr>
              <a:t>     }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F65B5C-B048-C04A-88C6-BE4C24799D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Iterators &amp; the enhanced for loop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given an iterator, collection traversal is easy and uniform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MyArrayList&lt;String&gt; words;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. . .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Iterator&lt;String&gt; iter = words.iterator();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while (iter.hasNext()) {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System.out.println(iter.next());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  <a:endParaRPr lang="en-US">
              <a:latin typeface="Arial Narrow" charset="0"/>
              <a:ea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 long as the class implements Iterable&lt;E&gt; and provides an iterator() method, the enhanced for loop can also be applied 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MyArrayList&lt;String&gt; words;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. . .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for (String str : words) {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System.out.println(str);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CD61C77-D06D-7F48-B3D8-F12C4D5F43B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 iterator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458200" cy="2895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LinkedList does need an iterator to allow for efficient traversals &amp; list processing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get() and set() are already O(N) operations, so a typical indexing loop is O(N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again, to implement an iterator, need to define a new class that can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access the underlying doubly-linked list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keep track of which node in the list is "next"</a:t>
            </a:r>
            <a:endParaRPr lang="en-US" sz="1800">
              <a:latin typeface="Arial Narrow" charset="0"/>
              <a:ea typeface="ＭＳ Ｐゴシック" charset="0"/>
            </a:endParaRPr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304800" y="4953000"/>
            <a:ext cx="8991600" cy="1828800"/>
            <a:chOff x="192" y="3120"/>
            <a:chExt cx="5664" cy="1152"/>
          </a:xfrm>
        </p:grpSpPr>
        <p:sp>
          <p:nvSpPr>
            <p:cNvPr id="43014" name="Rectangle 54"/>
            <p:cNvSpPr>
              <a:spLocks noChangeArrowheads="1"/>
            </p:cNvSpPr>
            <p:nvPr/>
          </p:nvSpPr>
          <p:spPr bwMode="auto">
            <a:xfrm>
              <a:off x="4128" y="3312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5" name="Text Box 55"/>
            <p:cNvSpPr txBox="1">
              <a:spLocks noChangeArrowheads="1"/>
            </p:cNvSpPr>
            <p:nvPr/>
          </p:nvSpPr>
          <p:spPr bwMode="auto">
            <a:xfrm>
              <a:off x="192" y="312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43016" name="Line 56"/>
            <p:cNvSpPr>
              <a:spLocks noChangeShapeType="1"/>
            </p:cNvSpPr>
            <p:nvPr/>
          </p:nvSpPr>
          <p:spPr bwMode="auto">
            <a:xfrm>
              <a:off x="4376" y="3408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7" name="Line 57"/>
            <p:cNvSpPr>
              <a:spLocks noChangeShapeType="1"/>
            </p:cNvSpPr>
            <p:nvPr/>
          </p:nvSpPr>
          <p:spPr bwMode="auto">
            <a:xfrm>
              <a:off x="4800" y="340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8" name="Line 58"/>
            <p:cNvSpPr>
              <a:spLocks noChangeShapeType="1"/>
            </p:cNvSpPr>
            <p:nvPr/>
          </p:nvSpPr>
          <p:spPr bwMode="auto">
            <a:xfrm>
              <a:off x="4656" y="360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9" name="Line 59"/>
            <p:cNvSpPr>
              <a:spLocks noChangeShapeType="1"/>
            </p:cNvSpPr>
            <p:nvPr/>
          </p:nvSpPr>
          <p:spPr bwMode="auto">
            <a:xfrm>
              <a:off x="4704" y="3648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0" name="Line 60"/>
            <p:cNvSpPr>
              <a:spLocks noChangeShapeType="1"/>
            </p:cNvSpPr>
            <p:nvPr/>
          </p:nvSpPr>
          <p:spPr bwMode="auto">
            <a:xfrm>
              <a:off x="4752" y="36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1" name="Rectangle 61"/>
            <p:cNvSpPr>
              <a:spLocks noChangeArrowheads="1"/>
            </p:cNvSpPr>
            <p:nvPr/>
          </p:nvSpPr>
          <p:spPr bwMode="auto">
            <a:xfrm>
              <a:off x="720" y="312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2" name="Text Box 62"/>
            <p:cNvSpPr txBox="1">
              <a:spLocks noChangeArrowheads="1"/>
            </p:cNvSpPr>
            <p:nvPr/>
          </p:nvSpPr>
          <p:spPr bwMode="auto">
            <a:xfrm>
              <a:off x="4128" y="3120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43023" name="Rectangle 63"/>
            <p:cNvSpPr>
              <a:spLocks noChangeArrowheads="1"/>
            </p:cNvSpPr>
            <p:nvPr/>
          </p:nvSpPr>
          <p:spPr bwMode="auto">
            <a:xfrm>
              <a:off x="2736" y="3312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4" name="Text Box 64"/>
            <p:cNvSpPr txBox="1">
              <a:spLocks noChangeArrowheads="1"/>
            </p:cNvSpPr>
            <p:nvPr/>
          </p:nvSpPr>
          <p:spPr bwMode="auto">
            <a:xfrm>
              <a:off x="2736" y="3120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43025" name="Rectangle 65"/>
            <p:cNvSpPr>
              <a:spLocks noChangeArrowheads="1"/>
            </p:cNvSpPr>
            <p:nvPr/>
          </p:nvSpPr>
          <p:spPr bwMode="auto">
            <a:xfrm>
              <a:off x="1384" y="3312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6" name="Text Box 66"/>
            <p:cNvSpPr txBox="1">
              <a:spLocks noChangeArrowheads="1"/>
            </p:cNvSpPr>
            <p:nvPr/>
          </p:nvSpPr>
          <p:spPr bwMode="auto">
            <a:xfrm>
              <a:off x="1384" y="3120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43027" name="Line 67"/>
            <p:cNvSpPr>
              <a:spLocks noChangeShapeType="1"/>
            </p:cNvSpPr>
            <p:nvPr/>
          </p:nvSpPr>
          <p:spPr bwMode="auto">
            <a:xfrm flipV="1">
              <a:off x="2984" y="3312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8" name="Line 68"/>
            <p:cNvSpPr>
              <a:spLocks noChangeShapeType="1"/>
            </p:cNvSpPr>
            <p:nvPr/>
          </p:nvSpPr>
          <p:spPr bwMode="auto">
            <a:xfrm flipV="1">
              <a:off x="1624" y="3312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9" name="Line 69"/>
            <p:cNvSpPr>
              <a:spLocks noChangeShapeType="1"/>
            </p:cNvSpPr>
            <p:nvPr/>
          </p:nvSpPr>
          <p:spPr bwMode="auto">
            <a:xfrm>
              <a:off x="848" y="3232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0" name="Text Box 70"/>
            <p:cNvSpPr txBox="1">
              <a:spLocks noChangeArrowheads="1"/>
            </p:cNvSpPr>
            <p:nvPr/>
          </p:nvSpPr>
          <p:spPr bwMode="auto">
            <a:xfrm flipH="1">
              <a:off x="5328" y="3120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43031" name="Rectangle 71"/>
            <p:cNvSpPr>
              <a:spLocks noChangeArrowheads="1"/>
            </p:cNvSpPr>
            <p:nvPr/>
          </p:nvSpPr>
          <p:spPr bwMode="auto">
            <a:xfrm flipH="1">
              <a:off x="5040" y="3120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2" name="Line 72"/>
            <p:cNvSpPr>
              <a:spLocks noChangeShapeType="1"/>
            </p:cNvSpPr>
            <p:nvPr/>
          </p:nvSpPr>
          <p:spPr bwMode="auto">
            <a:xfrm flipH="1" flipV="1">
              <a:off x="4512" y="3216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3" name="Line 73"/>
            <p:cNvSpPr>
              <a:spLocks noChangeShapeType="1"/>
            </p:cNvSpPr>
            <p:nvPr/>
          </p:nvSpPr>
          <p:spPr bwMode="auto">
            <a:xfrm>
              <a:off x="1552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4" name="Line 74"/>
            <p:cNvSpPr>
              <a:spLocks noChangeShapeType="1"/>
            </p:cNvSpPr>
            <p:nvPr/>
          </p:nvSpPr>
          <p:spPr bwMode="auto">
            <a:xfrm>
              <a:off x="2912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5" name="Line 75"/>
            <p:cNvSpPr>
              <a:spLocks noChangeShapeType="1"/>
            </p:cNvSpPr>
            <p:nvPr/>
          </p:nvSpPr>
          <p:spPr bwMode="auto">
            <a:xfrm>
              <a:off x="4296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6" name="Line 76"/>
            <p:cNvSpPr>
              <a:spLocks noChangeShapeType="1"/>
            </p:cNvSpPr>
            <p:nvPr/>
          </p:nvSpPr>
          <p:spPr bwMode="auto">
            <a:xfrm flipH="1" flipV="1">
              <a:off x="3792" y="3432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7" name="Line 77"/>
            <p:cNvSpPr>
              <a:spLocks noChangeShapeType="1"/>
            </p:cNvSpPr>
            <p:nvPr/>
          </p:nvSpPr>
          <p:spPr bwMode="auto">
            <a:xfrm flipH="1" flipV="1">
              <a:off x="2424" y="3432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38" name="Group 78"/>
            <p:cNvGrpSpPr>
              <a:grpSpLocks/>
            </p:cNvGrpSpPr>
            <p:nvPr/>
          </p:nvGrpSpPr>
          <p:grpSpPr bwMode="auto">
            <a:xfrm flipH="1">
              <a:off x="912" y="3408"/>
              <a:ext cx="568" cy="288"/>
              <a:chOff x="3656" y="2032"/>
              <a:chExt cx="568" cy="288"/>
            </a:xfrm>
          </p:grpSpPr>
          <p:sp>
            <p:nvSpPr>
              <p:cNvPr id="43052" name="Line 79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3" name="Line 80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4" name="Line 81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5" name="Line 82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6" name="Line 83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39" name="Rectangle 84"/>
            <p:cNvSpPr>
              <a:spLocks noChangeArrowheads="1"/>
            </p:cNvSpPr>
            <p:nvPr/>
          </p:nvSpPr>
          <p:spPr bwMode="auto">
            <a:xfrm>
              <a:off x="2040" y="3312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0" name="Text Box 85"/>
            <p:cNvSpPr txBox="1">
              <a:spLocks noChangeArrowheads="1"/>
            </p:cNvSpPr>
            <p:nvPr/>
          </p:nvSpPr>
          <p:spPr bwMode="auto">
            <a:xfrm>
              <a:off x="2040" y="3120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43041" name="Line 86"/>
            <p:cNvSpPr>
              <a:spLocks noChangeShapeType="1"/>
            </p:cNvSpPr>
            <p:nvPr/>
          </p:nvSpPr>
          <p:spPr bwMode="auto">
            <a:xfrm flipV="1">
              <a:off x="2288" y="3312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2" name="Line 87"/>
            <p:cNvSpPr>
              <a:spLocks noChangeShapeType="1"/>
            </p:cNvSpPr>
            <p:nvPr/>
          </p:nvSpPr>
          <p:spPr bwMode="auto">
            <a:xfrm>
              <a:off x="2216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3" name="Line 88"/>
            <p:cNvSpPr>
              <a:spLocks noChangeShapeType="1"/>
            </p:cNvSpPr>
            <p:nvPr/>
          </p:nvSpPr>
          <p:spPr bwMode="auto">
            <a:xfrm flipH="1" flipV="1">
              <a:off x="1728" y="3432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4" name="Rectangle 89"/>
            <p:cNvSpPr>
              <a:spLocks noChangeArrowheads="1"/>
            </p:cNvSpPr>
            <p:nvPr/>
          </p:nvSpPr>
          <p:spPr bwMode="auto">
            <a:xfrm>
              <a:off x="3432" y="3312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5" name="Text Box 90"/>
            <p:cNvSpPr txBox="1">
              <a:spLocks noChangeArrowheads="1"/>
            </p:cNvSpPr>
            <p:nvPr/>
          </p:nvSpPr>
          <p:spPr bwMode="auto">
            <a:xfrm>
              <a:off x="3432" y="3120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43046" name="Line 91"/>
            <p:cNvSpPr>
              <a:spLocks noChangeShapeType="1"/>
            </p:cNvSpPr>
            <p:nvPr/>
          </p:nvSpPr>
          <p:spPr bwMode="auto">
            <a:xfrm flipV="1">
              <a:off x="3680" y="3312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7" name="Line 92"/>
            <p:cNvSpPr>
              <a:spLocks noChangeShapeType="1"/>
            </p:cNvSpPr>
            <p:nvPr/>
          </p:nvSpPr>
          <p:spPr bwMode="auto">
            <a:xfrm>
              <a:off x="3608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8" name="Line 93"/>
            <p:cNvSpPr>
              <a:spLocks noChangeShapeType="1"/>
            </p:cNvSpPr>
            <p:nvPr/>
          </p:nvSpPr>
          <p:spPr bwMode="auto">
            <a:xfrm flipH="1" flipV="1">
              <a:off x="3120" y="3432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9" name="Text Box 94"/>
            <p:cNvSpPr txBox="1">
              <a:spLocks noChangeArrowheads="1"/>
            </p:cNvSpPr>
            <p:nvPr/>
          </p:nvSpPr>
          <p:spPr bwMode="auto">
            <a:xfrm flipH="1">
              <a:off x="2352" y="4060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nextNode</a:t>
              </a:r>
            </a:p>
          </p:txBody>
        </p:sp>
        <p:sp>
          <p:nvSpPr>
            <p:cNvPr id="43050" name="Rectangle 95"/>
            <p:cNvSpPr>
              <a:spLocks noChangeArrowheads="1"/>
            </p:cNvSpPr>
            <p:nvPr/>
          </p:nvSpPr>
          <p:spPr bwMode="auto">
            <a:xfrm flipH="1">
              <a:off x="2064" y="4060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1" name="Line 96"/>
            <p:cNvSpPr>
              <a:spLocks noChangeShapeType="1"/>
            </p:cNvSpPr>
            <p:nvPr/>
          </p:nvSpPr>
          <p:spPr bwMode="auto">
            <a:xfrm flipH="1" flipV="1">
              <a:off x="2208" y="3552"/>
              <a:ext cx="0" cy="6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DCC00A8-817A-F64B-843C-453B6C1D205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895600" cy="106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MyLinkedList iterator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2590800" cy="5257800"/>
          </a:xfrm>
        </p:spPr>
        <p:txBody>
          <a:bodyPr/>
          <a:lstStyle/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again, the class implements the Iterable&lt;E&gt; interface</a:t>
            </a:r>
          </a:p>
          <a:p>
            <a:pPr marL="6350" indent="-635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inner class defines an Iterator class for this particular collection </a:t>
            </a:r>
          </a:p>
          <a:p>
            <a:pPr marL="6350" indent="-635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iterator() method creates and returns an object of that type</a:t>
            </a:r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3048000" y="533400"/>
            <a:ext cx="6400800" cy="6494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MyLinkedList&lt;E&gt;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implement Iterable&lt;E&gt;</a:t>
            </a:r>
            <a:r>
              <a:rPr lang="en-US" sz="1200">
                <a:latin typeface="Courier New" charset="0"/>
              </a:rPr>
              <a:t> {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. . .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public Iterator&lt;E&gt; iterator() {</a:t>
            </a:r>
          </a:p>
          <a:p>
            <a:r>
              <a:rPr lang="en-US" sz="1200">
                <a:latin typeface="Courier New" charset="0"/>
              </a:rPr>
              <a:t>         return new LinkedListIterator();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private class LinkedListIterator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implements Iterator&lt;E&gt;</a:t>
            </a:r>
            <a:r>
              <a:rPr lang="en-US" sz="1200">
                <a:latin typeface="Courier New" charset="0"/>
              </a:rPr>
              <a:t> {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private DNode&lt;E&gt; nextNode;</a:t>
            </a:r>
          </a:p>
          <a:p>
            <a:r>
              <a:rPr lang="en-US" sz="1200">
                <a:latin typeface="Courier New" charset="0"/>
              </a:rPr>
              <a:t>      public LinkedListIterator() {</a:t>
            </a:r>
          </a:p>
          <a:p>
            <a:r>
              <a:rPr lang="en-US" sz="1200">
                <a:latin typeface="Courier New" charset="0"/>
              </a:rPr>
              <a:t>    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this.nextNode =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MyLinkedList.this.front.getNext()</a:t>
            </a:r>
            <a:r>
              <a:rPr lang="en-US" sz="1200">
                <a:latin typeface="Courier New" charset="0"/>
              </a:rPr>
              <a:t>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public boolean hasNext() {</a:t>
            </a:r>
          </a:p>
          <a:p>
            <a:r>
              <a:rPr lang="en-US" sz="1200">
                <a:latin typeface="Courier New" charset="0"/>
              </a:rPr>
              <a:t>          return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this.nextNode</a:t>
            </a:r>
            <a:r>
              <a:rPr lang="en-US" sz="1200">
                <a:latin typeface="Courier New" charset="0"/>
              </a:rPr>
              <a:t> !=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SimpleLinkedList.this.back</a:t>
            </a:r>
            <a:r>
              <a:rPr lang="en-US" sz="1200">
                <a:latin typeface="Courier New" charset="0"/>
              </a:rPr>
              <a:t>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public E next() {</a:t>
            </a:r>
          </a:p>
          <a:p>
            <a:r>
              <a:rPr lang="en-US" sz="1200">
                <a:latin typeface="Courier New" charset="0"/>
              </a:rPr>
              <a:t>          if (!this.hasNext()) {</a:t>
            </a:r>
          </a:p>
          <a:p>
            <a:r>
              <a:rPr lang="en-US" sz="1200">
                <a:latin typeface="Courier New" charset="0"/>
              </a:rPr>
              <a:t>              throw new java.util.NoSuchElementException();</a:t>
            </a:r>
          </a:p>
          <a:p>
            <a:r>
              <a:rPr lang="en-US" sz="1200">
                <a:latin typeface="Courier New" charset="0"/>
              </a:rPr>
              <a:t>          }</a:t>
            </a:r>
          </a:p>
          <a:p>
            <a:r>
              <a:rPr lang="en-US" sz="1200">
                <a:latin typeface="Courier New" charset="0"/>
              </a:rPr>
              <a:t>    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this.nextNode = this.nextNode.getNext();</a:t>
            </a:r>
          </a:p>
          <a:p>
            <a:r>
              <a:rPr lang="en-US" sz="1200">
                <a:latin typeface="Courier New" charset="0"/>
              </a:rPr>
              <a:t>          return this.nextNode.getPrevious().getData();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public void remove() {</a:t>
            </a:r>
          </a:p>
          <a:p>
            <a:r>
              <a:rPr lang="en-US" sz="1200">
                <a:latin typeface="Courier New" charset="0"/>
              </a:rPr>
              <a:t>         if (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this.nextNode</a:t>
            </a:r>
            <a:r>
              <a:rPr lang="en-US" sz="1200">
                <a:latin typeface="Courier New" charset="0"/>
              </a:rPr>
              <a:t> == front.getNext()) {</a:t>
            </a:r>
          </a:p>
          <a:p>
            <a:r>
              <a:rPr lang="en-US" sz="1200">
                <a:latin typeface="Courier New" charset="0"/>
              </a:rPr>
              <a:t>             throw new RuntimeException("Iterator call to " +</a:t>
            </a:r>
          </a:p>
          <a:p>
            <a:r>
              <a:rPr lang="en-US" sz="1200">
                <a:latin typeface="Courier New" charset="0"/>
              </a:rPr>
              <a:t>                        "next() required before calling remove()");</a:t>
            </a:r>
          </a:p>
          <a:p>
            <a:r>
              <a:rPr lang="en-US" sz="1200">
                <a:latin typeface="Courier New" charset="0"/>
              </a:rPr>
              <a:t>         }</a:t>
            </a:r>
          </a:p>
          <a:p>
            <a:r>
              <a:rPr lang="en-US" sz="1200">
                <a:latin typeface="Courier New" charset="0"/>
              </a:rPr>
              <a:t>        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MyLinkedList.this.remove(this.nextNode.getPrevious());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D1E44B-D86B-E049-A0FC-9E80BB844A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Iterator vs. ListIterator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1752600"/>
          </a:xfrm>
        </p:spPr>
        <p:txBody>
          <a:bodyPr/>
          <a:lstStyle/>
          <a:p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java.util.Iterator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defines methods for traversing a collection</a:t>
            </a:r>
          </a:p>
          <a:p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extension,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java.util.ListIterator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defines additional methods for traversing lists</a:t>
            </a:r>
          </a:p>
        </p:txBody>
      </p:sp>
      <p:pic>
        <p:nvPicPr>
          <p:cNvPr id="45061" name="Picture 4" descr="AAERVAH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947988"/>
            <a:ext cx="5257800" cy="383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Baby step: singly-linked list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let us start with a simpler linked model: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must maintain a reference to the front of the list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node in the list contains a reference to the next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2C02440-FFEF-AE44-BEB1-246EB276E2B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18437" name="Group 20"/>
          <p:cNvGrpSpPr>
            <a:grpSpLocks/>
          </p:cNvGrpSpPr>
          <p:nvPr/>
        </p:nvGrpSpPr>
        <p:grpSpPr bwMode="auto">
          <a:xfrm>
            <a:off x="1676400" y="3200400"/>
            <a:ext cx="5257800" cy="928688"/>
            <a:chOff x="1056" y="1872"/>
            <a:chExt cx="3456" cy="576"/>
          </a:xfrm>
        </p:grpSpPr>
        <p:sp>
          <p:nvSpPr>
            <p:cNvPr id="18439" name="Rectangle 4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" name="Text Box 5"/>
            <p:cNvSpPr txBox="1">
              <a:spLocks noChangeArrowheads="1"/>
            </p:cNvSpPr>
            <p:nvPr/>
          </p:nvSpPr>
          <p:spPr bwMode="auto">
            <a:xfrm>
              <a:off x="1056" y="2064"/>
              <a:ext cx="52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18441" name="Line 6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7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8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9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10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Rectangle 11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7" name="Text Box 12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18448" name="Rectangle 13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Text Box 14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18450" name="Rectangle 15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Text Box 16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18452" name="Line 17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Line 18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Line 19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685800" y="5029200"/>
            <a:ext cx="87026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analogy: human linked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I point to the front of the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each of you stores a number in your left hand, point to the next person with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55F248-D2E1-5C4A-B0D7-91FF3099ABA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 structures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4146550" cy="3581400"/>
          </a:xfrm>
        </p:spPr>
        <p:txBody>
          <a:bodyPr/>
          <a:lstStyle/>
          <a:p>
            <a:pPr marL="6350" indent="-6350">
              <a:defRPr/>
            </a:pPr>
            <a:r>
              <a:rPr lang="en-US" dirty="0"/>
              <a:t>recall: all objects in Java are references</a:t>
            </a:r>
          </a:p>
          <a:p>
            <a:pPr lvl="1" indent="-288925">
              <a:buFont typeface="Wingdings" pitchFamily="-84" charset="2"/>
              <a:buChar char="§"/>
              <a:defRPr/>
            </a:pPr>
            <a:r>
              <a:rPr lang="en-US" dirty="0"/>
              <a:t>we think of the box as the Node, but really the Node is a reference to the box</a:t>
            </a:r>
          </a:p>
          <a:p>
            <a:pPr lvl="1" indent="-288925">
              <a:buFont typeface="Wingdings" pitchFamily="-84" charset="2"/>
              <a:buChar char="§"/>
              <a:defRPr/>
            </a:pPr>
            <a:endParaRPr lang="en-US" dirty="0"/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each Node object stores data and (a reference to) another Node</a:t>
            </a:r>
          </a:p>
          <a:p>
            <a:pPr lvl="1">
              <a:buFont typeface="Wingdings" pitchFamily="-84" charset="2"/>
              <a:buChar char="§"/>
              <a:defRPr/>
            </a:pPr>
            <a:endParaRPr lang="en-US" dirty="0"/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can provide a constructor and methods for accessing and setting these two fields</a:t>
            </a:r>
          </a:p>
        </p:txBody>
      </p:sp>
      <p:grpSp>
        <p:nvGrpSpPr>
          <p:cNvPr id="19461" name="Group 20"/>
          <p:cNvGrpSpPr>
            <a:grpSpLocks/>
          </p:cNvGrpSpPr>
          <p:nvPr/>
        </p:nvGrpSpPr>
        <p:grpSpPr bwMode="auto">
          <a:xfrm>
            <a:off x="304800" y="5624513"/>
            <a:ext cx="5257800" cy="928687"/>
            <a:chOff x="1056" y="1872"/>
            <a:chExt cx="3456" cy="576"/>
          </a:xfrm>
        </p:grpSpPr>
        <p:sp>
          <p:nvSpPr>
            <p:cNvPr id="19463" name="Rectangle 4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4" name="Text Box 5"/>
            <p:cNvSpPr txBox="1">
              <a:spLocks noChangeArrowheads="1"/>
            </p:cNvSpPr>
            <p:nvPr/>
          </p:nvSpPr>
          <p:spPr bwMode="auto">
            <a:xfrm>
              <a:off x="1056" y="2064"/>
              <a:ext cx="52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19465" name="Line 6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7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Line 8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Line 9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Line 10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0" name="Rectangle 11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Text Box 12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19472" name="Rectangle 13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Text Box 14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19474" name="Rectangle 15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Text Box 16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19476" name="Line 17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Line 18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Line 19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2" name="Text Box 22"/>
          <p:cNvSpPr txBox="1">
            <a:spLocks noChangeArrowheads="1"/>
          </p:cNvSpPr>
          <p:nvPr/>
        </p:nvSpPr>
        <p:spPr bwMode="auto">
          <a:xfrm>
            <a:off x="5029200" y="990600"/>
            <a:ext cx="4191000" cy="466883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E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Node&lt;E&gt;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Node(E data, Node&lt;E&gt; 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E getData()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Node&lt;E&gt; getNext()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setData(E newData)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newData;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setNext(Node&lt;E&gt; newNext)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newNext;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C1B02E5-3434-B644-8F91-7803CA4A4C8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4038600" cy="914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create an empty linked list:</a:t>
            </a:r>
          </a:p>
          <a:p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290513" lvl="1" indent="-279400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front = null;</a:t>
            </a:r>
          </a:p>
        </p:txBody>
      </p:sp>
      <p:grpSp>
        <p:nvGrpSpPr>
          <p:cNvPr id="20485" name="Group 4"/>
          <p:cNvGrpSpPr>
            <a:grpSpLocks/>
          </p:cNvGrpSpPr>
          <p:nvPr/>
        </p:nvGrpSpPr>
        <p:grpSpPr bwMode="auto">
          <a:xfrm>
            <a:off x="304800" y="5624513"/>
            <a:ext cx="5257800" cy="928687"/>
            <a:chOff x="1056" y="1872"/>
            <a:chExt cx="3456" cy="576"/>
          </a:xfrm>
        </p:grpSpPr>
        <p:sp>
          <p:nvSpPr>
            <p:cNvPr id="20489" name="Rectangle 5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0" name="Text Box 6"/>
            <p:cNvSpPr txBox="1">
              <a:spLocks noChangeArrowheads="1"/>
            </p:cNvSpPr>
            <p:nvPr/>
          </p:nvSpPr>
          <p:spPr bwMode="auto">
            <a:xfrm>
              <a:off x="1056" y="2064"/>
              <a:ext cx="52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0491" name="Line 7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Line 8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Line 9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Line 10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Line 11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6" name="Rectangle 12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Text Box 13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0498" name="Rectangle 14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Text Box 15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0500" name="Rectangle 16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1" name="Text Box 17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0502" name="Line 18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Line 19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4" name="Line 20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6" name="Text Box 21"/>
          <p:cNvSpPr txBox="1">
            <a:spLocks noChangeArrowheads="1"/>
          </p:cNvSpPr>
          <p:nvPr/>
        </p:nvSpPr>
        <p:spPr bwMode="auto">
          <a:xfrm>
            <a:off x="5029200" y="990600"/>
            <a:ext cx="4191000" cy="466883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E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Node&lt;E&gt;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Node(E data, Node&lt;E&gt; 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E getData()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Node&lt;E&gt; getNext()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setData(E newData)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newData;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setNext(Node&lt;E&gt; newNext)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newNext;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507926" name="Rectangle 22"/>
          <p:cNvSpPr>
            <a:spLocks noChangeArrowheads="1"/>
          </p:cNvSpPr>
          <p:nvPr/>
        </p:nvSpPr>
        <p:spPr bwMode="auto">
          <a:xfrm>
            <a:off x="685800" y="3505200"/>
            <a:ext cx="4038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remove from the front: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Arial Narrow" charset="0"/>
            </a:endParaRPr>
          </a:p>
          <a:p>
            <a:pPr marL="290513" lvl="1" indent="-2794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front = </a:t>
            </a:r>
            <a:r>
              <a:rPr lang="en-US" sz="1400" dirty="0" err="1">
                <a:latin typeface="Courier New" charset="0"/>
              </a:rPr>
              <a:t>front.getNext</a:t>
            </a:r>
            <a:r>
              <a:rPr lang="en-US" sz="1400" dirty="0">
                <a:latin typeface="Courier New" charset="0"/>
              </a:rPr>
              <a:t>();</a:t>
            </a:r>
          </a:p>
        </p:txBody>
      </p:sp>
      <p:sp>
        <p:nvSpPr>
          <p:cNvPr id="507927" name="Rectangle 23"/>
          <p:cNvSpPr>
            <a:spLocks noChangeArrowheads="1"/>
          </p:cNvSpPr>
          <p:nvPr/>
        </p:nvSpPr>
        <p:spPr bwMode="auto">
          <a:xfrm>
            <a:off x="685800" y="2362200"/>
            <a:ext cx="403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to add to the front: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 dirty="0">
              <a:solidFill>
                <a:schemeClr val="accent2"/>
              </a:solidFill>
              <a:latin typeface="Arial Narrow" charset="0"/>
            </a:endParaRPr>
          </a:p>
          <a:p>
            <a:pPr marL="290513" lvl="1" indent="-2794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front = new Node&lt;Integer&gt;(3, front);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9BCB8B1-AB34-0742-B312-EEB56AD7EDB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4038600" cy="914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get value stored in 1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st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node: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get value stored in the 2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nd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node:</a:t>
            </a:r>
          </a:p>
          <a:p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1509" name="Group 4"/>
          <p:cNvGrpSpPr>
            <a:grpSpLocks/>
          </p:cNvGrpSpPr>
          <p:nvPr/>
        </p:nvGrpSpPr>
        <p:grpSpPr bwMode="auto">
          <a:xfrm>
            <a:off x="304800" y="5624513"/>
            <a:ext cx="5257800" cy="928687"/>
            <a:chOff x="1056" y="1872"/>
            <a:chExt cx="3456" cy="576"/>
          </a:xfrm>
        </p:grpSpPr>
        <p:sp>
          <p:nvSpPr>
            <p:cNvPr id="21513" name="Rectangle 5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" name="Text Box 6"/>
            <p:cNvSpPr txBox="1">
              <a:spLocks noChangeArrowheads="1"/>
            </p:cNvSpPr>
            <p:nvPr/>
          </p:nvSpPr>
          <p:spPr bwMode="auto">
            <a:xfrm>
              <a:off x="1056" y="2064"/>
              <a:ext cx="52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1515" name="Line 7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6" name="Line 8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Line 9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Line 10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Line 11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Rectangle 12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1" name="Text Box 13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1522" name="Rectangle 14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Text Box 15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1524" name="Rectangle 16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Text Box 17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1526" name="Line 18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Line 19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Line 20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10" name="Text Box 21"/>
          <p:cNvSpPr txBox="1">
            <a:spLocks noChangeArrowheads="1"/>
          </p:cNvSpPr>
          <p:nvPr/>
        </p:nvSpPr>
        <p:spPr bwMode="auto">
          <a:xfrm>
            <a:off x="5029200" y="990600"/>
            <a:ext cx="4191000" cy="466883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E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Node&lt;E&gt;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Node(E data, Node&lt;E&gt; 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E getData()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Node&lt;E&gt; getNext()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setData(E newData)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newData;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setNext(Node&lt;E&gt; newNext)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newNext;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508950" name="Rectangle 22"/>
          <p:cNvSpPr>
            <a:spLocks noChangeArrowheads="1"/>
          </p:cNvSpPr>
          <p:nvPr/>
        </p:nvSpPr>
        <p:spPr bwMode="auto">
          <a:xfrm>
            <a:off x="685800" y="2819400"/>
            <a:ext cx="4038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indexOf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: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add at end: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add at index: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remove: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remove at index:</a:t>
            </a:r>
            <a:endParaRPr lang="en-US" sz="1200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508951" name="Rectangle 23"/>
          <p:cNvSpPr>
            <a:spLocks noChangeArrowheads="1"/>
          </p:cNvSpPr>
          <p:nvPr/>
        </p:nvSpPr>
        <p:spPr bwMode="auto">
          <a:xfrm>
            <a:off x="685800" y="21336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get value in kth node: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 stacks &amp; queues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singly-linked lists are sufficient for implementing stacks &amp; queues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077DD5A-A4C8-D248-92E0-0A9F252F3C7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22533" name="Group 4"/>
          <p:cNvGrpSpPr>
            <a:grpSpLocks/>
          </p:cNvGrpSpPr>
          <p:nvPr/>
        </p:nvGrpSpPr>
        <p:grpSpPr bwMode="auto">
          <a:xfrm>
            <a:off x="1981200" y="2438400"/>
            <a:ext cx="5257800" cy="928688"/>
            <a:chOff x="1056" y="1872"/>
            <a:chExt cx="3456" cy="576"/>
          </a:xfrm>
        </p:grpSpPr>
        <p:sp>
          <p:nvSpPr>
            <p:cNvPr id="22554" name="Rectangle 5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5" name="Text Box 6"/>
            <p:cNvSpPr txBox="1">
              <a:spLocks noChangeArrowheads="1"/>
            </p:cNvSpPr>
            <p:nvPr/>
          </p:nvSpPr>
          <p:spPr bwMode="auto">
            <a:xfrm>
              <a:off x="1056" y="1967"/>
              <a:ext cx="528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STACK top</a:t>
              </a:r>
            </a:p>
          </p:txBody>
        </p:sp>
        <p:sp>
          <p:nvSpPr>
            <p:cNvPr id="22556" name="Line 7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Line 8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8" name="Line 9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Line 10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0" name="Line 11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1" name="Rectangle 12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2" name="Text Box 13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2563" name="Rectangle 14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4" name="Text Box 15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2565" name="Rectangle 16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6" name="Text Box 17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2567" name="Line 18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Line 19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9" name="Line 20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600200" y="4267200"/>
            <a:ext cx="6934200" cy="1143000"/>
            <a:chOff x="768" y="3408"/>
            <a:chExt cx="4368" cy="720"/>
          </a:xfrm>
        </p:grpSpPr>
        <p:sp>
          <p:nvSpPr>
            <p:cNvPr id="22535" name="Rectangle 22"/>
            <p:cNvSpPr>
              <a:spLocks noChangeArrowheads="1"/>
            </p:cNvSpPr>
            <p:nvPr/>
          </p:nvSpPr>
          <p:spPr bwMode="auto">
            <a:xfrm>
              <a:off x="340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Text Box 23"/>
            <p:cNvSpPr txBox="1">
              <a:spLocks noChangeArrowheads="1"/>
            </p:cNvSpPr>
            <p:nvPr/>
          </p:nvSpPr>
          <p:spPr bwMode="auto">
            <a:xfrm>
              <a:off x="768" y="3648"/>
              <a:ext cx="52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QUEUEfront</a:t>
              </a:r>
            </a:p>
          </p:txBody>
        </p:sp>
        <p:sp>
          <p:nvSpPr>
            <p:cNvPr id="22537" name="Line 24"/>
            <p:cNvSpPr>
              <a:spLocks noChangeShapeType="1"/>
            </p:cNvSpPr>
            <p:nvPr/>
          </p:nvSpPr>
          <p:spPr bwMode="auto">
            <a:xfrm>
              <a:off x="3600" y="384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Line 25"/>
            <p:cNvSpPr>
              <a:spLocks noChangeShapeType="1"/>
            </p:cNvSpPr>
            <p:nvPr/>
          </p:nvSpPr>
          <p:spPr bwMode="auto">
            <a:xfrm>
              <a:off x="4080" y="384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26"/>
            <p:cNvSpPr>
              <a:spLocks noChangeShapeType="1"/>
            </p:cNvSpPr>
            <p:nvPr/>
          </p:nvSpPr>
          <p:spPr bwMode="auto">
            <a:xfrm>
              <a:off x="3936" y="403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27"/>
            <p:cNvSpPr>
              <a:spLocks noChangeShapeType="1"/>
            </p:cNvSpPr>
            <p:nvPr/>
          </p:nvSpPr>
          <p:spPr bwMode="auto">
            <a:xfrm>
              <a:off x="3984" y="408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28"/>
            <p:cNvSpPr>
              <a:spLocks noChangeShapeType="1"/>
            </p:cNvSpPr>
            <p:nvPr/>
          </p:nvSpPr>
          <p:spPr bwMode="auto">
            <a:xfrm>
              <a:off x="4032" y="412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Rectangle 29"/>
            <p:cNvSpPr>
              <a:spLocks noChangeArrowheads="1"/>
            </p:cNvSpPr>
            <p:nvPr/>
          </p:nvSpPr>
          <p:spPr bwMode="auto">
            <a:xfrm>
              <a:off x="1296" y="374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3" name="Text Box 30"/>
            <p:cNvSpPr txBox="1">
              <a:spLocks noChangeArrowheads="1"/>
            </p:cNvSpPr>
            <p:nvPr/>
          </p:nvSpPr>
          <p:spPr bwMode="auto">
            <a:xfrm>
              <a:off x="340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2544" name="Rectangle 31"/>
            <p:cNvSpPr>
              <a:spLocks noChangeArrowheads="1"/>
            </p:cNvSpPr>
            <p:nvPr/>
          </p:nvSpPr>
          <p:spPr bwMode="auto">
            <a:xfrm>
              <a:off x="268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5" name="Text Box 32"/>
            <p:cNvSpPr txBox="1">
              <a:spLocks noChangeArrowheads="1"/>
            </p:cNvSpPr>
            <p:nvPr/>
          </p:nvSpPr>
          <p:spPr bwMode="auto">
            <a:xfrm>
              <a:off x="268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2546" name="Rectangle 33"/>
            <p:cNvSpPr>
              <a:spLocks noChangeArrowheads="1"/>
            </p:cNvSpPr>
            <p:nvPr/>
          </p:nvSpPr>
          <p:spPr bwMode="auto">
            <a:xfrm>
              <a:off x="196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Text Box 34"/>
            <p:cNvSpPr txBox="1">
              <a:spLocks noChangeArrowheads="1"/>
            </p:cNvSpPr>
            <p:nvPr/>
          </p:nvSpPr>
          <p:spPr bwMode="auto">
            <a:xfrm>
              <a:off x="196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2548" name="Line 35"/>
            <p:cNvSpPr>
              <a:spLocks noChangeShapeType="1"/>
            </p:cNvSpPr>
            <p:nvPr/>
          </p:nvSpPr>
          <p:spPr bwMode="auto">
            <a:xfrm flipV="1">
              <a:off x="288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36"/>
            <p:cNvSpPr>
              <a:spLocks noChangeShapeType="1"/>
            </p:cNvSpPr>
            <p:nvPr/>
          </p:nvSpPr>
          <p:spPr bwMode="auto">
            <a:xfrm flipV="1">
              <a:off x="216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37"/>
            <p:cNvSpPr>
              <a:spLocks noChangeShapeType="1"/>
            </p:cNvSpPr>
            <p:nvPr/>
          </p:nvSpPr>
          <p:spPr bwMode="auto">
            <a:xfrm flipV="1">
              <a:off x="144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Text Box 38"/>
            <p:cNvSpPr txBox="1">
              <a:spLocks noChangeArrowheads="1"/>
            </p:cNvSpPr>
            <p:nvPr/>
          </p:nvSpPr>
          <p:spPr bwMode="auto">
            <a:xfrm flipH="1">
              <a:off x="4608" y="3408"/>
              <a:ext cx="52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QUEUEback</a:t>
              </a:r>
            </a:p>
          </p:txBody>
        </p:sp>
        <p:sp>
          <p:nvSpPr>
            <p:cNvPr id="22552" name="Rectangle 39"/>
            <p:cNvSpPr>
              <a:spLocks noChangeArrowheads="1"/>
            </p:cNvSpPr>
            <p:nvPr/>
          </p:nvSpPr>
          <p:spPr bwMode="auto">
            <a:xfrm flipH="1">
              <a:off x="4320" y="3552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3" name="Line 40"/>
            <p:cNvSpPr>
              <a:spLocks noChangeShapeType="1"/>
            </p:cNvSpPr>
            <p:nvPr/>
          </p:nvSpPr>
          <p:spPr bwMode="auto">
            <a:xfrm flipH="1" flipV="1">
              <a:off x="3792" y="3648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 stack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6400800" cy="5257800"/>
          </a:xfrm>
          <a:ln>
            <a:solidFill>
              <a:schemeClr val="accent6"/>
            </a:solidFill>
          </a:ln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public class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LinkedStack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&lt;E&gt;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private Node&lt;E&gt; top;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private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int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numNodes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public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LinkedStack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()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   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this.top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= null;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   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this.numNodes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= 0;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}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public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boolean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empty()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    return (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this.size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() == 0);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}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public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int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size()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    return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this.numNodes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}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public E peek() throws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java.util.NoSuchElementException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    if (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this.empty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())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       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throw(new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java.util.NoSuchElementException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());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    }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    else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        return </a:t>
            </a:r>
            <a:r>
              <a:rPr lang="en-US" sz="1200" kern="1200" dirty="0" err="1">
                <a:latin typeface="Courier New" pitchFamily="-84" charset="0"/>
                <a:ea typeface="+mn-ea"/>
                <a:cs typeface="+mn-cs"/>
              </a:rPr>
              <a:t>this.top.getData</a:t>
            </a: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();           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    }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}</a:t>
            </a:r>
          </a:p>
          <a:p>
            <a:pPr>
              <a:spcBef>
                <a:spcPts val="0"/>
              </a:spcBef>
              <a:defRPr/>
            </a:pPr>
            <a:endParaRPr lang="en-US" sz="1200" kern="1200" dirty="0">
              <a:latin typeface="Courier New" pitchFamily="-84" charset="0"/>
              <a:ea typeface="+mn-ea"/>
              <a:cs typeface="+mn-cs"/>
            </a:endParaRPr>
          </a:p>
          <a:p>
            <a:pPr>
              <a:spcBef>
                <a:spcPts val="0"/>
              </a:spcBef>
              <a:defRPr/>
            </a:pPr>
            <a:r>
              <a:rPr lang="en-US" sz="1200" kern="1200" dirty="0">
                <a:latin typeface="Courier New" pitchFamily="-84" charset="0"/>
                <a:ea typeface="+mn-ea"/>
                <a:cs typeface="+mn-cs"/>
              </a:rPr>
              <a:t>    . .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8EAE3C-8A79-AF46-AB52-6AC40CD5DD4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1828800"/>
            <a:ext cx="3733800" cy="22463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efficient to keep track of current size in a field – must update on each push/pop</a:t>
            </a:r>
          </a:p>
          <a:p>
            <a:endParaRPr lang="en-US" sz="2000">
              <a:solidFill>
                <a:schemeClr val="tx2"/>
              </a:solidFill>
              <a:latin typeface="Arial Narrow" charset="0"/>
            </a:endParaRPr>
          </a:p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a method that attempts to access an empty stack should throw a </a:t>
            </a:r>
            <a:r>
              <a:rPr lang="en-US" sz="2000">
                <a:solidFill>
                  <a:srgbClr val="0000FF"/>
                </a:solidFill>
                <a:latin typeface="Arial Narrow" charset="0"/>
              </a:rPr>
              <a:t>NoSuchElementException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 stack implementation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6400800" cy="5029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. . .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public void push(E value) {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this.top = new Node&lt;E&gt;(value, this.top);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this.numNodes++;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public E pop() throws java.util.NoSuchElementException {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if (this.empty()) {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    throw(new java.util.NoSuchElementException());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else {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    E topData = this.top.getData();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    this.top = this.top.getNext();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    this.numNodes--;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    return topData;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FB498FC-B369-1149-897B-E1CFABEDC9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1842</TotalTime>
  <Words>4328</Words>
  <Application>Microsoft Macintosh PowerPoint</Application>
  <PresentationFormat>Custom</PresentationFormat>
  <Paragraphs>823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 Narrow</vt:lpstr>
      <vt:lpstr>Courier New</vt:lpstr>
      <vt:lpstr>Times New Roman</vt:lpstr>
      <vt:lpstr>Wingdings</vt:lpstr>
      <vt:lpstr>Blank Presentation</vt:lpstr>
      <vt:lpstr>PowerPoint Presentation</vt:lpstr>
      <vt:lpstr>ArrayLists vs. LinkedLists</vt:lpstr>
      <vt:lpstr>Baby step: singly-linked list</vt:lpstr>
      <vt:lpstr>Recursive structures</vt:lpstr>
      <vt:lpstr>Exercises</vt:lpstr>
      <vt:lpstr>Exercises</vt:lpstr>
      <vt:lpstr>Linked stacks &amp; queues</vt:lpstr>
      <vt:lpstr>Linked stack implementation</vt:lpstr>
      <vt:lpstr>Linked stack implementation</vt:lpstr>
      <vt:lpstr>Linked queue implementation</vt:lpstr>
      <vt:lpstr>Linked queue implementation</vt:lpstr>
      <vt:lpstr>LinkedList implementation</vt:lpstr>
      <vt:lpstr>Doubly-linked lists</vt:lpstr>
      <vt:lpstr>Exercises</vt:lpstr>
      <vt:lpstr>Exercises</vt:lpstr>
      <vt:lpstr>Dummy nodes</vt:lpstr>
      <vt:lpstr>Exercises</vt:lpstr>
      <vt:lpstr>LinkedList class structure</vt:lpstr>
      <vt:lpstr>LinkedList: add</vt:lpstr>
      <vt:lpstr>LinkedList: size, get, set, indexOf, contains</vt:lpstr>
      <vt:lpstr>LinkedList: remove</vt:lpstr>
      <vt:lpstr>Collections &amp; iterators</vt:lpstr>
      <vt:lpstr>Iterator</vt:lpstr>
      <vt:lpstr>ArrayList iterator</vt:lpstr>
      <vt:lpstr>MyArrayList iterator</vt:lpstr>
      <vt:lpstr>Iterators &amp; the enhanced for loop</vt:lpstr>
      <vt:lpstr>LinkedList iterator</vt:lpstr>
      <vt:lpstr>MyLinkedList iterator</vt:lpstr>
      <vt:lpstr>Iterator vs. ListIterator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75</cp:revision>
  <cp:lastPrinted>2017-12-28T07:33:59Z</cp:lastPrinted>
  <dcterms:created xsi:type="dcterms:W3CDTF">2014-01-09T19:42:42Z</dcterms:created>
  <dcterms:modified xsi:type="dcterms:W3CDTF">2023-12-30T15:48:31Z</dcterms:modified>
</cp:coreProperties>
</file>