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43" r:id="rId3"/>
    <p:sldId id="384" r:id="rId4"/>
    <p:sldId id="354" r:id="rId5"/>
    <p:sldId id="385" r:id="rId6"/>
    <p:sldId id="386" r:id="rId7"/>
    <p:sldId id="387" r:id="rId8"/>
    <p:sldId id="344" r:id="rId9"/>
    <p:sldId id="345" r:id="rId10"/>
    <p:sldId id="356" r:id="rId11"/>
    <p:sldId id="388" r:id="rId12"/>
    <p:sldId id="389" r:id="rId13"/>
    <p:sldId id="313" r:id="rId14"/>
    <p:sldId id="390" r:id="rId15"/>
    <p:sldId id="312" r:id="rId16"/>
    <p:sldId id="391" r:id="rId17"/>
    <p:sldId id="359" r:id="rId18"/>
    <p:sldId id="392" r:id="rId19"/>
    <p:sldId id="393" r:id="rId20"/>
    <p:sldId id="394" r:id="rId21"/>
    <p:sldId id="395" r:id="rId22"/>
    <p:sldId id="396" r:id="rId23"/>
    <p:sldId id="397" r:id="rId24"/>
    <p:sldId id="364" r:id="rId25"/>
    <p:sldId id="365" r:id="rId26"/>
    <p:sldId id="371" r:id="rId27"/>
    <p:sldId id="398" r:id="rId28"/>
    <p:sldId id="399" r:id="rId29"/>
    <p:sldId id="36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/>
    <p:restoredTop sz="94286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B2EA96D-62A5-EA47-A1E4-4F3DE8A6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2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8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7F8E2E8-BEA5-3A4F-969C-2C5480D0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8B6A-5CFC-A040-A68E-8F58BFAF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E1BC-6D18-F140-8BAB-B10CBE3F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45C47-48C3-C245-B3AA-003734DA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41E9-7B7C-3547-A716-4FE757F8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4779-E161-2047-83EF-25A4A0A01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ABDA-F111-784C-929B-4D5ADE8B5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7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6836B-39B6-AD4A-A45D-D5B32A24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F75E-E157-504B-8D0B-27198A93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3C4F-991F-C14F-A6B3-3CCD9611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972D-5344-0744-950B-B262178B1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2050-A479-B048-B868-7D7CDDE2F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6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CF65705-7CBE-9B41-B6A0-A9E16645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EB05E6-1AAD-ECBC-6100-94189E25A90B}"/>
              </a:ext>
            </a:extLst>
          </p:cNvPr>
          <p:cNvSpPr/>
          <p:nvPr userDrawn="1"/>
        </p:nvSpPr>
        <p:spPr bwMode="auto">
          <a:xfrm>
            <a:off x="8969375" y="-2286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514F3-2E45-1D4F-0858-6D4CF1797FE4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  <a:latin typeface="+mn-lt"/>
              </a:rPr>
              <a:t>CSC 421</a:t>
            </a:r>
          </a:p>
          <a:p>
            <a:pPr algn="r"/>
            <a:r>
              <a:rPr lang="en-US" sz="1000" dirty="0" err="1">
                <a:solidFill>
                  <a:schemeClr val="bg1"/>
                </a:solidFill>
                <a:latin typeface="+mn-lt"/>
              </a:rPr>
              <a:t>Spr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24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07C75-BC5D-DC31-E1F9-88B8560C6E30}"/>
              </a:ext>
            </a:extLst>
          </p:cNvPr>
          <p:cNvSpPr/>
          <p:nvPr userDrawn="1"/>
        </p:nvSpPr>
        <p:spPr bwMode="auto">
          <a:xfrm>
            <a:off x="0" y="0"/>
            <a:ext cx="76200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490B594-EC49-884A-9BB6-7493648D731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321: Data Structures</a:t>
            </a:r>
          </a:p>
          <a:p>
            <a:pPr algn="ctr"/>
            <a:endParaRPr lang="en-US" sz="32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>
                <a:solidFill>
                  <a:srgbClr val="FF0033"/>
                </a:solidFill>
                <a:latin typeface="Arial Narrow" charset="0"/>
              </a:rPr>
              <a:t>Spring 2024</a:t>
            </a:r>
            <a:endParaRPr lang="en-US" sz="32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914400" y="3048000"/>
            <a:ext cx="830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Graphs &amp; search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graphs, isomorphism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simple vs. directed vs. weighted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adjacency matrix vs. adjacency lists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graph traversals</a:t>
            </a:r>
          </a:p>
          <a:p>
            <a:pPr marL="1200150" lvl="2" indent="-28575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latin typeface="Arial Narrow" charset="0"/>
              </a:rPr>
              <a:t>depth-first search, breadth-first search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finite automata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Isomorphism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20574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how can we tell if two graphs are the same?</a:t>
            </a:r>
          </a:p>
          <a:p>
            <a:pPr marL="400050" lvl="1" indent="-17145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00050" lvl="1" indent="-17145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= (V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E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 and G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= (V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E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 are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isomorphic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there is mapping f:V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V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2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such that </a:t>
            </a:r>
          </a:p>
          <a:p>
            <a:pPr marL="400050" lvl="1" indent="-171450"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	{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u,v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} 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  <a:sym typeface="Wingdings" charset="0"/>
              </a:rPr>
              <a:t>Î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E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1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iff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 {f(u), f(v)} 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  <a:sym typeface="Wingdings" charset="0"/>
              </a:rPr>
              <a:t>Î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E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</a:p>
          <a:p>
            <a:pPr marL="0" indent="0"/>
            <a:endParaRPr lang="en-US" baseline="-25000" dirty="0">
              <a:latin typeface="Arial Narrow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marL="400050" lvl="1" indent="-17145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i.e., G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and G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are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isomorphic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if they are identical modulo a renaming of vertices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7C14C6-BFA4-9F4C-8BDC-9623D37AEC7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560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613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4318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Simple vs. directed?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534400" cy="54102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 a simple graph, edges are presumed to be bidirectional</a:t>
            </a:r>
          </a:p>
          <a:p>
            <a:pPr marL="452438" lvl="1" indent="-230188">
              <a:buFont typeface="Arial" charset="0"/>
              <a:buChar char="•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{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} 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  <a:sym typeface="Wingdings" charset="0"/>
              </a:rPr>
              <a:t>Î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E is equivalent to saying {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v,u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} 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  <a:sym typeface="Wingdings" charset="0"/>
              </a:rPr>
              <a:t>Î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E </a:t>
            </a:r>
          </a:p>
          <a:p>
            <a:pPr marL="452438" lvl="1" indent="-230188">
              <a:buFont typeface="Arial" charset="0"/>
              <a:buChar char="•"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Arial" charset="0"/>
              <a:buChar char="•"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for many real-world applications, this is appropriate</a:t>
            </a: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computer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connected to computer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then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connected to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person p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Facebook friends with person p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then p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friends with p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</a:p>
          <a:p>
            <a:pPr marL="452438" lvl="1" indent="-230188"/>
            <a:endParaRPr lang="en-US" baseline="-25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however, in other applications the connection may be 1-way</a:t>
            </a: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flight from city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to city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does not imply a return flight from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to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roads connecting buildings in a town can be 1-way (with no direct return route)</a:t>
            </a: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NFL beat paths are clearly directional</a:t>
            </a: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baseline="-25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14EA5B-D290-1E45-BF35-19B926F9014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Directed graphs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534400" cy="54102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directed graph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 digraph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 consists of a nonempty set V of vertices, and a set E of edges (ordered vertex pairs)</a:t>
            </a: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draw edge (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 as an arrow pointing from vertex u to vertex v</a:t>
            </a:r>
          </a:p>
          <a:p>
            <a:pPr marL="452438" lvl="1" indent="-230188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 sz="20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e.g., consider G = (V, E) where V = {a, b, c, d} and E = {(</a:t>
            </a:r>
            <a:r>
              <a:rPr lang="en-US" sz="2000" dirty="0" err="1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20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), (a, c), (</a:t>
            </a:r>
            <a:r>
              <a:rPr lang="en-US" sz="2000" dirty="0" err="1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b,c</a:t>
            </a:r>
            <a:r>
              <a:rPr lang="en-US" sz="20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c,d</a:t>
            </a:r>
            <a:r>
              <a:rPr lang="en-US" sz="20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)}</a:t>
            </a:r>
          </a:p>
          <a:p>
            <a:pPr marL="452438" lvl="1" indent="-230188">
              <a:buFont typeface="Wingdings" charset="0"/>
              <a:buChar char="è"/>
            </a:pPr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 IT!</a:t>
            </a:r>
          </a:p>
          <a:p>
            <a:pPr marL="452438" lvl="1" indent="-230188">
              <a:buFont typeface="Wingdings" charset="0"/>
              <a:buChar char="è"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59A3A9-2DBC-7F46-A3E6-7623FFCAC92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1765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|V| is the number of vertices</a:t>
            </a:r>
          </a:p>
          <a:p>
            <a:endParaRPr lang="en-US" dirty="0"/>
          </a:p>
          <a:p>
            <a:pPr lvl="1"/>
            <a:r>
              <a:rPr lang="en-US" dirty="0"/>
              <a:t>What is the minimum number of edges?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What is the maximum number of </a:t>
            </a:r>
            <a:r>
              <a:rPr lang="en-US" dirty="0" err="1"/>
              <a:t>edgesin</a:t>
            </a:r>
            <a:r>
              <a:rPr lang="en-US" dirty="0"/>
              <a:t> an undirected graph?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What is the maximum number of </a:t>
            </a:r>
            <a:r>
              <a:rPr lang="en-US" dirty="0" err="1"/>
              <a:t>edgesin</a:t>
            </a:r>
            <a:r>
              <a:rPr lang="en-US" dirty="0"/>
              <a:t> a directed graph?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6885" y="2463943"/>
            <a:ext cx="4577715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5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0</a:t>
            </a:r>
            <a:endParaRPr lang="en-US" sz="189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6885" y="3530743"/>
            <a:ext cx="4577715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5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|V|*|V-1|/2</a:t>
            </a:r>
            <a:endParaRPr lang="en-US" sz="189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6885" y="4673743"/>
            <a:ext cx="4577715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5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|V|</a:t>
            </a:r>
            <a:r>
              <a:rPr lang="en-US" sz="2205" baseline="300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2</a:t>
            </a:r>
            <a:r>
              <a:rPr lang="en-US" sz="2205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 (if no self edges are allowed |V|</a:t>
            </a:r>
            <a:r>
              <a:rPr lang="en-US" sz="2205" baseline="300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2</a:t>
            </a:r>
            <a:r>
              <a:rPr lang="en-US" sz="2205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-|V|)</a:t>
            </a:r>
            <a:endParaRPr lang="en-US" sz="189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BF81A-4BE9-8D53-2408-248F108E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Weighted graphs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382000" cy="54102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weighted graph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 = (V, E) is a graph/digraph with an additional weight function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ω:E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</a:rPr>
              <a:t>Â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draw edge (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 labeled with its weight</a:t>
            </a:r>
            <a:endParaRPr lang="en-US" dirty="0">
              <a:latin typeface="Symbol" charset="0"/>
              <a:ea typeface="ＭＳ Ｐゴシック" charset="0"/>
              <a:cs typeface="Symbol" charset="0"/>
            </a:endParaRPr>
          </a:p>
          <a:p>
            <a:pPr marL="452438" lvl="1" indent="-230188"/>
            <a:endParaRPr lang="en-US" dirty="0">
              <a:latin typeface="Symbol" charset="0"/>
              <a:ea typeface="ＭＳ Ｐゴシック" charset="0"/>
              <a:cs typeface="Symbol" charset="0"/>
            </a:endParaRP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shortest path from BOS to SFO?</a:t>
            </a: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does the fewest legs automatically imply the shortest path in terms of miles?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54A53D-302D-3E4C-BC42-105B1406AAE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81025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43775" y="4673600"/>
            <a:ext cx="199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ea typeface="+mn-ea"/>
                <a:cs typeface="+mn-cs"/>
              </a:rPr>
              <a:t>from </a:t>
            </a:r>
            <a:r>
              <a:rPr lang="en-US" sz="1200" i="1" dirty="0">
                <a:latin typeface="+mn-lt"/>
                <a:ea typeface="+mn-ea"/>
                <a:cs typeface="+mn-cs"/>
              </a:rPr>
              <a:t>Algorithm Design </a:t>
            </a:r>
            <a:r>
              <a:rPr lang="en-US" sz="1200" dirty="0">
                <a:latin typeface="+mn-lt"/>
                <a:ea typeface="+mn-ea"/>
                <a:cs typeface="+mn-cs"/>
              </a:rPr>
              <a:t>by Goodrich &amp; </a:t>
            </a:r>
            <a:r>
              <a:rPr lang="en-US" sz="1200" dirty="0" err="1">
                <a:latin typeface="+mn-lt"/>
                <a:ea typeface="+mn-ea"/>
                <a:cs typeface="+mn-cs"/>
              </a:rPr>
              <a:t>Tamassia</a:t>
            </a:r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124B31-2DA5-97E8-DCFE-6156DF2A0336}"/>
              </a:ext>
            </a:extLst>
          </p:cNvPr>
          <p:cNvSpPr txBox="1">
            <a:spLocks/>
          </p:cNvSpPr>
          <p:nvPr/>
        </p:nvSpPr>
        <p:spPr bwMode="auto">
          <a:xfrm>
            <a:off x="685800" y="1219200"/>
            <a:ext cx="8534400" cy="1752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/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which of the following would use directed edges?</a:t>
            </a:r>
          </a:p>
          <a:p>
            <a:pPr marL="0" indent="0"/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which of the following would have self-edges?</a:t>
            </a:r>
          </a:p>
          <a:p>
            <a:pPr marL="0" indent="0"/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which would be weighted?</a:t>
            </a:r>
          </a:p>
          <a:p>
            <a:pPr marL="0" indent="0"/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which could have a 0-dgree node?</a:t>
            </a:r>
          </a:p>
          <a:p>
            <a:pPr marL="0" indent="0"/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r>
              <a:rPr lang="en-US" sz="2400" kern="0" dirty="0">
                <a:latin typeface="Arial Narrow" charset="0"/>
                <a:ea typeface="ＭＳ Ｐゴシック" charset="0"/>
                <a:cs typeface="ＭＳ Ｐゴシック" charset="0"/>
              </a:rPr>
              <a:t>Web pages with hyperlinks</a:t>
            </a:r>
          </a:p>
          <a:p>
            <a:pPr marL="452438" lvl="1" indent="-230188"/>
            <a:r>
              <a:rPr lang="en-US" sz="2400" kern="0" dirty="0">
                <a:latin typeface="Arial Narrow" charset="0"/>
                <a:ea typeface="ＭＳ Ｐゴシック" charset="0"/>
              </a:rPr>
              <a:t>Facebook friends</a:t>
            </a:r>
          </a:p>
          <a:p>
            <a:pPr marL="452438" lvl="1" indent="-230188"/>
            <a:r>
              <a:rPr lang="en-US" sz="2400" kern="0" dirty="0">
                <a:latin typeface="Arial Narrow" charset="0"/>
                <a:ea typeface="ＭＳ Ｐゴシック" charset="0"/>
              </a:rPr>
              <a:t>Twitter followers</a:t>
            </a:r>
          </a:p>
          <a:p>
            <a:pPr marL="452438" lvl="1" indent="-230188"/>
            <a:r>
              <a:rPr lang="en-US" sz="2400" kern="0" dirty="0">
                <a:latin typeface="Arial Narrow" charset="0"/>
                <a:ea typeface="ＭＳ Ｐゴシック" charset="0"/>
                <a:cs typeface="ＭＳ Ｐゴシック" charset="0"/>
              </a:rPr>
              <a:t>methods in a program that call each other</a:t>
            </a:r>
          </a:p>
          <a:p>
            <a:pPr marL="452438" lvl="1" indent="-230188"/>
            <a:r>
              <a:rPr lang="en-US" sz="2400" kern="0" dirty="0">
                <a:latin typeface="Arial Narrow" charset="0"/>
                <a:ea typeface="ＭＳ Ｐゴシック" charset="0"/>
              </a:rPr>
              <a:t>road maps (e.g., Google maps)</a:t>
            </a:r>
          </a:p>
          <a:p>
            <a:pPr marL="452438" lvl="1" indent="-230188"/>
            <a:r>
              <a:rPr lang="en-US" sz="2400" kern="0" dirty="0">
                <a:latin typeface="Arial Narrow" charset="0"/>
                <a:ea typeface="ＭＳ Ｐゴシック" charset="0"/>
                <a:cs typeface="ＭＳ Ｐゴシック" charset="0"/>
              </a:rPr>
              <a:t>airline routes</a:t>
            </a:r>
          </a:p>
          <a:p>
            <a:pPr marL="452438" lvl="1" indent="-230188"/>
            <a:r>
              <a:rPr lang="en-US" sz="2400" kern="0" dirty="0">
                <a:latin typeface="Arial Narrow" charset="0"/>
                <a:ea typeface="ＭＳ Ｐゴシック" charset="0"/>
              </a:rPr>
              <a:t>family trees</a:t>
            </a:r>
          </a:p>
          <a:p>
            <a:pPr marL="452438" lvl="1" indent="-230188"/>
            <a:r>
              <a:rPr lang="en-US" sz="2400" kern="0" dirty="0">
                <a:latin typeface="Arial Narrow" charset="0"/>
                <a:ea typeface="ＭＳ Ｐゴシック" charset="0"/>
                <a:cs typeface="ＭＳ Ｐゴシック" charset="0"/>
              </a:rPr>
              <a:t>course prerequisites</a:t>
            </a:r>
          </a:p>
          <a:p>
            <a:pPr marL="452438" lvl="1" indent="-230188">
              <a:buFont typeface="Wingdings" charset="0"/>
              <a:buNone/>
            </a:pP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 sz="2000" kern="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e.g., consider G = (V, E) where V = {a, b, c, d} and E = {(</a:t>
            </a:r>
            <a:r>
              <a:rPr lang="en-US" sz="2000" kern="0" dirty="0" err="1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2000" kern="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), (a, c), (</a:t>
            </a:r>
            <a:r>
              <a:rPr lang="en-US" sz="2000" kern="0" dirty="0" err="1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b,c</a:t>
            </a:r>
            <a:r>
              <a:rPr lang="en-US" sz="2000" kern="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), (</a:t>
            </a:r>
            <a:r>
              <a:rPr lang="en-US" sz="2000" kern="0" dirty="0" err="1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c,d</a:t>
            </a:r>
            <a:r>
              <a:rPr lang="en-US" sz="2000" kern="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)}</a:t>
            </a:r>
          </a:p>
          <a:p>
            <a:pPr marL="452438" lvl="1" indent="-230188">
              <a:buFont typeface="Wingdings" charset="0"/>
              <a:buChar char="è"/>
            </a:pPr>
            <a:r>
              <a:rPr lang="en-US" kern="0" dirty="0">
                <a:solidFill>
                  <a:schemeClr val="tx2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 IT!</a:t>
            </a:r>
          </a:p>
          <a:p>
            <a:pPr marL="452438" lvl="1" indent="-230188">
              <a:buFont typeface="Wingdings" charset="0"/>
              <a:buChar char="è"/>
            </a:pP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657D-DB38-F61B-80BD-5CF5EE76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Graph data structures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66138" cy="838200"/>
          </a:xfrm>
        </p:spPr>
        <p:txBody>
          <a:bodyPr/>
          <a:lstStyle/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adjacency matrix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is a 2-D array, indexed by the vertices</a:t>
            </a:r>
          </a:p>
          <a:p>
            <a:pPr marL="800100" lvl="2" indent="0">
              <a:spcAft>
                <a:spcPts val="600"/>
              </a:spcAft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for graph G,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adjMatrix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[u][v] = 1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{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} 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  <a:sym typeface="Wingdings" charset="0"/>
              </a:rPr>
              <a:t>Î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E	(or weights in place of 1s)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263072-6404-FA49-B4C5-3E478EB0DD5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16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072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16150"/>
            <a:ext cx="3709988" cy="153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70" y="2209800"/>
            <a:ext cx="3660775" cy="153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85800" y="4191000"/>
            <a:ext cx="8696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2438" indent="-230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001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an </a:t>
            </a:r>
            <a:r>
              <a:rPr lang="en-US" sz="2000" i="1" dirty="0">
                <a:latin typeface="Arial Narrow" charset="0"/>
              </a:rPr>
              <a:t>adjacency list </a:t>
            </a:r>
            <a:r>
              <a:rPr lang="en-US" sz="2000" dirty="0">
                <a:latin typeface="Arial Narrow" charset="0"/>
              </a:rPr>
              <a:t>is an array of linked lists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dirty="0">
                <a:latin typeface="Arial Narrow" charset="0"/>
              </a:rPr>
              <a:t>for graph G, </a:t>
            </a:r>
            <a:r>
              <a:rPr lang="en-US" sz="2000" dirty="0" err="1">
                <a:latin typeface="Arial Narrow" charset="0"/>
              </a:rPr>
              <a:t>adjList</a:t>
            </a:r>
            <a:r>
              <a:rPr lang="en-US" sz="2000" dirty="0">
                <a:latin typeface="Arial Narrow" charset="0"/>
              </a:rPr>
              <a:t>[u] contains v </a:t>
            </a:r>
            <a:r>
              <a:rPr lang="en-US" sz="2000" dirty="0" err="1">
                <a:latin typeface="Arial Narrow" charset="0"/>
              </a:rPr>
              <a:t>iff</a:t>
            </a:r>
            <a:r>
              <a:rPr lang="en-US" sz="2000" dirty="0">
                <a:latin typeface="Arial Narrow" charset="0"/>
              </a:rPr>
              <a:t> {</a:t>
            </a:r>
            <a:r>
              <a:rPr lang="en-US" sz="2000" dirty="0" err="1">
                <a:latin typeface="Arial Narrow" charset="0"/>
              </a:rPr>
              <a:t>u,v</a:t>
            </a:r>
            <a:r>
              <a:rPr lang="en-US" sz="2000" dirty="0">
                <a:latin typeface="Arial Narrow" charset="0"/>
              </a:rPr>
              <a:t>} </a:t>
            </a:r>
            <a:r>
              <a:rPr lang="en-US" sz="2000" dirty="0" err="1">
                <a:latin typeface="Symbol" charset="0"/>
                <a:cs typeface="Symbol" charset="0"/>
                <a:sym typeface="Wingdings" charset="0"/>
              </a:rPr>
              <a:t>Î</a:t>
            </a:r>
            <a:r>
              <a:rPr lang="en-US" sz="2000" dirty="0">
                <a:latin typeface="Arial Narrow" charset="0"/>
              </a:rPr>
              <a:t> E	(or weights in addition to vertex)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70" y="5181600"/>
            <a:ext cx="2271713" cy="1573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3090863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39548" y="5212183"/>
            <a:ext cx="214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note: our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HashMap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HashMaps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was a smart implementation of an adjacency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Matrix vs. list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8466138" cy="2438400"/>
          </a:xfrm>
        </p:spPr>
        <p:txBody>
          <a:bodyPr/>
          <a:lstStyle/>
          <a:p>
            <a:pPr marL="52388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space tradeoff</a:t>
            </a:r>
          </a:p>
          <a:p>
            <a:pPr marL="452438" lvl="1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adjacency matrix requires O(|V|</a:t>
            </a:r>
            <a:r>
              <a:rPr lang="en-US" baseline="3000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) space</a:t>
            </a:r>
          </a:p>
          <a:p>
            <a:pPr marL="452438" lvl="1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adjacency list requires O(|V| + |E|) space</a:t>
            </a:r>
          </a:p>
          <a:p>
            <a:pPr marL="452438" lvl="1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2388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2388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2388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which is better?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8FE562-A6CA-2C4A-B811-9C653853E02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3709988" cy="153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3090863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685800" y="4114800"/>
            <a:ext cx="86185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2438" indent="-230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it depends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1100">
              <a:latin typeface="Arial Narrow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if the graph is sparse (few edges), then |V|+|E| &lt; |V|</a:t>
            </a:r>
            <a:r>
              <a:rPr lang="en-US" sz="2000" baseline="30000">
                <a:latin typeface="Arial Narrow" charset="0"/>
              </a:rPr>
              <a:t>2		</a:t>
            </a:r>
            <a:r>
              <a:rPr lang="en-US" sz="2000">
                <a:latin typeface="Arial Narrow" charset="0"/>
                <a:sym typeface="Wingdings" charset="0"/>
              </a:rPr>
              <a:t> adjacency list</a:t>
            </a:r>
            <a:r>
              <a:rPr lang="en-US" sz="2000" baseline="30000">
                <a:latin typeface="Arial Narrow" charset="0"/>
                <a:sym typeface="Wingdings" charset="0"/>
              </a:rPr>
              <a:t> </a:t>
            </a:r>
            <a:endParaRPr lang="en-US" sz="2000" baseline="30000">
              <a:latin typeface="Arial Narrow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if the graph is dense, i.e., |E| is O(|V|</a:t>
            </a:r>
            <a:r>
              <a:rPr lang="en-US" sz="2000" baseline="30000">
                <a:latin typeface="Arial Narrow" charset="0"/>
              </a:rPr>
              <a:t>2</a:t>
            </a:r>
            <a:r>
              <a:rPr lang="en-US" sz="2000">
                <a:latin typeface="Arial Narrow" charset="0"/>
              </a:rPr>
              <a:t>), then |V|</a:t>
            </a:r>
            <a:r>
              <a:rPr lang="en-US" sz="2000" baseline="30000"/>
              <a:t>2 </a:t>
            </a:r>
            <a:r>
              <a:rPr lang="en-US" sz="2000">
                <a:latin typeface="Arial Narrow" charset="0"/>
              </a:rPr>
              <a:t>&lt; |V|+|E|	</a:t>
            </a:r>
            <a:r>
              <a:rPr lang="en-US" sz="2000">
                <a:latin typeface="Arial Narrow" charset="0"/>
                <a:sym typeface="Wingdings" charset="0"/>
              </a:rPr>
              <a:t> adjacency matrix</a:t>
            </a:r>
            <a:endParaRPr lang="en-US">
              <a:solidFill>
                <a:schemeClr val="accent2"/>
              </a:solidFill>
              <a:latin typeface="Arial Narrow" charset="0"/>
              <a:sym typeface="Wingdings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>
              <a:solidFill>
                <a:schemeClr val="accent2"/>
              </a:solidFill>
              <a:latin typeface="Arial Narrow" charset="0"/>
              <a:sym typeface="Wingdings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>
              <a:solidFill>
                <a:schemeClr val="accent2"/>
              </a:solidFill>
              <a:latin typeface="Arial Narrow" charset="0"/>
              <a:sym typeface="Wingdings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  <a:sym typeface="Wingdings" charset="0"/>
              </a:rPr>
              <a:t>many graph algorithms involve visiting every adjacent neighbor of a node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  <a:sym typeface="Wingdings" charset="0"/>
              </a:rPr>
              <a:t>adjacency list makes this efficient, so tends to be used more in practice</a:t>
            </a:r>
            <a:endParaRPr lang="en-US" sz="2000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Java implementations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8458200" cy="5257800"/>
          </a:xfrm>
        </p:spPr>
        <p:txBody>
          <a:bodyPr/>
          <a:lstStyle/>
          <a:p>
            <a:pPr marL="0" indent="0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allow for alternative implementations, we will define a Graph interface</a:t>
            </a:r>
          </a:p>
          <a:p>
            <a:pPr marL="0" indent="0"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00050" lvl="1" indent="0">
              <a:buFont typeface="Wingding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import </a:t>
            </a:r>
            <a:r>
              <a:rPr lang="en-US" sz="1600" dirty="0" err="1">
                <a:latin typeface="Courier New"/>
                <a:ea typeface="ＭＳ Ｐゴシック" pitchFamily="-84" charset="-128"/>
                <a:cs typeface="Courier New"/>
              </a:rPr>
              <a:t>java.util.Set</a:t>
            </a: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;</a:t>
            </a:r>
          </a:p>
          <a:p>
            <a:pPr marL="400050" lvl="1" indent="0">
              <a:buFont typeface="Wingdings" pitchFamily="-84" charset="2"/>
              <a:buNone/>
              <a:defRPr/>
            </a:pPr>
            <a:endParaRPr lang="en-US" sz="1600" dirty="0">
              <a:latin typeface="Courier New"/>
              <a:ea typeface="ＭＳ Ｐゴシック" pitchFamily="-84" charset="-128"/>
              <a:cs typeface="Courier New"/>
            </a:endParaRPr>
          </a:p>
          <a:p>
            <a:pPr marL="400050" lvl="1" indent="0">
              <a:buFont typeface="Wingding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public interface Graph&lt;E&gt; {</a:t>
            </a:r>
          </a:p>
          <a:p>
            <a:pPr marL="400050" lvl="1" indent="0">
              <a:buFont typeface="Wingding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    public </a:t>
            </a:r>
            <a:r>
              <a:rPr lang="en-US" sz="1600" dirty="0" err="1">
                <a:latin typeface="Courier New"/>
                <a:ea typeface="ＭＳ Ｐゴシック" pitchFamily="-84" charset="-128"/>
                <a:cs typeface="Courier New"/>
              </a:rPr>
              <a:t>boolean</a:t>
            </a: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 </a:t>
            </a:r>
            <a:r>
              <a:rPr lang="en-US" sz="1600" dirty="0" err="1">
                <a:latin typeface="Courier New"/>
                <a:ea typeface="ＭＳ Ｐゴシック" pitchFamily="-84" charset="-128"/>
                <a:cs typeface="Courier New"/>
              </a:rPr>
              <a:t>isAdjacentTo</a:t>
            </a: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(E v1, E v2);    </a:t>
            </a:r>
          </a:p>
          <a:p>
            <a:pPr marL="400050" lvl="1" indent="0">
              <a:buFont typeface="Wingding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    public Set&lt;E&gt; </a:t>
            </a:r>
            <a:r>
              <a:rPr lang="en-US" sz="1600" dirty="0" err="1">
                <a:latin typeface="Courier New"/>
                <a:ea typeface="ＭＳ Ｐゴシック" pitchFamily="-84" charset="-128"/>
                <a:cs typeface="Courier New"/>
              </a:rPr>
              <a:t>getAllAdjacent</a:t>
            </a: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(E v);</a:t>
            </a:r>
          </a:p>
          <a:p>
            <a:pPr marL="400050" lvl="1" indent="0">
              <a:buFont typeface="Wingding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}</a:t>
            </a:r>
          </a:p>
          <a:p>
            <a:pPr marL="400050" lvl="1" indent="0">
              <a:buFont typeface="Wingdings" pitchFamily="-84" charset="2"/>
              <a:buNone/>
              <a:defRPr/>
            </a:pPr>
            <a:endParaRPr lang="en-US" sz="1600" dirty="0">
              <a:latin typeface="Courier New"/>
              <a:ea typeface="ＭＳ Ｐゴシック" pitchFamily="-84" charset="-128"/>
              <a:cs typeface="Courier New"/>
            </a:endParaRPr>
          </a:p>
          <a:p>
            <a:pPr marL="400050" lvl="1" indent="0">
              <a:buFont typeface="Wingdings" pitchFamily="-84" charset="2"/>
              <a:buNone/>
              <a:defRPr/>
            </a:pPr>
            <a:endParaRPr lang="en-US" sz="1600" dirty="0">
              <a:latin typeface="Courier New"/>
              <a:ea typeface="ＭＳ Ｐゴシック" pitchFamily="-84" charset="-128"/>
              <a:cs typeface="Courier New"/>
            </a:endParaRPr>
          </a:p>
          <a:p>
            <a:pPr marL="0" indent="0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many other methods are possible, but these suffice for now</a:t>
            </a:r>
          </a:p>
          <a:p>
            <a:pPr marL="0" indent="0"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from this, we can implement simple graphs or directed graphs</a:t>
            </a:r>
          </a:p>
          <a:p>
            <a:pPr marL="452438" lvl="1" indent="-230188">
              <a:buFont typeface="Wingdings" pitchFamily="-84" charset="2"/>
              <a:buChar char="§"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can utilize an adjacency matrix or an adjacency 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97195-FA1E-2644-99F6-A0E748D91DD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hierarchy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799" y="1219200"/>
            <a:ext cx="8271933" cy="880533"/>
          </a:xfrm>
        </p:spPr>
        <p:txBody>
          <a:bodyPr/>
          <a:lstStyle/>
          <a:p>
            <a:r>
              <a:rPr lang="en-US" dirty="0"/>
              <a:t>in addition to the Graph interface, can utilize inheritance to simplify the development of the graph variants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CAD-7D1F-F44E-835F-8831B007E64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78659" y="2590800"/>
            <a:ext cx="3826932" cy="745067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Graph interface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isAdjacentTo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getAllAdjacent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395" y="3979334"/>
            <a:ext cx="3268133" cy="1066799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DiGraphList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class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implements a directed graph using adjacency list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3998" y="3979334"/>
            <a:ext cx="3268133" cy="1066799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DiGraphMatrix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class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implements a directed graph using adjacency matrix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 bwMode="auto">
          <a:xfrm flipH="1">
            <a:off x="2548462" y="3335867"/>
            <a:ext cx="2243663" cy="6434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 bwMode="auto">
          <a:xfrm>
            <a:off x="4792125" y="3335867"/>
            <a:ext cx="2175940" cy="6434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931331" y="5706503"/>
            <a:ext cx="3268133" cy="1066799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GraphList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class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implements an undirected graph using adjacency list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50934" y="5706503"/>
            <a:ext cx="3268133" cy="1066799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GraphMatrix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class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implements an undirected graph using adjacency matrix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7" name="Straight Arrow Connector 16"/>
          <p:cNvCxnSpPr>
            <a:stCxn id="7" idx="2"/>
            <a:endCxn id="15" idx="0"/>
          </p:cNvCxnSpPr>
          <p:nvPr/>
        </p:nvCxnSpPr>
        <p:spPr bwMode="auto">
          <a:xfrm>
            <a:off x="2548462" y="5046133"/>
            <a:ext cx="16936" cy="6603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2"/>
            <a:endCxn id="16" idx="0"/>
          </p:cNvCxnSpPr>
          <p:nvPr/>
        </p:nvCxnSpPr>
        <p:spPr bwMode="auto">
          <a:xfrm>
            <a:off x="6968065" y="5046133"/>
            <a:ext cx="16936" cy="6603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290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59331F-B6C5-2641-AB8A-D3B0F1045C1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Graphs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534400" cy="5486400"/>
          </a:xfrm>
        </p:spPr>
        <p:txBody>
          <a:bodyPr/>
          <a:lstStyle/>
          <a:p>
            <a:pPr marL="0" indent="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trees are special instances of the more general data structure:  graphs</a:t>
            </a:r>
          </a:p>
          <a:p>
            <a:pPr marL="0" indent="0">
              <a:buFont typeface="Wingdings" charset="0"/>
              <a:buChar char="§"/>
              <a:tabLst>
                <a:tab pos="2060575" algn="l"/>
              </a:tabLst>
            </a:pP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informally, a graph is a collection of nodes/data elements with connections</a:t>
            </a:r>
          </a:p>
          <a:p>
            <a:pPr marL="0" indent="0">
              <a:buFont typeface="Wingdings" charset="0"/>
              <a:buChar char="§"/>
              <a:tabLst>
                <a:tab pos="2060575" algn="l"/>
              </a:tabLst>
            </a:pPr>
            <a:endParaRPr lang="en-US" sz="200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many real-world and CS-related applications rely on graphs</a:t>
            </a:r>
          </a:p>
          <a:p>
            <a:pPr marL="565150" lvl="1" indent="-33655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connectivity of computers in a network</a:t>
            </a:r>
          </a:p>
          <a:p>
            <a:pPr marL="565150" lvl="1" indent="-33655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cities on a map, connected by roads</a:t>
            </a:r>
          </a:p>
          <a:p>
            <a:pPr marL="565150" lvl="1" indent="-33655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cities on a airline schedule, connected by flights</a:t>
            </a:r>
          </a:p>
          <a:p>
            <a:pPr marL="565150" lvl="1" indent="-33655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Facebook friends  </a:t>
            </a:r>
          </a:p>
          <a:p>
            <a:pPr marL="565150" lvl="1" indent="-33655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finite automata</a:t>
            </a:r>
          </a:p>
          <a:p>
            <a:pPr marL="565150" lvl="1" indent="-33655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65150" lvl="1" indent="-33655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33210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DiGraphList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4200" y="1447800"/>
            <a:ext cx="5638800" cy="5410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DiGraphList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 implements Graph&lt;E&gt;{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private Map&lt;E, Set&lt;E&gt;&gt;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adjLists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DiGraphList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(List&lt;Pair&lt;E, E&gt;&gt; edges)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HashMap&lt;E, Set&lt;E&gt;&gt;();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(Pair&lt;E, E&gt;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: edges)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edgePair.getKey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(),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edgePair.getValue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());    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protected void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v1, E v2)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if (!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this.adjLists.containsKey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(v1)) {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this.adjLists.put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(v1, new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HashSet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&lt;E&gt;());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(v1).add(v2); 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boolean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isAdjacentTo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v1, E v2)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this.adjLists.containsKey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(v1) &amp;&amp;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this.getAllAdjacent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(v1).contains(v2);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Set&lt;E&gt;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getAllAdjacent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if (!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this.adjLists.containsKey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(v)) {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return new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HashSet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&lt;E&gt;();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8F3E39-949C-1043-A378-C8304B3017F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20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101" y="1447800"/>
            <a:ext cx="311467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we could implement the adjacency list using a standard array of </a:t>
            </a:r>
            <a:r>
              <a:rPr lang="en-US" sz="2000" dirty="0" err="1">
                <a:latin typeface="+mn-lt"/>
                <a:ea typeface="+mn-ea"/>
                <a:cs typeface="+mn-cs"/>
              </a:rPr>
              <a:t>LinkedLists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338138" lvl="1" indent="-2349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conceptually equivalent but simpler approach: use a HashMap to map each vertex to a Set of adjacent vertices </a:t>
            </a:r>
          </a:p>
          <a:p>
            <a:pPr marL="338138" lvl="1" indent="-2349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(but it does waste memory)</a:t>
            </a:r>
          </a:p>
          <a:p>
            <a:pPr marL="338138" lvl="1" indent="-234950">
              <a:buFont typeface="Wingdings" charset="2"/>
              <a:buChar char="§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50838" lvl="1" indent="-238125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constructor takes a list of edges (stored as Pairs)</a:t>
            </a:r>
          </a:p>
          <a:p>
            <a:pPr marL="350838" lvl="1" indent="-238125">
              <a:buFont typeface="Wingdings" charset="2"/>
              <a:buChar char="§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50838" lvl="1" indent="-238125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helper method </a:t>
            </a:r>
            <a:r>
              <a:rPr lang="en-US" sz="18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addEdge</a:t>
            </a:r>
            <a:r>
              <a:rPr lang="en-US" sz="2000" dirty="0">
                <a:latin typeface="+mn-lt"/>
                <a:ea typeface="+mn-ea"/>
                <a:cs typeface="+mn-cs"/>
              </a:rPr>
              <a:t> handles storing an edge in the map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DiGraphMatrix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5638800" cy="563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DiGraphMatrix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 implements Graph&lt;E&gt;{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private E[] vertices;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private Map&lt;E, Integer&gt; lookup;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private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boolean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[][]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adjMatrix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DiGraphMatrix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(List&lt;Pair&lt;E, E&gt;&gt; edges)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Set&lt;E&gt;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vertexSet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HashSet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&lt;E&gt;();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(Pair&lt;E, E&gt;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: edges)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vertexSet.add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edgePair.getKey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vertexSet.add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edgePair.getValue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this.vertices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(E[])(new Object[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vertexSet.size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()]);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this.lookup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HashMap&lt;E, Integer&gt;();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index = 0;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(E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nextVertex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: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vertexSet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this.vertices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[index]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nextVertex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lookup.put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nextVertex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, index);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index++;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boolean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[index][index];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(Pair&lt;E, E&gt;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: edges)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edgePair.getKey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(),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edgePair.getValue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());   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...</a:t>
            </a:r>
          </a:p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680067-72F2-2D40-912D-C8F82E6F892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219200"/>
            <a:ext cx="2743200" cy="437042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indent="-234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Arial Narrow" charset="0"/>
              </a:rPr>
              <a:t>adjacency matrix implementation is tricky in Java</a:t>
            </a:r>
          </a:p>
          <a:p>
            <a:pPr marL="465138" lvl="1" indent="-227013">
              <a:buFont typeface="Wingdings" pitchFamily="2" charset="2"/>
              <a:buChar char="§"/>
            </a:pPr>
            <a:r>
              <a:rPr lang="en-US" sz="1800" dirty="0">
                <a:latin typeface="Arial Narrow" charset="0"/>
              </a:rPr>
              <a:t>have to first determine the set of vertices in order to create the table</a:t>
            </a:r>
          </a:p>
          <a:p>
            <a:pPr marL="465138" lvl="1" indent="-227013">
              <a:buFont typeface="Wingdings" pitchFamily="2" charset="2"/>
              <a:buChar char="§"/>
            </a:pPr>
            <a:r>
              <a:rPr lang="en-US" sz="1800" dirty="0">
                <a:latin typeface="Arial Narrow" charset="0"/>
              </a:rPr>
              <a:t>since Java arrays are only accessible via indices, have to map to/from labels</a:t>
            </a:r>
          </a:p>
          <a:p>
            <a:endParaRPr lang="en-US" sz="2000" dirty="0">
              <a:latin typeface="Arial Narrow" charset="0"/>
            </a:endParaRPr>
          </a:p>
          <a:p>
            <a:pPr lvl="1">
              <a:buFont typeface="Wingdings" charset="0"/>
              <a:buChar char="§"/>
            </a:pPr>
            <a:r>
              <a:rPr lang="en-US" sz="1600" dirty="0">
                <a:latin typeface="Courier New" charset="0"/>
                <a:cs typeface="Courier New" charset="0"/>
                <a:sym typeface="Wingdings" charset="0"/>
              </a:rPr>
              <a:t>vertices </a:t>
            </a:r>
            <a:r>
              <a:rPr lang="en-US" sz="1800" dirty="0">
                <a:latin typeface="Arial Narrow" charset="0"/>
                <a:ea typeface="Courier New" charset="0"/>
                <a:cs typeface="Courier New" charset="0"/>
                <a:sym typeface="Wingdings" charset="0"/>
              </a:rPr>
              <a:t>array converts index </a:t>
            </a:r>
            <a:r>
              <a:rPr lang="en-US" sz="1800" dirty="0">
                <a:latin typeface="Arial Narrow" charset="0"/>
                <a:ea typeface="Courier New" charset="0"/>
                <a:cs typeface="Courier New" charset="0"/>
                <a:sym typeface="Wingdings" pitchFamily="2" charset="2"/>
              </a:rPr>
              <a:t> label</a:t>
            </a:r>
            <a:endParaRPr lang="en-US" sz="1800" dirty="0">
              <a:latin typeface="Arial Narrow" charset="0"/>
              <a:ea typeface="Courier New" charset="0"/>
              <a:cs typeface="Courier New" charset="0"/>
              <a:sym typeface="Wingdings" charset="0"/>
            </a:endParaRPr>
          </a:p>
          <a:p>
            <a:pPr lvl="1">
              <a:buFont typeface="Wingdings" charset="0"/>
              <a:buChar char="§"/>
            </a:pPr>
            <a:r>
              <a:rPr lang="en-US" sz="1600" dirty="0">
                <a:latin typeface="Courier New" charset="0"/>
                <a:cs typeface="Courier New" charset="0"/>
                <a:sym typeface="Wingdings" charset="0"/>
              </a:rPr>
              <a:t>lookup</a:t>
            </a:r>
            <a:r>
              <a:rPr lang="en-US" sz="1800" dirty="0">
                <a:latin typeface="Arial Narrow" charset="0"/>
                <a:ea typeface="Courier New" charset="0"/>
                <a:cs typeface="Courier New" charset="0"/>
                <a:sym typeface="Wingdings" charset="0"/>
              </a:rPr>
              <a:t> map converts label  index </a:t>
            </a:r>
            <a:endParaRPr lang="en-US" sz="1800" dirty="0">
              <a:latin typeface="Arial Narro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DiGraphMatrix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599"/>
            <a:ext cx="5321300" cy="5524501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...</a:t>
            </a:r>
          </a:p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protected void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v1, E v2)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Integer index1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this.lookup.get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Integer index2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this.lookup.get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(v2);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if (index1 != null &amp;&amp; index2 != null)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[index1][index2] = true;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      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boolean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isAdjacentTo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v1, E v2)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Integer index1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this.lookup.get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Integer index2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this.lookup.get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(v2);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index1 != null &amp;&amp; index2 != null &amp;&amp;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[index1][index2];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Set&lt;E&gt;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getAllAdjacent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Integer row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this.lookup.get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Set&lt;E&gt; neighbors = new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HashSet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&lt;E&gt;();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if (row != null)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for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c = 0; c &lt;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this.adjMatrix.length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c++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if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[row][c])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neighbors.add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this.vertices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[c]);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}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neighbors;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67F069-CBA2-3148-94CA-AF792E72E85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4700" y="1481138"/>
            <a:ext cx="33655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err="1">
                <a:latin typeface="Courier New"/>
                <a:cs typeface="Courier New"/>
              </a:rPr>
              <a:t>addEdge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+mn-lt"/>
              </a:rPr>
              <a:t>is easy 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</a:rPr>
              <a:t>lookup indices of vertices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</a:rPr>
              <a:t>then store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000" dirty="0">
                <a:latin typeface="+mn-lt"/>
              </a:rPr>
              <a:t> in matrix at row/column</a:t>
            </a:r>
          </a:p>
          <a:p>
            <a:pPr>
              <a:defRPr/>
            </a:pPr>
            <a:endParaRPr lang="en-US" sz="1800" dirty="0">
              <a:latin typeface="Courier New"/>
              <a:ea typeface="+mn-ea"/>
              <a:cs typeface="Courier New"/>
            </a:endParaRPr>
          </a:p>
          <a:p>
            <a:pPr>
              <a:defRPr/>
            </a:pPr>
            <a:r>
              <a:rPr lang="en-US" sz="1800" dirty="0" err="1">
                <a:latin typeface="Courier New"/>
                <a:ea typeface="+mn-ea"/>
                <a:cs typeface="Courier New"/>
              </a:rPr>
              <a:t>isAdjacentTo</a:t>
            </a:r>
            <a:r>
              <a:rPr lang="en-US" sz="1800" dirty="0">
                <a:latin typeface="Courier New"/>
                <a:ea typeface="+mn-ea"/>
                <a:cs typeface="Courier New"/>
              </a:rPr>
              <a:t> </a:t>
            </a:r>
            <a:r>
              <a:rPr lang="en-US" sz="2000" dirty="0">
                <a:latin typeface="+mn-lt"/>
                <a:ea typeface="+mn-ea"/>
                <a:cs typeface="+mn-cs"/>
              </a:rPr>
              <a:t>also easy 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lookup indices of vertices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then access row/column</a:t>
            </a:r>
          </a:p>
          <a:p>
            <a:pPr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800" dirty="0" err="1">
                <a:latin typeface="Courier New"/>
                <a:ea typeface="+mn-ea"/>
                <a:cs typeface="Courier New"/>
              </a:rPr>
              <a:t>getAllAdjacent</a:t>
            </a:r>
            <a:r>
              <a:rPr lang="en-US" sz="2000" dirty="0">
                <a:latin typeface="+mn-lt"/>
                <a:ea typeface="+mn-ea"/>
                <a:cs typeface="+mn-cs"/>
              </a:rPr>
              <a:t> is more work 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lookup index of vertex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 traverse row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collect all adjacent vertices in a set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GraphMatrix &amp; GraphList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4683125"/>
            <a:ext cx="5257800" cy="1981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GraphMatrix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 extends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DiGraphMatrix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GraphMatrix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(List&lt;Pair&lt;E, E&gt;&gt; edges)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super(edges);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protected void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v1, E v2)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super.addEdge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(v1, v2);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super.addEdge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(v2, v1);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60BFB3-E499-8340-86E8-E76EF0DEC1C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386013"/>
            <a:ext cx="304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Arial Narrow" charset="0"/>
              </a:rPr>
              <a:t>constructors simply call the superclass constructors</a:t>
            </a:r>
          </a:p>
          <a:p>
            <a:endParaRPr lang="en-US" sz="2000" dirty="0">
              <a:latin typeface="Arial Narrow" charset="0"/>
            </a:endParaRPr>
          </a:p>
          <a:p>
            <a:r>
              <a:rPr lang="en-US" sz="2000" dirty="0">
                <a:latin typeface="Arial Narrow" charset="0"/>
              </a:rPr>
              <a:t>override the </a:t>
            </a:r>
            <a:r>
              <a:rPr lang="en-US" sz="1800" dirty="0" err="1">
                <a:latin typeface="Courier New" charset="0"/>
                <a:cs typeface="Courier New" charset="0"/>
              </a:rPr>
              <a:t>addEdge</a:t>
            </a:r>
            <a:r>
              <a:rPr lang="en-US" sz="1800" dirty="0">
                <a:latin typeface="Courier New" charset="0"/>
                <a:cs typeface="Courier New" charset="0"/>
              </a:rPr>
              <a:t> </a:t>
            </a:r>
            <a:r>
              <a:rPr lang="en-US" sz="2000" dirty="0">
                <a:latin typeface="Arial Narrow" charset="0"/>
                <a:ea typeface="Courier New" charset="0"/>
                <a:cs typeface="Courier New" charset="0"/>
              </a:rPr>
              <a:t>methods so that they add edges in both directions (using the superclass </a:t>
            </a:r>
            <a:r>
              <a:rPr lang="en-US" sz="1800" dirty="0" err="1">
                <a:latin typeface="Courier New" charset="0"/>
                <a:cs typeface="Courier New" charset="0"/>
              </a:rPr>
              <a:t>addEdge</a:t>
            </a:r>
            <a:r>
              <a:rPr lang="en-US" sz="2000" dirty="0">
                <a:latin typeface="Arial Narrow" charset="0"/>
                <a:cs typeface="Courier New" charset="0"/>
              </a:rPr>
              <a:t>)</a:t>
            </a:r>
          </a:p>
          <a:p>
            <a:endParaRPr lang="en-US" sz="2000" dirty="0">
              <a:latin typeface="Arial Narrow" charset="0"/>
              <a:ea typeface="Courier New" charset="0"/>
              <a:cs typeface="Courier New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85800" y="2425700"/>
            <a:ext cx="52578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public class </a:t>
            </a:r>
            <a:r>
              <a:rPr lang="en-US" sz="1200" kern="0" dirty="0" err="1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GraphList</a:t>
            </a: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&lt;E&gt; extends </a:t>
            </a:r>
            <a:r>
              <a:rPr lang="en-US" sz="1200" kern="0" dirty="0" err="1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DiGraphList</a:t>
            </a: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&lt;E&gt;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public </a:t>
            </a:r>
            <a:r>
              <a:rPr lang="en-US" sz="1200" kern="0" dirty="0" err="1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GraphList</a:t>
            </a: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(List&lt;Pair&lt;E, E&gt;&gt; edges)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  super(edges);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  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protected void </a:t>
            </a:r>
            <a:r>
              <a:rPr lang="en-US" sz="1200" kern="0" dirty="0" err="1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addEdge</a:t>
            </a: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(E v1, E v2)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  </a:t>
            </a:r>
            <a:r>
              <a:rPr lang="en-US" sz="1200" kern="0" dirty="0" err="1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super.addEdge</a:t>
            </a: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(v1, v2);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  </a:t>
            </a:r>
            <a:r>
              <a:rPr lang="en-US" sz="1200" kern="0" dirty="0" err="1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super.addEdge</a:t>
            </a: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(v2, v1);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}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85800" y="12192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indent="-234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utilize inheritance to implement simple graph variants</a:t>
            </a:r>
          </a:p>
          <a:p>
            <a:pPr lvl="1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can utilize the same internal structures, just add edges in both directions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Graph traversals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54102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many applications involve systematically searching through a graph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starting at some vertex, want to traverse the graph and inspect/process vertices along paths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</a:rPr>
              <a:t>e.g., list all the computers on the network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</a:rPr>
              <a:t>e.g., find a sequence of flights that get the customer from BOS to SFO (perhaps with some property?)</a:t>
            </a:r>
          </a:p>
          <a:p>
            <a:pPr lvl="1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similar to tree traversals, we can follow various patterns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recall for trees: </a:t>
            </a:r>
            <a:r>
              <a:rPr lang="en-US" dirty="0" err="1">
                <a:latin typeface="Arial Narrow" charset="0"/>
                <a:ea typeface="ＭＳ Ｐゴシック" charset="0"/>
              </a:rPr>
              <a:t>inorder</a:t>
            </a:r>
            <a:r>
              <a:rPr lang="en-US" dirty="0">
                <a:latin typeface="Arial Narrow" charset="0"/>
                <a:ea typeface="ＭＳ Ｐゴシック" charset="0"/>
              </a:rPr>
              <a:t>, preorder, </a:t>
            </a:r>
            <a:r>
              <a:rPr lang="en-US" dirty="0" err="1">
                <a:latin typeface="Arial Narrow" charset="0"/>
                <a:ea typeface="ＭＳ Ｐゴシック" charset="0"/>
              </a:rPr>
              <a:t>postorder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for arbitrary graphs, two main alternatives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depth-first search (DFS): boldly follow a single path as long as possible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breadth-first search (BFS): tentatively try all paths level-by-level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B3E969-56C0-804F-8A56-4C88934914F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DFS vs. BFS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8255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consider the following digraph</a:t>
            </a:r>
          </a:p>
          <a:p>
            <a:pPr marL="465138" lvl="1" indent="-227013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suppose we wanted to find a path from 1 to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EF83AA-8E01-B84F-91B4-8FBC53A7D73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00" y="2159000"/>
            <a:ext cx="64389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indent="-223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Narrow" charset="0"/>
              </a:rPr>
              <a:t>depth-first search would:</a:t>
            </a: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start with the starting vertex		1</a:t>
            </a: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select an adjacent vertex from there 	1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2</a:t>
            </a:r>
            <a:endParaRPr lang="en-US" sz="2000" dirty="0">
              <a:latin typeface="Arial Narrow" charset="0"/>
              <a:sym typeface="Wingdings" charset="0"/>
            </a:endParaRP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  <a:sym typeface="Wingdings" charset="0"/>
              </a:rPr>
              <a:t>select an adjacent vertex from there	1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2  3</a:t>
            </a:r>
            <a:endParaRPr lang="en-US" sz="2000" dirty="0">
              <a:latin typeface="Arial Narrow" charset="0"/>
              <a:sym typeface="Wingdings" charset="0"/>
            </a:endParaRP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  <a:sym typeface="Wingdings" charset="0"/>
              </a:rPr>
              <a:t>dead-end, so back up			1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2</a:t>
            </a: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  <a:sym typeface="Wingdings" pitchFamily="2" charset="2"/>
              </a:rPr>
              <a:t>select a different adjacent vertex		1  2  4</a:t>
            </a: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  <a:sym typeface="Wingdings" pitchFamily="2" charset="2"/>
              </a:rPr>
              <a:t>select an adjacent vertex from there	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  <a:sym typeface="Wingdings" pitchFamily="2" charset="2"/>
              </a:rPr>
              <a:t>1  2  4  5</a:t>
            </a:r>
            <a:endParaRPr lang="en-US" sz="2000" dirty="0">
              <a:solidFill>
                <a:srgbClr val="FF0000"/>
              </a:solidFill>
              <a:latin typeface="Arial Narrow" charset="0"/>
              <a:sym typeface="Wingding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600" y="4699000"/>
            <a:ext cx="5943600" cy="200054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indent="-223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indent="-223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Narrow" charset="0"/>
              </a:rPr>
              <a:t>breadth-first search would:</a:t>
            </a: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start with the starting vertex		1</a:t>
            </a: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expand to length-1 paths		1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2</a:t>
            </a:r>
            <a:endParaRPr lang="en-US" sz="2000" dirty="0">
              <a:latin typeface="Arial Narrow" charset="0"/>
              <a:sym typeface="Wingdings" charset="0"/>
            </a:endParaRP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  <a:sym typeface="Wingdings" charset="0"/>
              </a:rPr>
              <a:t>expand to length-2 paths		1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2  3</a:t>
            </a:r>
            <a:endParaRPr lang="en-US" sz="2000" dirty="0">
              <a:latin typeface="Arial Narrow" charset="0"/>
              <a:sym typeface="Wingdings" charset="0"/>
            </a:endParaRPr>
          </a:p>
          <a:p>
            <a:pPr lvl="2"/>
            <a:r>
              <a:rPr lang="en-US" sz="2000" dirty="0">
                <a:latin typeface="Arial Narrow" charset="0"/>
                <a:sym typeface="Wingdings" charset="0"/>
              </a:rPr>
              <a:t>					1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2  4</a:t>
            </a:r>
          </a:p>
          <a:p>
            <a:pPr lvl="2"/>
            <a:r>
              <a:rPr lang="en-US" sz="2000" dirty="0">
                <a:latin typeface="Arial Narrow" charset="0"/>
                <a:sym typeface="Wingdings" pitchFamily="2" charset="2"/>
              </a:rPr>
              <a:t>					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  <a:sym typeface="Wingdings" pitchFamily="2" charset="2"/>
              </a:rPr>
              <a:t>1  2  5</a:t>
            </a:r>
            <a:endParaRPr lang="en-US" sz="2000" dirty="0">
              <a:solidFill>
                <a:srgbClr val="FF0000"/>
              </a:solidFill>
              <a:latin typeface="Arial Narrow" charset="0"/>
              <a:sym typeface="Wingdings" charset="0"/>
            </a:endParaRPr>
          </a:p>
        </p:txBody>
      </p:sp>
      <p:pic>
        <p:nvPicPr>
          <p:cNvPr id="1026" name="Picture 2" descr="Image result for directed graph">
            <a:extLst>
              <a:ext uri="{FF2B5EF4-FFF2-40B4-BE49-F238E27FC236}">
                <a16:creationId xmlns:a16="http://schemas.microsoft.com/office/drawing/2014/main" id="{8E24C909-369B-A94C-B28F-9103BF29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85788"/>
            <a:ext cx="26797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Bigger examples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6096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DFS?  BFS?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ED7ACB-A22A-A540-86B5-EB66A0C5CB3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99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81000"/>
            <a:ext cx="49990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514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3638"/>
            <a:ext cx="44672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DFS implementation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sz="half" idx="1"/>
          </p:nvPr>
        </p:nvSpPr>
        <p:spPr>
          <a:xfrm>
            <a:off x="482600" y="1219200"/>
            <a:ext cx="8737600" cy="6096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DFS can be implemented recursive backtracking (more in CSC421)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F5C6F3-61FD-8B4D-87E5-DFF6C05EB46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0405" y="2006600"/>
            <a:ext cx="2501900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recursive method is passed path so far and goal state</a:t>
            </a:r>
          </a:p>
          <a:p>
            <a:pPr lvl="1" indent="-223838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BASE CASE: when path so far ends in goal state</a:t>
            </a:r>
          </a:p>
          <a:p>
            <a:pPr lvl="1" indent="-223838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RECURSIVE: extend the path for each adjacent vertex and </a:t>
            </a:r>
            <a:r>
              <a:rPr lang="en-US" sz="2000" dirty="0" err="1">
                <a:latin typeface="+mn-lt"/>
                <a:ea typeface="+mn-ea"/>
                <a:cs typeface="+mn-cs"/>
              </a:rPr>
              <a:t>recurse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lvl="1" indent="-223838">
              <a:buFont typeface="Wingdings" charset="2"/>
              <a:buChar char="§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lvl="1" indent="-223838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to avoid cycles, don't extend if the adjacent vertex is already in the path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2456E9-4CCD-E544-9B8E-C5F529E9B0EC}"/>
              </a:ext>
            </a:extLst>
          </p:cNvPr>
          <p:cNvSpPr txBox="1"/>
          <p:nvPr/>
        </p:nvSpPr>
        <p:spPr>
          <a:xfrm>
            <a:off x="596900" y="1828800"/>
            <a:ext cx="6080347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&lt;E&gt; List&lt;E&gt;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DFSrec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(Graph&lt;E&gt; g, E start, E goal)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List&lt;E&gt; path = new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&lt;E&gt;();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path.add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(start);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GraphSearch.DFSrec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(g, path, goal))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path;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null;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static &lt;E&gt;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DFSrec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(Graph&lt;E&gt; g,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List&lt;E&gt;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E goal)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lastVertex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pathSoFar.get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pathSoFar.size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()-1);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lastVertex.equals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(goal))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true;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else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g.getAllAdjacent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lastVertex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 (!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pathSoFar.contains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pathSoFar.add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GraphSearch.DFSrec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goal))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return true;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pathSoFar.remove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pathSoFar.size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()-1);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Stacks &amp; Queues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419600" cy="57912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DFS can alternatively be implemented using a stack of paths</a:t>
            </a:r>
          </a:p>
          <a:p>
            <a:pPr marL="400050" lvl="1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initially contains a single path (w/ start)</a:t>
            </a:r>
          </a:p>
          <a:p>
            <a:pPr marL="400050" lvl="1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at each step, pop the path at the top of the stack</a:t>
            </a:r>
          </a:p>
          <a:p>
            <a:pPr marL="400050" lvl="1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extend that path for each adjacent vertex, and push that extended path on the stack</a:t>
            </a:r>
          </a:p>
          <a:p>
            <a:pPr marL="400050" lvl="1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800100" lvl="2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800100" lvl="2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800100" lvl="2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		</a:t>
            </a:r>
          </a:p>
          <a:p>
            <a:pPr marL="800100" lvl="2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800100" lvl="2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800100" lvl="2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8674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BFS is most naturally implemented using a queue of paths</a:t>
            </a:r>
          </a:p>
          <a:p>
            <a:pPr marL="400050" lvl="1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initially contains a single path (w/ start)</a:t>
            </a:r>
          </a:p>
          <a:p>
            <a:pPr marL="400050" lvl="1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at each step, remove the path at the front of the queue</a:t>
            </a:r>
          </a:p>
          <a:p>
            <a:pPr marL="400050" lvl="1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extend that path for each adjacent vertex, and add that extended path to the back of the queue</a:t>
            </a:r>
          </a:p>
          <a:p>
            <a:pPr marL="400050" lvl="1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15925" lvl="2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[ 1 ]</a:t>
            </a:r>
          </a:p>
          <a:p>
            <a:pPr marL="415925" lvl="2" indent="0"/>
            <a:endParaRPr lang="en-US" sz="1800" dirty="0">
              <a:latin typeface="Arial Narrow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marL="415925" lvl="2" indent="0"/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[ 1 </a:t>
            </a:r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 2 ]</a:t>
            </a:r>
          </a:p>
          <a:p>
            <a:pPr marL="415925" lvl="2" indent="0"/>
            <a:endParaRPr lang="en-US" sz="1800" dirty="0">
              <a:latin typeface="Arial Narrow" charset="0"/>
              <a:ea typeface="ＭＳ Ｐゴシック" charset="0"/>
              <a:cs typeface="ＭＳ Ｐゴシック" charset="0"/>
              <a:sym typeface="Wingdings" pitchFamily="2" charset="2"/>
            </a:endParaRPr>
          </a:p>
          <a:p>
            <a:pPr marL="415925" lvl="2" indent="0"/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[ 1 2  5, 1  2  4, 1  2  3 ]</a:t>
            </a:r>
            <a:endParaRPr lang="en-US" sz="1800" dirty="0">
              <a:latin typeface="Arial Narrow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marL="1085850" lvl="2" indent="-166688"/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	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085850" lvl="2" indent="-166688">
              <a:buFontTx/>
              <a:buAutoNum type="arabicPlain" startAt="3"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085850" lvl="2" indent="-166688">
              <a:buFontTx/>
              <a:buAutoNum type="arabicPlain" startAt="4"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CEF999-0A2D-6B44-9675-FFB1B18217A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28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12" name="Picture 2" descr="Image result for directed graph">
            <a:extLst>
              <a:ext uri="{FF2B5EF4-FFF2-40B4-BE49-F238E27FC236}">
                <a16:creationId xmlns:a16="http://schemas.microsoft.com/office/drawing/2014/main" id="{7F561C9D-C4B7-E849-84C2-46C10182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3" y="5651524"/>
            <a:ext cx="2062753" cy="13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4807DB-0131-E04C-B908-01A80AE6F72F}"/>
              </a:ext>
            </a:extLst>
          </p:cNvPr>
          <p:cNvSpPr txBox="1"/>
          <p:nvPr/>
        </p:nvSpPr>
        <p:spPr>
          <a:xfrm>
            <a:off x="381000" y="4377253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latin typeface="+mn-lt"/>
                <a:cs typeface="Courier New" panose="02070309020205020404" pitchFamily="49" charset="0"/>
              </a:rPr>
              <a:t>       1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8ED04-9144-FB4E-BEDD-AF192DC0F2FE}"/>
              </a:ext>
            </a:extLst>
          </p:cNvPr>
          <p:cNvSpPr txBox="1"/>
          <p:nvPr/>
        </p:nvSpPr>
        <p:spPr>
          <a:xfrm>
            <a:off x="1835150" y="4377253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latin typeface="+mn-lt"/>
                <a:cs typeface="Courier New" panose="02070309020205020404" pitchFamily="49" charset="0"/>
              </a:rPr>
              <a:t>    1 </a:t>
            </a:r>
            <a:r>
              <a:rPr lang="en-US" sz="1800" u="sng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</a:t>
            </a:r>
            <a:r>
              <a:rPr lang="en-US" sz="1800" u="sng" dirty="0">
                <a:latin typeface="+mn-lt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6D16C0-7049-A045-9331-507C0F3B7BB8}"/>
              </a:ext>
            </a:extLst>
          </p:cNvPr>
          <p:cNvSpPr txBox="1"/>
          <p:nvPr/>
        </p:nvSpPr>
        <p:spPr>
          <a:xfrm>
            <a:off x="3459420" y="3823255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3</a:t>
            </a:r>
            <a:endParaRPr lang="en-US" sz="1800" dirty="0">
              <a:latin typeface="+mn-lt"/>
              <a:cs typeface="Courier New" panose="02070309020205020404" pitchFamily="49" charset="0"/>
            </a:endParaRPr>
          </a:p>
          <a:p>
            <a:pPr algn="ctr"/>
            <a:r>
              <a:rPr lang="en-US" sz="1800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4</a:t>
            </a:r>
            <a:endParaRPr lang="en-US" sz="1800" dirty="0">
              <a:latin typeface="+mn-lt"/>
              <a:cs typeface="Courier New" panose="02070309020205020404" pitchFamily="49" charset="0"/>
            </a:endParaRPr>
          </a:p>
          <a:p>
            <a:pPr algn="ctr"/>
            <a:r>
              <a:rPr lang="en-US" sz="1800" u="sng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u="sng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5</a:t>
            </a:r>
            <a:endParaRPr lang="en-US" sz="1800" u="sng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4972BE3-8686-314F-94E4-CD23F74A34E0}"/>
              </a:ext>
            </a:extLst>
          </p:cNvPr>
          <p:cNvSpPr/>
          <p:nvPr/>
        </p:nvSpPr>
        <p:spPr bwMode="auto">
          <a:xfrm flipV="1">
            <a:off x="3030279" y="4541298"/>
            <a:ext cx="335221" cy="225907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8E16B-C2AA-1446-99F5-9BC9136B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31" y="4500505"/>
            <a:ext cx="368300" cy="266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C228E4-40A4-754B-9491-0FB08B0D882D}"/>
              </a:ext>
            </a:extLst>
          </p:cNvPr>
          <p:cNvSpPr txBox="1"/>
          <p:nvPr/>
        </p:nvSpPr>
        <p:spPr>
          <a:xfrm>
            <a:off x="3459420" y="565152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4</a:t>
            </a:r>
            <a:endParaRPr lang="en-US" sz="1800" dirty="0">
              <a:latin typeface="+mn-lt"/>
              <a:cs typeface="Courier New" panose="02070309020205020404" pitchFamily="49" charset="0"/>
            </a:endParaRPr>
          </a:p>
          <a:p>
            <a:pPr algn="ctr"/>
            <a:r>
              <a:rPr lang="en-US" sz="1800" u="sng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u="sng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5</a:t>
            </a:r>
            <a:endParaRPr lang="en-US" sz="1800" u="sng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6299AD-DD17-9F43-BF5D-144DCB0C0D9D}"/>
              </a:ext>
            </a:extLst>
          </p:cNvPr>
          <p:cNvSpPr txBox="1"/>
          <p:nvPr/>
        </p:nvSpPr>
        <p:spPr>
          <a:xfrm>
            <a:off x="1145436" y="5379059"/>
            <a:ext cx="162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4  5</a:t>
            </a:r>
            <a:endParaRPr lang="en-US" sz="1800" dirty="0">
              <a:latin typeface="+mn-lt"/>
              <a:cs typeface="Courier New" panose="02070309020205020404" pitchFamily="49" charset="0"/>
            </a:endParaRPr>
          </a:p>
          <a:p>
            <a:pPr algn="ctr"/>
            <a:r>
              <a:rPr lang="en-US" sz="1800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4  6</a:t>
            </a:r>
            <a:endParaRPr lang="en-US" sz="1800" dirty="0">
              <a:latin typeface="+mn-lt"/>
              <a:cs typeface="Courier New" panose="02070309020205020404" pitchFamily="49" charset="0"/>
            </a:endParaRPr>
          </a:p>
          <a:p>
            <a:pPr algn="ctr">
              <a:tabLst>
                <a:tab pos="1311275" algn="l"/>
                <a:tab pos="1352550" algn="l"/>
              </a:tabLst>
            </a:pPr>
            <a:r>
              <a:rPr lang="en-US" sz="1800" u="sng" dirty="0">
                <a:latin typeface="+mn-lt"/>
                <a:cs typeface="Courier New" panose="02070309020205020404" pitchFamily="49" charset="0"/>
              </a:rPr>
              <a:t>    1 </a:t>
            </a:r>
            <a:r>
              <a:rPr lang="en-US" sz="1800" u="sng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5   	</a:t>
            </a:r>
            <a:endParaRPr lang="en-US" sz="1800" u="sng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7CCAE25-DF9F-9340-8F67-F234E0227F00}"/>
              </a:ext>
            </a:extLst>
          </p:cNvPr>
          <p:cNvSpPr/>
          <p:nvPr/>
        </p:nvSpPr>
        <p:spPr bwMode="auto">
          <a:xfrm>
            <a:off x="3891516" y="4938981"/>
            <a:ext cx="191386" cy="440078"/>
          </a:xfrm>
          <a:prstGeom prst="down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EB5CC334-1188-7145-93BB-AF44DF5C9E06}"/>
              </a:ext>
            </a:extLst>
          </p:cNvPr>
          <p:cNvSpPr/>
          <p:nvPr/>
        </p:nvSpPr>
        <p:spPr bwMode="auto">
          <a:xfrm>
            <a:off x="2879282" y="6103088"/>
            <a:ext cx="404221" cy="199301"/>
          </a:xfrm>
          <a:prstGeom prst="lef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Implementations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289A8F-A4EB-FE4B-B5C0-628798752F3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1CD0CA-9269-F646-9F31-C70B904FC22E}"/>
              </a:ext>
            </a:extLst>
          </p:cNvPr>
          <p:cNvSpPr txBox="1">
            <a:spLocks/>
          </p:cNvSpPr>
          <p:nvPr/>
        </p:nvSpPr>
        <p:spPr bwMode="auto">
          <a:xfrm>
            <a:off x="966971" y="1235148"/>
            <a:ext cx="7440429" cy="5429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public static &lt;E&gt; List&lt;E&gt; DFS(Graph&lt;E&gt; g, E start, E goal)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List&lt;E&gt;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startPath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= new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ArrayList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&lt;E&gt;();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startPath.add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(start);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Stack&lt;List&lt;E&gt;&gt; paths = new Stack&lt;List&lt;E&gt;&gt;();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paths.push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startPath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while (!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paths.isEmpty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List&lt;E&gt;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pathToExtend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 =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paths.pop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();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E current =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pathToExtend.get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pathToExtend.size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()-1);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if 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current.equals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(goal))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return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else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for (E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adj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: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g.getAllAdjacent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(current))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if (!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pathToExtend.contains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adj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    List&lt;E&gt; copy = new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ArrayList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&lt;E&gt;(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   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copy.add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adj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   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paths.push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(copy);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return null;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}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BCBF00-EEA8-B24C-9FC5-09F8FE4C325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809307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Implementations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289A8F-A4EB-FE4B-B5C0-628798752F3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1CD0CA-9269-F646-9F31-C70B904FC22E}"/>
              </a:ext>
            </a:extLst>
          </p:cNvPr>
          <p:cNvSpPr txBox="1">
            <a:spLocks/>
          </p:cNvSpPr>
          <p:nvPr/>
        </p:nvSpPr>
        <p:spPr bwMode="auto">
          <a:xfrm>
            <a:off x="966971" y="1235148"/>
            <a:ext cx="7440429" cy="5429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public static &lt;E&gt; List&lt;E&gt; BFS(Graph&lt;E&gt; g, E start, E goal)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List&lt;E&gt;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startPath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= new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ArrayList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&lt;E&gt;();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startPath.add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(start);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     Queue&lt;List&lt;E&gt;&gt; paths = new LinkedList&lt;List&lt;E&gt;&gt;();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    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paths.add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startPath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while (!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paths.isEmpty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         List&lt;E&gt;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pathToExtend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 =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paths.remove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();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E current =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pathToExtend.get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pathToExtend.size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()-1);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if 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current.equals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(goal))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return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else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for (E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adj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: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g.getAllAdjacent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(current))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if (!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pathToExtend.contains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adj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    List&lt;E&gt; copy = new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ArrayList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&lt;E&gt;(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   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copy.add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adj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   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paths.add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(copy);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return null;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963513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702E-C1D0-1A42-8975-A8293A1F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DFSrec</a:t>
            </a:r>
            <a:r>
              <a:rPr lang="en-US" dirty="0"/>
              <a:t> vs. DFS vs. BFS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C134-1818-6546-93A7-91609341F39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6185" y="1288052"/>
            <a:ext cx="8032750" cy="52699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throws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java.io.FileNotFoundException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List&lt;Pair&lt;Integer, Integer&gt;&gt; edges = new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&lt;Pair&lt;Integer, Integer&gt;&gt;();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Integer&gt;(1, 2));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Integer&gt;(2, 3));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Integer&gt;(2, 4));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Integer&gt;(2, 5));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Integer&gt;(4, 5));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Integer&gt;(4, 6));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Integer&gt;(6, 3));        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Graph&lt;Integer&gt; g = new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DiGraphList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&lt;Integer&gt;(edges);</a:t>
            </a:r>
          </a:p>
          <a:p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DFSrec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+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GraphSearch.DFSrec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(g, 1, 3));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DFSrec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+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GraphSearch.DFSrec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(g, 1, 5));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("DFS " +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GraphSearch.DFS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(g, 1, 3));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("DFS " +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GraphSearch.DFS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(g, 1, 5));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("BFS " +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GraphSearch.BFS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(g, 1, 3));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("BFS " +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GraphSearch.BFS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(g, 1, 5)); 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BEE7E-5700-B241-BDC7-67E9ECE1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CAD-7D1F-F44E-835F-8831B007E64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2" descr="Image result for directed graph">
            <a:extLst>
              <a:ext uri="{FF2B5EF4-FFF2-40B4-BE49-F238E27FC236}">
                <a16:creationId xmlns:a16="http://schemas.microsoft.com/office/drawing/2014/main" id="{BA6D5F1B-BADE-0945-BC81-90647733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37" y="1889125"/>
            <a:ext cx="2447113" cy="161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0DEE50-B52F-6941-8AC1-DBFCB16D6617}"/>
              </a:ext>
            </a:extLst>
          </p:cNvPr>
          <p:cNvSpPr txBox="1"/>
          <p:nvPr/>
        </p:nvSpPr>
        <p:spPr>
          <a:xfrm>
            <a:off x="6485860" y="4954770"/>
            <a:ext cx="2445489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DFSrec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[1, 2, 3]</a:t>
            </a:r>
          </a:p>
          <a:p>
            <a:r>
              <a:rPr lang="en-US" sz="1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DFSrec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[1, 2, 4, 5]</a:t>
            </a:r>
          </a:p>
          <a:p>
            <a:endParaRPr lang="en-US" sz="14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 [1, 2, 4, 6, 3]</a:t>
            </a:r>
          </a:p>
          <a:p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 [1, 2, 5]</a:t>
            </a:r>
          </a:p>
          <a:p>
            <a:endParaRPr lang="en-US" sz="14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BFS [1, 2, 3]</a:t>
            </a:r>
          </a:p>
          <a:p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BFS [1, 2, 5]</a:t>
            </a:r>
          </a:p>
        </p:txBody>
      </p:sp>
    </p:spTree>
    <p:extLst>
      <p:ext uri="{BB962C8B-B14F-4D97-AF65-F5344CB8AC3E}">
        <p14:creationId xmlns:p14="http://schemas.microsoft.com/office/powerpoint/2010/main" val="63846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6D6F-ECB1-3443-873E-CF02B45C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HW6: </a:t>
            </a:r>
            <a:r>
              <a:rPr lang="en-US" dirty="0" err="1"/>
              <a:t>PathFinder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3918C-64AE-0149-A282-6E955EA31C0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1929" y="1219200"/>
            <a:ext cx="8001001" cy="56007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List&lt;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startState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endState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List&lt;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startPath.add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startState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Queue&lt;List&lt;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paths = new LinkedList&lt;List&lt;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&gt;&gt;();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(!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paths.isEmpty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List&lt;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shortestPath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paths.remove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current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shortestPath.get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shortestPath.size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()-1);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current.equals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endState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shortestPath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else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for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 :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this.getAllAdjacentStates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(current))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if (!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shortestPath.contains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(s))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List&lt;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copy = new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shortestPath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(copy);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null;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825F7-462C-5843-84BD-F326FF424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7425" y="1816100"/>
            <a:ext cx="2000250" cy="14587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1113" indent="0"/>
            <a:r>
              <a:rPr lang="en-US" sz="2000" dirty="0"/>
              <a:t>HW6 utilizes a modified BFS to find shortest paths in a FSM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73F20-8581-AF42-A3CB-CDE18046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CAD-7D1F-F44E-835F-8831B007E64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24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Finite State Machines (revisited)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801175"/>
          </a:xfrm>
        </p:spPr>
        <p:txBody>
          <a:bodyPr/>
          <a:lstStyle/>
          <a:p>
            <a:pPr marL="0" indent="0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recall: </a:t>
            </a:r>
            <a:r>
              <a:rPr lang="en-US" sz="2000" dirty="0">
                <a:latin typeface="Arial Narrow" charset="0"/>
                <a:ea typeface="ＭＳ Ｐゴシック" charset="0"/>
              </a:rPr>
              <a:t>a </a:t>
            </a:r>
            <a:r>
              <a:rPr lang="en-US" sz="2000" i="1" dirty="0">
                <a:latin typeface="Arial Narrow" charset="0"/>
                <a:ea typeface="ＭＳ Ｐゴシック" charset="0"/>
              </a:rPr>
              <a:t>Finite State Machine</a:t>
            </a:r>
            <a:r>
              <a:rPr lang="en-US" sz="2000" dirty="0">
                <a:latin typeface="Arial Narrow" charset="0"/>
                <a:ea typeface="ＭＳ Ｐゴシック" charset="0"/>
              </a:rPr>
              <a:t> (a.k.a. </a:t>
            </a:r>
            <a:r>
              <a:rPr lang="en-US" sz="2000" i="1" dirty="0">
                <a:latin typeface="Arial Narrow" charset="0"/>
                <a:ea typeface="ＭＳ Ｐゴシック" charset="0"/>
              </a:rPr>
              <a:t>Finite Automaton</a:t>
            </a:r>
            <a:r>
              <a:rPr lang="en-US" sz="2000" dirty="0">
                <a:latin typeface="Arial Narrow" charset="0"/>
                <a:ea typeface="ＭＳ Ｐゴシック" charset="0"/>
              </a:rPr>
              <a:t>) defines a finite set of states (i.e., vertices) along with transitions between those states (i.e., edges)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052868-25FC-E547-A726-4FDB758E13F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47111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6" y="2210985"/>
            <a:ext cx="419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651" r="19827" b="11869"/>
          <a:stretch/>
        </p:blipFill>
        <p:spPr>
          <a:xfrm>
            <a:off x="5296941" y="2534013"/>
            <a:ext cx="3995928" cy="2048256"/>
          </a:xfrm>
          <a:prstGeom prst="rect">
            <a:avLst/>
          </a:prstGeom>
        </p:spPr>
      </p:pic>
      <p:grpSp>
        <p:nvGrpSpPr>
          <p:cNvPr id="9" name="Group 134"/>
          <p:cNvGrpSpPr>
            <a:grpSpLocks/>
          </p:cNvGrpSpPr>
          <p:nvPr/>
        </p:nvGrpSpPr>
        <p:grpSpPr bwMode="auto">
          <a:xfrm>
            <a:off x="2002383" y="4096693"/>
            <a:ext cx="4084637" cy="2994025"/>
            <a:chOff x="1981200" y="3048000"/>
            <a:chExt cx="4085333" cy="2993078"/>
          </a:xfrm>
        </p:grpSpPr>
        <p:sp>
          <p:nvSpPr>
            <p:cNvPr id="10" name="Oval 9"/>
            <p:cNvSpPr/>
            <p:nvPr/>
          </p:nvSpPr>
          <p:spPr bwMode="auto">
            <a:xfrm>
              <a:off x="2819543" y="4190638"/>
              <a:ext cx="409645" cy="403097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5¢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819543" y="5257101"/>
              <a:ext cx="409645" cy="403097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10¢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10312" y="5639567"/>
              <a:ext cx="409645" cy="401511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20¢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810312" y="4190638"/>
              <a:ext cx="409645" cy="403097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15¢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648654" y="3048000"/>
              <a:ext cx="409645" cy="40151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25¢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981200" y="4038287"/>
              <a:ext cx="409645" cy="403097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0¢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877293" y="5104749"/>
              <a:ext cx="409645" cy="403097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30¢</a:t>
              </a:r>
            </a:p>
          </p:txBody>
        </p:sp>
        <p:cxnSp>
          <p:nvCxnSpPr>
            <p:cNvPr id="17" name="Straight Arrow Connector 16"/>
            <p:cNvCxnSpPr>
              <a:cxnSpLocks noChangeShapeType="1"/>
              <a:stCxn id="15" idx="6"/>
              <a:endCxn id="10" idx="2"/>
            </p:cNvCxnSpPr>
            <p:nvPr/>
          </p:nvCxnSpPr>
          <p:spPr bwMode="auto">
            <a:xfrm>
              <a:off x="2390790" y="4239739"/>
              <a:ext cx="428610" cy="1524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Straight Arrow Connector 21"/>
            <p:cNvCxnSpPr>
              <a:cxnSpLocks noChangeShapeType="1"/>
              <a:stCxn id="15" idx="5"/>
              <a:endCxn id="11" idx="1"/>
            </p:cNvCxnSpPr>
            <p:nvPr/>
          </p:nvCxnSpPr>
          <p:spPr bwMode="auto">
            <a:xfrm rot="16200000" flipH="1">
              <a:off x="2137722" y="4575051"/>
              <a:ext cx="934746" cy="548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Straight Arrow Connector 23"/>
            <p:cNvCxnSpPr>
              <a:cxnSpLocks noChangeShapeType="1"/>
              <a:stCxn id="10" idx="4"/>
              <a:endCxn id="11" idx="0"/>
            </p:cNvCxnSpPr>
            <p:nvPr/>
          </p:nvCxnSpPr>
          <p:spPr bwMode="auto">
            <a:xfrm rot="5400000">
              <a:off x="2691934" y="4925539"/>
              <a:ext cx="664522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Straight Arrow Connector 26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>
              <a:off x="3228990" y="4392139"/>
              <a:ext cx="58101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Straight Arrow Connector 28"/>
            <p:cNvCxnSpPr>
              <a:cxnSpLocks noChangeShapeType="1"/>
              <a:stCxn id="11" idx="5"/>
              <a:endCxn id="12" idx="2"/>
            </p:cNvCxnSpPr>
            <p:nvPr/>
          </p:nvCxnSpPr>
          <p:spPr bwMode="auto">
            <a:xfrm rot="16200000" flipH="1">
              <a:off x="3370117" y="5400055"/>
              <a:ext cx="238773" cy="6409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Arrow Connector 30"/>
            <p:cNvCxnSpPr>
              <a:cxnSpLocks noChangeShapeType="1"/>
              <a:stCxn id="13" idx="7"/>
              <a:endCxn id="14" idx="3"/>
            </p:cNvCxnSpPr>
            <p:nvPr/>
          </p:nvCxnSpPr>
          <p:spPr bwMode="auto">
            <a:xfrm rot="5400000" flipH="1" flipV="1">
              <a:off x="4004622" y="3546351"/>
              <a:ext cx="858546" cy="548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Straight Arrow Connector 32"/>
            <p:cNvCxnSpPr>
              <a:cxnSpLocks noChangeShapeType="1"/>
              <a:stCxn id="12" idx="6"/>
              <a:endCxn id="16" idx="3"/>
            </p:cNvCxnSpPr>
            <p:nvPr/>
          </p:nvCxnSpPr>
          <p:spPr bwMode="auto">
            <a:xfrm flipV="1">
              <a:off x="4219590" y="5448766"/>
              <a:ext cx="717193" cy="3911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Straight Arrow Connector 34"/>
            <p:cNvCxnSpPr>
              <a:cxnSpLocks noChangeShapeType="1"/>
              <a:stCxn id="14" idx="5"/>
              <a:endCxn id="49" idx="1"/>
            </p:cNvCxnSpPr>
            <p:nvPr/>
          </p:nvCxnSpPr>
          <p:spPr bwMode="auto">
            <a:xfrm rot="16200000" flipH="1">
              <a:off x="5080494" y="3308678"/>
              <a:ext cx="553745" cy="71911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Straight Arrow Connector 37"/>
            <p:cNvCxnSpPr>
              <a:cxnSpLocks noChangeShapeType="1"/>
              <a:stCxn id="16" idx="7"/>
              <a:endCxn id="49" idx="3"/>
            </p:cNvCxnSpPr>
            <p:nvPr/>
          </p:nvCxnSpPr>
          <p:spPr bwMode="auto">
            <a:xfrm rot="5400000" flipH="1" flipV="1">
              <a:off x="5004293" y="4451680"/>
              <a:ext cx="934747" cy="49051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Straight Arrow Connector 39"/>
            <p:cNvCxnSpPr>
              <a:cxnSpLocks noChangeShapeType="1"/>
              <a:stCxn id="13" idx="4"/>
              <a:endCxn id="12" idx="0"/>
            </p:cNvCxnSpPr>
            <p:nvPr/>
          </p:nvCxnSpPr>
          <p:spPr bwMode="auto">
            <a:xfrm rot="5400000">
              <a:off x="3492034" y="5116039"/>
              <a:ext cx="1045522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Straight Arrow Connector 41"/>
            <p:cNvCxnSpPr>
              <a:cxnSpLocks noChangeShapeType="1"/>
              <a:stCxn id="14" idx="4"/>
              <a:endCxn id="16" idx="0"/>
            </p:cNvCxnSpPr>
            <p:nvPr/>
          </p:nvCxnSpPr>
          <p:spPr bwMode="auto">
            <a:xfrm rot="16200000" flipH="1">
              <a:off x="4139734" y="4163539"/>
              <a:ext cx="1655122" cy="228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Straight Arrow Connector 60"/>
            <p:cNvCxnSpPr>
              <a:cxnSpLocks noChangeShapeType="1"/>
              <a:stCxn id="15" idx="7"/>
              <a:endCxn id="14" idx="2"/>
            </p:cNvCxnSpPr>
            <p:nvPr/>
          </p:nvCxnSpPr>
          <p:spPr bwMode="auto">
            <a:xfrm rot="5400000" flipH="1" flipV="1">
              <a:off x="3065317" y="2514630"/>
              <a:ext cx="848373" cy="23173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Straight Arrow Connector 77"/>
            <p:cNvCxnSpPr>
              <a:cxnSpLocks noChangeShapeType="1"/>
              <a:stCxn id="10" idx="5"/>
              <a:endCxn id="16" idx="2"/>
            </p:cNvCxnSpPr>
            <p:nvPr/>
          </p:nvCxnSpPr>
          <p:spPr bwMode="auto">
            <a:xfrm rot="16200000" flipH="1">
              <a:off x="3636817" y="4066555"/>
              <a:ext cx="772173" cy="17077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" name="TextBox 79"/>
            <p:cNvSpPr txBox="1">
              <a:spLocks noChangeArrowheads="1"/>
            </p:cNvSpPr>
            <p:nvPr/>
          </p:nvSpPr>
          <p:spPr bwMode="auto">
            <a:xfrm>
              <a:off x="3048000" y="35052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Q</a:t>
              </a:r>
              <a:endParaRPr lang="en-US"/>
            </a:p>
          </p:txBody>
        </p:sp>
        <p:sp>
          <p:nvSpPr>
            <p:cNvPr id="31" name="TextBox 80"/>
            <p:cNvSpPr txBox="1">
              <a:spLocks noChangeArrowheads="1"/>
            </p:cNvSpPr>
            <p:nvPr/>
          </p:nvSpPr>
          <p:spPr bwMode="auto">
            <a:xfrm>
              <a:off x="3124200" y="44958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Q</a:t>
              </a:r>
              <a:endParaRPr lang="en-US"/>
            </a:p>
          </p:txBody>
        </p:sp>
        <p:sp>
          <p:nvSpPr>
            <p:cNvPr id="32" name="TextBox 81"/>
            <p:cNvSpPr txBox="1">
              <a:spLocks noChangeArrowheads="1"/>
            </p:cNvSpPr>
            <p:nvPr/>
          </p:nvSpPr>
          <p:spPr bwMode="auto">
            <a:xfrm>
              <a:off x="2362200" y="48768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  <a:endParaRPr lang="en-US"/>
            </a:p>
          </p:txBody>
        </p:sp>
        <p:sp>
          <p:nvSpPr>
            <p:cNvPr id="33" name="TextBox 82"/>
            <p:cNvSpPr txBox="1">
              <a:spLocks noChangeArrowheads="1"/>
            </p:cNvSpPr>
            <p:nvPr/>
          </p:nvSpPr>
          <p:spPr bwMode="auto">
            <a:xfrm>
              <a:off x="3200400" y="56388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  <a:endParaRPr lang="en-US"/>
            </a:p>
          </p:txBody>
        </p:sp>
        <p:sp>
          <p:nvSpPr>
            <p:cNvPr id="34" name="TextBox 83"/>
            <p:cNvSpPr txBox="1">
              <a:spLocks noChangeArrowheads="1"/>
            </p:cNvSpPr>
            <p:nvPr/>
          </p:nvSpPr>
          <p:spPr bwMode="auto">
            <a:xfrm>
              <a:off x="4419600" y="5590401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  <a:endParaRPr lang="en-US"/>
            </a:p>
          </p:txBody>
        </p:sp>
        <p:sp>
          <p:nvSpPr>
            <p:cNvPr id="35" name="TextBox 84"/>
            <p:cNvSpPr txBox="1">
              <a:spLocks noChangeArrowheads="1"/>
            </p:cNvSpPr>
            <p:nvPr/>
          </p:nvSpPr>
          <p:spPr bwMode="auto">
            <a:xfrm>
              <a:off x="5181600" y="35814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  <a:endParaRPr lang="en-US"/>
            </a:p>
          </p:txBody>
        </p:sp>
        <p:sp>
          <p:nvSpPr>
            <p:cNvPr id="36" name="TextBox 85"/>
            <p:cNvSpPr txBox="1">
              <a:spLocks noChangeArrowheads="1"/>
            </p:cNvSpPr>
            <p:nvPr/>
          </p:nvSpPr>
          <p:spPr bwMode="auto">
            <a:xfrm>
              <a:off x="4038600" y="3761601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  <a:endParaRPr lang="en-US"/>
            </a:p>
          </p:txBody>
        </p:sp>
        <p:sp>
          <p:nvSpPr>
            <p:cNvPr id="37" name="TextBox 86"/>
            <p:cNvSpPr txBox="1">
              <a:spLocks noChangeArrowheads="1"/>
            </p:cNvSpPr>
            <p:nvPr/>
          </p:nvSpPr>
          <p:spPr bwMode="auto">
            <a:xfrm>
              <a:off x="3276600" y="41148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  <a:endParaRPr lang="en-US"/>
            </a:p>
          </p:txBody>
        </p:sp>
        <p:sp>
          <p:nvSpPr>
            <p:cNvPr id="38" name="TextBox 87"/>
            <p:cNvSpPr txBox="1">
              <a:spLocks noChangeArrowheads="1"/>
            </p:cNvSpPr>
            <p:nvPr/>
          </p:nvSpPr>
          <p:spPr bwMode="auto">
            <a:xfrm>
              <a:off x="2514600" y="40386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39" name="TextBox 88"/>
            <p:cNvSpPr txBox="1">
              <a:spLocks noChangeArrowheads="1"/>
            </p:cNvSpPr>
            <p:nvPr/>
          </p:nvSpPr>
          <p:spPr bwMode="auto">
            <a:xfrm>
              <a:off x="2971800" y="47244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40" name="TextBox 89"/>
            <p:cNvSpPr txBox="1">
              <a:spLocks noChangeArrowheads="1"/>
            </p:cNvSpPr>
            <p:nvPr/>
          </p:nvSpPr>
          <p:spPr bwMode="auto">
            <a:xfrm>
              <a:off x="4876800" y="39624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cxnSp>
          <p:nvCxnSpPr>
            <p:cNvPr id="41" name="Straight Arrow Connector 91"/>
            <p:cNvCxnSpPr>
              <a:cxnSpLocks noChangeShapeType="1"/>
              <a:stCxn id="11" idx="7"/>
              <a:endCxn id="13" idx="3"/>
            </p:cNvCxnSpPr>
            <p:nvPr/>
          </p:nvCxnSpPr>
          <p:spPr bwMode="auto">
            <a:xfrm rot="5400000" flipH="1" flipV="1">
              <a:off x="3128322" y="4575051"/>
              <a:ext cx="782346" cy="7009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Straight Arrow Connector 93"/>
            <p:cNvCxnSpPr>
              <a:cxnSpLocks noChangeShapeType="1"/>
              <a:stCxn id="12" idx="7"/>
              <a:endCxn id="14" idx="4"/>
            </p:cNvCxnSpPr>
            <p:nvPr/>
          </p:nvCxnSpPr>
          <p:spPr bwMode="auto">
            <a:xfrm rot="5400000" flipH="1" flipV="1">
              <a:off x="3382584" y="4227301"/>
              <a:ext cx="2247434" cy="6933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TextBox 94"/>
            <p:cNvSpPr txBox="1">
              <a:spLocks noChangeArrowheads="1"/>
            </p:cNvSpPr>
            <p:nvPr/>
          </p:nvSpPr>
          <p:spPr bwMode="auto">
            <a:xfrm>
              <a:off x="3429000" y="48006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cxnSp>
          <p:nvCxnSpPr>
            <p:cNvPr id="44" name="Straight Arrow Connector 96"/>
            <p:cNvCxnSpPr>
              <a:cxnSpLocks noChangeShapeType="1"/>
              <a:stCxn id="11" idx="6"/>
              <a:endCxn id="49" idx="2"/>
            </p:cNvCxnSpPr>
            <p:nvPr/>
          </p:nvCxnSpPr>
          <p:spPr bwMode="auto">
            <a:xfrm flipV="1">
              <a:off x="3228990" y="4087338"/>
              <a:ext cx="2427953" cy="13716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TextBox 99"/>
            <p:cNvSpPr txBox="1">
              <a:spLocks noChangeArrowheads="1"/>
            </p:cNvSpPr>
            <p:nvPr/>
          </p:nvSpPr>
          <p:spPr bwMode="auto">
            <a:xfrm>
              <a:off x="3429000" y="51816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Q</a:t>
              </a:r>
              <a:endParaRPr lang="en-US"/>
            </a:p>
          </p:txBody>
        </p:sp>
        <p:sp>
          <p:nvSpPr>
            <p:cNvPr id="46" name="TextBox 100"/>
            <p:cNvSpPr txBox="1">
              <a:spLocks noChangeArrowheads="1"/>
            </p:cNvSpPr>
            <p:nvPr/>
          </p:nvSpPr>
          <p:spPr bwMode="auto">
            <a:xfrm>
              <a:off x="5257800" y="48006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47" name="TextBox 123"/>
            <p:cNvSpPr txBox="1">
              <a:spLocks noChangeArrowheads="1"/>
            </p:cNvSpPr>
            <p:nvPr/>
          </p:nvSpPr>
          <p:spPr bwMode="auto">
            <a:xfrm>
              <a:off x="4191000" y="52578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48" name="TextBox 124"/>
            <p:cNvSpPr txBox="1">
              <a:spLocks noChangeArrowheads="1"/>
            </p:cNvSpPr>
            <p:nvPr/>
          </p:nvSpPr>
          <p:spPr bwMode="auto">
            <a:xfrm>
              <a:off x="3962400" y="45720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656888" y="3885935"/>
              <a:ext cx="409645" cy="403097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35¢</a:t>
              </a:r>
            </a:p>
          </p:txBody>
        </p:sp>
        <p:sp>
          <p:nvSpPr>
            <p:cNvPr id="50" name="Oval 127"/>
            <p:cNvSpPr>
              <a:spLocks noChangeArrowheads="1"/>
            </p:cNvSpPr>
            <p:nvPr/>
          </p:nvSpPr>
          <p:spPr bwMode="auto">
            <a:xfrm>
              <a:off x="5696991" y="3918978"/>
              <a:ext cx="335651" cy="3356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987331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Recognition/acceptance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236663"/>
            <a:ext cx="8585200" cy="896937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we say that a FSM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recognizes a pattern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all sequences that meet that pattern terminate in an accepting state (drawn with double circle)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327284-A78A-E543-8C90-B2E3D0F76E4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059859" y="4495800"/>
            <a:ext cx="2934748" cy="22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accepts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1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00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0101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0001110</a:t>
            </a:r>
          </a:p>
          <a:p>
            <a:pPr lvl="1">
              <a:spcBef>
                <a:spcPct val="20000"/>
              </a:spcBef>
            </a:pPr>
            <a:endParaRPr lang="en-US" sz="1050" dirty="0">
              <a:solidFill>
                <a:srgbClr val="000000"/>
              </a:solidFill>
              <a:latin typeface="Arial Narrow" charset="0"/>
            </a:endParaRPr>
          </a:p>
          <a:p>
            <a:pPr lvl="1">
              <a:spcBef>
                <a:spcPct val="20000"/>
              </a:spcBef>
            </a:pPr>
            <a:r>
              <a:rPr lang="en-US" sz="1800" i="1" dirty="0">
                <a:solidFill>
                  <a:srgbClr val="000000"/>
                </a:solidFill>
                <a:latin typeface="Arial Narrow" charset="0"/>
              </a:rPr>
              <a:t>in general?</a:t>
            </a:r>
          </a:p>
        </p:txBody>
      </p:sp>
      <p:pic>
        <p:nvPicPr>
          <p:cNvPr id="4915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2004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69615" y="2362200"/>
            <a:ext cx="2940360" cy="1571625"/>
            <a:chOff x="669615" y="2362200"/>
            <a:chExt cx="2940360" cy="1571625"/>
          </a:xfrm>
        </p:grpSpPr>
        <p:pic>
          <p:nvPicPr>
            <p:cNvPr id="49157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362200"/>
              <a:ext cx="261937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69615" y="3047880"/>
              <a:ext cx="496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Start</a:t>
              </a:r>
            </a:p>
          </p:txBody>
        </p:sp>
      </p:grp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068325" y="4486570"/>
            <a:ext cx="2934748" cy="22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accepts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10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01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1010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100110</a:t>
            </a:r>
          </a:p>
          <a:p>
            <a:pPr lvl="1">
              <a:spcBef>
                <a:spcPct val="20000"/>
              </a:spcBef>
            </a:pPr>
            <a:endParaRPr lang="en-US" sz="1050" dirty="0">
              <a:solidFill>
                <a:srgbClr val="000000"/>
              </a:solidFill>
              <a:latin typeface="Arial Narrow" charset="0"/>
            </a:endParaRPr>
          </a:p>
          <a:p>
            <a:pPr lvl="1">
              <a:spcBef>
                <a:spcPct val="20000"/>
              </a:spcBef>
            </a:pPr>
            <a:r>
              <a:rPr lang="en-US" sz="1800" i="1" dirty="0">
                <a:solidFill>
                  <a:srgbClr val="000000"/>
                </a:solidFill>
                <a:latin typeface="Arial Narrow" charset="0"/>
              </a:rPr>
              <a:t>in general?</a:t>
            </a:r>
          </a:p>
        </p:txBody>
      </p:sp>
    </p:spTree>
    <p:extLst>
      <p:ext uri="{BB962C8B-B14F-4D97-AF65-F5344CB8AC3E}">
        <p14:creationId xmlns:p14="http://schemas.microsoft.com/office/powerpoint/2010/main" val="33029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Regular expressions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236663"/>
            <a:ext cx="8585200" cy="1531733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alternatively, we say that a FSM </a:t>
            </a:r>
            <a:r>
              <a:rPr lang="en-US" i="1" dirty="0">
                <a:latin typeface="Arial Narrow" charset="0"/>
              </a:rPr>
              <a:t>defines a language </a:t>
            </a:r>
            <a:r>
              <a:rPr lang="en-US" dirty="0">
                <a:latin typeface="Arial Narrow" charset="0"/>
              </a:rPr>
              <a:t>made up of the sequences accepted by the FSM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a language is known as a </a:t>
            </a:r>
            <a:r>
              <a:rPr lang="en-US" sz="1800" i="1" dirty="0">
                <a:solidFill>
                  <a:srgbClr val="000000"/>
                </a:solidFill>
                <a:latin typeface="Arial Narrow" charset="0"/>
              </a:rPr>
              <a:t>regular language</a:t>
            </a: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 if there exists a FSM that accepts it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a </a:t>
            </a:r>
            <a:r>
              <a:rPr lang="en-US" sz="1800" i="1" dirty="0">
                <a:solidFill>
                  <a:srgbClr val="000000"/>
                </a:solidFill>
                <a:latin typeface="Arial Narrow" charset="0"/>
              </a:rPr>
              <a:t>regular expression </a:t>
            </a: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denotes a regular language using * for arbitrary repetition and + for OR</a:t>
            </a: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  <a:latin typeface="Arial Narrow" charset="0"/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  <a:latin typeface="Arial Narrow" charset="0"/>
            </a:endParaRPr>
          </a:p>
          <a:p>
            <a:pPr lvl="2">
              <a:buFont typeface="Wingdings" charset="0"/>
              <a:buChar char="§"/>
            </a:pPr>
            <a:endParaRPr lang="en-US" sz="1200" dirty="0">
              <a:solidFill>
                <a:srgbClr val="000000"/>
              </a:solidFill>
              <a:latin typeface="Arial Narrow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	L</a:t>
            </a:r>
            <a:r>
              <a:rPr lang="en-US" sz="1800" baseline="-25000" dirty="0">
                <a:solidFill>
                  <a:srgbClr val="000000"/>
                </a:solidFill>
                <a:latin typeface="Arial Narrow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 = 1*(01*0)*1*				L</a:t>
            </a:r>
            <a:r>
              <a:rPr lang="en-US" sz="1800" baseline="-25000" dirty="0">
                <a:solidFill>
                  <a:srgbClr val="000000"/>
                </a:solidFill>
                <a:latin typeface="Arial Narrow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 = (01 + 10)*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327284-A78A-E543-8C90-B2E3D0F76E4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4915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20" y="3777620"/>
            <a:ext cx="32004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2790" y="3701420"/>
            <a:ext cx="2940360" cy="1571625"/>
            <a:chOff x="669615" y="2362200"/>
            <a:chExt cx="2940360" cy="1571625"/>
          </a:xfrm>
        </p:grpSpPr>
        <p:pic>
          <p:nvPicPr>
            <p:cNvPr id="49157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362200"/>
              <a:ext cx="261937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69615" y="3047880"/>
              <a:ext cx="496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8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Old GRE CS exam – sample question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88785B-9EB9-484C-B4DC-D2DAED08E10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5427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36800"/>
            <a:ext cx="85217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560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Regular language examples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052868-25FC-E547-A726-4FDB758E13F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37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47111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0" y="1440405"/>
            <a:ext cx="419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651" r="19827" b="11869"/>
          <a:stretch/>
        </p:blipFill>
        <p:spPr>
          <a:xfrm>
            <a:off x="4298117" y="3918211"/>
            <a:ext cx="3995928" cy="20482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3130" y="1926466"/>
            <a:ext cx="46802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if </a:t>
            </a:r>
            <a:r>
              <a:rPr lang="en-US" sz="1600" dirty="0">
                <a:latin typeface="Courier New"/>
                <a:cs typeface="Courier New"/>
              </a:rPr>
              <a:t>locked</a:t>
            </a:r>
            <a:r>
              <a:rPr lang="en-US" sz="1800" dirty="0">
                <a:latin typeface="+mn-lt"/>
              </a:rPr>
              <a:t> is initial state and </a:t>
            </a:r>
            <a:r>
              <a:rPr lang="en-US" sz="1600" dirty="0">
                <a:latin typeface="Courier New"/>
                <a:cs typeface="Courier New"/>
              </a:rPr>
              <a:t>unlocked</a:t>
            </a:r>
            <a:r>
              <a:rPr lang="en-US" sz="1800" dirty="0">
                <a:latin typeface="+mn-lt"/>
              </a:rPr>
              <a:t> is goal state: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600" dirty="0">
                <a:latin typeface="Courier New"/>
                <a:cs typeface="Courier New"/>
              </a:rPr>
              <a:t>Coin (Push Push* Coin)* Coin*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9060" y="5660652"/>
            <a:ext cx="6088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if </a:t>
            </a:r>
            <a:r>
              <a:rPr lang="en-US" sz="1600" dirty="0">
                <a:latin typeface="Courier New"/>
                <a:cs typeface="Courier New"/>
              </a:rPr>
              <a:t>betweenLetters</a:t>
            </a:r>
            <a:r>
              <a:rPr lang="en-US" sz="1800" dirty="0">
                <a:latin typeface="+mn-lt"/>
              </a:rPr>
              <a:t> is initial and goal state: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600" dirty="0">
                <a:latin typeface="Courier New"/>
                <a:cs typeface="Courier New"/>
              </a:rPr>
              <a:t>((Dot + Dash) (Dot + Dash)* (</a:t>
            </a:r>
            <a:r>
              <a:rPr lang="en-US" sz="1600" dirty="0" err="1">
                <a:latin typeface="Courier New"/>
                <a:cs typeface="Courier New"/>
              </a:rPr>
              <a:t>Lspace</a:t>
            </a:r>
            <a:r>
              <a:rPr lang="en-US" sz="1600" dirty="0">
                <a:latin typeface="Courier New"/>
                <a:cs typeface="Courier New"/>
              </a:rPr>
              <a:t> + </a:t>
            </a:r>
            <a:r>
              <a:rPr lang="en-US" sz="1600" dirty="0" err="1">
                <a:latin typeface="Courier New"/>
                <a:cs typeface="Courier New"/>
              </a:rPr>
              <a:t>Wspace</a:t>
            </a:r>
            <a:r>
              <a:rPr lang="en-US" sz="1600" dirty="0">
                <a:latin typeface="Courier New"/>
                <a:cs typeface="Courier New"/>
              </a:rPr>
              <a:t>))*</a:t>
            </a:r>
          </a:p>
        </p:txBody>
      </p:sp>
    </p:spTree>
    <p:extLst>
      <p:ext uri="{BB962C8B-B14F-4D97-AF65-F5344CB8AC3E}">
        <p14:creationId xmlns:p14="http://schemas.microsoft.com/office/powerpoint/2010/main" val="42676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Deterministic vs. nondeterministic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585200" cy="54102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examples so far are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deterministic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i.e., each transition is unambiguous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 FSM can also be </a:t>
            </a:r>
            <a:r>
              <a:rPr lang="en-US" i="1" dirty="0">
                <a:latin typeface="Arial Narrow" charset="0"/>
                <a:ea typeface="ＭＳ Ｐゴシック" charset="0"/>
              </a:rPr>
              <a:t>nondeterministic</a:t>
            </a:r>
            <a:r>
              <a:rPr lang="en-US" dirty="0">
                <a:latin typeface="Arial Narrow" charset="0"/>
                <a:ea typeface="ＭＳ Ｐゴシック" charset="0"/>
              </a:rPr>
              <a:t>, if there are multiple transitions from a state with different labels/weights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 nondeterministic FSM accepts a sequence if there exists a path that accepts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nondeterministic FSMs are especially useful for defining complex regular languages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C6D117-654B-B84F-99E0-D0C78C2B799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pSp>
        <p:nvGrpSpPr>
          <p:cNvPr id="50181" name="Group 9"/>
          <p:cNvGrpSpPr>
            <a:grpSpLocks/>
          </p:cNvGrpSpPr>
          <p:nvPr/>
        </p:nvGrpSpPr>
        <p:grpSpPr bwMode="auto">
          <a:xfrm>
            <a:off x="2941638" y="3471858"/>
            <a:ext cx="3073400" cy="2654300"/>
            <a:chOff x="2895600" y="2819400"/>
            <a:chExt cx="3073400" cy="2654300"/>
          </a:xfrm>
        </p:grpSpPr>
        <p:pic>
          <p:nvPicPr>
            <p:cNvPr id="50182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819400"/>
              <a:ext cx="30734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3" name="Oval 7"/>
            <p:cNvSpPr>
              <a:spLocks noChangeArrowheads="1"/>
            </p:cNvSpPr>
            <p:nvPr/>
          </p:nvSpPr>
          <p:spPr bwMode="auto">
            <a:xfrm>
              <a:off x="4227288" y="48768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5644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MFT CS exam – sample question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297B54-836F-0145-921D-6FC98BC9703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522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79550"/>
            <a:ext cx="65151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5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4EF924-47C5-F546-A3F4-272956F9730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905000"/>
            <a:ext cx="3886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Google </a:t>
            </a:r>
            <a:r>
              <a:rPr lang="en-US" dirty="0" err="1">
                <a:latin typeface="+mn-lt"/>
                <a:ea typeface="+mn-ea"/>
                <a:cs typeface="+mn-cs"/>
              </a:rPr>
              <a:t>pagerank</a:t>
            </a:r>
            <a:r>
              <a:rPr lang="en-US" dirty="0">
                <a:latin typeface="+mn-lt"/>
                <a:ea typeface="+mn-ea"/>
                <a:cs typeface="+mn-cs"/>
              </a:rPr>
              <a:t> algorithm</a:t>
            </a:r>
          </a:p>
          <a:p>
            <a:pPr marL="342900" indent="-22860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the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pagerank</a:t>
            </a:r>
            <a:r>
              <a:rPr lang="en-US" sz="2000" dirty="0">
                <a:latin typeface="+mn-lt"/>
                <a:ea typeface="+mn-ea"/>
                <a:cs typeface="+mn-cs"/>
              </a:rPr>
              <a:t> of a page is based on the number of pages that link to it and their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pageranks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114300"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228600"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https://</a:t>
            </a:r>
            <a:r>
              <a:rPr lang="en-US" sz="1600" dirty="0" err="1">
                <a:latin typeface="+mn-lt"/>
                <a:ea typeface="+mn-ea"/>
                <a:cs typeface="+mn-cs"/>
              </a:rPr>
              <a:t>en.wikipedia.org</a:t>
            </a:r>
            <a:r>
              <a:rPr lang="en-US" sz="1600" dirty="0">
                <a:latin typeface="+mn-lt"/>
                <a:ea typeface="+mn-ea"/>
                <a:cs typeface="+mn-cs"/>
              </a:rPr>
              <a:t>/wiki/PageRank</a:t>
            </a:r>
          </a:p>
        </p:txBody>
      </p:sp>
      <p:pic>
        <p:nvPicPr>
          <p:cNvPr id="1026" name="Picture 2" descr="https://upload.wikimedia.org/wikipedia/en/thumb/8/8b/PageRanks-Example.jpg/400px-PageRanks-Example.jpg">
            <a:extLst>
              <a:ext uri="{FF2B5EF4-FFF2-40B4-BE49-F238E27FC236}">
                <a16:creationId xmlns:a16="http://schemas.microsoft.com/office/drawing/2014/main" id="{ABF9D2EB-9760-404E-BBD6-ED652F182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9" y="1589943"/>
            <a:ext cx="4609541" cy="38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GRE CS exam – sample question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6A9EC6-92EA-D549-8873-50D4B238BA1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85900"/>
            <a:ext cx="7823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257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Uses of FSM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04225" cy="3216275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FSM machines are useful in many areas of CS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designing software for controlling devices (e.g., vending machine, elevator, …)</a:t>
            </a:r>
          </a:p>
          <a:p>
            <a:pPr marL="914400" lvl="2" indent="0"/>
            <a:r>
              <a:rPr lang="en-US" sz="1800" dirty="0">
                <a:latin typeface="Arial Narrow" charset="0"/>
                <a:ea typeface="ＭＳ Ｐゴシック" charset="0"/>
              </a:rPr>
              <a:t>first identify states, constructing a table of state transitions, then implement in code</a:t>
            </a:r>
          </a:p>
          <a:p>
            <a:pPr marL="914400" lvl="2" indent="0"/>
            <a:endParaRPr lang="en-US" sz="18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parsing symbols for programming languages or text processing</a:t>
            </a:r>
          </a:p>
          <a:p>
            <a:pPr marL="914400" lvl="2" indent="0"/>
            <a:r>
              <a:rPr lang="en-US" sz="1800" dirty="0">
                <a:latin typeface="Arial Narrow" charset="0"/>
                <a:ea typeface="ＭＳ Ｐゴシック" charset="0"/>
              </a:rPr>
              <a:t>may define the language using rules or via a regular expression, then build a FSM to parse the characters into tokens &amp; symbols</a:t>
            </a:r>
          </a:p>
          <a:p>
            <a:pPr marL="914400" lvl="2" indent="0"/>
            <a:endParaRPr lang="en-US" sz="1800" dirty="0">
              <a:latin typeface="Arial Narrow" charset="0"/>
              <a:ea typeface="ＭＳ Ｐゴシック" charset="0"/>
            </a:endParaRPr>
          </a:p>
          <a:p>
            <a:pPr marL="914400" lvl="2" indent="0"/>
            <a:endParaRPr lang="en-US" sz="1800" dirty="0">
              <a:latin typeface="Arial Narrow" charset="0"/>
              <a:ea typeface="ＭＳ Ｐゴシック" charset="0"/>
            </a:endParaRPr>
          </a:p>
          <a:p>
            <a:pPr marL="914400" lvl="2" indent="0"/>
            <a:endParaRPr lang="en-US" sz="1800" dirty="0">
              <a:latin typeface="Arial Narrow" charset="0"/>
              <a:ea typeface="ＭＳ Ｐゴシック" charset="0"/>
            </a:endParaRPr>
          </a:p>
          <a:p>
            <a:pPr marL="914400" lvl="2" indent="0"/>
            <a:endParaRPr lang="en-US" sz="18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designing circuitry</a:t>
            </a:r>
          </a:p>
          <a:p>
            <a:pPr marL="914400" lvl="2" indent="0"/>
            <a:r>
              <a:rPr lang="en-US" sz="1800" dirty="0">
                <a:latin typeface="Arial Narrow" charset="0"/>
                <a:ea typeface="ＭＳ Ｐゴシック" charset="0"/>
              </a:rPr>
              <a:t>commonly used to model complex circuitry, design components</a:t>
            </a:r>
          </a:p>
          <a:p>
            <a:pPr lvl="1"/>
            <a:endParaRPr lang="en-US" sz="1800" dirty="0">
              <a:latin typeface="Arial Narrow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35E1F0-44B5-564F-B203-D23A4802EA3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5120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58" y="4659120"/>
            <a:ext cx="4681537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86" y="3419674"/>
            <a:ext cx="6928798" cy="8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0A4CEB-1754-E949-BED8-6ADBBBF154E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048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45053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1905000"/>
            <a:ext cx="403860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TouchGraph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Facebook</a:t>
            </a:r>
            <a:r>
              <a:rPr lang="en-US" dirty="0">
                <a:latin typeface="+mn-lt"/>
                <a:ea typeface="+mn-ea"/>
                <a:cs typeface="+mn-cs"/>
              </a:rPr>
              <a:t> Browser</a:t>
            </a:r>
          </a:p>
          <a:p>
            <a:pPr marL="342900" indent="-22860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allows you to view all of your friends and groups as a graph</a:t>
            </a:r>
          </a:p>
          <a:p>
            <a:pPr marL="342900" indent="-228600">
              <a:buFont typeface="Wingdings" charset="2"/>
              <a:buChar char="§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228600">
              <a:buFont typeface="Wingdings" charset="2"/>
              <a:buChar char="§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228600"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http://</a:t>
            </a:r>
            <a:r>
              <a:rPr lang="en-US" sz="1600" dirty="0" err="1">
                <a:latin typeface="+mn-lt"/>
                <a:ea typeface="+mn-ea"/>
                <a:cs typeface="+mn-cs"/>
              </a:rPr>
              <a:t>www.touchgraph.com/facebook</a:t>
            </a:r>
            <a:endParaRPr lang="en-US" sz="16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73AA75-C6B2-C948-8C19-2EEEBE16B10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0798" y="2315307"/>
            <a:ext cx="40268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Enron email graph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228600">
              <a:buFont typeface="Wingdings" charset="2"/>
              <a:buChar char="§"/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was used during prosecution to identify conspirators</a:t>
            </a:r>
          </a:p>
          <a:p>
            <a:pPr marL="342900" indent="-228600">
              <a:buFont typeface="Wingdings" charset="2"/>
              <a:buChar char="§"/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 marL="342900" indent="-228600">
              <a:buFont typeface="Wingdings" charset="2"/>
              <a:buChar char="§"/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 marL="342900" indent="-228600"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http://</a:t>
            </a:r>
            <a:r>
              <a:rPr lang="en-US" sz="1600" dirty="0" err="1">
                <a:latin typeface="+mn-lt"/>
                <a:ea typeface="+mn-ea"/>
                <a:cs typeface="+mn-cs"/>
              </a:rPr>
              <a:t>www.contextsmith.com</a:t>
            </a:r>
            <a:r>
              <a:rPr lang="en-US" sz="1600" dirty="0">
                <a:latin typeface="+mn-lt"/>
                <a:ea typeface="+mn-ea"/>
                <a:cs typeface="+mn-cs"/>
              </a:rPr>
              <a:t>/blog/</a:t>
            </a:r>
            <a:r>
              <a:rPr lang="en-US" sz="1600" dirty="0" err="1">
                <a:latin typeface="+mn-lt"/>
                <a:ea typeface="+mn-ea"/>
                <a:cs typeface="+mn-cs"/>
              </a:rPr>
              <a:t>enron</a:t>
            </a:r>
            <a:r>
              <a:rPr lang="en-US" sz="1600" dirty="0">
                <a:latin typeface="+mn-lt"/>
                <a:ea typeface="+mn-ea"/>
                <a:cs typeface="+mn-cs"/>
              </a:rPr>
              <a:t>-emails-help-improve-project-communication/</a:t>
            </a:r>
          </a:p>
        </p:txBody>
      </p:sp>
      <p:pic>
        <p:nvPicPr>
          <p:cNvPr id="2050" name="Picture 2" descr="Visualization above is a force graph depicting the inbox of Steve J. Kean (Executive VP and Chief of Staff of Enron). Each node represents a person he communicated over email (hover over to see their email addresses). This article will explore why this visualization is the key to improving project communication effectiveness.">
            <a:extLst>
              <a:ext uri="{FF2B5EF4-FFF2-40B4-BE49-F238E27FC236}">
                <a16:creationId xmlns:a16="http://schemas.microsoft.com/office/drawing/2014/main" id="{A56CBB06-A509-764D-A2CB-17D850888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1" y="1905000"/>
            <a:ext cx="5071109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DDBD05-271E-1D42-A7B4-991832770F8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5943600" y="1905000"/>
            <a:ext cx="3429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Arial Narrow" charset="0"/>
              </a:rPr>
              <a:t>NFL 2011 @ week 11</a:t>
            </a:r>
          </a:p>
          <a:p>
            <a:pPr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edges from one team to another show a clear beat path</a:t>
            </a:r>
          </a:p>
          <a:p>
            <a:pPr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  <a:p>
            <a:pPr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e.g., Chicago &gt; Tampa &gt; Indy</a:t>
            </a:r>
          </a:p>
          <a:p>
            <a:pPr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  <a:p>
            <a:pPr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  <a:p>
            <a:r>
              <a:rPr lang="en-US" sz="1600">
                <a:latin typeface="Arial Narrow" charset="0"/>
              </a:rPr>
              <a:t>http://beatpaths.com/</a:t>
            </a:r>
          </a:p>
        </p:txBody>
      </p:sp>
      <p:pic>
        <p:nvPicPr>
          <p:cNvPr id="2253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5340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Formal definition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2362200"/>
          </a:xfrm>
        </p:spPr>
        <p:txBody>
          <a:bodyPr/>
          <a:lstStyle/>
          <a:p>
            <a:pPr marL="0" indent="0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simple graph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G consists of a nonempty set V of vertices, and a set E of edges (unordered vertex pairs)</a:t>
            </a:r>
          </a:p>
          <a:p>
            <a:pPr marL="457200" indent="-228600"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can write simply as G = (V, E)</a:t>
            </a:r>
          </a:p>
          <a:p>
            <a:pPr marL="457200" indent="-228600">
              <a:buFont typeface="Wingdings" charset="2"/>
              <a:buChar char="§"/>
              <a:defRPr/>
            </a:pPr>
            <a:endParaRPr lang="en-US" sz="2000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228600"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e.g., consider G = (V, E) where V = {a, 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} and E = {{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a,b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}, {a, 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}, {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b,c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}, {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c,d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}}</a:t>
            </a:r>
          </a:p>
          <a:p>
            <a:pPr marL="857250" lvl="1" indent="-228600">
              <a:buFont typeface="Wingdings" pitchFamily="-84" charset="2"/>
              <a:buNone/>
              <a:defRPr/>
            </a:pPr>
            <a:r>
              <a:rPr lang="en-US" dirty="0" err="1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dirty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  <a:sym typeface="Wingdings"/>
              </a:rPr>
              <a:t> </a:t>
            </a:r>
            <a:r>
              <a:rPr lang="en-US" dirty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DRAW IT!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6F45AA-BB80-3349-8ED0-2DF9291F874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4114800"/>
            <a:ext cx="853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228600"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graph terminology for G = (V, E)</a:t>
            </a:r>
          </a:p>
          <a:p>
            <a:pPr marL="454025" indent="-219075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vertices u and v are </a:t>
            </a:r>
            <a:r>
              <a:rPr lang="en-US" sz="2000" i="1" dirty="0">
                <a:latin typeface="Arial Narrow" charset="0"/>
              </a:rPr>
              <a:t>adjacent </a:t>
            </a:r>
            <a:r>
              <a:rPr lang="en-US" sz="2000" dirty="0">
                <a:latin typeface="Arial Narrow" charset="0"/>
              </a:rPr>
              <a:t>if {u, v} </a:t>
            </a:r>
            <a:r>
              <a:rPr lang="en-US" sz="2000" dirty="0" err="1">
                <a:latin typeface="Symbol" charset="0"/>
                <a:cs typeface="Symbol" charset="0"/>
                <a:sym typeface="Wingdings" charset="0"/>
              </a:rPr>
              <a:t>Î</a:t>
            </a:r>
            <a:r>
              <a:rPr lang="en-US" sz="2000" dirty="0">
                <a:latin typeface="Arial Narrow" charset="0"/>
              </a:rPr>
              <a:t> E	(i.e., connected by an edge)</a:t>
            </a:r>
          </a:p>
          <a:p>
            <a:pPr marL="454025" indent="-219075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edge {</a:t>
            </a:r>
            <a:r>
              <a:rPr lang="en-US" sz="2000" dirty="0" err="1">
                <a:latin typeface="Arial Narrow" charset="0"/>
              </a:rPr>
              <a:t>u,v</a:t>
            </a:r>
            <a:r>
              <a:rPr lang="en-US" sz="2000" dirty="0">
                <a:latin typeface="Arial Narrow" charset="0"/>
              </a:rPr>
              <a:t>} is </a:t>
            </a:r>
            <a:r>
              <a:rPr lang="en-US" sz="2000" i="1" dirty="0">
                <a:latin typeface="Arial Narrow" charset="0"/>
              </a:rPr>
              <a:t>incident </a:t>
            </a:r>
            <a:r>
              <a:rPr lang="en-US" sz="2000" dirty="0">
                <a:latin typeface="Arial Narrow" charset="0"/>
              </a:rPr>
              <a:t>to vertices u and v </a:t>
            </a:r>
          </a:p>
          <a:p>
            <a:pPr marL="454025" indent="-219075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the </a:t>
            </a:r>
            <a:r>
              <a:rPr lang="en-US" sz="2000" i="1" dirty="0">
                <a:latin typeface="Arial Narrow" charset="0"/>
              </a:rPr>
              <a:t>degree </a:t>
            </a:r>
            <a:r>
              <a:rPr lang="en-US" sz="2000" dirty="0">
                <a:latin typeface="Arial Narrow" charset="0"/>
              </a:rPr>
              <a:t>of v is the # of edges incident with it (or # of vertices adjacent to it)</a:t>
            </a:r>
          </a:p>
          <a:p>
            <a:pPr marL="454025" indent="-219075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|V| = # of vertices	|E| = # of edges</a:t>
            </a:r>
          </a:p>
          <a:p>
            <a:pPr marL="454025" indent="-219075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a path between v</a:t>
            </a:r>
            <a:r>
              <a:rPr lang="en-US" sz="2000" baseline="-25000" dirty="0">
                <a:latin typeface="Arial Narrow" charset="0"/>
              </a:rPr>
              <a:t>1</a:t>
            </a:r>
            <a:r>
              <a:rPr lang="en-US" sz="2000" dirty="0">
                <a:latin typeface="Arial Narrow" charset="0"/>
              </a:rPr>
              <a:t> and </a:t>
            </a:r>
            <a:r>
              <a:rPr lang="en-US" sz="2000" dirty="0" err="1">
                <a:latin typeface="Arial Narrow" charset="0"/>
              </a:rPr>
              <a:t>v</a:t>
            </a:r>
            <a:r>
              <a:rPr lang="en-US" sz="2000" baseline="-25000" dirty="0" err="1">
                <a:latin typeface="Arial Narrow" charset="0"/>
              </a:rPr>
              <a:t>n</a:t>
            </a:r>
            <a:r>
              <a:rPr lang="en-US" sz="2000" dirty="0">
                <a:latin typeface="Arial Narrow" charset="0"/>
              </a:rPr>
              <a:t> is a sequence of edges from E: 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Arial Narrow" charset="0"/>
              </a:rPr>
              <a:t>[ {v</a:t>
            </a:r>
            <a:r>
              <a:rPr lang="en-US" sz="2000" baseline="-25000" dirty="0">
                <a:latin typeface="Arial Narrow" charset="0"/>
              </a:rPr>
              <a:t>1</a:t>
            </a:r>
            <a:r>
              <a:rPr lang="en-US" sz="2000" dirty="0">
                <a:latin typeface="Arial Narrow" charset="0"/>
              </a:rPr>
              <a:t>, v</a:t>
            </a:r>
            <a:r>
              <a:rPr lang="en-US" sz="2000" baseline="-25000" dirty="0">
                <a:latin typeface="Arial Narrow" charset="0"/>
              </a:rPr>
              <a:t>2</a:t>
            </a:r>
            <a:r>
              <a:rPr lang="en-US" sz="2000" dirty="0">
                <a:latin typeface="Arial Narrow" charset="0"/>
              </a:rPr>
              <a:t>}, {v</a:t>
            </a:r>
            <a:r>
              <a:rPr lang="en-US" sz="2000" baseline="-25000" dirty="0">
                <a:latin typeface="Arial Narrow" charset="0"/>
              </a:rPr>
              <a:t>2</a:t>
            </a:r>
            <a:r>
              <a:rPr lang="en-US" sz="2000" dirty="0">
                <a:latin typeface="Arial Narrow" charset="0"/>
              </a:rPr>
              <a:t>, v</a:t>
            </a:r>
            <a:r>
              <a:rPr lang="en-US" sz="2000" baseline="-25000" dirty="0">
                <a:latin typeface="Arial Narrow" charset="0"/>
              </a:rPr>
              <a:t>3</a:t>
            </a:r>
            <a:r>
              <a:rPr lang="en-US" sz="2000" dirty="0">
                <a:latin typeface="Arial Narrow" charset="0"/>
              </a:rPr>
              <a:t>}, …, {v</a:t>
            </a:r>
            <a:r>
              <a:rPr lang="en-US" sz="2000" baseline="-25000" dirty="0">
                <a:latin typeface="Arial Narrow" charset="0"/>
              </a:rPr>
              <a:t>n-2</a:t>
            </a:r>
            <a:r>
              <a:rPr lang="en-US" sz="2000" dirty="0">
                <a:latin typeface="Arial Narrow" charset="0"/>
              </a:rPr>
              <a:t>, v</a:t>
            </a:r>
            <a:r>
              <a:rPr lang="en-US" sz="2000" baseline="-25000" dirty="0">
                <a:latin typeface="Arial Narrow" charset="0"/>
              </a:rPr>
              <a:t>n-1</a:t>
            </a:r>
            <a:r>
              <a:rPr lang="en-US" sz="2000" dirty="0">
                <a:latin typeface="Arial Narrow" charset="0"/>
              </a:rPr>
              <a:t>}, {v</a:t>
            </a:r>
            <a:r>
              <a:rPr lang="en-US" sz="2000" baseline="-25000" dirty="0">
                <a:latin typeface="Arial Narrow" charset="0"/>
              </a:rPr>
              <a:t>n-1</a:t>
            </a:r>
            <a:r>
              <a:rPr lang="en-US" sz="2000" dirty="0">
                <a:latin typeface="Arial Narrow" charset="0"/>
              </a:rPr>
              <a:t>, </a:t>
            </a:r>
            <a:r>
              <a:rPr lang="en-US" sz="2000" dirty="0" err="1">
                <a:latin typeface="Arial Narrow" charset="0"/>
              </a:rPr>
              <a:t>v</a:t>
            </a:r>
            <a:r>
              <a:rPr lang="en-US" sz="2000" baseline="-25000" dirty="0" err="1">
                <a:latin typeface="Arial Narrow" charset="0"/>
              </a:rPr>
              <a:t>n</a:t>
            </a:r>
            <a:r>
              <a:rPr lang="en-US" sz="2000" dirty="0">
                <a:latin typeface="Arial Narrow" charset="0"/>
              </a:rPr>
              <a:t>} ]</a:t>
            </a:r>
          </a:p>
          <a:p>
            <a:pPr>
              <a:spcBef>
                <a:spcPct val="20000"/>
              </a:spcBef>
              <a:buFont typeface="Wingdings" charset="0"/>
              <a:buChar char="§"/>
            </a:pPr>
            <a:endParaRPr lang="en-US" sz="2000" dirty="0"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 dirty="0">
              <a:latin typeface="Arial Narrow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 dirty="0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Depicting graphs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5334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you can draw the same set of vertices &amp; edges many different ways</a:t>
            </a: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90AB78-284F-B14C-BF3A-E905619BC10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458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5625"/>
            <a:ext cx="54102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85800" y="4343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are these different graphs?</a:t>
            </a:r>
          </a:p>
          <a:p>
            <a:pPr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4318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1871</TotalTime>
  <Words>4432</Words>
  <Application>Microsoft Macintosh PowerPoint</Application>
  <PresentationFormat>Custom</PresentationFormat>
  <Paragraphs>691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Arial</vt:lpstr>
      <vt:lpstr>Arial Narrow</vt:lpstr>
      <vt:lpstr>Courier New</vt:lpstr>
      <vt:lpstr>Symbol</vt:lpstr>
      <vt:lpstr>Times New Roman</vt:lpstr>
      <vt:lpstr>Wingdings</vt:lpstr>
      <vt:lpstr>Blank Presentation</vt:lpstr>
      <vt:lpstr>PowerPoint Presentation</vt:lpstr>
      <vt:lpstr>Graphs</vt:lpstr>
      <vt:lpstr>Interesting graphs</vt:lpstr>
      <vt:lpstr>Interesting graphs</vt:lpstr>
      <vt:lpstr>Interesting graphs</vt:lpstr>
      <vt:lpstr>Interesting graphs</vt:lpstr>
      <vt:lpstr>Interesting graphs</vt:lpstr>
      <vt:lpstr>Formal definition</vt:lpstr>
      <vt:lpstr>Depicting graphs</vt:lpstr>
      <vt:lpstr>Isomorphism</vt:lpstr>
      <vt:lpstr>Simple vs. directed?</vt:lpstr>
      <vt:lpstr>Directed graphs</vt:lpstr>
      <vt:lpstr>Size of Graphs</vt:lpstr>
      <vt:lpstr>Weighted graphs</vt:lpstr>
      <vt:lpstr>Examples</vt:lpstr>
      <vt:lpstr>Graph data structures</vt:lpstr>
      <vt:lpstr>Matrix vs. list</vt:lpstr>
      <vt:lpstr>Java implementations</vt:lpstr>
      <vt:lpstr>Class hierarchy</vt:lpstr>
      <vt:lpstr>DiGraphList</vt:lpstr>
      <vt:lpstr>DiGraphMatrix</vt:lpstr>
      <vt:lpstr>DiGraphMatrix</vt:lpstr>
      <vt:lpstr>GraphMatrix &amp; GraphList</vt:lpstr>
      <vt:lpstr>Graph traversals</vt:lpstr>
      <vt:lpstr>DFS vs. BFS</vt:lpstr>
      <vt:lpstr>Bigger examples</vt:lpstr>
      <vt:lpstr>DFS implementation</vt:lpstr>
      <vt:lpstr>Stacks &amp; Queues</vt:lpstr>
      <vt:lpstr>Implementations</vt:lpstr>
      <vt:lpstr>Implementations</vt:lpstr>
      <vt:lpstr>DFSrec vs. DFS vs. BFS</vt:lpstr>
      <vt:lpstr>HW6: PathFinder</vt:lpstr>
      <vt:lpstr>Finite State Machines (revisited)</vt:lpstr>
      <vt:lpstr>Recognition/acceptance</vt:lpstr>
      <vt:lpstr>Regular expressions</vt:lpstr>
      <vt:lpstr>Old GRE CS exam – sample question</vt:lpstr>
      <vt:lpstr>Regular language examples</vt:lpstr>
      <vt:lpstr>Deterministic vs. nondeterministic</vt:lpstr>
      <vt:lpstr>MFT CS exam – sample question</vt:lpstr>
      <vt:lpstr>GRE CS exam – sample question</vt:lpstr>
      <vt:lpstr>Uses of FSM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81</cp:revision>
  <cp:lastPrinted>2017-12-28T07:33:59Z</cp:lastPrinted>
  <dcterms:created xsi:type="dcterms:W3CDTF">2014-01-09T19:42:42Z</dcterms:created>
  <dcterms:modified xsi:type="dcterms:W3CDTF">2024-03-05T08:35:45Z</dcterms:modified>
</cp:coreProperties>
</file>