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303" r:id="rId9"/>
    <p:sldId id="302" r:id="rId10"/>
    <p:sldId id="295" r:id="rId11"/>
    <p:sldId id="296" r:id="rId12"/>
    <p:sldId id="297" r:id="rId13"/>
    <p:sldId id="298" r:id="rId14"/>
    <p:sldId id="299" r:id="rId15"/>
    <p:sldId id="300" r:id="rId16"/>
    <p:sldId id="304" r:id="rId1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01"/>
    <p:restoredTop sz="94286"/>
  </p:normalViewPr>
  <p:slideViewPr>
    <p:cSldViewPr>
      <p:cViewPr varScale="1">
        <p:scale>
          <a:sx n="109" d="100"/>
          <a:sy n="109" d="100"/>
        </p:scale>
        <p:origin x="52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90B594-EC49-884A-9BB6-7493648D73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Graph/tree search in games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zero-sum, perfect info games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game trees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minimax search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⍺-β pruning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iterative deepening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D3E98F-F0E7-9741-A7DD-E16B55EC6B0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Tic-tac-toe example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31275" cy="1905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1000				 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if win for MAX (X)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heuristic(State) =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	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-1000 				 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if win for MIN (O)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(#rows/cols/diags open for MAX –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   #rows/cols/diags open for MIN)	 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otherwise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suppose look-ahead of 2 moves	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438400" y="990600"/>
            <a:ext cx="6096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8800">
                <a:solidFill>
                  <a:schemeClr val="accent2"/>
                </a:solidFill>
              </a:rPr>
              <a:t>{</a:t>
            </a:r>
          </a:p>
        </p:txBody>
      </p:sp>
      <p:graphicFrame>
        <p:nvGraphicFramePr>
          <p:cNvPr id="174086" name="Object 2"/>
          <p:cNvGraphicFramePr>
            <a:graphicFrameLocks noChangeAspect="1"/>
          </p:cNvGraphicFramePr>
          <p:nvPr/>
        </p:nvGraphicFramePr>
        <p:xfrm>
          <a:off x="381000" y="3057525"/>
          <a:ext cx="8847138" cy="425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0612958" imgH="5027291" progId="Visio.Drawing.5">
                  <p:embed/>
                </p:oleObj>
              </mc:Choice>
              <mc:Fallback>
                <p:oleObj name="VISIO" r:id="rId2" imgW="10612958" imgH="5027291" progId="Visio.Drawing.5">
                  <p:embed/>
                  <p:pic>
                    <p:nvPicPr>
                      <p:cNvPr id="1740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57525"/>
                        <a:ext cx="8847138" cy="425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6BABFF8-2EA5-4543-959B-D0656143E7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ymbol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-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</a:rPr>
              <a:t>b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bounds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sometimes, it isn't necessary to search the entire tree</a:t>
            </a:r>
          </a:p>
        </p:txBody>
      </p:sp>
      <p:graphicFrame>
        <p:nvGraphicFramePr>
          <p:cNvPr id="45060" name="Object 2"/>
          <p:cNvGraphicFramePr>
            <a:graphicFrameLocks noChangeAspect="1"/>
          </p:cNvGraphicFramePr>
          <p:nvPr/>
        </p:nvGraphicFramePr>
        <p:xfrm>
          <a:off x="1219200" y="1676400"/>
          <a:ext cx="6324600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167116" imgH="3041904" progId="Visio.Drawing.5">
                  <p:embed/>
                </p:oleObj>
              </mc:Choice>
              <mc:Fallback>
                <p:oleObj name="VISIO" r:id="rId2" imgW="8167116" imgH="3041904" progId="Visio.Drawing.5">
                  <p:embed/>
                  <p:pic>
                    <p:nvPicPr>
                      <p:cNvPr id="450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6324600" cy="245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85800" y="41910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2800">
                <a:solidFill>
                  <a:schemeClr val="accent2"/>
                </a:solidFill>
                <a:latin typeface="Symbol" charset="0"/>
              </a:rPr>
              <a:t>a</a:t>
            </a:r>
            <a:r>
              <a:rPr lang="en-US" sz="2800">
                <a:solidFill>
                  <a:schemeClr val="accent2"/>
                </a:solidFill>
              </a:rPr>
              <a:t>-</a:t>
            </a:r>
            <a:r>
              <a:rPr lang="en-US" sz="2800">
                <a:solidFill>
                  <a:schemeClr val="accent2"/>
                </a:solidFill>
                <a:latin typeface="Symbol" charset="0"/>
              </a:rPr>
              <a:t>b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technique: associate bonds with state in the search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associate lower bound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Arial Narrow" charset="0"/>
              </a:rPr>
              <a:t> with MAX: can increase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associate upper bound </a:t>
            </a:r>
            <a:r>
              <a:rPr lang="en-US" sz="2000">
                <a:latin typeface="Symbol" charset="0"/>
              </a:rPr>
              <a:t>b</a:t>
            </a:r>
            <a:r>
              <a:rPr lang="en-US" sz="2000">
                <a:latin typeface="Arial Narrow" charset="0"/>
              </a:rPr>
              <a:t> with MIN: can decrease</a:t>
            </a:r>
          </a:p>
        </p:txBody>
      </p:sp>
      <p:graphicFrame>
        <p:nvGraphicFramePr>
          <p:cNvPr id="175110" name="Object 3"/>
          <p:cNvGraphicFramePr>
            <a:graphicFrameLocks noChangeAspect="1"/>
          </p:cNvGraphicFramePr>
          <p:nvPr/>
        </p:nvGraphicFramePr>
        <p:xfrm>
          <a:off x="1976438" y="5368925"/>
          <a:ext cx="5037137" cy="165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8167116" imgH="2534412" progId="Visio.Drawing.5">
                  <p:embed/>
                </p:oleObj>
              </mc:Choice>
              <mc:Fallback>
                <p:oleObj name="VISIO" r:id="rId4" imgW="8167116" imgH="2534412" progId="Visio.Drawing.5">
                  <p:embed/>
                  <p:pic>
                    <p:nvPicPr>
                      <p:cNvPr id="1751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5368925"/>
                        <a:ext cx="5037137" cy="165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471ECF-B033-984C-BE0C-62BDB876BC5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mbo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-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pruning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discontinue search below a MIN node if 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value &lt;= 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value of ancestor</a:t>
            </a:r>
          </a:p>
        </p:txBody>
      </p:sp>
      <p:graphicFrame>
        <p:nvGraphicFramePr>
          <p:cNvPr id="46084" name="Object 2"/>
          <p:cNvGraphicFramePr>
            <a:graphicFrameLocks noChangeAspect="1"/>
          </p:cNvGraphicFramePr>
          <p:nvPr/>
        </p:nvGraphicFramePr>
        <p:xfrm>
          <a:off x="457200" y="1676400"/>
          <a:ext cx="4589463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082028" imgH="3422904" progId="Visio.Drawing.5">
                  <p:embed/>
                </p:oleObj>
              </mc:Choice>
              <mc:Fallback>
                <p:oleObj name="VISIO" r:id="rId2" imgW="7082028" imgH="3422904" progId="Visio.Drawing.5">
                  <p:embed/>
                  <p:pic>
                    <p:nvPicPr>
                      <p:cNvPr id="460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76400"/>
                        <a:ext cx="4589463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685800" y="41910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discontinue search below a MAX node if </a:t>
            </a:r>
            <a:r>
              <a:rPr lang="en-US">
                <a:solidFill>
                  <a:schemeClr val="accent2"/>
                </a:solidFill>
                <a:latin typeface="Symbol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value &gt;= </a:t>
            </a:r>
            <a:r>
              <a:rPr lang="en-US">
                <a:solidFill>
                  <a:schemeClr val="accent2"/>
                </a:solidFill>
                <a:latin typeface="Symbol" charset="0"/>
              </a:rPr>
              <a:t>b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value of ancestor</a:t>
            </a:r>
          </a:p>
        </p:txBody>
      </p:sp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5562600" y="1828800"/>
          <a:ext cx="2971800" cy="18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4642104" imgH="2889504" progId="Visio.Drawing.5">
                  <p:embed/>
                </p:oleObj>
              </mc:Choice>
              <mc:Fallback>
                <p:oleObj name="VISIO" r:id="rId4" imgW="4642104" imgH="2889504" progId="Visio.Drawing.5">
                  <p:embed/>
                  <p:pic>
                    <p:nvPicPr>
                      <p:cNvPr id="4608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828800"/>
                        <a:ext cx="2971800" cy="187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38" name="Line 10"/>
          <p:cNvSpPr>
            <a:spLocks noChangeShapeType="1"/>
          </p:cNvSpPr>
          <p:nvPr/>
        </p:nvSpPr>
        <p:spPr bwMode="auto">
          <a:xfrm flipV="1">
            <a:off x="7772400" y="2743200"/>
            <a:ext cx="369888" cy="30321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76139" name="Object 4"/>
          <p:cNvGraphicFramePr>
            <a:graphicFrameLocks noChangeAspect="1"/>
          </p:cNvGraphicFramePr>
          <p:nvPr/>
        </p:nvGraphicFramePr>
        <p:xfrm>
          <a:off x="5715000" y="4800600"/>
          <a:ext cx="2971800" cy="187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4642104" imgH="2889504" progId="Visio.Drawing.5">
                  <p:embed/>
                </p:oleObj>
              </mc:Choice>
              <mc:Fallback>
                <p:oleObj name="VISIO" r:id="rId6" imgW="4642104" imgH="2889504" progId="Visio.Drawing.5">
                  <p:embed/>
                  <p:pic>
                    <p:nvPicPr>
                      <p:cNvPr id="17613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00600"/>
                        <a:ext cx="2971800" cy="187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40" name="Line 12"/>
          <p:cNvSpPr>
            <a:spLocks noChangeShapeType="1"/>
          </p:cNvSpPr>
          <p:nvPr/>
        </p:nvSpPr>
        <p:spPr bwMode="auto">
          <a:xfrm flipV="1">
            <a:off x="7924800" y="5715000"/>
            <a:ext cx="369888" cy="27463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12800" y="4810125"/>
            <a:ext cx="3576638" cy="1871663"/>
            <a:chOff x="812800" y="4810125"/>
            <a:chExt cx="3576639" cy="1871663"/>
          </a:xfrm>
        </p:grpSpPr>
        <p:sp>
          <p:nvSpPr>
            <p:cNvPr id="46091" name="Rectangle 15"/>
            <p:cNvSpPr>
              <a:spLocks noChangeArrowheads="1"/>
            </p:cNvSpPr>
            <p:nvPr/>
          </p:nvSpPr>
          <p:spPr bwMode="auto">
            <a:xfrm>
              <a:off x="1049338" y="5299075"/>
              <a:ext cx="296863" cy="288925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Freeform 16"/>
            <p:cNvSpPr>
              <a:spLocks/>
            </p:cNvSpPr>
            <p:nvPr/>
          </p:nvSpPr>
          <p:spPr bwMode="auto">
            <a:xfrm>
              <a:off x="1493838" y="4865688"/>
              <a:ext cx="296863" cy="288925"/>
            </a:xfrm>
            <a:custGeom>
              <a:avLst/>
              <a:gdLst>
                <a:gd name="T0" fmla="*/ 0 w 374"/>
                <a:gd name="T1" fmla="*/ 2147483647 h 365"/>
                <a:gd name="T2" fmla="*/ 1000505304 w 374"/>
                <a:gd name="T3" fmla="*/ 2147483647 h 365"/>
                <a:gd name="T4" fmla="*/ 2147483647 w 374"/>
                <a:gd name="T5" fmla="*/ 2147483647 h 365"/>
                <a:gd name="T6" fmla="*/ 2147483647 w 374"/>
                <a:gd name="T7" fmla="*/ 2147483647 h 365"/>
                <a:gd name="T8" fmla="*/ 2147483647 w 374"/>
                <a:gd name="T9" fmla="*/ 2147483647 h 365"/>
                <a:gd name="T10" fmla="*/ 2147483647 w 374"/>
                <a:gd name="T11" fmla="*/ 2147483647 h 365"/>
                <a:gd name="T12" fmla="*/ 2147483647 w 374"/>
                <a:gd name="T13" fmla="*/ 2147483647 h 365"/>
                <a:gd name="T14" fmla="*/ 2147483647 w 374"/>
                <a:gd name="T15" fmla="*/ 2147483647 h 365"/>
                <a:gd name="T16" fmla="*/ 2147483647 w 374"/>
                <a:gd name="T17" fmla="*/ 2147483647 h 365"/>
                <a:gd name="T18" fmla="*/ 2147483647 w 374"/>
                <a:gd name="T19" fmla="*/ 496260746 h 365"/>
                <a:gd name="T20" fmla="*/ 2147483647 w 374"/>
                <a:gd name="T21" fmla="*/ 0 h 365"/>
                <a:gd name="T22" fmla="*/ 2147483647 w 374"/>
                <a:gd name="T23" fmla="*/ 496260746 h 365"/>
                <a:gd name="T24" fmla="*/ 2147483647 w 374"/>
                <a:gd name="T25" fmla="*/ 2147483647 h 365"/>
                <a:gd name="T26" fmla="*/ 2147483647 w 374"/>
                <a:gd name="T27" fmla="*/ 2147483647 h 365"/>
                <a:gd name="T28" fmla="*/ 2147483647 w 374"/>
                <a:gd name="T29" fmla="*/ 2147483647 h 365"/>
                <a:gd name="T30" fmla="*/ 2147483647 w 374"/>
                <a:gd name="T31" fmla="*/ 2147483647 h 365"/>
                <a:gd name="T32" fmla="*/ 2147483647 w 374"/>
                <a:gd name="T33" fmla="*/ 2147483647 h 365"/>
                <a:gd name="T34" fmla="*/ 2147483647 w 374"/>
                <a:gd name="T35" fmla="*/ 2147483647 h 365"/>
                <a:gd name="T36" fmla="*/ 2147483647 w 374"/>
                <a:gd name="T37" fmla="*/ 2147483647 h 365"/>
                <a:gd name="T38" fmla="*/ 2147483647 w 374"/>
                <a:gd name="T39" fmla="*/ 2147483647 h 365"/>
                <a:gd name="T40" fmla="*/ 2147483647 w 374"/>
                <a:gd name="T41" fmla="*/ 2147483647 h 365"/>
                <a:gd name="T42" fmla="*/ 2147483647 w 374"/>
                <a:gd name="T43" fmla="*/ 2147483647 h 365"/>
                <a:gd name="T44" fmla="*/ 2147483647 w 374"/>
                <a:gd name="T45" fmla="*/ 2147483647 h 365"/>
                <a:gd name="T46" fmla="*/ 2147483647 w 374"/>
                <a:gd name="T47" fmla="*/ 2147483647 h 365"/>
                <a:gd name="T48" fmla="*/ 2147483647 w 374"/>
                <a:gd name="T49" fmla="*/ 2147483647 h 365"/>
                <a:gd name="T50" fmla="*/ 2147483647 w 374"/>
                <a:gd name="T51" fmla="*/ 2147483647 h 365"/>
                <a:gd name="T52" fmla="*/ 2147483647 w 374"/>
                <a:gd name="T53" fmla="*/ 2147483647 h 365"/>
                <a:gd name="T54" fmla="*/ 2147483647 w 374"/>
                <a:gd name="T55" fmla="*/ 2147483647 h 365"/>
                <a:gd name="T56" fmla="*/ 2147483647 w 374"/>
                <a:gd name="T57" fmla="*/ 2147483647 h 365"/>
                <a:gd name="T58" fmla="*/ 2147483647 w 374"/>
                <a:gd name="T59" fmla="*/ 2147483647 h 365"/>
                <a:gd name="T60" fmla="*/ 2147483647 w 374"/>
                <a:gd name="T61" fmla="*/ 2147483647 h 365"/>
                <a:gd name="T62" fmla="*/ 2147483647 w 374"/>
                <a:gd name="T63" fmla="*/ 2147483647 h 365"/>
                <a:gd name="T64" fmla="*/ 2147483647 w 374"/>
                <a:gd name="T65" fmla="*/ 2147483647 h 365"/>
                <a:gd name="T66" fmla="*/ 2147483647 w 374"/>
                <a:gd name="T67" fmla="*/ 2147483647 h 365"/>
                <a:gd name="T68" fmla="*/ 2147483647 w 374"/>
                <a:gd name="T69" fmla="*/ 2147483647 h 365"/>
                <a:gd name="T70" fmla="*/ 2147483647 w 374"/>
                <a:gd name="T71" fmla="*/ 2147483647 h 365"/>
                <a:gd name="T72" fmla="*/ 2147483647 w 374"/>
                <a:gd name="T73" fmla="*/ 2147483647 h 365"/>
                <a:gd name="T74" fmla="*/ 2147483647 w 374"/>
                <a:gd name="T75" fmla="*/ 2147483647 h 365"/>
                <a:gd name="T76" fmla="*/ 2147483647 w 374"/>
                <a:gd name="T77" fmla="*/ 2147483647 h 365"/>
                <a:gd name="T78" fmla="*/ 1000505304 w 374"/>
                <a:gd name="T79" fmla="*/ 2147483647 h 365"/>
                <a:gd name="T80" fmla="*/ 0 w 374"/>
                <a:gd name="T81" fmla="*/ 2147483647 h 36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74"/>
                <a:gd name="T124" fmla="*/ 0 h 365"/>
                <a:gd name="T125" fmla="*/ 374 w 374"/>
                <a:gd name="T126" fmla="*/ 365 h 36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74" h="365">
                  <a:moveTo>
                    <a:pt x="0" y="183"/>
                  </a:moveTo>
                  <a:lnTo>
                    <a:pt x="3" y="155"/>
                  </a:lnTo>
                  <a:lnTo>
                    <a:pt x="9" y="127"/>
                  </a:lnTo>
                  <a:lnTo>
                    <a:pt x="20" y="100"/>
                  </a:lnTo>
                  <a:lnTo>
                    <a:pt x="37" y="76"/>
                  </a:lnTo>
                  <a:lnTo>
                    <a:pt x="55" y="54"/>
                  </a:lnTo>
                  <a:lnTo>
                    <a:pt x="78" y="36"/>
                  </a:lnTo>
                  <a:lnTo>
                    <a:pt x="102" y="21"/>
                  </a:lnTo>
                  <a:lnTo>
                    <a:pt x="130" y="10"/>
                  </a:lnTo>
                  <a:lnTo>
                    <a:pt x="158" y="3"/>
                  </a:lnTo>
                  <a:lnTo>
                    <a:pt x="187" y="0"/>
                  </a:lnTo>
                  <a:lnTo>
                    <a:pt x="216" y="3"/>
                  </a:lnTo>
                  <a:lnTo>
                    <a:pt x="244" y="10"/>
                  </a:lnTo>
                  <a:lnTo>
                    <a:pt x="272" y="21"/>
                  </a:lnTo>
                  <a:lnTo>
                    <a:pt x="297" y="36"/>
                  </a:lnTo>
                  <a:lnTo>
                    <a:pt x="319" y="54"/>
                  </a:lnTo>
                  <a:lnTo>
                    <a:pt x="338" y="76"/>
                  </a:lnTo>
                  <a:lnTo>
                    <a:pt x="354" y="100"/>
                  </a:lnTo>
                  <a:lnTo>
                    <a:pt x="365" y="127"/>
                  </a:lnTo>
                  <a:lnTo>
                    <a:pt x="371" y="155"/>
                  </a:lnTo>
                  <a:lnTo>
                    <a:pt x="374" y="183"/>
                  </a:lnTo>
                  <a:lnTo>
                    <a:pt x="371" y="212"/>
                  </a:lnTo>
                  <a:lnTo>
                    <a:pt x="365" y="240"/>
                  </a:lnTo>
                  <a:lnTo>
                    <a:pt x="354" y="265"/>
                  </a:lnTo>
                  <a:lnTo>
                    <a:pt x="338" y="291"/>
                  </a:lnTo>
                  <a:lnTo>
                    <a:pt x="319" y="311"/>
                  </a:lnTo>
                  <a:lnTo>
                    <a:pt x="297" y="331"/>
                  </a:lnTo>
                  <a:lnTo>
                    <a:pt x="272" y="345"/>
                  </a:lnTo>
                  <a:lnTo>
                    <a:pt x="244" y="356"/>
                  </a:lnTo>
                  <a:lnTo>
                    <a:pt x="216" y="363"/>
                  </a:lnTo>
                  <a:lnTo>
                    <a:pt x="187" y="365"/>
                  </a:lnTo>
                  <a:lnTo>
                    <a:pt x="158" y="363"/>
                  </a:lnTo>
                  <a:lnTo>
                    <a:pt x="130" y="356"/>
                  </a:lnTo>
                  <a:lnTo>
                    <a:pt x="102" y="345"/>
                  </a:lnTo>
                  <a:lnTo>
                    <a:pt x="78" y="331"/>
                  </a:lnTo>
                  <a:lnTo>
                    <a:pt x="55" y="311"/>
                  </a:lnTo>
                  <a:lnTo>
                    <a:pt x="37" y="291"/>
                  </a:lnTo>
                  <a:lnTo>
                    <a:pt x="20" y="265"/>
                  </a:lnTo>
                  <a:lnTo>
                    <a:pt x="9" y="240"/>
                  </a:lnTo>
                  <a:lnTo>
                    <a:pt x="3" y="212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17"/>
            <p:cNvSpPr>
              <a:spLocks noChangeShapeType="1"/>
            </p:cNvSpPr>
            <p:nvPr/>
          </p:nvSpPr>
          <p:spPr bwMode="auto">
            <a:xfrm flipH="1">
              <a:off x="1346201" y="5154613"/>
              <a:ext cx="296863" cy="1444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18"/>
            <p:cNvSpPr>
              <a:spLocks noChangeShapeType="1"/>
            </p:cNvSpPr>
            <p:nvPr/>
          </p:nvSpPr>
          <p:spPr bwMode="auto">
            <a:xfrm>
              <a:off x="1643063" y="5154613"/>
              <a:ext cx="444500" cy="1444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Rectangle 20"/>
            <p:cNvSpPr>
              <a:spLocks noChangeArrowheads="1"/>
            </p:cNvSpPr>
            <p:nvPr/>
          </p:nvSpPr>
          <p:spPr bwMode="auto">
            <a:xfrm>
              <a:off x="860426" y="5405438"/>
              <a:ext cx="7778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46096" name="Rectangle 21"/>
            <p:cNvSpPr>
              <a:spLocks noChangeArrowheads="1"/>
            </p:cNvSpPr>
            <p:nvPr/>
          </p:nvSpPr>
          <p:spPr bwMode="auto">
            <a:xfrm>
              <a:off x="1931988" y="4826000"/>
              <a:ext cx="36195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&lt;= 3 (</a:t>
              </a:r>
              <a:endParaRPr lang="en-US"/>
            </a:p>
          </p:txBody>
        </p:sp>
        <p:sp>
          <p:nvSpPr>
            <p:cNvPr id="46097" name="Rectangle 22"/>
            <p:cNvSpPr>
              <a:spLocks noChangeArrowheads="1"/>
            </p:cNvSpPr>
            <p:nvPr/>
          </p:nvSpPr>
          <p:spPr bwMode="auto">
            <a:xfrm>
              <a:off x="2319338" y="4810125"/>
              <a:ext cx="762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charset="0"/>
                </a:rPr>
                <a:t>b</a:t>
              </a:r>
              <a:endParaRPr lang="en-US"/>
            </a:p>
          </p:txBody>
        </p:sp>
        <p:sp>
          <p:nvSpPr>
            <p:cNvPr id="46098" name="Rectangle 23"/>
            <p:cNvSpPr>
              <a:spLocks noChangeArrowheads="1"/>
            </p:cNvSpPr>
            <p:nvPr/>
          </p:nvSpPr>
          <p:spPr bwMode="auto">
            <a:xfrm>
              <a:off x="2413001" y="4826000"/>
              <a:ext cx="460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)</a:t>
              </a:r>
              <a:endParaRPr lang="en-US"/>
            </a:p>
          </p:txBody>
        </p:sp>
        <p:sp>
          <p:nvSpPr>
            <p:cNvPr id="46099" name="Freeform 24"/>
            <p:cNvSpPr>
              <a:spLocks/>
            </p:cNvSpPr>
            <p:nvPr/>
          </p:nvSpPr>
          <p:spPr bwMode="auto">
            <a:xfrm>
              <a:off x="2235201" y="5603875"/>
              <a:ext cx="444500" cy="579438"/>
            </a:xfrm>
            <a:custGeom>
              <a:avLst/>
              <a:gdLst>
                <a:gd name="T0" fmla="*/ 0 w 560"/>
                <a:gd name="T1" fmla="*/ 2147483647 h 729"/>
                <a:gd name="T2" fmla="*/ 2147483647 w 560"/>
                <a:gd name="T3" fmla="*/ 2147483647 h 729"/>
                <a:gd name="T4" fmla="*/ 0 w 560"/>
                <a:gd name="T5" fmla="*/ 0 h 729"/>
                <a:gd name="T6" fmla="*/ 0 w 560"/>
                <a:gd name="T7" fmla="*/ 2147483647 h 7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0"/>
                <a:gd name="T13" fmla="*/ 0 h 729"/>
                <a:gd name="T14" fmla="*/ 560 w 560"/>
                <a:gd name="T15" fmla="*/ 729 h 7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0" h="729">
                  <a:moveTo>
                    <a:pt x="0" y="729"/>
                  </a:moveTo>
                  <a:lnTo>
                    <a:pt x="560" y="729"/>
                  </a:lnTo>
                  <a:lnTo>
                    <a:pt x="0" y="0"/>
                  </a:lnTo>
                  <a:lnTo>
                    <a:pt x="0" y="729"/>
                  </a:lnTo>
                  <a:close/>
                </a:path>
              </a:pathLst>
            </a:custGeom>
            <a:solidFill>
              <a:srgbClr val="FFFFFF"/>
            </a:solidFill>
            <a:ln w="3175" cmpd="sng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Rectangle 26"/>
            <p:cNvSpPr>
              <a:spLocks noChangeArrowheads="1"/>
            </p:cNvSpPr>
            <p:nvPr/>
          </p:nvSpPr>
          <p:spPr bwMode="auto">
            <a:xfrm>
              <a:off x="2530476" y="5373688"/>
              <a:ext cx="36195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&gt;= 5 (</a:t>
              </a:r>
              <a:endParaRPr lang="en-US"/>
            </a:p>
          </p:txBody>
        </p:sp>
        <p:sp>
          <p:nvSpPr>
            <p:cNvPr id="46101" name="Rectangle 27"/>
            <p:cNvSpPr>
              <a:spLocks noChangeArrowheads="1"/>
            </p:cNvSpPr>
            <p:nvPr/>
          </p:nvSpPr>
          <p:spPr bwMode="auto">
            <a:xfrm>
              <a:off x="2919413" y="5357813"/>
              <a:ext cx="889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Symbol" charset="0"/>
                </a:rPr>
                <a:t>a</a:t>
              </a:r>
              <a:endParaRPr lang="en-US"/>
            </a:p>
          </p:txBody>
        </p:sp>
        <p:sp>
          <p:nvSpPr>
            <p:cNvPr id="46102" name="Rectangle 28"/>
            <p:cNvSpPr>
              <a:spLocks noChangeArrowheads="1"/>
            </p:cNvSpPr>
            <p:nvPr/>
          </p:nvSpPr>
          <p:spPr bwMode="auto">
            <a:xfrm>
              <a:off x="3000376" y="5373688"/>
              <a:ext cx="460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)</a:t>
              </a:r>
              <a:endParaRPr lang="en-US"/>
            </a:p>
          </p:txBody>
        </p:sp>
        <p:sp>
          <p:nvSpPr>
            <p:cNvPr id="46103" name="Rectangle 29"/>
            <p:cNvSpPr>
              <a:spLocks noChangeArrowheads="1"/>
            </p:cNvSpPr>
            <p:nvPr/>
          </p:nvSpPr>
          <p:spPr bwMode="auto">
            <a:xfrm>
              <a:off x="928688" y="6513513"/>
              <a:ext cx="1071563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already searched</a:t>
              </a:r>
              <a:endParaRPr lang="en-US"/>
            </a:p>
          </p:txBody>
        </p:sp>
        <p:sp>
          <p:nvSpPr>
            <p:cNvPr id="46104" name="Line 30"/>
            <p:cNvSpPr>
              <a:spLocks noChangeShapeType="1"/>
            </p:cNvSpPr>
            <p:nvPr/>
          </p:nvSpPr>
          <p:spPr bwMode="auto">
            <a:xfrm flipV="1">
              <a:off x="1493838" y="6342063"/>
              <a:ext cx="233363" cy="1143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5" name="Freeform 31"/>
            <p:cNvSpPr>
              <a:spLocks/>
            </p:cNvSpPr>
            <p:nvPr/>
          </p:nvSpPr>
          <p:spPr bwMode="auto">
            <a:xfrm>
              <a:off x="1687513" y="6311900"/>
              <a:ext cx="103188" cy="80963"/>
            </a:xfrm>
            <a:custGeom>
              <a:avLst/>
              <a:gdLst>
                <a:gd name="T0" fmla="*/ 2147483647 w 131"/>
                <a:gd name="T1" fmla="*/ 0 h 102"/>
                <a:gd name="T2" fmla="*/ 2147483647 w 131"/>
                <a:gd name="T3" fmla="*/ 2147483647 h 102"/>
                <a:gd name="T4" fmla="*/ 2147483647 w 131"/>
                <a:gd name="T5" fmla="*/ 2147483647 h 102"/>
                <a:gd name="T6" fmla="*/ 2147483647 w 131"/>
                <a:gd name="T7" fmla="*/ 2147483647 h 102"/>
                <a:gd name="T8" fmla="*/ 2147483647 w 131"/>
                <a:gd name="T9" fmla="*/ 2147483647 h 102"/>
                <a:gd name="T10" fmla="*/ 2147483647 w 131"/>
                <a:gd name="T11" fmla="*/ 2147483647 h 102"/>
                <a:gd name="T12" fmla="*/ 0 w 131"/>
                <a:gd name="T13" fmla="*/ 0 h 102"/>
                <a:gd name="T14" fmla="*/ 2147483647 w 131"/>
                <a:gd name="T15" fmla="*/ 0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31"/>
                <a:gd name="T25" fmla="*/ 0 h 102"/>
                <a:gd name="T26" fmla="*/ 131 w 131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31" h="102">
                  <a:moveTo>
                    <a:pt x="131" y="0"/>
                  </a:moveTo>
                  <a:lnTo>
                    <a:pt x="52" y="102"/>
                  </a:lnTo>
                  <a:lnTo>
                    <a:pt x="50" y="79"/>
                  </a:lnTo>
                  <a:lnTo>
                    <a:pt x="44" y="56"/>
                  </a:lnTo>
                  <a:lnTo>
                    <a:pt x="32" y="35"/>
                  </a:lnTo>
                  <a:lnTo>
                    <a:pt x="18" y="16"/>
                  </a:lnTo>
                  <a:lnTo>
                    <a:pt x="0" y="0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6" name="Line 32"/>
            <p:cNvSpPr>
              <a:spLocks noChangeShapeType="1"/>
            </p:cNvSpPr>
            <p:nvPr/>
          </p:nvSpPr>
          <p:spPr bwMode="auto">
            <a:xfrm flipH="1" flipV="1">
              <a:off x="1395413" y="6361113"/>
              <a:ext cx="98425" cy="9525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7" name="Freeform 33"/>
            <p:cNvSpPr>
              <a:spLocks/>
            </p:cNvSpPr>
            <p:nvPr/>
          </p:nvSpPr>
          <p:spPr bwMode="auto">
            <a:xfrm>
              <a:off x="1346201" y="6311900"/>
              <a:ext cx="98425" cy="95250"/>
            </a:xfrm>
            <a:custGeom>
              <a:avLst/>
              <a:gdLst>
                <a:gd name="T0" fmla="*/ 0 w 124"/>
                <a:gd name="T1" fmla="*/ 0 h 122"/>
                <a:gd name="T2" fmla="*/ 2147483647 w 124"/>
                <a:gd name="T3" fmla="*/ 2147483647 h 122"/>
                <a:gd name="T4" fmla="*/ 2147483647 w 124"/>
                <a:gd name="T5" fmla="*/ 2147483647 h 122"/>
                <a:gd name="T6" fmla="*/ 2147483647 w 124"/>
                <a:gd name="T7" fmla="*/ 2147483647 h 122"/>
                <a:gd name="T8" fmla="*/ 2147483647 w 124"/>
                <a:gd name="T9" fmla="*/ 2147483647 h 122"/>
                <a:gd name="T10" fmla="*/ 2147483647 w 124"/>
                <a:gd name="T11" fmla="*/ 2147483647 h 122"/>
                <a:gd name="T12" fmla="*/ 2147483647 w 124"/>
                <a:gd name="T13" fmla="*/ 2147483647 h 122"/>
                <a:gd name="T14" fmla="*/ 0 w 124"/>
                <a:gd name="T15" fmla="*/ 0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4"/>
                <a:gd name="T25" fmla="*/ 0 h 122"/>
                <a:gd name="T26" fmla="*/ 124 w 124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4" h="122">
                  <a:moveTo>
                    <a:pt x="0" y="0"/>
                  </a:moveTo>
                  <a:lnTo>
                    <a:pt x="41" y="122"/>
                  </a:lnTo>
                  <a:lnTo>
                    <a:pt x="51" y="100"/>
                  </a:lnTo>
                  <a:lnTo>
                    <a:pt x="65" y="80"/>
                  </a:lnTo>
                  <a:lnTo>
                    <a:pt x="82" y="63"/>
                  </a:lnTo>
                  <a:lnTo>
                    <a:pt x="102" y="50"/>
                  </a:lnTo>
                  <a:lnTo>
                    <a:pt x="124" y="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8" name="Rectangle 34"/>
            <p:cNvSpPr>
              <a:spLocks noChangeArrowheads="1"/>
            </p:cNvSpPr>
            <p:nvPr/>
          </p:nvSpPr>
          <p:spPr bwMode="auto">
            <a:xfrm>
              <a:off x="3273426" y="5791200"/>
              <a:ext cx="1116013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no need to search</a:t>
              </a:r>
              <a:endParaRPr lang="en-US"/>
            </a:p>
          </p:txBody>
        </p:sp>
        <p:sp>
          <p:nvSpPr>
            <p:cNvPr id="46109" name="Line 35"/>
            <p:cNvSpPr>
              <a:spLocks noChangeShapeType="1"/>
            </p:cNvSpPr>
            <p:nvPr/>
          </p:nvSpPr>
          <p:spPr bwMode="auto">
            <a:xfrm flipH="1">
              <a:off x="2749551" y="5876925"/>
              <a:ext cx="374650" cy="158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0" name="Freeform 36"/>
            <p:cNvSpPr>
              <a:spLocks/>
            </p:cNvSpPr>
            <p:nvPr/>
          </p:nvSpPr>
          <p:spPr bwMode="auto">
            <a:xfrm>
              <a:off x="2679701" y="5832475"/>
              <a:ext cx="92075" cy="90488"/>
            </a:xfrm>
            <a:custGeom>
              <a:avLst/>
              <a:gdLst>
                <a:gd name="T0" fmla="*/ 0 w 117"/>
                <a:gd name="T1" fmla="*/ 2147483647 h 114"/>
                <a:gd name="T2" fmla="*/ 2147483647 w 117"/>
                <a:gd name="T3" fmla="*/ 0 h 114"/>
                <a:gd name="T4" fmla="*/ 2147483647 w 117"/>
                <a:gd name="T5" fmla="*/ 2147483647 h 114"/>
                <a:gd name="T6" fmla="*/ 2147483647 w 117"/>
                <a:gd name="T7" fmla="*/ 2147483647 h 114"/>
                <a:gd name="T8" fmla="*/ 2147483647 w 117"/>
                <a:gd name="T9" fmla="*/ 2147483647 h 114"/>
                <a:gd name="T10" fmla="*/ 2147483647 w 117"/>
                <a:gd name="T11" fmla="*/ 2147483647 h 114"/>
                <a:gd name="T12" fmla="*/ 2147483647 w 117"/>
                <a:gd name="T13" fmla="*/ 2147483647 h 114"/>
                <a:gd name="T14" fmla="*/ 0 w 117"/>
                <a:gd name="T15" fmla="*/ 2147483647 h 1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7"/>
                <a:gd name="T25" fmla="*/ 0 h 114"/>
                <a:gd name="T26" fmla="*/ 117 w 117"/>
                <a:gd name="T27" fmla="*/ 114 h 11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7" h="114">
                  <a:moveTo>
                    <a:pt x="0" y="57"/>
                  </a:moveTo>
                  <a:lnTo>
                    <a:pt x="117" y="0"/>
                  </a:lnTo>
                  <a:lnTo>
                    <a:pt x="108" y="21"/>
                  </a:lnTo>
                  <a:lnTo>
                    <a:pt x="103" y="46"/>
                  </a:lnTo>
                  <a:lnTo>
                    <a:pt x="103" y="69"/>
                  </a:lnTo>
                  <a:lnTo>
                    <a:pt x="108" y="92"/>
                  </a:lnTo>
                  <a:lnTo>
                    <a:pt x="117" y="114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1" name="Rectangle 37"/>
            <p:cNvSpPr>
              <a:spLocks noChangeArrowheads="1"/>
            </p:cNvSpPr>
            <p:nvPr/>
          </p:nvSpPr>
          <p:spPr bwMode="auto">
            <a:xfrm>
              <a:off x="2087563" y="5299075"/>
              <a:ext cx="295275" cy="288925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12" name="Isosceles Triangle 1"/>
            <p:cNvSpPr>
              <a:spLocks noChangeArrowheads="1"/>
            </p:cNvSpPr>
            <p:nvPr/>
          </p:nvSpPr>
          <p:spPr bwMode="auto">
            <a:xfrm>
              <a:off x="812800" y="5613400"/>
              <a:ext cx="762000" cy="571500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13" name="Freeform 24"/>
            <p:cNvSpPr>
              <a:spLocks/>
            </p:cNvSpPr>
            <p:nvPr/>
          </p:nvSpPr>
          <p:spPr bwMode="auto">
            <a:xfrm flipH="1">
              <a:off x="1778000" y="5600700"/>
              <a:ext cx="444500" cy="579438"/>
            </a:xfrm>
            <a:custGeom>
              <a:avLst/>
              <a:gdLst>
                <a:gd name="T0" fmla="*/ 0 w 560"/>
                <a:gd name="T1" fmla="*/ 2147483647 h 729"/>
                <a:gd name="T2" fmla="*/ 2147483647 w 560"/>
                <a:gd name="T3" fmla="*/ 2147483647 h 729"/>
                <a:gd name="T4" fmla="*/ 0 w 560"/>
                <a:gd name="T5" fmla="*/ 0 h 729"/>
                <a:gd name="T6" fmla="*/ 0 w 560"/>
                <a:gd name="T7" fmla="*/ 2147483647 h 7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0"/>
                <a:gd name="T13" fmla="*/ 0 h 729"/>
                <a:gd name="T14" fmla="*/ 560 w 560"/>
                <a:gd name="T15" fmla="*/ 729 h 7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0" h="729">
                  <a:moveTo>
                    <a:pt x="0" y="729"/>
                  </a:moveTo>
                  <a:lnTo>
                    <a:pt x="560" y="729"/>
                  </a:lnTo>
                  <a:lnTo>
                    <a:pt x="0" y="0"/>
                  </a:lnTo>
                  <a:lnTo>
                    <a:pt x="0" y="729"/>
                  </a:lnTo>
                  <a:close/>
                </a:path>
              </a:pathLst>
            </a:custGeom>
            <a:solidFill>
              <a:srgbClr val="00FF00"/>
            </a:solidFill>
            <a:ln w="1588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5" grpId="0" autoUpdateAnimBg="0"/>
      <p:bldP spid="176138" grpId="0" animBg="1"/>
      <p:bldP spid="1761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D773EC-505D-1A49-A039-5C9836E731C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larger example</a:t>
            </a:r>
          </a:p>
        </p:txBody>
      </p:sp>
      <p:graphicFrame>
        <p:nvGraphicFramePr>
          <p:cNvPr id="47107" name="Object 2"/>
          <p:cNvGraphicFramePr>
            <a:graphicFrameLocks noChangeAspect="1"/>
          </p:cNvGraphicFramePr>
          <p:nvPr/>
        </p:nvGraphicFramePr>
        <p:xfrm>
          <a:off x="2667000" y="1905000"/>
          <a:ext cx="4316413" cy="300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00116" imgH="3803904" progId="Visio.Drawing.5">
                  <p:embed/>
                </p:oleObj>
              </mc:Choice>
              <mc:Fallback>
                <p:oleObj name="VISIO" r:id="rId2" imgW="5500116" imgH="3803904" progId="Visio.Drawing.5">
                  <p:embed/>
                  <p:pic>
                    <p:nvPicPr>
                      <p:cNvPr id="4710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4316413" cy="300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28" name="Line 4"/>
          <p:cNvSpPr>
            <a:spLocks noChangeShapeType="1"/>
          </p:cNvSpPr>
          <p:nvPr/>
        </p:nvSpPr>
        <p:spPr bwMode="auto">
          <a:xfrm flipV="1">
            <a:off x="4038600" y="3733800"/>
            <a:ext cx="457200" cy="381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29" name="Line 5"/>
          <p:cNvSpPr>
            <a:spLocks noChangeShapeType="1"/>
          </p:cNvSpPr>
          <p:nvPr/>
        </p:nvSpPr>
        <p:spPr bwMode="auto">
          <a:xfrm flipV="1">
            <a:off x="5486400" y="2971800"/>
            <a:ext cx="457200" cy="381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8" grpId="0" animBg="1"/>
      <p:bldP spid="1802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EC9F27-57D9-B14D-8E59-5D787BCF78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tic-tac-toe example</a:t>
            </a:r>
          </a:p>
        </p:txBody>
      </p:sp>
      <p:graphicFrame>
        <p:nvGraphicFramePr>
          <p:cNvPr id="48131" name="Object 2"/>
          <p:cNvGraphicFramePr>
            <a:graphicFrameLocks noChangeAspect="1"/>
          </p:cNvGraphicFramePr>
          <p:nvPr/>
        </p:nvGraphicFramePr>
        <p:xfrm>
          <a:off x="533400" y="1066800"/>
          <a:ext cx="8847138" cy="425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0612958" imgH="5027291" progId="Visio.Drawing.5">
                  <p:embed/>
                </p:oleObj>
              </mc:Choice>
              <mc:Fallback>
                <p:oleObj name="VISIO" r:id="rId2" imgW="10612958" imgH="5027291" progId="Visio.Drawing.5">
                  <p:embed/>
                  <p:pic>
                    <p:nvPicPr>
                      <p:cNvPr id="481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8847138" cy="425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5" name="Line 5"/>
          <p:cNvSpPr>
            <a:spLocks noChangeShapeType="1"/>
          </p:cNvSpPr>
          <p:nvPr/>
        </p:nvSpPr>
        <p:spPr bwMode="auto">
          <a:xfrm flipV="1">
            <a:off x="7086600" y="2895600"/>
            <a:ext cx="1066800" cy="3048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85800" y="54102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Symbol" charset="0"/>
              </a:rPr>
              <a:t>a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-</a:t>
            </a:r>
            <a:r>
              <a:rPr lang="en-US">
                <a:solidFill>
                  <a:schemeClr val="accent2"/>
                </a:solidFill>
                <a:latin typeface="Symbol" charset="0"/>
              </a:rPr>
              <a:t>b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vs. minimax:</a:t>
            </a:r>
          </a:p>
          <a:p>
            <a:pPr marL="517525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worst case:</a:t>
            </a:r>
            <a:r>
              <a:rPr lang="en-US" sz="2000"/>
              <a:t>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Arial Narrow" charset="0"/>
              </a:rPr>
              <a:t>-</a:t>
            </a:r>
            <a:r>
              <a:rPr lang="en-US" sz="2000">
                <a:latin typeface="Symbol" charset="0"/>
              </a:rPr>
              <a:t>b</a:t>
            </a:r>
            <a:r>
              <a:rPr lang="en-US" sz="2000"/>
              <a:t> </a:t>
            </a:r>
            <a:r>
              <a:rPr lang="en-US" sz="2000">
                <a:latin typeface="Arial Narrow" charset="0"/>
              </a:rPr>
              <a:t>examines as many states as minimax</a:t>
            </a:r>
          </a:p>
          <a:p>
            <a:pPr marL="517525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best case: assuming branching factor B and depth D,</a:t>
            </a:r>
            <a:r>
              <a:rPr lang="en-US" sz="2000"/>
              <a:t> 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Arial Narrow" charset="0"/>
              </a:rPr>
              <a:t>-</a:t>
            </a:r>
            <a:r>
              <a:rPr lang="en-US" sz="2000">
                <a:latin typeface="Symbol" charset="0"/>
              </a:rPr>
              <a:t>b</a:t>
            </a:r>
            <a:r>
              <a:rPr lang="en-US" sz="2000"/>
              <a:t> </a:t>
            </a:r>
            <a:r>
              <a:rPr lang="en-US" sz="2000">
                <a:latin typeface="Arial Narrow" charset="0"/>
              </a:rPr>
              <a:t>examines ~2b</a:t>
            </a:r>
            <a:r>
              <a:rPr lang="en-US" sz="2000" baseline="30000">
                <a:latin typeface="Arial Narrow" charset="0"/>
              </a:rPr>
              <a:t>d/2 </a:t>
            </a:r>
            <a:r>
              <a:rPr lang="en-US" sz="2000">
                <a:latin typeface="Arial Narrow" charset="0"/>
              </a:rPr>
              <a:t>states</a:t>
            </a:r>
          </a:p>
          <a:p>
            <a:pPr marL="517525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	(i.e., as many as minimax on a tree with half the depth)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5" grpId="0" animBg="1"/>
      <p:bldP spid="17920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Iterative deepening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common approach in game search is to set a lookahead range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in chess, lookahead 4 moves (by each player) and rate boards at that stage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catches wins/losses within that range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presumably, you can better judge the state of the game in the future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if decisions are timed,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you can pick a conservative lookahead range to ensure a choice is made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time remains, extend the lookahead range and try again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iteration looks deeper and so makes a more informed choice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clearly, there is redundancy with iterative deepening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lookead search of (n+1) levels must reproduce the search for n levels</a:t>
            </a:r>
          </a:p>
          <a:p>
            <a:pPr lvl="1"/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HOW COSTLY IS THIS?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D15361-EB87-2C4B-8D53-0D54C4A1D6F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1EFFD-4CF4-EB1F-D687-301B8D07E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Blue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C2E1E-6C30-971B-1956-A9695EC9C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74" y="1219200"/>
            <a:ext cx="8789702" cy="5229860"/>
          </a:xfrm>
        </p:spPr>
        <p:txBody>
          <a:bodyPr/>
          <a:lstStyle/>
          <a:p>
            <a:r>
              <a:rPr lang="en-US" dirty="0"/>
              <a:t>Deep Blue was a chess computer built by IBM in the 1990s</a:t>
            </a:r>
          </a:p>
          <a:p>
            <a:pPr lvl="1"/>
            <a:r>
              <a:rPr lang="en-US" dirty="0"/>
              <a:t>contained 32 general-purpose processors, 512 special-purpose chess processors</a:t>
            </a:r>
          </a:p>
          <a:p>
            <a:pPr lvl="1"/>
            <a:r>
              <a:rPr lang="en-US" dirty="0"/>
              <a:t>could evaluate 200 million moves per second</a:t>
            </a:r>
          </a:p>
          <a:p>
            <a:pPr lvl="1"/>
            <a:r>
              <a:rPr lang="en-US" dirty="0"/>
              <a:t>utilized minimax search with ⍺-β pruning and iterative deepening</a:t>
            </a:r>
          </a:p>
          <a:p>
            <a:pPr lvl="1"/>
            <a:r>
              <a:rPr lang="en-US" dirty="0"/>
              <a:t>also had data bases of opening and end-game strategies, special heuristics</a:t>
            </a:r>
          </a:p>
          <a:p>
            <a:pPr lvl="1"/>
            <a:r>
              <a:rPr lang="en-US" dirty="0"/>
              <a:t>in 1997, Deep Blue beat world champion Garry Kasparov in a 6-game match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E76A5-50E1-E924-1307-1659C7B7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026" name="Picture 2" descr="25 years ago: Deep Blue beats Kasparov | ChessBase">
            <a:extLst>
              <a:ext uri="{FF2B5EF4-FFF2-40B4-BE49-F238E27FC236}">
                <a16:creationId xmlns:a16="http://schemas.microsoft.com/office/drawing/2014/main" id="{A2B234FA-132F-8A27-08E4-748B59DBF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46" y="3477260"/>
            <a:ext cx="39624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0B8854-FA93-3B33-E340-D1E564828B62}"/>
              </a:ext>
            </a:extLst>
          </p:cNvPr>
          <p:cNvSpPr txBox="1"/>
          <p:nvPr/>
        </p:nvSpPr>
        <p:spPr>
          <a:xfrm>
            <a:off x="5161573" y="3962400"/>
            <a:ext cx="392747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currently, the state of the art is </a:t>
            </a:r>
            <a:r>
              <a:rPr lang="en-US" sz="2000" i="1" dirty="0">
                <a:latin typeface="+mn-lt"/>
              </a:rPr>
              <a:t>Stockfish</a:t>
            </a:r>
          </a:p>
          <a:p>
            <a:pPr marL="517525" indent="-34290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free, open-source chess engine</a:t>
            </a:r>
          </a:p>
          <a:p>
            <a:pPr marL="517525" indent="-34290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available for desktop/mobile devices</a:t>
            </a:r>
          </a:p>
          <a:p>
            <a:pPr marL="517525" indent="-34290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can use up to 1024 CPU threads</a:t>
            </a:r>
          </a:p>
          <a:p>
            <a:pPr marL="517525" indent="-34290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utilizes ⍺-β, neural networks</a:t>
            </a:r>
          </a:p>
        </p:txBody>
      </p:sp>
    </p:spTree>
    <p:extLst>
      <p:ext uri="{BB962C8B-B14F-4D97-AF65-F5344CB8AC3E}">
        <p14:creationId xmlns:p14="http://schemas.microsoft.com/office/powerpoint/2010/main" val="395575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C9633B-F0A7-D94D-9798-4EFEADB811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Interesting aside: graph/tree search in game playing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games involving: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2 players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perfect information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zero-sum (player's gain is opponent's loss)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2971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examples:  tic-tac-toe, checkers, chess, othello, …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non-examples: poker, backgammon, prisoner's dilemma, …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685800" y="42672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von Neumann (the father of game theory) showed that for such games, there is always a "rational" strategy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that is, can always determine a best move, assuming the opponent is equally rational</a:t>
            </a:r>
          </a:p>
        </p:txBody>
      </p:sp>
      <p:graphicFrame>
        <p:nvGraphicFramePr>
          <p:cNvPr id="166918" name="Object 2"/>
          <p:cNvGraphicFramePr>
            <a:graphicFrameLocks noChangeAspect="1"/>
          </p:cNvGraphicFramePr>
          <p:nvPr/>
        </p:nvGraphicFramePr>
        <p:xfrm>
          <a:off x="3124200" y="5486400"/>
          <a:ext cx="35433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543300" imgH="1670304" progId="Visio.Drawing.5">
                  <p:embed/>
                </p:oleObj>
              </mc:Choice>
              <mc:Fallback>
                <p:oleObj name="VISIO" r:id="rId2" imgW="3543300" imgH="1670304" progId="Visio.Drawing.5">
                  <p:embed/>
                  <p:pic>
                    <p:nvPicPr>
                      <p:cNvPr id="1669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486400"/>
                        <a:ext cx="35433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5E1CD8A-AAEF-9046-9095-FD0108D420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Game trees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idea: model the game as a search tree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associate a value with each end-of-game state (possible since zero-sum)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player 1 (MAX) wants to maximize the state value – win for MAX = 1000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player 2 (MIN) wants to minimize the state value – win for MIN = -1000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draw = 0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players alternate turns, so differentiate MAX and MIN levels in the tree</a:t>
            </a:r>
          </a:p>
        </p:txBody>
      </p:sp>
      <p:graphicFrame>
        <p:nvGraphicFramePr>
          <p:cNvPr id="38916" name="Object 2"/>
          <p:cNvGraphicFramePr>
            <a:graphicFrameLocks noChangeAspect="1"/>
          </p:cNvGraphicFramePr>
          <p:nvPr/>
        </p:nvGraphicFramePr>
        <p:xfrm>
          <a:off x="1752600" y="3124200"/>
          <a:ext cx="6024563" cy="317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025896" imgH="3172968" progId="Visio.Drawing.5">
                  <p:embed/>
                </p:oleObj>
              </mc:Choice>
              <mc:Fallback>
                <p:oleObj name="VISIO" r:id="rId2" imgW="6025896" imgH="3172968" progId="Visio.Drawing.5">
                  <p:embed/>
                  <p:pic>
                    <p:nvPicPr>
                      <p:cNvPr id="389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6024563" cy="317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85800" y="64770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</a:t>
            </a:r>
            <a:r>
              <a:rPr lang="en-US">
                <a:latin typeface="Arial Narrow" charset="0"/>
              </a:rPr>
              <a:t>the leaves of the tree will be end-of-game states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C0E049-EF6B-A445-BAFE-7DCECC6D6D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Minimax search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867400"/>
            <a:ext cx="8702675" cy="990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visualize the search bottom-up (start at leaves, work up to root)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likewise, can search top-down using recursion</a:t>
            </a:r>
          </a:p>
        </p:txBody>
      </p:sp>
      <p:graphicFrame>
        <p:nvGraphicFramePr>
          <p:cNvPr id="399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945984"/>
              </p:ext>
            </p:extLst>
          </p:nvPr>
        </p:nvGraphicFramePr>
        <p:xfrm>
          <a:off x="1676400" y="2362200"/>
          <a:ext cx="6024563" cy="320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025896" imgH="3172968" progId="Visio.Drawing.5">
                  <p:embed/>
                </p:oleObj>
              </mc:Choice>
              <mc:Fallback>
                <p:oleObj name="VISIO" r:id="rId2" imgW="6025896" imgH="3172968" progId="Visio.Drawing.5">
                  <p:embed/>
                  <p:pic>
                    <p:nvPicPr>
                      <p:cNvPr id="399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200"/>
                        <a:ext cx="6024563" cy="320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609600" y="12192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minimax search: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at a MAX level, take the maximum of all possible moves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at a MIN level, take the minimum of all possible moves</a:t>
            </a:r>
            <a:endParaRPr lang="en-US" sz="1800"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50FA16-7FC2-0F4B-4FCF-91572C2C59DB}"/>
              </a:ext>
            </a:extLst>
          </p:cNvPr>
          <p:cNvSpPr txBox="1"/>
          <p:nvPr/>
        </p:nvSpPr>
        <p:spPr>
          <a:xfrm>
            <a:off x="1676400" y="4876800"/>
            <a:ext cx="42672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1000"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-1000  1000    0    -1000 -1000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(MAX) (MIN)  (MAX) (DRAW) (MIN) (MIN)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124819-0CFD-944F-9A53-B75096850EC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Minimax example</a:t>
            </a:r>
          </a:p>
        </p:txBody>
      </p:sp>
      <p:graphicFrame>
        <p:nvGraphicFramePr>
          <p:cNvPr id="40963" name="Object 2"/>
          <p:cNvGraphicFramePr>
            <a:graphicFrameLocks noChangeAspect="1"/>
          </p:cNvGraphicFramePr>
          <p:nvPr/>
        </p:nvGraphicFramePr>
        <p:xfrm>
          <a:off x="2057400" y="1295400"/>
          <a:ext cx="5499100" cy="558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747004" imgH="6096000" progId="Visio.Drawing.5">
                  <p:embed/>
                </p:oleObj>
              </mc:Choice>
              <mc:Fallback>
                <p:oleObj name="VISIO" r:id="rId2" imgW="5747004" imgH="6096000" progId="Visio.Drawing.5">
                  <p:embed/>
                  <p:pic>
                    <p:nvPicPr>
                      <p:cNvPr id="409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95400"/>
                        <a:ext cx="5499100" cy="558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194F32F-09EE-290B-E5DC-F0D44DE451BA}"/>
              </a:ext>
            </a:extLst>
          </p:cNvPr>
          <p:cNvSpPr txBox="1"/>
          <p:nvPr/>
        </p:nvSpPr>
        <p:spPr>
          <a:xfrm>
            <a:off x="2133600" y="6400800"/>
            <a:ext cx="40386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0 (DRAW)     -1000 (MIN)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A3E6E7-0D94-1B4F-8DCA-E439ED356EA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graphicFrame>
        <p:nvGraphicFramePr>
          <p:cNvPr id="41987" name="Object 2"/>
          <p:cNvGraphicFramePr>
            <a:graphicFrameLocks noChangeAspect="1"/>
          </p:cNvGraphicFramePr>
          <p:nvPr/>
        </p:nvGraphicFramePr>
        <p:xfrm>
          <a:off x="2057400" y="1295400"/>
          <a:ext cx="5499100" cy="558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747004" imgH="6096000" progId="Visio.Drawing.5">
                  <p:embed/>
                </p:oleObj>
              </mc:Choice>
              <mc:Fallback>
                <p:oleObj name="VISIO" r:id="rId2" imgW="5747004" imgH="6096000" progId="Visio.Drawing.5">
                  <p:embed/>
                  <p:pic>
                    <p:nvPicPr>
                      <p:cNvPr id="419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95400"/>
                        <a:ext cx="5499100" cy="558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FF0033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40DD9F-5444-5E42-B5BC-FE202A501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Another game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 marL="230188" indent="-2301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Pebbles is a simple children's game</a:t>
            </a:r>
          </a:p>
          <a:p>
            <a:pPr marL="630238" lvl="1" indent="-2301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easily parameterized so can make as difficult as you want</a:t>
            </a:r>
          </a:p>
          <a:p>
            <a:pPr marL="630238" lvl="1" indent="-2301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pebbles (N, T): 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Start with N pebbles.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2 players alternate turns, in each turn can take 1 or T pebbles.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Player who picks up the last pebble loses.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685800" y="3689684"/>
            <a:ext cx="8702675" cy="324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pebbles(1, 2):	</a:t>
            </a:r>
            <a:r>
              <a:rPr lang="en-US" sz="2000" dirty="0">
                <a:latin typeface="Arial Narrow" charset="0"/>
              </a:rPr>
              <a:t>1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0		Player 2 wins</a:t>
            </a: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pebbles(2, 2):	</a:t>
            </a:r>
            <a:r>
              <a:rPr lang="en-US" sz="2000" dirty="0">
                <a:latin typeface="Arial Narrow" charset="0"/>
              </a:rPr>
              <a:t>2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1  0	Player 1 wins</a:t>
            </a:r>
            <a:endParaRPr lang="en-US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pebbles(3, 2):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pebbles(4, 2):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pebbles(5, 2):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pebbles(6, 2):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. . .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1E1A-4539-20C3-1E95-94B723F7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code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E269A-E944-FC6D-7E9E-DA1F7E35C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public static 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boolean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 pebbles(int N, int T) {</a:t>
            </a: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  if (N == 1) {</a:t>
            </a: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    return false;</a:t>
            </a: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  }</a:t>
            </a: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  return (!pebbles(N-1, T) || (N &gt; T &amp;&amp; !pebbles(N-T, T)));</a:t>
            </a: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Lucida Console" panose="020B06090405040202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0002D-BE59-D923-4BA6-12967AA1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4DA8FE-2A20-C738-71BA-D87AED693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272" y="3321050"/>
            <a:ext cx="1578961" cy="35877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28A984-19EE-F414-71F1-AEABC56F5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187" y="3334727"/>
            <a:ext cx="1614049" cy="35877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876AB0-E7E0-5AFC-9DF6-3F71CC0409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4190" y="3321050"/>
            <a:ext cx="1614049" cy="35720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918792-ADBA-7846-E609-6DC2650062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8434" y="3332773"/>
            <a:ext cx="1614048" cy="357207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0058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40DD9F-5444-5E42-B5BC-FE202A501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Minimax in practice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 marL="230188" indent="-2301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while Minimax Principle holds for all 2-party, perfect info, zero-sum games, an exhaustive search to find best move may be infeasible</a:t>
            </a:r>
          </a:p>
          <a:p>
            <a:pPr marL="230188" indent="-230188"/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6125"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EXAMPLE: in an average chess game, ~100 moves with ~35 options/move</a:t>
            </a:r>
          </a:p>
          <a:p>
            <a:pPr marL="1257300" lvl="2" indent="-342900">
              <a:buFont typeface="Wingdings" pitchFamily="2" charset="2"/>
              <a:buChar char="à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~35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100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= 2.5x10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154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states in the search tree!</a:t>
            </a:r>
          </a:p>
          <a:p>
            <a:pPr marL="914400" lvl="2" indent="0"/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(for reference: ~10</a:t>
            </a:r>
            <a:r>
              <a:rPr lang="en-US" sz="1800" baseline="30000" dirty="0">
                <a:latin typeface="Arial Narrow" charset="0"/>
                <a:ea typeface="ＭＳ Ｐゴシック" charset="0"/>
                <a:sym typeface="Wingdings" charset="0"/>
              </a:rPr>
              <a:t>18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seconds since Big Bang, ~10</a:t>
            </a:r>
            <a:r>
              <a:rPr lang="en-US" sz="1800" baseline="30000" dirty="0">
                <a:latin typeface="Arial Narrow" charset="0"/>
                <a:ea typeface="ＭＳ Ｐゴシック" charset="0"/>
                <a:sym typeface="Wingdings" charset="0"/>
              </a:rPr>
              <a:t>80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atoms in universe)</a:t>
            </a:r>
            <a:endParaRPr lang="en-US" sz="1800" baseline="30000" dirty="0">
              <a:latin typeface="Arial Narrow" charset="0"/>
              <a:ea typeface="ＭＳ Ｐゴシック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practical alternative: limit the search depth and use heuristics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expand the search tree a limited number of levels (limited look-ahead)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evaluate the "pseudo-leaves" using a heuristic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high value </a:t>
            </a:r>
            <a:r>
              <a:rPr lang="en-US" sz="2000" dirty="0">
                <a:latin typeface="Arial Narrow" charset="0"/>
                <a:sym typeface="Wingdings" charset="0"/>
              </a:rPr>
              <a:t> good for MAX	low value  good for MIN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back up the heuristic estimates to determine the best-looking move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at MAX level, take maximum	at MIN level, take minimum</a:t>
            </a:r>
          </a:p>
        </p:txBody>
      </p:sp>
      <p:graphicFrame>
        <p:nvGraphicFramePr>
          <p:cNvPr id="173061" name="Object 2"/>
          <p:cNvGraphicFramePr>
            <a:graphicFrameLocks noChangeAspect="1"/>
          </p:cNvGraphicFramePr>
          <p:nvPr/>
        </p:nvGraphicFramePr>
        <p:xfrm>
          <a:off x="1981200" y="5334000"/>
          <a:ext cx="6119813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7652004" imgH="1898904" progId="Visio.Drawing.5">
                  <p:embed/>
                </p:oleObj>
              </mc:Choice>
              <mc:Fallback>
                <p:oleObj name="VISIO" r:id="rId2" imgW="7652004" imgH="1898904" progId="Visio.Drawing.5">
                  <p:embed/>
                  <p:pic>
                    <p:nvPicPr>
                      <p:cNvPr id="173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334000"/>
                        <a:ext cx="6119813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226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2096</TotalTime>
  <Words>1057</Words>
  <Application>Microsoft Macintosh PowerPoint</Application>
  <PresentationFormat>Custom</PresentationFormat>
  <Paragraphs>145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PowerPoint Presentation</vt:lpstr>
      <vt:lpstr>Interesting aside: graph/tree search in game playing</vt:lpstr>
      <vt:lpstr>Game trees</vt:lpstr>
      <vt:lpstr>Minimax search</vt:lpstr>
      <vt:lpstr>Minimax example</vt:lpstr>
      <vt:lpstr>In-class exercise</vt:lpstr>
      <vt:lpstr>Another game</vt:lpstr>
      <vt:lpstr>Simple code solution</vt:lpstr>
      <vt:lpstr>Minimax in practice</vt:lpstr>
      <vt:lpstr>Tic-tac-toe example</vt:lpstr>
      <vt:lpstr>a-b bounds</vt:lpstr>
      <vt:lpstr>a-b pruning</vt:lpstr>
      <vt:lpstr>larger example</vt:lpstr>
      <vt:lpstr>tic-tac-toe example</vt:lpstr>
      <vt:lpstr>Iterative deepening</vt:lpstr>
      <vt:lpstr>Deep Blue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84</cp:revision>
  <cp:lastPrinted>2017-12-28T07:33:59Z</cp:lastPrinted>
  <dcterms:created xsi:type="dcterms:W3CDTF">2014-01-09T19:42:42Z</dcterms:created>
  <dcterms:modified xsi:type="dcterms:W3CDTF">2024-04-24T22:29:39Z</dcterms:modified>
</cp:coreProperties>
</file>