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301"/>
    <p:restoredTop sz="94286"/>
  </p:normalViewPr>
  <p:slideViewPr>
    <p:cSldViewPr>
      <p:cViewPr varScale="1">
        <p:scale>
          <a:sx n="109" d="100"/>
          <a:sy n="109" d="100"/>
        </p:scale>
        <p:origin x="132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ctionary.com/browse/elegance" TargetMode="External"/><Relationship Id="rId2" Type="http://schemas.openxmlformats.org/officeDocument/2006/relationships/hyperlink" Target="https://www.linkedin.com/pulse/elegant-code-what-does-all-mean-stephen-owens-cissp-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399F440-47D9-F645-83EF-AC478C322BE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7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>
                <a:solidFill>
                  <a:srgbClr val="FF0033"/>
                </a:solidFill>
                <a:latin typeface="Arial Narrow" charset="0"/>
              </a:rPr>
              <a:t>Spring 2024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8" name="Rectangle 13"/>
          <p:cNvSpPr>
            <a:spLocks noChangeArrowheads="1"/>
          </p:cNvSpPr>
          <p:nvPr/>
        </p:nvSpPr>
        <p:spPr bwMode="auto">
          <a:xfrm>
            <a:off x="914400" y="30480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Elegant code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what is elegance?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why is it important?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examples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51AF-47DF-7728-49D1-98F3547BD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A45BD0-1F74-48C6-1DAF-183F1855E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EF77D1-2ABA-23E9-6C53-D771C00236BA}"/>
              </a:ext>
            </a:extLst>
          </p:cNvPr>
          <p:cNvSpPr txBox="1"/>
          <p:nvPr/>
        </p:nvSpPr>
        <p:spPr>
          <a:xfrm>
            <a:off x="6400800" y="1336431"/>
            <a:ext cx="3073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the List interface provides a single name that encompasses both </a:t>
            </a:r>
            <a:r>
              <a:rPr lang="en-US" sz="2000" dirty="0" err="1">
                <a:latin typeface="+mn-lt"/>
              </a:rPr>
              <a:t>ArrayList</a:t>
            </a:r>
            <a:r>
              <a:rPr lang="en-US" sz="2000" dirty="0">
                <a:latin typeface="+mn-lt"/>
              </a:rPr>
              <a:t> and LinkedList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can define a method that takes a List as input and pass either one </a:t>
            </a:r>
          </a:p>
          <a:p>
            <a:pPr marL="465138" lvl="1" indent="-233363">
              <a:buFont typeface="Arial" panose="020B0604020202020204" pitchFamily="34" charset="0"/>
              <a:buChar char="•"/>
            </a:pPr>
            <a:r>
              <a:rPr lang="en-US" sz="1800" dirty="0">
                <a:latin typeface="+mn-lt"/>
              </a:rPr>
              <a:t>the method can only use methods common to all Lists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F8467F-6284-C61A-D44D-D5732BC93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1371600"/>
            <a:ext cx="5846218" cy="50292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BF632AC-4C8C-E2C3-CD29-C48EA9280C45}"/>
              </a:ext>
            </a:extLst>
          </p:cNvPr>
          <p:cNvSpPr txBox="1"/>
          <p:nvPr/>
        </p:nvSpPr>
        <p:spPr>
          <a:xfrm>
            <a:off x="6418385" y="4540984"/>
            <a:ext cx="3073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shortens the code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if want to change the range of numbers, there is only one place to change</a:t>
            </a:r>
            <a:endParaRPr 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6481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E9586-1261-A7E3-2359-EEE5DADAF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E5948-3CB9-DB9A-995C-7454E2925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3810000"/>
          </a:xfrm>
        </p:spPr>
        <p:txBody>
          <a:bodyPr/>
          <a:lstStyle/>
          <a:p>
            <a:r>
              <a:rPr lang="en-US" dirty="0"/>
              <a:t>I am seeing programs with massive duplication of code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(USER SPECIFIED ARRAY) {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ArrayQueue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&lt;Integer&gt; q = new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ArrayQueue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&lt;Integer&gt;();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// CODE FOR FILLING THE QUEUE, TIMING OPERATIONS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// USES add, remove, peek (same as below)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else {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LinkedList&lt;Integer&gt; q = new LinkedList&lt;Integer&gt;();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// CODE FOR FILLING THE QUEUE, TIMING OPERATIONS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// USES add, remove, peek (same as above)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63CA0A-F11D-107A-1410-FB589D0CF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93F518-73E7-11FA-D43E-5CD0F4FB5D5A}"/>
              </a:ext>
            </a:extLst>
          </p:cNvPr>
          <p:cNvSpPr txBox="1">
            <a:spLocks/>
          </p:cNvSpPr>
          <p:nvPr/>
        </p:nvSpPr>
        <p:spPr bwMode="auto">
          <a:xfrm>
            <a:off x="685800" y="5181600"/>
            <a:ext cx="8702675" cy="1447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kern="0" dirty="0"/>
              <a:t>when you see duplication like this</a:t>
            </a:r>
          </a:p>
          <a:p>
            <a:pPr lvl="1"/>
            <a:r>
              <a:rPr lang="en-US" kern="0" dirty="0"/>
              <a:t>identify the common parts and factor them out</a:t>
            </a:r>
          </a:p>
          <a:p>
            <a:pPr lvl="1"/>
            <a:r>
              <a:rPr lang="en-US" kern="0" dirty="0"/>
              <a:t>here, the code for filling &amp; timing is the same so separate it from the data structure initialization</a:t>
            </a:r>
            <a:endParaRPr lang="en-US" sz="16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758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5D756-6F64-1AD3-293A-2DA7D41FC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4967B-F5B4-7642-D32D-A0D99F23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HW2: better 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23AB3-4C90-5AB3-0FF1-652492B86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3810000"/>
          </a:xfrm>
        </p:spPr>
        <p:txBody>
          <a:bodyPr/>
          <a:lstStyle/>
          <a:p>
            <a:r>
              <a:rPr lang="en-US" dirty="0"/>
              <a:t>separate the code into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initializing a Queue variable to whichever type specified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executing the common code on that Queue 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Queue&lt;Integer&gt; q;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(USER SPECIFIED ARRAY) {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q = new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ArrayQueue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&lt;Integer&gt;();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else {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q = new LinkedList&lt;Integer&gt;();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57200" lvl="1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CODE FOR FILLING THE QUEUE, TIMING OPERATIONS</a:t>
            </a:r>
          </a:p>
          <a:p>
            <a:pPr marL="457200" lvl="1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// USES add, remove, peek (same as above)</a:t>
            </a:r>
          </a:p>
          <a:p>
            <a:pPr marL="457200" lvl="1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156B1-7C3A-D8B0-25BA-CD9489AD4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56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173FF-7678-6AD6-6841-962B37E99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elegance?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D9F6B-C8A9-97E2-286D-91CF371D2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3657600"/>
            <a:ext cx="8702675" cy="2971800"/>
          </a:xfrm>
        </p:spPr>
        <p:txBody>
          <a:bodyPr/>
          <a:lstStyle/>
          <a:p>
            <a:r>
              <a:rPr lang="en-US" b="0" i="0" dirty="0">
                <a:solidFill>
                  <a:schemeClr val="tx1"/>
                </a:solidFill>
                <a:effectLst/>
                <a:latin typeface="-apple-system"/>
              </a:rPr>
              <a:t>"Elegant code is code that is readable, maintainable, efficient, and does what it sets out to do and nothing more. And pretty much in that order - you don't want to obfuscate your code in the name of micro-optimizations that make things less readable unless you have documented the need for such efficiencies... "</a:t>
            </a:r>
          </a:p>
          <a:p>
            <a:pPr marL="457200" lvl="1" indent="0" algn="r">
              <a:buNone/>
            </a:pPr>
            <a:r>
              <a:rPr lang="en-US" dirty="0">
                <a:latin typeface="-apple-system"/>
              </a:rPr>
              <a:t>— anonymous Senior Developer</a:t>
            </a:r>
          </a:p>
          <a:p>
            <a:pPr marL="457200" lvl="1" indent="0" algn="r">
              <a:buNone/>
            </a:pPr>
            <a:endParaRPr lang="en-US" dirty="0">
              <a:latin typeface="-apple-system"/>
            </a:endParaRPr>
          </a:p>
          <a:p>
            <a:pPr marL="457200" lvl="1" indent="0" algn="r">
              <a:buNone/>
            </a:pPr>
            <a:r>
              <a:rPr lang="en-US" i="1" dirty="0">
                <a:effectLst/>
                <a:latin typeface="-apple-system"/>
                <a:hlinkClick r:id="rId2"/>
              </a:rPr>
              <a:t>Elegant Code What Does It All Mean? </a:t>
            </a:r>
            <a:r>
              <a:rPr lang="en-US" i="0" dirty="0">
                <a:effectLst/>
                <a:latin typeface="-apple-system"/>
              </a:rPr>
              <a:t>by Stephen Owens</a:t>
            </a:r>
          </a:p>
          <a:p>
            <a:pPr lvl="1" algn="r">
              <a:buFont typeface="Wingdings" pitchFamily="2" charset="2"/>
              <a:buChar char="n"/>
            </a:pPr>
            <a:endParaRPr lang="en-US" dirty="0"/>
          </a:p>
          <a:p>
            <a:pPr marL="457200" lvl="1" indent="0" algn="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10CEBA-AE5C-70B0-14EA-DF0FD6478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81BA129-9ABE-1534-4580-179F06AC8337}"/>
              </a:ext>
            </a:extLst>
          </p:cNvPr>
          <p:cNvSpPr txBox="1">
            <a:spLocks/>
          </p:cNvSpPr>
          <p:nvPr/>
        </p:nvSpPr>
        <p:spPr bwMode="auto">
          <a:xfrm>
            <a:off x="685800" y="14859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dirty="0">
                <a:solidFill>
                  <a:srgbClr val="252528"/>
                </a:solidFill>
                <a:latin typeface="LFT Etica"/>
              </a:rPr>
              <a:t>E</a:t>
            </a:r>
            <a:r>
              <a:rPr lang="en-US" b="0" i="0" dirty="0">
                <a:solidFill>
                  <a:srgbClr val="252528"/>
                </a:solidFill>
                <a:effectLst/>
                <a:latin typeface="LFT Etica"/>
              </a:rPr>
              <a:t>legance: the quality of being gracefully refined and dignified, as in tastes, habits, or literary style</a:t>
            </a:r>
          </a:p>
          <a:p>
            <a:pPr algn="r"/>
            <a:r>
              <a:rPr lang="en-US" sz="2000" kern="0" dirty="0" err="1">
                <a:solidFill>
                  <a:srgbClr val="252528"/>
                </a:solidFill>
                <a:latin typeface="LFT Etica"/>
                <a:hlinkClick r:id="rId3"/>
              </a:rPr>
              <a:t>dictionary.com</a:t>
            </a:r>
            <a:endParaRPr lang="en-US" sz="2000" kern="0" dirty="0"/>
          </a:p>
          <a:p>
            <a:pPr marL="457200" lvl="1" indent="0" algn="r">
              <a:buFont typeface="Wingdings" charset="0"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412211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91880-3F26-B6D4-119B-B2FD003B5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elegant code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89531-9382-0E2B-2F0F-70BEEE28F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readable code is easier to</a:t>
            </a:r>
          </a:p>
          <a:p>
            <a:pPr lvl="1"/>
            <a:r>
              <a:rPr lang="en-US" dirty="0"/>
              <a:t>debug</a:t>
            </a:r>
          </a:p>
          <a:p>
            <a:pPr lvl="1"/>
            <a:r>
              <a:rPr lang="en-US" dirty="0"/>
              <a:t>develop in teams</a:t>
            </a:r>
          </a:p>
          <a:p>
            <a:pPr lvl="1"/>
            <a:r>
              <a:rPr lang="en-US" dirty="0"/>
              <a:t>maintain</a:t>
            </a:r>
          </a:p>
          <a:p>
            <a:pPr lvl="1"/>
            <a:endParaRPr lang="en-US" dirty="0"/>
          </a:p>
          <a:p>
            <a:r>
              <a:rPr lang="en-US" dirty="0"/>
              <a:t>it is estimated that 60-80% of software development is focused on maintaining code after it is written</a:t>
            </a:r>
          </a:p>
          <a:p>
            <a:pPr lvl="1"/>
            <a:r>
              <a:rPr lang="en-US" dirty="0"/>
              <a:t>maintenance is often done by people other than the originator</a:t>
            </a:r>
          </a:p>
          <a:p>
            <a:pPr lvl="1"/>
            <a:r>
              <a:rPr lang="en-US" dirty="0"/>
              <a:t>code that is clear, understandable, and avoids duplication is easier to maintain</a:t>
            </a:r>
          </a:p>
          <a:p>
            <a:pPr lvl="1"/>
            <a:endParaRPr lang="en-US" dirty="0"/>
          </a:p>
          <a:p>
            <a:r>
              <a:rPr lang="en-US" dirty="0"/>
              <a:t>efficiency comes down to knowing your data structure &amp; algorithm options, choosing wisely</a:t>
            </a:r>
          </a:p>
          <a:p>
            <a:endParaRPr lang="en-US" dirty="0"/>
          </a:p>
          <a:p>
            <a:r>
              <a:rPr lang="en-US" dirty="0"/>
              <a:t>in general: readability/maintainability &gt; efficiency (within reason)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6688C-2CFF-8A40-5C36-2C8B5722F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50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E507F-227B-0D5E-5313-DDF0DA274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Readable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1D796-90D8-3B12-36BA-710E54396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89092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follow language conventions, e.g., in Java:</a:t>
            </a:r>
          </a:p>
          <a:p>
            <a:pPr lvl="1"/>
            <a:r>
              <a:rPr lang="en-US" dirty="0"/>
              <a:t>variables/fields/methods start with lowercase letter, classes start with uppercase</a:t>
            </a:r>
          </a:p>
          <a:p>
            <a:pPr lvl="1"/>
            <a:r>
              <a:rPr lang="en-US" dirty="0"/>
              <a:t>variables/fields/classes are typically nouns, methods are verbs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/>
          </a:p>
          <a:p>
            <a:pPr marL="857250" lvl="2" indent="0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BankAccount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balance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getBalance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make identifiers long enough to be meaningful, use </a:t>
            </a:r>
            <a:r>
              <a:rPr lang="en-US" dirty="0" err="1"/>
              <a:t>camelBack</a:t>
            </a:r>
            <a:r>
              <a:rPr lang="en-US" dirty="0"/>
              <a:t> notation</a:t>
            </a:r>
          </a:p>
          <a:p>
            <a:pPr lvl="1"/>
            <a:endParaRPr lang="en-US" dirty="0"/>
          </a:p>
          <a:p>
            <a:pPr lvl="2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numberOfExams</a:t>
            </a:r>
            <a:r>
              <a:rPr lang="en-US" dirty="0">
                <a:cs typeface="Courier New" panose="02070309020205020404" pitchFamily="49" charset="0"/>
              </a:rPr>
              <a:t>   is </a:t>
            </a:r>
            <a:r>
              <a:rPr lang="en-US" dirty="0"/>
              <a:t>better than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</a:p>
          <a:p>
            <a:pPr lvl="2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cs typeface="Courier New" panose="02070309020205020404" pitchFamily="49" charset="0"/>
              </a:rPr>
              <a:t>indent consistently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AAAC45-B160-65B5-D1FA-01447A546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8C1787-3783-90A0-626A-1CB6E6A1AAFB}"/>
              </a:ext>
            </a:extLst>
          </p:cNvPr>
          <p:cNvSpPr txBox="1"/>
          <p:nvPr/>
        </p:nvSpPr>
        <p:spPr>
          <a:xfrm>
            <a:off x="1752600" y="5059740"/>
            <a:ext cx="2590800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 (num &gt; 0) {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if (num % 2 == 0) {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num /=2;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else { 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num = 3*num+1;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85266F-AFC9-E7DF-5263-4C8A1E63A6BF}"/>
              </a:ext>
            </a:extLst>
          </p:cNvPr>
          <p:cNvSpPr txBox="1"/>
          <p:nvPr/>
        </p:nvSpPr>
        <p:spPr>
          <a:xfrm>
            <a:off x="4844562" y="5048017"/>
            <a:ext cx="3232638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 (num &gt; 0) {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(num % 2 == 0) {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/=2;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 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 { 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= 3*num+1;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11113" lvl="2"/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89325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9C69C-56C6-033F-BFB3-A9DB1B02C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Readable code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432CD-C557-FAB0-369C-528BD3CDA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don't be clever for cleverness' sake</a:t>
            </a:r>
          </a:p>
          <a:p>
            <a:endParaRPr lang="en-US" dirty="0"/>
          </a:p>
          <a:p>
            <a:pPr indent="6350"/>
            <a:r>
              <a:rPr lang="en-US" sz="18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x = (byte) + (char) - (int) + (long) - 1;</a:t>
            </a:r>
          </a:p>
          <a:p>
            <a:pPr indent="6350"/>
            <a:r>
              <a:rPr lang="en-US" sz="18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</a:t>
            </a:r>
            <a:r>
              <a:rPr lang="en-US" sz="1800" i="1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out</a:t>
            </a:r>
            <a:r>
              <a:rPr lang="en-US" sz="1800" dirty="0" err="1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.println</a:t>
            </a:r>
            <a:r>
              <a:rPr lang="en-US" sz="18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(x);</a:t>
            </a:r>
          </a:p>
          <a:p>
            <a:pPr indent="6350"/>
            <a:endParaRPr lang="en-US" sz="18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6350"/>
            <a:r>
              <a:rPr lang="en-US" sz="18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p = 5;</a:t>
            </a:r>
          </a:p>
          <a:p>
            <a:pPr indent="6350"/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q = 3 + p++;</a:t>
            </a:r>
          </a:p>
          <a:p>
            <a:pPr indent="6350"/>
            <a:r>
              <a:rPr lang="en-US" sz="1800" dirty="0"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r = 8 + ++p;</a:t>
            </a:r>
          </a:p>
          <a:p>
            <a:pPr indent="6350"/>
            <a:r>
              <a:rPr lang="en-US" sz="18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(p + " " + q + " " + r);</a:t>
            </a:r>
            <a:endParaRPr lang="en-US" sz="1800" dirty="0"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num = (num % 2 == 0) ? num/2 : (3*num+1);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EFE662-552E-3017-7F2A-D13D80196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70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A0F10-0349-E414-17B7-0BA5F65BD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Maintainable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1FDDE-1A6F-C543-DADB-2BF0C6116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off, readable code is more maintainable</a:t>
            </a:r>
          </a:p>
          <a:p>
            <a:pPr lvl="1"/>
            <a:r>
              <a:rPr lang="en-US" dirty="0"/>
              <a:t>follow language conventions, meaningful names, consistent indentation, …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code segments should be of "reasonable" size</a:t>
            </a:r>
          </a:p>
          <a:p>
            <a:pPr lvl="1"/>
            <a:r>
              <a:rPr lang="en-US" dirty="0"/>
              <a:t>my rule-of-thumb: a method should fit on the screen</a:t>
            </a:r>
          </a:p>
          <a:p>
            <a:pPr lvl="1"/>
            <a:r>
              <a:rPr lang="en-US" dirty="0"/>
              <a:t>if more complex, break into multiple methods</a:t>
            </a:r>
          </a:p>
          <a:p>
            <a:pPr lvl="1"/>
            <a:r>
              <a:rPr lang="en-US" dirty="0"/>
              <a:t>if some methods are just helpers, make them private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code should be clearly documented</a:t>
            </a:r>
          </a:p>
          <a:p>
            <a:pPr lvl="1"/>
            <a:r>
              <a:rPr lang="en-US" dirty="0"/>
              <a:t>Javadoc comments provide for a universal convention</a:t>
            </a:r>
          </a:p>
          <a:p>
            <a:pPr lvl="1"/>
            <a:r>
              <a:rPr lang="en-US" dirty="0"/>
              <a:t>each class should have comment with description, @author &amp; @version</a:t>
            </a:r>
          </a:p>
          <a:p>
            <a:pPr lvl="1"/>
            <a:r>
              <a:rPr lang="en-US" dirty="0"/>
              <a:t>each method should have comment with description, @param &amp; @return</a:t>
            </a:r>
          </a:p>
          <a:p>
            <a:pPr lvl="1"/>
            <a:r>
              <a:rPr lang="en-US" dirty="0"/>
              <a:t>assuming "reasonably" sized methods, this should be sufficient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B8512F-6D9B-2C73-9385-3231D630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7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24747-4B43-59B2-9B80-966113531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Maintainable code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1F163-8F65-7110-16CB-3A3C6E73E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an object-oriented language, follow good OO design principles</a:t>
            </a:r>
          </a:p>
          <a:p>
            <a:pPr lvl="1">
              <a:lnSpc>
                <a:spcPct val="70000"/>
              </a:lnSpc>
            </a:pPr>
            <a:r>
              <a:rPr lang="en-US" dirty="0"/>
              <a:t>highly cohesive: </a:t>
            </a: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each class maps to a single, well-defined entity</a:t>
            </a: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each method of the class maps to a single, well-defined behavior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loosely coupled:</a:t>
            </a: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each class is largely independent, manipulated via methods</a:t>
            </a: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methods should be callable in any order</a:t>
            </a:r>
          </a:p>
          <a:p>
            <a:pPr lvl="2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if a class is meant to be a blueprint for creating objects,</a:t>
            </a: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should have private methods, a constructor, public methods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if a class is meant to act as a "driver", then should contain main and possibly other static methods (but no fields)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make use of standard libraries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e.g., don't define your own list type if </a:t>
            </a:r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</a:rPr>
              <a:t> or LinkedList work fine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3980BD-084F-15E9-560F-8383A971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20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6D7D2-2158-964B-964D-ECED16D7B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28E2-A8A6-AE57-6E2F-1ED753986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Maintainable code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27BBF-8806-16D5-8AA9-29AA840FA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 dirty="0"/>
              <a:t>AVOID UNNECESSARY DUPLICATION IN CODE!</a:t>
            </a:r>
          </a:p>
          <a:p>
            <a:pPr lvl="1">
              <a:lnSpc>
                <a:spcPct val="70000"/>
              </a:lnSpc>
            </a:pPr>
            <a:r>
              <a:rPr lang="en-US" dirty="0"/>
              <a:t>duplication not only adds complexity and hurts readability, it is difficult to maintain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if you make a change in one place, must make same change in others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8BA4E5-A923-A206-A559-9EBEFC295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BC585F-E85F-C4A3-CBEF-9D090339E0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785" y="2850906"/>
            <a:ext cx="7185629" cy="37782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EE25520-6204-E6B7-1012-856C94E3D464}"/>
              </a:ext>
            </a:extLst>
          </p:cNvPr>
          <p:cNvSpPr txBox="1"/>
          <p:nvPr/>
        </p:nvSpPr>
        <p:spPr>
          <a:xfrm>
            <a:off x="6096000" y="5345235"/>
            <a:ext cx="289560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+mn-lt"/>
              </a:rPr>
              <a:t>suppose we wanted to do the same with a LinkedList</a:t>
            </a:r>
          </a:p>
        </p:txBody>
      </p:sp>
    </p:spTree>
    <p:extLst>
      <p:ext uri="{BB962C8B-B14F-4D97-AF65-F5344CB8AC3E}">
        <p14:creationId xmlns:p14="http://schemas.microsoft.com/office/powerpoint/2010/main" val="1420733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80D0E-6DF0-AE87-7971-91958C81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Copy-paste solution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65F8C-0499-B93C-50C2-4D802C8B5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B2D69C-6DF4-4FED-4706-022A78372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53" y="1447800"/>
            <a:ext cx="5855547" cy="525169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454BCE9-B3FD-CF2D-84A2-710ABC96B942}"/>
              </a:ext>
            </a:extLst>
          </p:cNvPr>
          <p:cNvSpPr txBox="1"/>
          <p:nvPr/>
        </p:nvSpPr>
        <p:spPr>
          <a:xfrm>
            <a:off x="6400799" y="1247281"/>
            <a:ext cx="26670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copy-paste lines 5-15</a:t>
            </a:r>
          </a:p>
          <a:p>
            <a:pPr marL="465138" lvl="1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rename </a:t>
            </a:r>
            <a:r>
              <a:rPr lang="en-US" sz="1600" dirty="0" err="1">
                <a:latin typeface="+mn-lt"/>
              </a:rPr>
              <a:t>ArrayList</a:t>
            </a:r>
            <a:r>
              <a:rPr lang="en-US" sz="1600" dirty="0">
                <a:latin typeface="+mn-lt"/>
              </a:rPr>
              <a:t> </a:t>
            </a:r>
            <a:r>
              <a:rPr lang="en-US" sz="1600" dirty="0">
                <a:latin typeface="+mn-lt"/>
                <a:sym typeface="Wingdings" pitchFamily="2" charset="2"/>
              </a:rPr>
              <a:t> LinkedList</a:t>
            </a:r>
          </a:p>
          <a:p>
            <a:pPr marL="465138" lvl="1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  <a:sym typeface="Wingdings" pitchFamily="2" charset="2"/>
              </a:rPr>
              <a:t>rename num1  num2</a:t>
            </a:r>
          </a:p>
          <a:p>
            <a:pPr marL="465138" lvl="1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  <a:sym typeface="Wingdings" pitchFamily="2" charset="2"/>
              </a:rPr>
              <a:t>remove sum decl.</a:t>
            </a:r>
            <a:endParaRPr lang="en-US" sz="1600" dirty="0"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6FF29E-ED91-12D5-0357-D2B97039127D}"/>
              </a:ext>
            </a:extLst>
          </p:cNvPr>
          <p:cNvSpPr txBox="1"/>
          <p:nvPr/>
        </p:nvSpPr>
        <p:spPr>
          <a:xfrm>
            <a:off x="6400798" y="3201750"/>
            <a:ext cx="26670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doubles the length of the code</a:t>
            </a:r>
          </a:p>
          <a:p>
            <a:pPr marL="465138" lvl="1" indent="-233363"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exact same operations</a:t>
            </a:r>
          </a:p>
          <a:p>
            <a:pPr marL="465138" lvl="1" indent="-233363">
              <a:buFont typeface="Arial" panose="020B0604020202020204" pitchFamily="34" charset="0"/>
              <a:buChar char="•"/>
            </a:pPr>
            <a:endParaRPr lang="en-US" sz="1800" dirty="0">
              <a:latin typeface="+mn-lt"/>
            </a:endParaRPr>
          </a:p>
          <a:p>
            <a:r>
              <a:rPr lang="en-US" sz="1800" dirty="0">
                <a:latin typeface="+mn-lt"/>
              </a:rPr>
              <a:t>suppose we wanted 20 numbers, in range 0-200?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AEC703-5E9D-373C-B37D-5035F7020924}"/>
              </a:ext>
            </a:extLst>
          </p:cNvPr>
          <p:cNvSpPr txBox="1"/>
          <p:nvPr/>
        </p:nvSpPr>
        <p:spPr>
          <a:xfrm>
            <a:off x="6400797" y="5486400"/>
            <a:ext cx="2667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fortunately, polymorphism provides a better way</a:t>
            </a:r>
          </a:p>
        </p:txBody>
      </p:sp>
    </p:spTree>
    <p:extLst>
      <p:ext uri="{BB962C8B-B14F-4D97-AF65-F5344CB8AC3E}">
        <p14:creationId xmlns:p14="http://schemas.microsoft.com/office/powerpoint/2010/main" val="2750513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1947</TotalTime>
  <Words>1036</Words>
  <Application>Microsoft Macintosh PowerPoint</Application>
  <PresentationFormat>Custom</PresentationFormat>
  <Paragraphs>165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-apple-system</vt:lpstr>
      <vt:lpstr>Arial</vt:lpstr>
      <vt:lpstr>Arial Narrow</vt:lpstr>
      <vt:lpstr>Courier New</vt:lpstr>
      <vt:lpstr>LFT Etica</vt:lpstr>
      <vt:lpstr>Times New Roman</vt:lpstr>
      <vt:lpstr>Wingdings</vt:lpstr>
      <vt:lpstr>Blank Presentation</vt:lpstr>
      <vt:lpstr>PowerPoint Presentation</vt:lpstr>
      <vt:lpstr>What is elegance?</vt:lpstr>
      <vt:lpstr>Why is elegant code important?</vt:lpstr>
      <vt:lpstr>Readable code</vt:lpstr>
      <vt:lpstr>Readable code (cont.)</vt:lpstr>
      <vt:lpstr>Maintainable code</vt:lpstr>
      <vt:lpstr>Maintainable code (cont.)</vt:lpstr>
      <vt:lpstr>Maintainable code (cont.)</vt:lpstr>
      <vt:lpstr>Copy-paste solution</vt:lpstr>
      <vt:lpstr>Polymorphism </vt:lpstr>
      <vt:lpstr>HW2</vt:lpstr>
      <vt:lpstr>HW2: better version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79</cp:revision>
  <cp:lastPrinted>2017-12-28T07:33:59Z</cp:lastPrinted>
  <dcterms:created xsi:type="dcterms:W3CDTF">2014-01-09T19:42:42Z</dcterms:created>
  <dcterms:modified xsi:type="dcterms:W3CDTF">2024-02-08T18:24:40Z</dcterms:modified>
</cp:coreProperties>
</file>