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7" r:id="rId3"/>
    <p:sldId id="348" r:id="rId4"/>
    <p:sldId id="349" r:id="rId5"/>
    <p:sldId id="350" r:id="rId6"/>
    <p:sldId id="351" r:id="rId7"/>
    <p:sldId id="354" r:id="rId8"/>
    <p:sldId id="368" r:id="rId9"/>
    <p:sldId id="352" r:id="rId10"/>
    <p:sldId id="355" r:id="rId11"/>
    <p:sldId id="356" r:id="rId12"/>
    <p:sldId id="358" r:id="rId13"/>
    <p:sldId id="359" r:id="rId14"/>
    <p:sldId id="36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71" r:id="rId23"/>
    <p:sldId id="370" r:id="rId24"/>
    <p:sldId id="367" r:id="rId25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704"/>
    <p:restoredTop sz="94286"/>
  </p:normalViewPr>
  <p:slideViewPr>
    <p:cSldViewPr>
      <p:cViewPr varScale="1">
        <p:scale>
          <a:sx n="87" d="100"/>
          <a:sy n="87" d="100"/>
        </p:scale>
        <p:origin x="208" y="688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85AA4D-3E7A-E94E-BBE5-3DF1594CF6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2895600"/>
            <a:ext cx="80930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Counting and proofs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mappings, </a:t>
            </a:r>
            <a:r>
              <a:rPr lang="en-US" sz="2000" dirty="0" err="1">
                <a:latin typeface="Arial Narrow" charset="0"/>
              </a:rPr>
              <a:t>bijection</a:t>
            </a:r>
            <a:r>
              <a:rPr lang="en-US" sz="2000" dirty="0">
                <a:latin typeface="Arial Narrow" charset="0"/>
              </a:rPr>
              <a:t> rule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sequences, product rule, sum rule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generalized product rule, permutations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division rule, inclusion/exclusion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pigeonhole principle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proof techniques: direct, by-contradiction, by-induction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Counting subsets</a:t>
            </a:r>
          </a:p>
        </p:txBody>
      </p:sp>
      <p:sp>
        <p:nvSpPr>
          <p:cNvPr id="25606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2590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lottery problem is an example of a more generic problem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 many k-element subsets of an n-element set are there?</a:t>
            </a:r>
          </a:p>
          <a:p>
            <a:pPr lvl="1"/>
            <a:endParaRPr lang="en-US" sz="8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how many 4-ball lottery numbers are there (assuming 42 balls)?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how many 5-card poker hands are there (assuming 52 cards)?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how many 3-topping pizzas are there (assuming 10 toppings)?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"n choose k" is such a common expression that it has its own notation: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CA5D6B-C2F7-FC47-8186-E804468ACCD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8610600" y="3048000"/>
          <a:ext cx="457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444500" progId="Equation.3">
                  <p:embed/>
                </p:oleObj>
              </mc:Choice>
              <mc:Fallback>
                <p:oleObj name="Equation" r:id="rId2" imgW="228600" imgH="444500" progId="Equation.3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600" y="3048000"/>
                        <a:ext cx="457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85800" y="4191000"/>
            <a:ext cx="8382000" cy="2590800"/>
            <a:chOff x="685800" y="4191000"/>
            <a:chExt cx="8382000" cy="2590800"/>
          </a:xfrm>
        </p:grpSpPr>
        <p:sp>
          <p:nvSpPr>
            <p:cNvPr id="7" name="Text Placeholder 2"/>
            <p:cNvSpPr txBox="1">
              <a:spLocks/>
            </p:cNvSpPr>
            <p:nvPr/>
          </p:nvSpPr>
          <p:spPr bwMode="auto">
            <a:xfrm>
              <a:off x="685800" y="4191000"/>
              <a:ext cx="8382000" cy="259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/>
            <a:lstStyle>
              <a:lvl1pPr marL="24161750" indent="-24161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r>
                <a:rPr lang="en-US" sz="2000" dirty="0">
                  <a:latin typeface="Arial Narrow" charset="0"/>
                </a:rPr>
                <a:t>can map any permutation of n items into a k-element subset by simply taking the first k elements in the permutation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r>
                <a:rPr lang="en-US" sz="2000" dirty="0">
                  <a:latin typeface="Arial Narrow" charset="0"/>
                </a:rPr>
                <a:t>this is not a 1-1 mapping though, since any arrangement of the k-element prefix and (n-k)-element suffix yields the same subset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endParaRPr lang="en-US" sz="2000" dirty="0">
                <a:latin typeface="Arial Narrow" charset="0"/>
              </a:endParaRP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r>
                <a:rPr lang="en-US" sz="2000" dirty="0">
                  <a:latin typeface="Arial Narrow" charset="0"/>
                </a:rPr>
                <a:t>Division rule </a:t>
              </a:r>
              <a:r>
                <a:rPr lang="en-US" sz="2000" dirty="0">
                  <a:latin typeface="Arial Narrow" charset="0"/>
                  <a:sym typeface="Wingdings" charset="0"/>
                </a:rPr>
                <a:t> |perms| = |perms of prefix| * |perms of suffix| * </a:t>
              </a:r>
              <a:endParaRPr lang="en-US" sz="2000" dirty="0">
                <a:latin typeface="Arial Narrow" charset="0"/>
              </a:endParaRP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endParaRPr lang="en-US" sz="2000" dirty="0">
                <a:latin typeface="Arial Narrow" charset="0"/>
              </a:endParaRP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2000" dirty="0">
                  <a:latin typeface="Arial Narrow" charset="0"/>
                  <a:sym typeface="Wingdings" charset="0"/>
                </a:rPr>
                <a:t>			              </a:t>
              </a:r>
              <a:endParaRPr lang="en-US" sz="2000" dirty="0">
                <a:latin typeface="Arial Narrow" charset="0"/>
              </a:endParaRP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endParaRPr lang="en-US" sz="2000" dirty="0">
                <a:latin typeface="Arial Narrow" charset="0"/>
              </a:endParaRPr>
            </a:p>
            <a:p>
              <a:pPr lvl="1">
                <a:lnSpc>
                  <a:spcPct val="80000"/>
                </a:lnSpc>
                <a:spcBef>
                  <a:spcPct val="20000"/>
                </a:spcBef>
                <a:buFont typeface="Wingdings" charset="0"/>
                <a:buChar char="§"/>
              </a:pPr>
              <a:endParaRPr lang="en-US" sz="2000" dirty="0">
                <a:latin typeface="Arial Narrow" charset="0"/>
              </a:endParaRPr>
            </a:p>
          </p:txBody>
        </p:sp>
        <p:graphicFrame>
          <p:nvGraphicFramePr>
            <p:cNvPr id="25603" name="Object 3"/>
            <p:cNvGraphicFramePr>
              <a:graphicFrameLocks noChangeAspect="1"/>
            </p:cNvGraphicFramePr>
            <p:nvPr/>
          </p:nvGraphicFramePr>
          <p:xfrm>
            <a:off x="7315200" y="5486400"/>
            <a:ext cx="22860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28600" imgH="444500" progId="Equation.3">
                    <p:embed/>
                  </p:oleObj>
                </mc:Choice>
                <mc:Fallback>
                  <p:oleObj name="Equation" r:id="rId4" imgW="228600" imgH="444500" progId="Equation.3">
                    <p:embed/>
                    <p:pic>
                      <p:nvPicPr>
                        <p:cNvPr id="25603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15200" y="5486400"/>
                          <a:ext cx="228600" cy="444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04" name="Object 4"/>
            <p:cNvGraphicFramePr>
              <a:graphicFrameLocks noChangeAspect="1"/>
            </p:cNvGraphicFramePr>
            <p:nvPr/>
          </p:nvGraphicFramePr>
          <p:xfrm>
            <a:off x="3352800" y="6096000"/>
            <a:ext cx="2076994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346200" imgH="444500" progId="Equation.3">
                    <p:embed/>
                  </p:oleObj>
                </mc:Choice>
                <mc:Fallback>
                  <p:oleObj name="Equation" r:id="rId6" imgW="1346200" imgH="444500" progId="Equation.3">
                    <p:embed/>
                    <p:pic>
                      <p:nvPicPr>
                        <p:cNvPr id="25604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2800" y="6096000"/>
                          <a:ext cx="2076994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Pascal's identity</a:t>
            </a:r>
          </a:p>
        </p:txBody>
      </p:sp>
      <p:sp>
        <p:nvSpPr>
          <p:cNvPr id="26628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3048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"n choose k" can also be defined using recursion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select a "special" element of the list  (e.g., lottery ball #1)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|subsets| = |subsets that include special element| + |subsets that don't|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4E43573-A8AC-4643-963C-F3A5EE49E0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4343400" y="2895600"/>
            <a:ext cx="434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06400" lvl="1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kern="0" dirty="0">
                <a:latin typeface="+mn-lt"/>
                <a:ea typeface="ＭＳ Ｐゴシック" charset="-128"/>
                <a:cs typeface="+mn-cs"/>
              </a:rPr>
              <a:t>e.g., choose 4 out of 42 lottery balls =</a:t>
            </a:r>
          </a:p>
          <a:p>
            <a:pPr marL="406400" lvl="2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050" kern="0" dirty="0">
                <a:latin typeface="+mn-lt"/>
                <a:ea typeface="ＭＳ Ｐゴシック" charset="-128"/>
                <a:cs typeface="+mn-cs"/>
              </a:rPr>
              <a:t>	</a:t>
            </a:r>
            <a:r>
              <a:rPr lang="en-US" sz="1800" kern="0" dirty="0">
                <a:latin typeface="+mn-lt"/>
                <a:ea typeface="ＭＳ Ｐゴシック" charset="-128"/>
                <a:cs typeface="+mn-cs"/>
              </a:rPr>
              <a:t>choose 3 out of 41 balls  (includes 1) +</a:t>
            </a:r>
          </a:p>
          <a:p>
            <a:pPr marL="406400" lvl="2" indent="-28575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kern="0" dirty="0">
                <a:latin typeface="+mn-lt"/>
                <a:ea typeface="ＭＳ Ｐゴシック" charset="-128"/>
                <a:cs typeface="+mn-cs"/>
              </a:rPr>
              <a:t>	choose 4 out of 41 balls (doesn't include 1)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295400" y="2971800"/>
          <a:ext cx="2527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300" imgH="444500" progId="Equation.3">
                  <p:embed/>
                </p:oleObj>
              </mc:Choice>
              <mc:Fallback>
                <p:oleObj name="Equation" r:id="rId2" imgW="1638300" imgH="444500" progId="Equation.3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71800"/>
                        <a:ext cx="2527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43400"/>
            <a:ext cx="777875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Application: card counting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standard deck of cards has 52 cards divided into 4 suits</a:t>
            </a:r>
          </a:p>
          <a:p>
            <a:pPr marL="800100" lvl="2" indent="0"/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2S 3S 4S 5S 6S 7S 8S 9S TS JS QS KS AS</a:t>
            </a:r>
          </a:p>
          <a:p>
            <a:pPr marL="800100" lvl="2" indent="0"/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2H 3H 4H 5H 6H 7H 8H 9H TH JH QH KH AH</a:t>
            </a:r>
          </a:p>
          <a:p>
            <a:pPr marL="800100" lvl="2" indent="0"/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2D 3D 4D 5D 6D 7D 8D 9D TD JD QD KD AD</a:t>
            </a:r>
          </a:p>
          <a:p>
            <a:pPr marL="800100" lvl="2" indent="0"/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2C 3C 4C 5C 6C 7C 8C 9C TC JC QC KC AC</a:t>
            </a:r>
          </a:p>
          <a:p>
            <a:pPr marL="400050" lvl="1" indent="0">
              <a:buNone/>
            </a:pPr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different 4-of-a-kind hands are there? </a:t>
            </a:r>
          </a:p>
          <a:p>
            <a:pPr marL="750888" lvl="1" indent="-282575"/>
            <a:r>
              <a:rPr lang="en-US" dirty="0">
                <a:latin typeface="Arial Narrow" charset="0"/>
                <a:ea typeface="ＭＳ Ｐゴシック" charset="0"/>
              </a:rPr>
              <a:t>can define a bijection with the sequence: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rank of matching cards, rank of 5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th</a:t>
            </a:r>
            <a:r>
              <a:rPr lang="en-US" dirty="0">
                <a:latin typeface="Arial Narrow" charset="0"/>
                <a:ea typeface="ＭＳ Ｐゴシック" charset="0"/>
              </a:rPr>
              <a:t> card, suit of 5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th</a:t>
            </a:r>
            <a:r>
              <a:rPr lang="en-US" dirty="0">
                <a:latin typeface="Arial Narrow" charset="0"/>
                <a:ea typeface="ＭＳ Ｐゴシック" charset="0"/>
              </a:rPr>
              <a:t> card</a:t>
            </a:r>
          </a:p>
          <a:p>
            <a:pPr lvl="1"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e.g., 5S-5C-5H-5D-AS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</a:t>
            </a:r>
            <a:r>
              <a:rPr lang="en-US" dirty="0">
                <a:latin typeface="Arial Narrow" charset="0"/>
                <a:ea typeface="ＭＳ Ｐゴシック" charset="0"/>
              </a:rPr>
              <a:t>'5AS'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Generalized Product Rule: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|sequences| 	= |rank of matching|*|rank of 5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th</a:t>
            </a:r>
            <a:r>
              <a:rPr lang="en-US" dirty="0">
                <a:latin typeface="Arial Narrow" charset="0"/>
                <a:ea typeface="ＭＳ Ｐゴシック" charset="0"/>
              </a:rPr>
              <a:t>|*|suit of 5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th</a:t>
            </a:r>
            <a:r>
              <a:rPr lang="en-US" dirty="0">
                <a:latin typeface="Arial Narrow" charset="0"/>
                <a:ea typeface="ＭＳ Ｐゴシック" charset="0"/>
              </a:rPr>
              <a:t>|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13 * 12 * 4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624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are "52 choose 5" possible hands = 52!/(47!5!) = 2,598,960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odds of drawing 4-of-a-kind are 624/2598960 ≈ 1/4165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7628FF-5AE4-F241-9A52-CA29453DD6E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Application: card counting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562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different full house hands are there?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define a mapping with the sequence: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rank of 3, suits of 3, rank of 2, suits of 2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e.g., QH-QD-QS-4C-4S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'QHDS4CS'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Generalized Product Rule: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|sequences| 	= |rank of 3|*|suits of 3|*|rank of 2|*|suits of 2|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13 * (4*3*2) * 12 * (4*3)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13 * 24 * 12 * 12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13 * 24/6 * 12 * 24/4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44,928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odds of drawing a full house are 44928/2598960 ≈ 1/58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5FC4A0-6A0A-4E4B-9742-E5E9D4B941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1F051-4B80-CC69-4EE6-7C431ADBDF15}"/>
              </a:ext>
            </a:extLst>
          </p:cNvPr>
          <p:cNvSpPr txBox="1"/>
          <p:nvPr/>
        </p:nvSpPr>
        <p:spPr>
          <a:xfrm>
            <a:off x="1752600" y="6038335"/>
            <a:ext cx="6096000" cy="76944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WRONG:  the mapping is not a </a:t>
            </a:r>
            <a:r>
              <a:rPr lang="en-US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bijection</a:t>
            </a:r>
            <a:endParaRPr lang="en-US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QHDS4CS and QDSH4CS map to the same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Application: card counting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</a:rPr>
              <a:t>there are many sequences that map to the same hand</a:t>
            </a:r>
          </a:p>
          <a:p>
            <a:pPr marL="457200" lvl="1" indent="0"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'QHDS4CS'  'QHSD4CS'  'QDHS4CS'  'QDSH4CS'  'QSDH4CS'  'QSHD4CS'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'QHDS4SC'  'QHSD4SC'  'QDHS4SC'  'QDSH4SC'  'QSDH4SC'  'QSHD4SC'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note: 3! = 6 permutations of 3 suits, 2! = 2 permutations of 2 suits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this is a 12-1 mapping, so 44928/12 = 3,744 unique hands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odds of drawing a full house are 3744/2598960 ≈ 1/694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5FC4A0-6A0A-4E4B-9742-E5E9D4B9410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86A42E7-DBA1-63BC-15FB-EE89FB07AEA4}"/>
              </a:ext>
            </a:extLst>
          </p:cNvPr>
          <p:cNvSpPr txBox="1">
            <a:spLocks/>
          </p:cNvSpPr>
          <p:nvPr/>
        </p:nvSpPr>
        <p:spPr bwMode="auto">
          <a:xfrm>
            <a:off x="685800" y="4191000"/>
            <a:ext cx="8382000" cy="2514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>
                <a:latin typeface="Arial Narrow" charset="0"/>
                <a:ea typeface="ＭＳ Ｐゴシック" charset="0"/>
              </a:rPr>
              <a:t>or, could utilize 'choose' to account for the permutations</a:t>
            </a:r>
          </a:p>
          <a:p>
            <a:pPr marL="457200" lvl="1" indent="0">
              <a:buNone/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kern="0" dirty="0">
                <a:latin typeface="Arial Narrow" charset="0"/>
                <a:ea typeface="ＭＳ Ｐゴシック" charset="0"/>
              </a:rPr>
              <a:t>|sequences| 	= |rank of 3|*|suits of 3|*|rank of 2|*|suits of 2|</a:t>
            </a:r>
          </a:p>
          <a:p>
            <a:pPr marL="914400" lvl="2" indent="0"/>
            <a:r>
              <a:rPr lang="en-US" kern="0" dirty="0">
                <a:latin typeface="Arial Narrow" charset="0"/>
                <a:ea typeface="ＭＳ Ｐゴシック" charset="0"/>
              </a:rPr>
              <a:t>		= 13 * (4 choose 3) * 12 * (4 choose 2)</a:t>
            </a:r>
          </a:p>
          <a:p>
            <a:pPr marL="914400" lvl="2" indent="0"/>
            <a:r>
              <a:rPr lang="en-US" kern="0" dirty="0">
                <a:latin typeface="Arial Narrow" charset="0"/>
                <a:ea typeface="ＭＳ Ｐゴシック" charset="0"/>
              </a:rPr>
              <a:t>		= 13 * 4!/(3!1!) * 12 * 4!/(2!2!)</a:t>
            </a:r>
          </a:p>
          <a:p>
            <a:pPr marL="914400" lvl="2" indent="0"/>
            <a:r>
              <a:rPr lang="en-US" kern="0" dirty="0">
                <a:latin typeface="Arial Narrow" charset="0"/>
                <a:ea typeface="ＭＳ Ｐゴシック" charset="0"/>
              </a:rPr>
              <a:t>		= 13 * 24/6 * 12 * 24/4</a:t>
            </a:r>
          </a:p>
          <a:p>
            <a:pPr marL="914400" lvl="2" indent="0"/>
            <a:r>
              <a:rPr lang="en-US" kern="0" dirty="0">
                <a:latin typeface="Arial Narrow" charset="0"/>
                <a:ea typeface="ＭＳ Ｐゴシック" charset="0"/>
              </a:rPr>
              <a:t>		= 3,744</a:t>
            </a:r>
          </a:p>
          <a:p>
            <a:pPr lvl="1">
              <a:buFont typeface="Wingdings" charset="0"/>
              <a:buNone/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0" indent="0"/>
            <a:endParaRPr lang="en-US" kern="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kern="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9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Application: card counting</a:t>
            </a:r>
          </a:p>
        </p:txBody>
      </p:sp>
      <p:sp>
        <p:nvSpPr>
          <p:cNvPr id="29699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562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different 2-pair hands are there?</a:t>
            </a:r>
          </a:p>
          <a:p>
            <a:pPr marL="0" indent="0"/>
            <a:endParaRPr lang="en-US" sz="11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define a mapping with the sequence: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rank 1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sz="1800" dirty="0">
                <a:latin typeface="Arial Narrow" charset="0"/>
                <a:ea typeface="ＭＳ Ｐゴシック" charset="0"/>
              </a:rPr>
              <a:t> pair, suits 1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sz="1800" dirty="0">
                <a:latin typeface="Arial Narrow" charset="0"/>
                <a:ea typeface="ＭＳ Ｐゴシック" charset="0"/>
              </a:rPr>
              <a:t> pair, rank 2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nd</a:t>
            </a:r>
            <a:r>
              <a:rPr lang="en-US" sz="1800" dirty="0">
                <a:latin typeface="Arial Narrow" charset="0"/>
                <a:ea typeface="ＭＳ Ｐゴシック" charset="0"/>
              </a:rPr>
              <a:t> pair, suits 2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nd</a:t>
            </a:r>
            <a:r>
              <a:rPr lang="en-US" sz="1800" dirty="0">
                <a:latin typeface="Arial Narrow" charset="0"/>
                <a:ea typeface="ＭＳ Ｐゴシック" charset="0"/>
              </a:rPr>
              <a:t> pair, rank of extra, suit of extra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e.g., 4S-4C-3H-3C-9D </a:t>
            </a:r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 '4SC3HC9D'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again, not a bijection:</a:t>
            </a:r>
          </a:p>
          <a:p>
            <a:pPr lvl="2">
              <a:tabLst>
                <a:tab pos="136842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'4SC3HC9D</a:t>
            </a:r>
            <a:r>
              <a:rPr lang="en-US">
                <a:latin typeface="Arial Narrow" charset="0"/>
                <a:ea typeface="ＭＳ Ｐゴシック" charset="0"/>
              </a:rPr>
              <a:t>'  '4SC3CH9D' '4CS3HC9D</a:t>
            </a:r>
            <a:r>
              <a:rPr lang="en-US" dirty="0">
                <a:latin typeface="Arial Narrow" charset="0"/>
                <a:ea typeface="ＭＳ Ｐゴシック" charset="0"/>
              </a:rPr>
              <a:t>' '4CS3CH9D' </a:t>
            </a:r>
          </a:p>
          <a:p>
            <a:pPr marL="1143000" lvl="1" indent="-228600">
              <a:buNone/>
              <a:tabLst>
                <a:tab pos="136842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'3HC4SC9D'  '3HC4CS9D' '3CH4SC9D'  '3CH4CS9D'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Generalized Product Rule: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|sequences| 	= 13 * (4*3) * 12 * (4*3) * 11 * 4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13 * 12 * 12 * 12 * 11 * 4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		= 988,416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8-1 mapping, 988416/8 = 123,552 unique hands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odds of drawing 2-pairs are 123552/2598960 ≈ 1/23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3787C0-CEF6-604F-A3BF-AE14952D7B5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 overlap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the Sum Rule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: if S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 ..., 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are disjoint sets, then |S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U … U 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| = |S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|+…+|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|</a:t>
            </a:r>
            <a:endParaRPr lang="en-US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what if the sets are not disjoint?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CSDJ has 60 CSC majors, 30 GDE majors and 30 JRM majors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that doesn't necessarily mean 120 distinct majors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total majors = (single majors) – (dual majors) + (triple majors)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Inclusion/Exclusion Rule:  </a:t>
            </a:r>
          </a:p>
          <a:p>
            <a:pPr marL="0" indent="0"/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|S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U S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U … U 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 baseline="-25000" dirty="0" err="1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| = 	</a:t>
            </a:r>
            <a:r>
              <a:rPr lang="en-US" sz="2000" i="1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sum of the sizes of the individual sets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– </a:t>
            </a:r>
          </a:p>
          <a:p>
            <a:pPr marL="0" indent="0"/>
            <a:r>
              <a:rPr lang="en-US" sz="2000" i="1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the sizes of all two-way intersections +</a:t>
            </a:r>
            <a:endParaRPr lang="en-US" sz="20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sz="2000" i="1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the sizes of all three-way intersections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– </a:t>
            </a:r>
          </a:p>
          <a:p>
            <a:pPr marL="0" indent="0"/>
            <a:r>
              <a:rPr lang="en-US" sz="2000" i="1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the sizes of all four-way intersections  +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. . 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CA679E-FF93-8A44-B1F8-C598BD13A5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Pigeonhole principle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your sock drawer contains black, brown, and white socks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you grab socks at random, how many must you grab to ensure a match?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Pigeonhole Principle: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|X| &gt; |Y|, then for every total function f : X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Y, there exist two different elements of X that are mapped to the same element of Y </a:t>
            </a:r>
          </a:p>
          <a:p>
            <a:pPr marL="0" indent="0"/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grab 4 socks to make |socks| &gt; |colors|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how many people must be in a room to ensure at least one shared birthday?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(only requires 23 for 50% probability; 57 for a 99% probability)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8D926B4-8AC3-2D43-BD5D-C4C37CB945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Direct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>
              <a:defRPr/>
            </a:pPr>
            <a:r>
              <a:rPr lang="en-US" dirty="0"/>
              <a:t>the simplest kind of proof is a logical explanation or demonstration</a:t>
            </a:r>
          </a:p>
          <a:p>
            <a:pPr marL="914400" lvl="1" indent="-457200">
              <a:buFont typeface="Wingdings" pitchFamily="-84" charset="2"/>
              <a:buNone/>
              <a:defRPr/>
            </a:pPr>
            <a:endParaRPr lang="en-US" dirty="0"/>
          </a:p>
          <a:p>
            <a:pPr marL="514350" indent="-457200">
              <a:defRPr/>
            </a:pPr>
            <a:r>
              <a:rPr lang="en-US" sz="2000" dirty="0">
                <a:solidFill>
                  <a:schemeClr val="tx1"/>
                </a:solidFill>
                <a:cs typeface="+mn-cs"/>
              </a:rPr>
              <a:t>CLAIM: The best case for sequential search is O(1)</a:t>
            </a:r>
          </a:p>
          <a:p>
            <a:pPr marL="514350" indent="-457200">
              <a:defRPr/>
            </a:pPr>
            <a:r>
              <a:rPr lang="en-US" sz="2000" dirty="0">
                <a:solidFill>
                  <a:schemeClr val="tx1"/>
                </a:solidFill>
                <a:cs typeface="+mn-cs"/>
              </a:rPr>
              <a:t>PROOF: Suppose the item to be found is in the first index.  Then sequential search will find it on the first check.  You can't find something in fewer than one check.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3BE6A10-1E5E-FE42-9426-057ED02BD1C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3429000"/>
            <a:ext cx="87026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57200" indent="-39370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None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CLAIM: you can add to either end of a doubly-linked list in O(1) time.</a:t>
            </a:r>
          </a:p>
          <a:p>
            <a:pPr marL="457200" indent="-39370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None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PROOF:</a:t>
            </a:r>
          </a:p>
          <a:p>
            <a:pPr marL="857250" lvl="2" indent="-285750">
              <a:lnSpc>
                <a:spcPct val="8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  <a:sym typeface="Wingdings"/>
              </a:rPr>
              <a:t>add at front	  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front = new DNode(3, null, front);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O(1)</a:t>
            </a: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if (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front.getNext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 == null) {		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back = front;					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else {</a:t>
            </a: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front.getNext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().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setPrevious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(front);	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  <a:endParaRPr lang="en-US" sz="2000" kern="0" dirty="0">
              <a:latin typeface="+mn-lt"/>
              <a:ea typeface="ＭＳ Ｐゴシック" charset="-128"/>
              <a:cs typeface="+mn-cs"/>
              <a:sym typeface="Wingdings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sz="2000" kern="0" dirty="0">
              <a:latin typeface="+mn-lt"/>
              <a:ea typeface="ＭＳ Ｐゴシック" charset="-128"/>
              <a:cs typeface="+mn-cs"/>
              <a:sym typeface="Wingdings"/>
            </a:endParaRPr>
          </a:p>
          <a:p>
            <a:pPr marL="857250" lvl="2" indent="-285750">
              <a:lnSpc>
                <a:spcPct val="8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  <a:sym typeface="Wingdings"/>
              </a:rPr>
              <a:t>add at back</a:t>
            </a:r>
            <a:r>
              <a:rPr lang="en-US" sz="2000" kern="0" dirty="0">
                <a:latin typeface="Times New Roman" pitchFamily="-84" charset="0"/>
                <a:ea typeface="ＭＳ Ｐゴシック" charset="-128"/>
                <a:cs typeface="+mn-cs"/>
                <a:sym typeface="Wingdings"/>
              </a:rPr>
              <a:t>	  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back = new DNode(3, back, null);	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857250" lvl="2" indent="-2857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				 if (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back.getPrevious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 == null) {	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front = back							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else {</a:t>
            </a: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    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back.getPrevious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().</a:t>
            </a:r>
            <a:r>
              <a:rPr lang="en-US" sz="1400" dirty="0" err="1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setNext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(back);		</a:t>
            </a: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 O(1)</a:t>
            </a:r>
            <a:endParaRPr lang="en-US" sz="1400" dirty="0">
              <a:latin typeface="Courier New" pitchFamily="-84" charset="0"/>
              <a:ea typeface="ＭＳ Ｐゴシック" pitchFamily="-84" charset="-128"/>
              <a:cs typeface="ＭＳ Ｐゴシック" pitchFamily="-84" charset="-128"/>
            </a:endParaRPr>
          </a:p>
          <a:p>
            <a:pPr marL="3143250" lvl="7" indent="-285750">
              <a:lnSpc>
                <a:spcPct val="80000"/>
              </a:lnSpc>
              <a:buFont typeface="Wingdings" pitchFamily="-84" charset="2"/>
              <a:buNone/>
              <a:defRPr/>
            </a:pPr>
            <a:r>
              <a:rPr lang="en-US" sz="1400" dirty="0">
                <a:latin typeface="Courier New" pitchFamily="-84" charset="0"/>
                <a:ea typeface="ＭＳ Ｐゴシック" pitchFamily="-84" charset="-128"/>
                <a:cs typeface="ＭＳ Ｐゴシック" pitchFamily="-84" charset="-128"/>
              </a:rPr>
              <a:t>}</a:t>
            </a:r>
            <a:endParaRPr lang="en-US" sz="2000" kern="0" dirty="0">
              <a:latin typeface="Times New Roman" pitchFamily="-84" charset="0"/>
              <a:ea typeface="ＭＳ Ｐゴシック" charset="-128"/>
              <a:cs typeface="+mn-cs"/>
              <a:sym typeface="Wingdings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sz="2000" kern="0" dirty="0">
              <a:latin typeface="+mn-lt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184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Proof by contradiction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disprove something, all you need to do is find a counter-example</a:t>
            </a:r>
          </a:p>
          <a:p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CLAIM: every set has an even number of elements.</a:t>
            </a:r>
          </a:p>
          <a:p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DISPROOF: { 4 }</a:t>
            </a:r>
          </a:p>
          <a:p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however, you can't prove a general claim just by showing examples</a:t>
            </a:r>
          </a:p>
          <a:p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CLAIM: there is no largest integer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5B1AAB-98FC-9F47-AAFB-E59C3D9608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114800"/>
            <a:ext cx="87026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50850" indent="-2222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prove a claim by contradiction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 assume the opposite and find a logical contradiction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CLAIM: there is no largest integer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PROOF: Assume there exists a largest integer.  Call that largest integer N.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	But N+1 is also an integer (since the sum of two integers is an integer), and N+1 &gt; N.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charset="0"/>
              </a:rPr>
              <a:t>	This contradicts our assumption, so the original claim must be true.</a:t>
            </a: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5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B00DB5-42AB-4646-AE82-39E10AAEE7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Bijections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9906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 is often easier to count one thing by counting another</a:t>
            </a:r>
          </a:p>
          <a:p>
            <a:pPr lvl="1">
              <a:buFont typeface="Wingdings" charset="0"/>
              <a:buNone/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e.g., to count sheep, count legs and divide by 4</a:t>
            </a:r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685800" y="24384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recall: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a </a:t>
            </a:r>
            <a:r>
              <a:rPr lang="en-US" sz="2000" i="1">
                <a:latin typeface="Arial Narrow" charset="0"/>
              </a:rPr>
              <a:t>function </a:t>
            </a:r>
            <a:r>
              <a:rPr lang="en-US" sz="2000">
                <a:latin typeface="Arial Narrow" charset="0"/>
              </a:rPr>
              <a:t>(f : D </a:t>
            </a:r>
            <a:r>
              <a:rPr lang="en-US" sz="2000">
                <a:latin typeface="Arial Narrow" charset="0"/>
                <a:sym typeface="Wingdings" charset="0"/>
              </a:rPr>
              <a:t> R) </a:t>
            </a:r>
            <a:r>
              <a:rPr lang="en-US" sz="2000">
                <a:latin typeface="Arial Narrow" charset="0"/>
              </a:rPr>
              <a:t>is a mapping from elements of a domain D to elements of a range 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sqrt: R </a:t>
            </a:r>
            <a:r>
              <a:rPr lang="en-US" sz="2000">
                <a:latin typeface="Arial Narrow" charset="0"/>
                <a:sym typeface="Wingdings" charset="0"/>
              </a:rPr>
              <a:t> R	</a:t>
            </a:r>
            <a:r>
              <a:rPr lang="en-US" sz="2000">
                <a:latin typeface="Arial Narrow" charset="0"/>
              </a:rPr>
              <a:t>abs: R </a:t>
            </a:r>
            <a:r>
              <a:rPr lang="en-US" sz="2000">
                <a:latin typeface="Arial Narrow" charset="0"/>
                <a:sym typeface="Wingdings" charset="0"/>
              </a:rPr>
              <a:t> R+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  <a:sym typeface="Wingdings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a </a:t>
            </a:r>
            <a:r>
              <a:rPr lang="en-US" sz="2000" i="1">
                <a:latin typeface="Arial Narrow" charset="0"/>
                <a:sym typeface="Wingdings" charset="0"/>
              </a:rPr>
              <a:t>bijective function </a:t>
            </a:r>
            <a:r>
              <a:rPr lang="en-US" sz="2000">
                <a:latin typeface="Arial Narrow" charset="0"/>
                <a:sym typeface="Wingdings" charset="0"/>
              </a:rPr>
              <a:t>or </a:t>
            </a:r>
            <a:r>
              <a:rPr lang="en-US" sz="2000" i="1">
                <a:latin typeface="Arial Narrow" charset="0"/>
                <a:sym typeface="Wingdings" charset="0"/>
              </a:rPr>
              <a:t>bijection </a:t>
            </a:r>
            <a:r>
              <a:rPr lang="en-US" sz="2000">
                <a:latin typeface="Arial Narrow" charset="0"/>
                <a:sym typeface="Wingdings" charset="0"/>
              </a:rPr>
              <a:t>is a one-to-one mapping between two sets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e.g., current Creighton students &amp; staff, active netIDs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	each student/staff has a unique netID; each netID has a unique student/staff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e.g., f : R  R where f(x) = 2x+1	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	each x maps to a unique f(x); each f(x) has a unique 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5791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defRPr/>
            </a:pPr>
            <a:r>
              <a:rPr lang="en-US" kern="0" dirty="0" err="1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Bijection</a:t>
            </a: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 Rule: </a:t>
            </a: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If there is a </a:t>
            </a:r>
            <a:r>
              <a:rPr lang="en-US" sz="2000" dirty="0" err="1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bijection</a:t>
            </a: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</a:t>
            </a:r>
            <a:r>
              <a:rPr lang="en-US" sz="2000" dirty="0" err="1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f</a:t>
            </a: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: A </a:t>
            </a:r>
            <a:r>
              <a:rPr lang="en-US" sz="2000" dirty="0" err="1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</a:t>
            </a:r>
            <a:r>
              <a:rPr lang="en-US" sz="2000" dirty="0">
                <a:latin typeface="Arial Narrow" pitchFamily="-84" charset="0"/>
                <a:ea typeface="ＭＳ Ｐゴシック" pitchFamily="-84" charset="-128"/>
                <a:cs typeface="ＭＳ Ｐゴシック" pitchFamily="-84" charset="-128"/>
                <a:sym typeface="Wingdings"/>
              </a:rPr>
              <a:t> B,  then |A| = |B|.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Proof by induction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inductive proofs are closely related to recursion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prove a parameterized claim by building up from a base case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prove some property is true for all N: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BASE CASE: Show that the property is true for smallest possible value of N.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HYPOTHESIS: Assume the property is true for all N &lt; X (for some X)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INDUCTIVE STEP:  Show that that the property is true for X.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A72B43-F458-2A47-9691-AE8431D69F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191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CLAIM: 1+2+…+N = N(N+1)/2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N=1. 1 = 1(1+1)/2  </a:t>
            </a:r>
            <a:r>
              <a:rPr lang="en-US" sz="2000" dirty="0">
                <a:latin typeface="Zapf Dingbats" charset="0"/>
                <a:cs typeface="Zapf Dingbats" charset="0"/>
              </a:rPr>
              <a:t>✓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HYPOTHESIS: Assume the relation holds for all N &lt; X, e.g., 1+2+…+(X-1) = (X-1)X/2.</a:t>
            </a:r>
          </a:p>
          <a:p>
            <a:pPr lvl="1" defTabSz="465138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INDUCTIVE STEP: Then  1+2+…+X	= [1+2+…+(X-1)]+X 	</a:t>
            </a:r>
            <a:r>
              <a:rPr lang="en-US" sz="2000" i="1" dirty="0">
                <a:latin typeface="Arial Narrow" charset="0"/>
                <a:sym typeface="Wingdings" charset="0"/>
              </a:rPr>
              <a:t>regrouping</a:t>
            </a:r>
          </a:p>
          <a:p>
            <a:pPr lvl="1" defTabSz="465138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							= (X-1)X/2 + X  		</a:t>
            </a:r>
            <a:r>
              <a:rPr lang="en-US" sz="2000" i="1" dirty="0">
                <a:latin typeface="Arial Narrow" charset="0"/>
                <a:sym typeface="Wingdings" charset="0"/>
              </a:rPr>
              <a:t>by hypothesis</a:t>
            </a:r>
          </a:p>
          <a:p>
            <a:pPr lvl="1" defTabSz="465138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							= (X</a:t>
            </a:r>
            <a:r>
              <a:rPr lang="en-US" sz="2000" baseline="30000" dirty="0">
                <a:latin typeface="Arial Narrow" charset="0"/>
                <a:sym typeface="Wingdings" charset="0"/>
              </a:rPr>
              <a:t>2</a:t>
            </a:r>
            <a:r>
              <a:rPr lang="en-US" sz="2000" dirty="0">
                <a:latin typeface="Arial Narrow" charset="0"/>
                <a:sym typeface="Wingdings" charset="0"/>
              </a:rPr>
              <a:t> – X)/2 + 2X/2		</a:t>
            </a:r>
            <a:r>
              <a:rPr lang="en-US" sz="2000" i="1" dirty="0">
                <a:latin typeface="Arial Narrow" charset="0"/>
                <a:sym typeface="Wingdings" charset="0"/>
              </a:rPr>
              <a:t>simplification</a:t>
            </a:r>
          </a:p>
          <a:p>
            <a:pPr lvl="1" defTabSz="465138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							= (X</a:t>
            </a:r>
            <a:r>
              <a:rPr lang="en-US" sz="2000" baseline="30000" dirty="0">
                <a:latin typeface="Arial Narrow" charset="0"/>
                <a:sym typeface="Wingdings" charset="0"/>
              </a:rPr>
              <a:t>2</a:t>
            </a:r>
            <a:r>
              <a:rPr lang="en-US" sz="2000" dirty="0">
                <a:latin typeface="Arial Narrow" charset="0"/>
                <a:sym typeface="Wingdings" charset="0"/>
              </a:rPr>
              <a:t> + X)/2 			</a:t>
            </a:r>
            <a:r>
              <a:rPr lang="en-US" sz="2000" i="1" dirty="0">
                <a:latin typeface="Arial Narrow" charset="0"/>
                <a:sym typeface="Wingdings" charset="0"/>
              </a:rPr>
              <a:t>simplification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 defTabSz="465138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charset="0"/>
              </a:rPr>
              <a:t>									= X(X+1)/2  </a:t>
            </a:r>
            <a:r>
              <a:rPr lang="en-US" sz="2000" dirty="0">
                <a:latin typeface="Zapf Dingbats" charset="0"/>
                <a:cs typeface="Zapf Dingbats" charset="0"/>
              </a:rPr>
              <a:t>✓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9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by induction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DB04F7-BA39-704B-9B1B-02D029BC8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85800" y="4191000"/>
            <a:ext cx="87026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N ≤ 2</a:t>
            </a:r>
            <a:r>
              <a:rPr lang="en-US" baseline="30000" dirty="0">
                <a:solidFill>
                  <a:schemeClr val="accent2"/>
                </a:solidFill>
                <a:latin typeface="Arial Narrow" charset="0"/>
              </a:rPr>
              <a:t>N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 for all N &gt;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N=1. 1 ≤ 2 = 2</a:t>
            </a:r>
            <a:r>
              <a:rPr lang="en-US" sz="2000" baseline="30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b="0" i="0" dirty="0">
                <a:solidFill>
                  <a:schemeClr val="tx1"/>
                </a:solidFill>
                <a:latin typeface="+mj-lt"/>
              </a:rPr>
              <a:t>✓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HYPOTHESIS: Assume true for all N &lt; X (for some X).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charset="0"/>
              </a:rPr>
              <a:t>INDUCTIVE STEP?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2F50A7-9897-6766-1880-328631FBFC98}"/>
              </a:ext>
            </a:extLst>
          </p:cNvPr>
          <p:cNvSpPr txBox="1">
            <a:spLocks/>
          </p:cNvSpPr>
          <p:nvPr/>
        </p:nvSpPr>
        <p:spPr bwMode="auto">
          <a:xfrm>
            <a:off x="685800" y="1371600"/>
            <a:ext cx="87026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N ≤ 2(N-1) for all N &gt; 1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N=2. 2 ≤ 2(1) = 2(2-1) </a:t>
            </a:r>
            <a:r>
              <a:rPr lang="en-US" sz="2000" b="0" i="0" dirty="0">
                <a:solidFill>
                  <a:schemeClr val="tx1"/>
                </a:solidFill>
                <a:latin typeface="+mj-lt"/>
              </a:rPr>
              <a:t>✓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HYPOTHESIS: Assume true for all N &lt; X (for some X).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  <a:sym typeface="Wingdings" charset="0"/>
              </a:rPr>
              <a:t>INDUCTIVE STEP?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21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2CA3D-1EE6-4546-8B5E-2722F390B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069827A-B96A-EE44-F308-3E983A3BC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by induction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D7E25-FB58-7FAD-DC0D-A89543CD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DB04F7-BA39-704B-9B1B-02D029BC8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F4C0ABD9-2FF1-37DD-99B2-E836F51165E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85800" y="1447800"/>
                <a:ext cx="8702675" cy="556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2075" tIns="46038" rIns="92075" bIns="46038"/>
              <a:lstStyle>
                <a:lvl1pPr marL="342900" indent="-3429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dirty="0">
                    <a:solidFill>
                      <a:schemeClr val="accent2"/>
                    </a:solidFill>
                    <a:latin typeface="Arial Narrow" charset="0"/>
                  </a:rPr>
                  <a:t>BINARY SEARCH: if you have list of N values, binary search will find a value in at most ⌊log</a:t>
                </a:r>
                <a:r>
                  <a:rPr lang="en-US" baseline="-25000" dirty="0">
                    <a:solidFill>
                      <a:schemeClr val="accent2"/>
                    </a:solidFill>
                    <a:latin typeface="Arial Narrow" charset="0"/>
                  </a:rPr>
                  <a:t>2</a:t>
                </a:r>
                <a:r>
                  <a:rPr lang="en-US" dirty="0">
                    <a:solidFill>
                      <a:schemeClr val="accent2"/>
                    </a:solidFill>
                    <a:latin typeface="Arial Narrow" charset="0"/>
                  </a:rPr>
                  <a:t>X⌋+1 checks.  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endParaRPr lang="en-US" sz="2000" dirty="0">
                  <a:latin typeface="Arial Narrow" charset="0"/>
                </a:endParaRP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r>
                  <a:rPr lang="en-US" sz="2000" dirty="0">
                    <a:latin typeface="Arial Narrow" charset="0"/>
                  </a:rPr>
                  <a:t>BASE CASE: N=1. Requires only a single check. ⌊log</a:t>
                </a:r>
                <a:r>
                  <a:rPr lang="en-US" sz="2000" baseline="-25000" dirty="0">
                    <a:latin typeface="Arial Narrow" charset="0"/>
                  </a:rPr>
                  <a:t>2</a:t>
                </a:r>
                <a:r>
                  <a:rPr lang="en-US" sz="2000" dirty="0">
                    <a:latin typeface="Arial Narrow" charset="0"/>
                  </a:rPr>
                  <a:t>1⌋+1 = 0+1 = 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</a:rPr>
                  <a:t>1 ≥ 1 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✓</a:t>
                </a:r>
                <a:endParaRPr lang="en-US" sz="2000" dirty="0">
                  <a:solidFill>
                    <a:schemeClr val="tx1"/>
                  </a:solidFill>
                  <a:latin typeface="Arial Narrow" charset="0"/>
                </a:endParaRP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endParaRPr lang="en-US" sz="2000" dirty="0">
                  <a:latin typeface="Arial Narrow" charset="0"/>
                </a:endParaRP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r>
                  <a:rPr lang="en-US" sz="2000" dirty="0">
                    <a:latin typeface="Arial Narrow" charset="0"/>
                  </a:rPr>
                  <a:t>HYPOTHESIS: Assume true for N &lt; X (for some X).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endParaRPr lang="en-US" sz="2000" dirty="0">
                  <a:latin typeface="Arial Narrow" charset="0"/>
                  <a:sym typeface="Wingdings" charset="0"/>
                </a:endParaRP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r>
                  <a:rPr lang="en-US" sz="2000" dirty="0">
                    <a:latin typeface="Arial Narrow" charset="0"/>
                    <a:sym typeface="Wingdings" charset="0"/>
                  </a:rPr>
                  <a:t>INDUCTIVE STEP: 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  <a:buFont typeface="Wingdings" charset="0"/>
                  <a:buNone/>
                </a:pPr>
                <a:r>
                  <a:rPr lang="en-US" sz="2000" dirty="0">
                    <a:latin typeface="Arial Narrow" charset="0"/>
                    <a:sym typeface="Wingdings" charset="0"/>
                  </a:rPr>
                  <a:t>	If desired value is at the middle, only requires one check. 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 ⌊log</a:t>
                </a:r>
                <a:r>
                  <a:rPr lang="en-US" sz="2000" baseline="-25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2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X</a:t>
                </a:r>
                <a:r>
                  <a:rPr lang="en-US" sz="2000" dirty="0">
                    <a:latin typeface="Arial Narrow" charset="0"/>
                  </a:rPr>
                  <a:t> ⌋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+1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>
                        <a:latin typeface="Arial Narrow" charset="0"/>
                      </a:rPr>
                      <m:t>≥</m:t>
                    </m:r>
                  </m:oMath>
                </a14:m>
                <a:r>
                  <a:rPr lang="en-US" sz="2000" dirty="0">
                    <a:latin typeface="Arial Narrow" charset="0"/>
                  </a:rPr>
                  <a:t> 0+1 = 1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Arial Narrow" charset="0"/>
                  </a:rPr>
                  <a:t>	Otherwise, need that one check plus # checks to search relevant half 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Arial Narrow" charset="0"/>
                  </a:rPr>
                  <a:t>	By IH, # checks 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</a:rPr>
                  <a:t>≥</a:t>
                </a:r>
                <a:r>
                  <a:rPr lang="en-US" sz="2000" dirty="0">
                    <a:latin typeface="Arial Narrow" charset="0"/>
                  </a:rPr>
                  <a:t> 1 +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 (⌊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log</a:t>
                </a:r>
                <a:r>
                  <a:rPr lang="en-US" sz="2000" b="0" i="0" baseline="-2500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(X/2)</a:t>
                </a:r>
                <a:r>
                  <a:rPr lang="en-US" sz="2000" dirty="0">
                    <a:latin typeface="Arial Narrow" charset="0"/>
                  </a:rPr>
                  <a:t>⌋ 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+ 1)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+mj-lt"/>
                  </a:rPr>
                  <a:t>			       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= 1 + (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⌊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log</a:t>
                </a:r>
                <a:r>
                  <a:rPr lang="en-US" sz="2000" b="0" i="0" baseline="-2500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X – log</a:t>
                </a:r>
                <a:r>
                  <a:rPr lang="en-US" sz="2000" b="0" i="0" baseline="-2500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dirty="0">
                    <a:latin typeface="Arial Narrow" charset="0"/>
                  </a:rPr>
                  <a:t>⌋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 + 1) 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+mj-lt"/>
                  </a:rPr>
                  <a:t>                               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= 1 + (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⌊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log</a:t>
                </a:r>
                <a:r>
                  <a:rPr lang="en-US" sz="2000" b="0" i="0" baseline="-2500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X – 1</a:t>
                </a:r>
                <a:r>
                  <a:rPr lang="en-US" sz="2000" dirty="0">
                    <a:latin typeface="Arial Narrow" charset="0"/>
                  </a:rPr>
                  <a:t>⌋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 + 1) 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+mj-lt"/>
                  </a:rPr>
                  <a:t>			       = 1 + (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⌊</a:t>
                </a:r>
                <a:r>
                  <a:rPr lang="en-US" sz="2000" dirty="0">
                    <a:latin typeface="+mj-lt"/>
                  </a:rPr>
                  <a:t>log</a:t>
                </a:r>
                <a:r>
                  <a:rPr lang="en-US" sz="2000" baseline="-25000" dirty="0">
                    <a:latin typeface="+mj-lt"/>
                  </a:rPr>
                  <a:t>2</a:t>
                </a:r>
                <a:r>
                  <a:rPr lang="en-US" sz="2000" dirty="0">
                    <a:latin typeface="+mj-lt"/>
                  </a:rPr>
                  <a:t>X</a:t>
                </a:r>
                <a:r>
                  <a:rPr lang="en-US" sz="2000" dirty="0">
                    <a:latin typeface="Arial Narrow" charset="0"/>
                  </a:rPr>
                  <a:t>⌋</a:t>
                </a:r>
                <a:r>
                  <a:rPr lang="en-US" sz="2000" dirty="0">
                    <a:latin typeface="+mj-lt"/>
                  </a:rPr>
                  <a:t> - 1 + 1)</a:t>
                </a:r>
                <a:endParaRPr lang="en-US" sz="2000" b="0" i="0" dirty="0">
                  <a:solidFill>
                    <a:schemeClr val="tx1"/>
                  </a:solidFill>
                  <a:latin typeface="+mj-lt"/>
                </a:endParaRP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latin typeface="+mj-lt"/>
                  </a:rPr>
                  <a:t> 			       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= </a:t>
                </a: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  <a:sym typeface="Wingdings" charset="0"/>
                  </a:rPr>
                  <a:t> ⌊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log</a:t>
                </a:r>
                <a:r>
                  <a:rPr lang="en-US" sz="2000" b="0" i="0" baseline="-25000" dirty="0">
                    <a:solidFill>
                      <a:schemeClr val="tx1"/>
                    </a:solidFill>
                    <a:latin typeface="+mj-lt"/>
                  </a:rPr>
                  <a:t>2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X</a:t>
                </a:r>
                <a:r>
                  <a:rPr lang="en-US" sz="2000" dirty="0">
                    <a:latin typeface="Arial Narrow" charset="0"/>
                  </a:rPr>
                  <a:t>⌋</a:t>
                </a:r>
                <a:r>
                  <a:rPr lang="en-US" sz="2000" b="0" i="0" dirty="0">
                    <a:solidFill>
                      <a:schemeClr val="tx1"/>
                    </a:solidFill>
                    <a:latin typeface="+mj-lt"/>
                  </a:rPr>
                  <a:t> + 1 ✓</a:t>
                </a:r>
              </a:p>
              <a:p>
                <a:pPr lvl="1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latin typeface="Arial Narrow" charset="0"/>
                  </a:rPr>
                  <a:t>	</a:t>
                </a:r>
                <a:endParaRPr lang="en-US" sz="2000" dirty="0">
                  <a:latin typeface="Arial Narrow" charset="0"/>
                </a:endParaRPr>
              </a:p>
            </p:txBody>
          </p:sp>
        </mc:Choice>
        <mc:Fallback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F4C0ABD9-2FF1-37DD-99B2-E836F51165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1447800"/>
                <a:ext cx="8702675" cy="5562600"/>
              </a:xfrm>
              <a:prstGeom prst="rect">
                <a:avLst/>
              </a:prstGeom>
              <a:blipFill>
                <a:blip r:embed="rId2"/>
                <a:stretch>
                  <a:fillRect l="-1166" t="-1142" r="-174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931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8BDAB-DE08-6567-0C1D-3804EB827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3A722C8-DB3E-6284-77BD-4C92AED6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Proof by induction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B9BD7-7A0D-8D22-C764-188EC3B4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DB04F7-BA39-704B-9B1B-02D029BC8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9B9394A1-94B6-5B43-B858-CF696DA46E9E}"/>
              </a:ext>
            </a:extLst>
          </p:cNvPr>
          <p:cNvSpPr txBox="1">
            <a:spLocks/>
          </p:cNvSpPr>
          <p:nvPr/>
        </p:nvSpPr>
        <p:spPr bwMode="auto">
          <a:xfrm>
            <a:off x="685800" y="1447800"/>
            <a:ext cx="870267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FUNDAMENTAL THEOREM OF ARITHMETIC: every integer N &gt; 1 is either prime or the product of primes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N=2. 2 is prime. ✓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HYPOTHESIS: Assume true for N &lt; X (for some X).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charset="0"/>
              </a:rPr>
              <a:t>INDUCTIVE STEP?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charset="0"/>
              </a:rPr>
              <a:t>	Either X is a prime number or not.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	If X is prime, the assertion is proven.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If not, then </a:t>
            </a:r>
            <a:r>
              <a:rPr lang="en-US" sz="2000" dirty="0">
                <a:latin typeface="Arial Narrow" charset="0"/>
                <a:sym typeface="Wingdings" charset="0"/>
              </a:rPr>
              <a:t>X = x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1</a:t>
            </a:r>
            <a:r>
              <a:rPr lang="en-US" sz="2000" dirty="0">
                <a:latin typeface="Arial Narrow" charset="0"/>
                <a:sym typeface="Wingdings" charset="0"/>
              </a:rPr>
              <a:t>*x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2</a:t>
            </a:r>
            <a:r>
              <a:rPr lang="en-US" sz="2000" dirty="0">
                <a:latin typeface="Arial Narrow" charset="0"/>
                <a:sym typeface="Wingdings" charset="0"/>
              </a:rPr>
              <a:t>*…*</a:t>
            </a:r>
            <a:r>
              <a:rPr lang="en-US" sz="2000" dirty="0" err="1">
                <a:latin typeface="Arial Narrow" charset="0"/>
                <a:sym typeface="Wingdings" charset="0"/>
              </a:rPr>
              <a:t>x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k</a:t>
            </a:r>
            <a:r>
              <a:rPr lang="en-US" sz="2000" dirty="0">
                <a:latin typeface="Arial Narrow" charset="0"/>
              </a:rPr>
              <a:t>, where each x</a:t>
            </a:r>
            <a:r>
              <a:rPr lang="en-US" sz="2000" baseline="-25000" dirty="0">
                <a:latin typeface="Arial Narrow" charset="0"/>
              </a:rPr>
              <a:t>i</a:t>
            </a:r>
            <a:r>
              <a:rPr lang="en-US" sz="2000" dirty="0">
                <a:latin typeface="Arial Narrow" charset="0"/>
              </a:rPr>
              <a:t> &lt; X (by the definition of non-prime).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	By the induction hypothesis,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		each x</a:t>
            </a:r>
            <a:r>
              <a:rPr lang="en-US" sz="2000" baseline="-25000" dirty="0">
                <a:latin typeface="Arial Narrow" charset="0"/>
              </a:rPr>
              <a:t>i</a:t>
            </a:r>
            <a:r>
              <a:rPr lang="en-US" sz="2000" dirty="0">
                <a:latin typeface="Arial Narrow" charset="0"/>
              </a:rPr>
              <a:t> is either prime or a product of primes </a:t>
            </a:r>
            <a:r>
              <a:rPr lang="en-US" sz="2000" dirty="0">
                <a:latin typeface="Arial Narrow" charset="0"/>
                <a:sym typeface="Wingdings" charset="0"/>
              </a:rPr>
              <a:t>x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i</a:t>
            </a:r>
            <a:r>
              <a:rPr lang="en-US" sz="2000" dirty="0">
                <a:latin typeface="Arial Narrow" charset="0"/>
                <a:sym typeface="Wingdings" charset="0"/>
              </a:rPr>
              <a:t>= p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i1</a:t>
            </a:r>
            <a:r>
              <a:rPr lang="en-US" sz="2000" dirty="0">
                <a:latin typeface="Arial Narrow" charset="0"/>
                <a:sym typeface="Wingdings" charset="0"/>
              </a:rPr>
              <a:t>*…*</a:t>
            </a:r>
            <a:r>
              <a:rPr lang="en-US" sz="2000" dirty="0" err="1">
                <a:latin typeface="Arial Narrow" charset="0"/>
                <a:sym typeface="Wingdings" charset="0"/>
              </a:rPr>
              <a:t>p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ij</a:t>
            </a:r>
            <a:r>
              <a:rPr lang="en-US" sz="2000" dirty="0">
                <a:latin typeface="Arial Narrow" charset="0"/>
                <a:sym typeface="Wingdings" charset="0"/>
              </a:rPr>
              <a:t> 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Thus, X = </a:t>
            </a:r>
            <a:r>
              <a:rPr lang="en-US" sz="2000" dirty="0">
                <a:latin typeface="Arial Narrow" charset="0"/>
                <a:sym typeface="Wingdings" charset="0"/>
              </a:rPr>
              <a:t>x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1</a:t>
            </a:r>
            <a:r>
              <a:rPr lang="en-US" sz="2000" dirty="0">
                <a:latin typeface="Arial Narrow" charset="0"/>
                <a:sym typeface="Wingdings" charset="0"/>
              </a:rPr>
              <a:t>*x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2</a:t>
            </a:r>
            <a:r>
              <a:rPr lang="en-US" sz="2000" dirty="0">
                <a:latin typeface="Arial Narrow" charset="0"/>
                <a:sym typeface="Wingdings" charset="0"/>
              </a:rPr>
              <a:t>*…*</a:t>
            </a:r>
            <a:r>
              <a:rPr lang="en-US" sz="2000" dirty="0" err="1">
                <a:latin typeface="Arial Narrow" charset="0"/>
                <a:sym typeface="Wingdings" charset="0"/>
              </a:rPr>
              <a:t>x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k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 = </a:t>
            </a:r>
            <a:r>
              <a:rPr lang="en-US" sz="2000" dirty="0">
                <a:latin typeface="Arial Narrow" charset="0"/>
                <a:sym typeface="Wingdings" charset="0"/>
              </a:rPr>
              <a:t>p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11</a:t>
            </a:r>
            <a:r>
              <a:rPr lang="en-US" sz="2000" dirty="0">
                <a:latin typeface="Arial Narrow" charset="0"/>
                <a:sym typeface="Wingdings" charset="0"/>
              </a:rPr>
              <a:t>*…*p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1j</a:t>
            </a:r>
            <a:r>
              <a:rPr lang="en-US" sz="2000" dirty="0">
                <a:latin typeface="Arial Narrow" charset="0"/>
                <a:sym typeface="Wingdings" charset="0"/>
              </a:rPr>
              <a:t> * . . . * p</a:t>
            </a:r>
            <a:r>
              <a:rPr lang="en-US" sz="2000" baseline="-25000" dirty="0">
                <a:latin typeface="Arial Narrow" charset="0"/>
                <a:sym typeface="Wingdings" charset="0"/>
              </a:rPr>
              <a:t>k1</a:t>
            </a:r>
            <a:r>
              <a:rPr lang="en-US" sz="2000" dirty="0">
                <a:latin typeface="Arial Narrow" charset="0"/>
                <a:sym typeface="Wingdings" charset="0"/>
              </a:rPr>
              <a:t>*…*</a:t>
            </a:r>
            <a:r>
              <a:rPr lang="en-US" sz="2000" dirty="0" err="1">
                <a:latin typeface="Arial Narrow" charset="0"/>
                <a:sym typeface="Wingdings" charset="0"/>
              </a:rPr>
              <a:t>p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kj</a:t>
            </a:r>
            <a:r>
              <a:rPr lang="en-US" sz="2000" dirty="0">
                <a:latin typeface="Arial Narrow" charset="0"/>
                <a:sym typeface="Wingdings" charset="0"/>
              </a:rPr>
              <a:t> is a product of primes. ✓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977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20675" y="381000"/>
            <a:ext cx="90678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Exercise: prove by induction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DB04F7-BA39-704B-9B1B-02D029BC8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68830" y="1295400"/>
            <a:ext cx="6934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A pyramid of blocks with height H consists of H(H+1)/2 blocks.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BASE CASE: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HYPOTHESIS: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charset="0"/>
              </a:rPr>
              <a:t>INDUCTIVE STEP: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929732" y="2057400"/>
            <a:ext cx="2412396" cy="685800"/>
            <a:chOff x="6324600" y="643128"/>
            <a:chExt cx="2412396" cy="685800"/>
          </a:xfrm>
        </p:grpSpPr>
        <p:sp>
          <p:nvSpPr>
            <p:cNvPr id="2" name="Rectangle 1"/>
            <p:cNvSpPr/>
            <p:nvPr/>
          </p:nvSpPr>
          <p:spPr bwMode="auto">
            <a:xfrm>
              <a:off x="6324600" y="1066800"/>
              <a:ext cx="228600" cy="2286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7104856" y="847344"/>
              <a:ext cx="465137" cy="448056"/>
              <a:chOff x="8572500" y="1456944"/>
              <a:chExt cx="465137" cy="448056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8809037" y="1676400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8572500" y="1676400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8686800" y="1456944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8043259" y="643128"/>
              <a:ext cx="693737" cy="685800"/>
              <a:chOff x="8043259" y="643128"/>
              <a:chExt cx="693737" cy="685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8402033" y="862584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8165496" y="862584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8279796" y="643128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8279796" y="1100328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8043259" y="1100328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8508396" y="1100328"/>
                <a:ext cx="228600" cy="228600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231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bijection rule</a:t>
            </a:r>
          </a:p>
        </p:txBody>
      </p:sp>
      <p:sp>
        <p:nvSpPr>
          <p:cNvPr id="1946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= # of ways to assign letter grades (A/B/C/D/F) to 10 students</a:t>
            </a: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 = # of 14 bit patterns with exactly four 1's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grades from A:		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2 A's, 4 B's, 1 C, 2 D's, 1 F</a:t>
            </a:r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 to a bit pattern from B:	</a:t>
            </a:r>
            <a:r>
              <a:rPr lang="en-US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00100001010010</a:t>
            </a:r>
          </a:p>
          <a:p>
            <a:pPr marL="0" indent="0"/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endParaRPr lang="en-US" sz="200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is a 1-to-1 mapping, so |A| = |B|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we can determine the size of either set, then we know the size of the other</a:t>
            </a:r>
          </a:p>
          <a:p>
            <a:pPr marL="0" indent="0"/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74E1EB-578C-D24A-94F8-42563C0031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cxnSp>
        <p:nvCxnSpPr>
          <p:cNvPr id="19462" name="Straight Connector 6"/>
          <p:cNvCxnSpPr>
            <a:cxnSpLocks noChangeShapeType="1"/>
          </p:cNvCxnSpPr>
          <p:nvPr/>
        </p:nvCxnSpPr>
        <p:spPr bwMode="auto">
          <a:xfrm rot="5400000">
            <a:off x="4725988" y="3048000"/>
            <a:ext cx="684212" cy="3825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63" name="Straight Connector 7"/>
          <p:cNvCxnSpPr>
            <a:cxnSpLocks noChangeShapeType="1"/>
          </p:cNvCxnSpPr>
          <p:nvPr/>
        </p:nvCxnSpPr>
        <p:spPr bwMode="auto">
          <a:xfrm rot="5400000">
            <a:off x="5716588" y="2971800"/>
            <a:ext cx="684212" cy="53498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64" name="Straight Connector 9"/>
          <p:cNvCxnSpPr>
            <a:cxnSpLocks noChangeShapeType="1"/>
          </p:cNvCxnSpPr>
          <p:nvPr/>
        </p:nvCxnSpPr>
        <p:spPr bwMode="auto">
          <a:xfrm rot="10800000" flipV="1">
            <a:off x="6172200" y="2897188"/>
            <a:ext cx="915988" cy="68421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65" name="Straight Connector 11"/>
          <p:cNvCxnSpPr>
            <a:cxnSpLocks noChangeShapeType="1"/>
          </p:cNvCxnSpPr>
          <p:nvPr/>
        </p:nvCxnSpPr>
        <p:spPr bwMode="auto">
          <a:xfrm rot="10800000" flipV="1">
            <a:off x="6705600" y="2897188"/>
            <a:ext cx="1449388" cy="68421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85800" y="5257800"/>
            <a:ext cx="7467600" cy="1077913"/>
            <a:chOff x="685800" y="5257800"/>
            <a:chExt cx="7467600" cy="1077218"/>
          </a:xfrm>
        </p:grpSpPr>
        <p:graphicFrame>
          <p:nvGraphicFramePr>
            <p:cNvPr id="19458" name="Object 2"/>
            <p:cNvGraphicFramePr>
              <a:graphicFrameLocks noChangeAspect="1"/>
            </p:cNvGraphicFramePr>
            <p:nvPr/>
          </p:nvGraphicFramePr>
          <p:xfrm>
            <a:off x="2057400" y="5562600"/>
            <a:ext cx="29845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92100" imgH="444500" progId="Equation.3">
                    <p:embed/>
                  </p:oleObj>
                </mc:Choice>
                <mc:Fallback>
                  <p:oleObj name="Equation" r:id="rId2" imgW="292100" imgH="444500" progId="Equation.3">
                    <p:embed/>
                    <p:pic>
                      <p:nvPicPr>
                        <p:cNvPr id="1945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400" y="5562600"/>
                          <a:ext cx="298450" cy="444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685800" y="5257800"/>
              <a:ext cx="7467600" cy="107721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lvl="1"/>
              <a:endParaRPr lang="en-US" sz="2000" dirty="0">
                <a:latin typeface="Arial Narrow" charset="0"/>
              </a:endParaRPr>
            </a:p>
            <a:p>
              <a:pPr marL="741363" lvl="1" indent="-284163">
                <a:buFont typeface="Wingdings" charset="0"/>
                <a:buChar char="§"/>
              </a:pPr>
              <a:r>
                <a:rPr lang="en-US" sz="2000" dirty="0">
                  <a:latin typeface="Arial Narrow" charset="0"/>
                </a:rPr>
                <a:t>|B| =         = 14!/10!4! = 14*13*12*11/4*3*2*1 = 7*13*11 = 1,001 </a:t>
              </a: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C630616-6A0B-2F40-B5F0-E82FEEC5FF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Sequences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12954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strategy:</a:t>
            </a:r>
          </a:p>
          <a:p>
            <a:pPr lvl="1">
              <a:buFont typeface="Wingdings" charset="0"/>
              <a:buNone/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focus on techniques for counting sequences, then</a:t>
            </a:r>
          </a:p>
          <a:p>
            <a:pPr lvl="1">
              <a:buFont typeface="Wingdings" charset="0"/>
              <a:buNone/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for each counting problem to be solved, try to map it into sequences</a:t>
            </a:r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685800" y="2819400"/>
            <a:ext cx="8534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recall:</a:t>
            </a:r>
          </a:p>
          <a:p>
            <a:pPr marL="800100" lvl="1" indent="-342900">
              <a:lnSpc>
                <a:spcPct val="80000"/>
              </a:lnSpc>
              <a:spcBef>
                <a:spcPts val="475"/>
              </a:spcBef>
              <a:spcAft>
                <a:spcPts val="600"/>
              </a:spcAft>
            </a:pPr>
            <a:r>
              <a:rPr lang="en-US" sz="2000">
                <a:latin typeface="Arial Narrow" charset="0"/>
              </a:rPr>
              <a:t>if 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, 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, …, P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 are sets, then 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× 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× … × P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 is the set of all sequences where </a:t>
            </a:r>
          </a:p>
          <a:p>
            <a:pPr marL="800100" lvl="1" indent="-342900">
              <a:lnSpc>
                <a:spcPct val="80000"/>
              </a:lnSpc>
              <a:spcBef>
                <a:spcPts val="475"/>
              </a:spcBef>
              <a:spcAft>
                <a:spcPts val="600"/>
              </a:spcAft>
            </a:pPr>
            <a:r>
              <a:rPr lang="en-US" sz="2000">
                <a:latin typeface="Arial Narrow" charset="0"/>
              </a:rPr>
              <a:t>	the 1</a:t>
            </a:r>
            <a:r>
              <a:rPr lang="en-US" sz="2000" baseline="30000">
                <a:latin typeface="Arial Narrow" charset="0"/>
              </a:rPr>
              <a:t>st</a:t>
            </a:r>
            <a:r>
              <a:rPr lang="en-US" sz="2000">
                <a:latin typeface="Arial Narrow" charset="0"/>
              </a:rPr>
              <a:t> term is from 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, 2</a:t>
            </a:r>
            <a:r>
              <a:rPr lang="en-US" sz="2000" baseline="30000">
                <a:latin typeface="Arial Narrow" charset="0"/>
              </a:rPr>
              <a:t>nd</a:t>
            </a:r>
            <a:r>
              <a:rPr lang="en-US" sz="2000">
                <a:latin typeface="Arial Narrow" charset="0"/>
              </a:rPr>
              <a:t> term is from 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, …, n</a:t>
            </a:r>
            <a:r>
              <a:rPr lang="en-US" sz="2000" baseline="30000">
                <a:latin typeface="Arial Narrow" charset="0"/>
              </a:rPr>
              <a:t>th</a:t>
            </a:r>
            <a:r>
              <a:rPr lang="en-US" sz="2000">
                <a:latin typeface="Arial Narrow" charset="0"/>
              </a:rPr>
              <a:t> term is from P</a:t>
            </a:r>
            <a:r>
              <a:rPr lang="en-US" sz="2000" baseline="-25000">
                <a:latin typeface="Arial Narrow" charset="0"/>
              </a:rPr>
              <a:t>n</a:t>
            </a:r>
          </a:p>
          <a:p>
            <a:pPr marL="800100" lvl="1" indent="-342900">
              <a:lnSpc>
                <a:spcPct val="80000"/>
              </a:lnSpc>
              <a:spcBef>
                <a:spcPts val="475"/>
              </a:spcBef>
              <a:spcAft>
                <a:spcPts val="600"/>
              </a:spcAft>
            </a:pPr>
            <a:endParaRPr lang="en-US" sz="2000" baseline="-25000">
              <a:latin typeface="Arial Narrow" charset="0"/>
              <a:sym typeface="Wingdings" charset="0"/>
            </a:endParaRPr>
          </a:p>
          <a:p>
            <a:pPr marL="1257300" lvl="2" indent="-342900">
              <a:lnSpc>
                <a:spcPct val="80000"/>
              </a:lnSpc>
              <a:spcBef>
                <a:spcPts val="475"/>
              </a:spcBef>
              <a:spcAft>
                <a:spcPts val="600"/>
              </a:spcAft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e.g., C = {red, blue}, N = {1, 2, 3}, </a:t>
            </a:r>
          </a:p>
          <a:p>
            <a:pPr marL="1714500" lvl="3" indent="-342900">
              <a:lnSpc>
                <a:spcPct val="80000"/>
              </a:lnSpc>
              <a:spcBef>
                <a:spcPts val="475"/>
              </a:spcBef>
              <a:spcAft>
                <a:spcPts val="600"/>
              </a:spcAft>
            </a:pPr>
            <a:r>
              <a:rPr lang="en-US" sz="2000">
                <a:latin typeface="Arial Narrow" charset="0"/>
                <a:sym typeface="Wingdings" charset="0"/>
              </a:rPr>
              <a:t>	C </a:t>
            </a:r>
            <a:r>
              <a:rPr lang="en-US" sz="2000">
                <a:latin typeface="Arial Narrow" charset="0"/>
              </a:rPr>
              <a:t>×</a:t>
            </a:r>
            <a:r>
              <a:rPr lang="en-US" sz="2000">
                <a:latin typeface="Arial Narrow" charset="0"/>
                <a:sym typeface="Wingdings" charset="0"/>
              </a:rPr>
              <a:t> N = {red-1, red-2, red-3, blue-1, blue-2, blue-3}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52578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Arial Narrow" charset="0"/>
              </a:rPr>
              <a:t>Product Rule: </a:t>
            </a:r>
            <a:r>
              <a:rPr lang="en-US" sz="2000">
                <a:latin typeface="Arial Narrow" charset="0"/>
              </a:rPr>
              <a:t>if 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, 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, …, P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 are sets, then </a:t>
            </a:r>
          </a:p>
          <a:p>
            <a:endParaRPr lang="en-US" sz="2000">
              <a:latin typeface="Arial Narrow" charset="0"/>
            </a:endParaRPr>
          </a:p>
          <a:p>
            <a:r>
              <a:rPr lang="en-US" sz="2000">
                <a:latin typeface="Arial Narrow" charset="0"/>
              </a:rPr>
              <a:t>	|P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× 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× … × P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| = |P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| * |P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| * … * |P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|   </a:t>
            </a:r>
            <a:endParaRPr lang="en-US" sz="2000">
              <a:latin typeface="Arial Narrow" charset="0"/>
              <a:sym typeface="Wingding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product rule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2743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are trying to build a computer out of components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 = { i5, i7 }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R = { 2GB, 4GB, 8GB } 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 = { 1MB, 2MB, 4MB }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many combinations of processor, RAM &amp; cache are there to choose from?	</a:t>
            </a:r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56CA38-1209-A74A-9617-D9D0C07D8C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90600" y="4191000"/>
            <a:ext cx="7467600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lvl="1" indent="-236538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|P × R × C| = |P| * |R| * |C| = 2 * 3 * 3 = 18</a:t>
            </a:r>
          </a:p>
          <a:p>
            <a:pPr marL="339725" lvl="1" indent="-236538">
              <a:buFont typeface="Wingdings" charset="2"/>
              <a:buChar char="§"/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{ i5-2GB-1MB, i5-2GB-2MB, i5-2GB-4MB, 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  i5-4GB-1MB, i5-4GB-2MB, i5-4GB-4MB,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  i5-8GB-1MB, i5-8GB-2MB, i5-8GB-4MB, 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  i7-2GB-1MB, i7-2GB-2MB, i7-2GB-4MB, 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  i7-4GB-1MB, i7-4GB-2MB, i7-4GB-4MB,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  i7-8GB-1MB, i7-8GB-2MB, i7-8GB-4MB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Application: product rule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2286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possible subsets of a set of N elements?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 = { x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, x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</a:rPr>
              <a:t>x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</a:rPr>
              <a:t> }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map each subset into a sequence of N bits: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1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x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in subset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endParaRPr lang="en-US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{ x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 x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, x</a:t>
            </a:r>
            <a:r>
              <a:rPr lang="en-US" sz="2000" baseline="-25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5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}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 10011000…0</a:t>
            </a:r>
            <a:endParaRPr lang="en-US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A1C9FA-D242-CF4C-8020-78476805180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3843338"/>
            <a:ext cx="7162800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lvl="1" indent="-236538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for an N-element set, count number of N-bit sequences</a:t>
            </a:r>
          </a:p>
          <a:p>
            <a:pPr marL="339725" lvl="1" indent="-236538"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	| {0,1} × {0,1} × {0,1} × … × {0, 1} | = | {0,1} |</a:t>
            </a:r>
            <a:r>
              <a:rPr lang="en-US" sz="2000" baseline="30000" dirty="0">
                <a:latin typeface="+mn-lt"/>
                <a:ea typeface="ＭＳ Ｐゴシック" charset="-128"/>
                <a:cs typeface="+mn-cs"/>
              </a:rPr>
              <a:t>N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 = 2</a:t>
            </a:r>
            <a:r>
              <a:rPr lang="en-US" sz="2000" baseline="30000" dirty="0">
                <a:latin typeface="+mn-lt"/>
                <a:ea typeface="ＭＳ Ｐゴシック" charset="-128"/>
                <a:cs typeface="+mn-cs"/>
              </a:rPr>
              <a:t>N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 </a:t>
            </a:r>
          </a:p>
          <a:p>
            <a:pPr marL="339725" lvl="1" indent="-236538"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339725" lvl="1" indent="-236538"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	e.g., 	S = {a,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b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c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</a:t>
            </a: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		subsets of S = { { }, {a},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b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c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a,b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a,c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b,c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}, {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a,b,c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} }</a:t>
            </a:r>
          </a:p>
          <a:p>
            <a:pPr marL="339725" lvl="1" indent="-236538"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339725" lvl="1" indent="-236538">
              <a:defRPr/>
            </a:pPr>
            <a:r>
              <a:rPr lang="en-US" sz="2000" dirty="0">
                <a:latin typeface="+mn-lt"/>
                <a:ea typeface="ＭＳ Ｐゴシック" charset="-128"/>
                <a:cs typeface="+mn-cs"/>
              </a:rPr>
              <a:t>		|subsets of S| = 2</a:t>
            </a:r>
            <a:r>
              <a:rPr lang="en-US" sz="2000" baseline="30000" dirty="0">
                <a:latin typeface="+mn-lt"/>
                <a:ea typeface="ＭＳ Ｐゴシック" charset="-128"/>
                <a:cs typeface="+mn-cs"/>
              </a:rPr>
              <a:t>|S|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 = 2</a:t>
            </a:r>
            <a:r>
              <a:rPr lang="en-US" sz="2000" baseline="30000" dirty="0">
                <a:latin typeface="+mn-lt"/>
                <a:ea typeface="ＭＳ Ｐゴシック" charset="-128"/>
                <a:cs typeface="+mn-cs"/>
              </a:rPr>
              <a:t>3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 =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Combining rules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2362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problems involve a combination of counting methods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Sum Rule: 	if S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, ..., </a:t>
            </a:r>
            <a:r>
              <a:rPr lang="en-US" dirty="0" err="1">
                <a:latin typeface="Arial Narrow" charset="0"/>
                <a:ea typeface="ＭＳ Ｐゴシック" charset="0"/>
              </a:rPr>
              <a:t>S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</a:rPr>
              <a:t> are disjoint sets, then |S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 U … U </a:t>
            </a:r>
            <a:r>
              <a:rPr lang="en-US" dirty="0" err="1">
                <a:latin typeface="Arial Narrow" charset="0"/>
                <a:ea typeface="ＭＳ Ｐゴシック" charset="0"/>
              </a:rPr>
              <a:t>S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</a:rPr>
              <a:t>| = |S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|+…+|</a:t>
            </a:r>
            <a:r>
              <a:rPr lang="en-US" dirty="0" err="1">
                <a:latin typeface="Arial Narrow" charset="0"/>
                <a:ea typeface="ＭＳ Ｐゴシック" charset="0"/>
              </a:rPr>
              <a:t>S</a:t>
            </a:r>
            <a:r>
              <a:rPr lang="en-US" baseline="-25000" dirty="0" err="1">
                <a:latin typeface="Arial Narrow" charset="0"/>
                <a:ea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</a:rPr>
              <a:t>|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Division Rule:	if f : A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</a:rPr>
              <a:t> B is k-to-1, then |A| = k * |B|. </a:t>
            </a: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charset="0"/>
              <a:buNone/>
            </a:pPr>
            <a:endParaRPr lang="en-US" sz="200" dirty="0"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EXERCISE: </a:t>
            </a:r>
          </a:p>
          <a:p>
            <a:pPr marL="927100" lvl="1" indent="-4635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a computer system requires 6-8 character passwords, consisting of letters &amp; digits that must start with a letter</a:t>
            </a:r>
          </a:p>
          <a:p>
            <a:pPr marL="927100" lvl="1" indent="-4635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passwords are possible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51B866-0D3D-5544-86B2-44410BE681B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Exercise solution </a:t>
            </a:r>
          </a:p>
        </p:txBody>
      </p:sp>
      <p:sp>
        <p:nvSpPr>
          <p:cNvPr id="23555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44320"/>
            <a:ext cx="8458200" cy="1143000"/>
          </a:xfrm>
        </p:spPr>
        <p:txBody>
          <a:bodyPr/>
          <a:lstStyle/>
          <a:p>
            <a:pPr marL="468313" lvl="1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a computer system requires 6-8 character passwords, consisting of letters &amp; digits that must start with a letter</a:t>
            </a:r>
          </a:p>
          <a:p>
            <a:pPr marL="468313" lvl="1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how many passwords are possible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51B866-0D3D-5544-86B2-44410BE681B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" y="3059995"/>
            <a:ext cx="83820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95275" lvl="1">
              <a:defRPr/>
            </a:pPr>
            <a:r>
              <a:rPr lang="en-US" sz="1800" dirty="0">
                <a:latin typeface="+mn-lt"/>
                <a:ea typeface="ＭＳ Ｐゴシック" charset="-128"/>
                <a:cs typeface="+mn-cs"/>
              </a:rPr>
              <a:t>alpha = { a, </a:t>
            </a:r>
            <a:r>
              <a:rPr lang="en-US" sz="1800" dirty="0" err="1">
                <a:latin typeface="+mn-lt"/>
                <a:ea typeface="ＭＳ Ｐゴシック" charset="-128"/>
                <a:cs typeface="+mn-cs"/>
              </a:rPr>
              <a:t>b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, …, </a:t>
            </a:r>
            <a:r>
              <a:rPr lang="en-US" sz="1800" dirty="0" err="1">
                <a:latin typeface="+mn-lt"/>
                <a:ea typeface="ＭＳ Ｐゴシック" charset="-128"/>
                <a:cs typeface="+mn-cs"/>
              </a:rPr>
              <a:t>z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, A, B, …, Z }</a:t>
            </a:r>
          </a:p>
          <a:p>
            <a:pPr marL="295275" lvl="1">
              <a:defRPr/>
            </a:pPr>
            <a:r>
              <a:rPr lang="en-US" sz="1800" dirty="0" err="1">
                <a:latin typeface="+mn-lt"/>
                <a:ea typeface="ＭＳ Ｐゴシック" charset="-128"/>
                <a:cs typeface="+mn-cs"/>
              </a:rPr>
              <a:t>anum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= alpha U { 0, 1, 2, …, 9 }</a:t>
            </a:r>
          </a:p>
          <a:p>
            <a:pPr marL="339725" lvl="1" indent="-236538">
              <a:defRPr/>
            </a:pPr>
            <a:endParaRPr lang="en-US" sz="2000" dirty="0">
              <a:latin typeface="+mn-lt"/>
              <a:ea typeface="ＭＳ Ｐゴシック" charset="-128"/>
              <a:cs typeface="+mn-cs"/>
            </a:endParaRP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+mn-lt"/>
                <a:ea typeface="ＭＳ Ｐゴシック" charset="-128"/>
                <a:cs typeface="+mn-cs"/>
              </a:rPr>
              <a:t>	 passwords	= (6-char passwords) U (7-char passwords) U (8-char passwords)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+mn-lt"/>
                <a:ea typeface="ＭＳ Ｐゴシック" charset="-128"/>
                <a:cs typeface="+mn-cs"/>
              </a:rPr>
              <a:t>	 	=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5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 U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6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 U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7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Times New Roman" pitchFamily="-84" charset="0"/>
                <a:ea typeface="ＭＳ Ｐゴシック" charset="-128"/>
                <a:cs typeface="+mn-cs"/>
              </a:rPr>
              <a:t>	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+mn-lt"/>
                <a:ea typeface="ＭＳ Ｐゴシック" charset="-128"/>
                <a:cs typeface="+mn-cs"/>
              </a:rPr>
              <a:t>	 | passwords |	= |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5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 U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6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 U (alpha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7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) |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+mn-lt"/>
                <a:ea typeface="ＭＳ Ｐゴシック" charset="-128"/>
                <a:cs typeface="+mn-cs"/>
              </a:rPr>
              <a:t>		= | 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5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| + | 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6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| + | alpha × anum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7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|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rPr>
              <a:t>[Sum Rule]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Times New Roman" pitchFamily="-84" charset="0"/>
                <a:ea typeface="ＭＳ Ｐゴシック" charset="-128"/>
                <a:cs typeface="+mn-cs"/>
              </a:rPr>
              <a:t>		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= |alpha|*|anum|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5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+ |alpha|*|anum|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6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+ |alpha|*|anum|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7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   </a:t>
            </a:r>
            <a:r>
              <a:rPr lang="en-US" sz="1800" dirty="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rPr>
              <a:t>[Product Rule]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latin typeface="Times New Roman" pitchFamily="-84" charset="0"/>
                <a:ea typeface="ＭＳ Ｐゴシック" charset="-128"/>
                <a:cs typeface="+mn-cs"/>
              </a:rPr>
              <a:t>		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= 52*62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5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+ 52*62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6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+ 52*62</a:t>
            </a:r>
            <a:r>
              <a:rPr lang="en-US" sz="1800" baseline="30000" dirty="0">
                <a:latin typeface="+mn-lt"/>
                <a:ea typeface="ＭＳ Ｐゴシック" charset="-128"/>
                <a:cs typeface="+mn-cs"/>
              </a:rPr>
              <a:t>7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   </a:t>
            </a:r>
          </a:p>
          <a:p>
            <a:pPr marL="255588" lvl="1" indent="-255588">
              <a:tabLst>
                <a:tab pos="1711325" algn="l"/>
              </a:tabLst>
              <a:defRPr/>
            </a:pPr>
            <a:r>
              <a:rPr lang="en-US" sz="1800" dirty="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rPr>
              <a:t>		</a:t>
            </a:r>
            <a:r>
              <a:rPr lang="en-US" sz="1800" dirty="0">
                <a:latin typeface="+mn-lt"/>
                <a:ea typeface="ＭＳ Ｐゴシック" charset="-128"/>
                <a:cs typeface="+mn-cs"/>
              </a:rPr>
              <a:t>= 186,125,210,680,448</a:t>
            </a:r>
          </a:p>
        </p:txBody>
      </p:sp>
    </p:spTree>
    <p:extLst>
      <p:ext uri="{BB962C8B-B14F-4D97-AF65-F5344CB8AC3E}">
        <p14:creationId xmlns:p14="http://schemas.microsoft.com/office/powerpoint/2010/main" val="287894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Generalized product rule</a:t>
            </a:r>
          </a:p>
        </p:txBody>
      </p:sp>
      <p:sp>
        <p:nvSpPr>
          <p:cNvPr id="24579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2286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product rule assumes that the choices are independent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pick-4 lotto: 4 bins of balls numbered 0-9.</a:t>
            </a:r>
          </a:p>
          <a:p>
            <a:pPr marL="914400" lvl="2" indent="0"/>
            <a:r>
              <a:rPr lang="en-US">
                <a:latin typeface="Arial Narrow" charset="0"/>
                <a:ea typeface="ＭＳ Ｐゴシック" charset="0"/>
              </a:rPr>
              <a:t>| {0..9} × {0..9} × {0..9} × {0..9} | = |{0..9}|</a:t>
            </a:r>
            <a:r>
              <a:rPr lang="en-US" baseline="30000">
                <a:latin typeface="Arial Narrow" charset="0"/>
                <a:ea typeface="ＭＳ Ｐゴシック" charset="0"/>
              </a:rPr>
              <a:t>4</a:t>
            </a:r>
            <a:r>
              <a:rPr lang="en-US">
                <a:latin typeface="Arial Narrow" charset="0"/>
                <a:ea typeface="ＭＳ Ｐゴシック" charset="0"/>
              </a:rPr>
              <a:t> = 10</a:t>
            </a:r>
            <a:r>
              <a:rPr lang="en-US" baseline="30000">
                <a:latin typeface="Arial Narrow" charset="0"/>
                <a:ea typeface="ＭＳ Ｐゴシック" charset="0"/>
              </a:rPr>
              <a:t>4</a:t>
            </a:r>
            <a:r>
              <a:rPr lang="en-US">
                <a:latin typeface="Arial Narrow" charset="0"/>
                <a:ea typeface="ＭＳ Ｐゴシック" charset="0"/>
              </a:rPr>
              <a:t> = 10,000 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what about a lottery where balls numbered 1-42 are in a bin &amp; draw 4?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DEBD1-8D38-A545-94CC-FB0CA69F57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3962400"/>
            <a:ext cx="8382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38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Generalized Product Rule: </a:t>
            </a:r>
            <a:r>
              <a:rPr lang="en-US" sz="2000">
                <a:latin typeface="Arial Narrow" charset="0"/>
              </a:rPr>
              <a:t>Let S be a set of length-k sequences. If there are: 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Arial Narrow" charset="0"/>
              </a:rPr>
              <a:t>n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possible first entries,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Arial Narrow" charset="0"/>
              </a:rPr>
              <a:t>n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possible second entries for each first entry, 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Arial Narrow" charset="0"/>
              </a:rPr>
              <a:t>n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 possible third entries for each combination of first and second entries, etc. </a:t>
            </a:r>
          </a:p>
          <a:p>
            <a:r>
              <a:rPr lang="en-US" sz="2000">
                <a:latin typeface="Arial Narrow" charset="0"/>
              </a:rPr>
              <a:t>then: </a:t>
            </a:r>
          </a:p>
          <a:p>
            <a:r>
              <a:rPr lang="en-US" sz="2000">
                <a:latin typeface="Arial Narrow" charset="0"/>
              </a:rPr>
              <a:t>	| S | = n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* n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* n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 * … * n</a:t>
            </a:r>
            <a:r>
              <a:rPr lang="en-US" sz="2000" baseline="-25000">
                <a:latin typeface="Arial Narrow" charset="0"/>
              </a:rPr>
              <a:t>k</a:t>
            </a:r>
            <a:r>
              <a:rPr lang="en-US" sz="2000">
                <a:latin typeface="Arial Narrow" charset="0"/>
              </a:rPr>
              <a:t> </a:t>
            </a:r>
          </a:p>
          <a:p>
            <a:pPr lvl="3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| 4-ball draws | = 42 * 41 * 40 * 39 = 2,686,320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2003</TotalTime>
  <Words>3377</Words>
  <Application>Microsoft Macintosh PowerPoint</Application>
  <PresentationFormat>Custom</PresentationFormat>
  <Paragraphs>380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ＭＳ Ｐゴシック</vt:lpstr>
      <vt:lpstr>Arial</vt:lpstr>
      <vt:lpstr>Arial Narrow</vt:lpstr>
      <vt:lpstr>Courier New</vt:lpstr>
      <vt:lpstr>Times New Roman</vt:lpstr>
      <vt:lpstr>Wingdings</vt:lpstr>
      <vt:lpstr>Zapf Dingbats</vt:lpstr>
      <vt:lpstr>Blank Presentation</vt:lpstr>
      <vt:lpstr>Equation</vt:lpstr>
      <vt:lpstr>PowerPoint Presentation</vt:lpstr>
      <vt:lpstr>Bijections</vt:lpstr>
      <vt:lpstr>Application: bijection rule</vt:lpstr>
      <vt:lpstr>Sequences</vt:lpstr>
      <vt:lpstr>Application: product rule</vt:lpstr>
      <vt:lpstr>Application: product rule</vt:lpstr>
      <vt:lpstr>Combining rules</vt:lpstr>
      <vt:lpstr>Exercise solution </vt:lpstr>
      <vt:lpstr>Generalized product rule</vt:lpstr>
      <vt:lpstr>Counting subsets</vt:lpstr>
      <vt:lpstr>Pascal's identity</vt:lpstr>
      <vt:lpstr>Application: card counting</vt:lpstr>
      <vt:lpstr>Application: card counting</vt:lpstr>
      <vt:lpstr>Application: card counting</vt:lpstr>
      <vt:lpstr>Application: card counting</vt:lpstr>
      <vt:lpstr>Set overlap</vt:lpstr>
      <vt:lpstr>Pigeonhole principle</vt:lpstr>
      <vt:lpstr>Direct proofs</vt:lpstr>
      <vt:lpstr>Proof by contradiction</vt:lpstr>
      <vt:lpstr>Proof by induction</vt:lpstr>
      <vt:lpstr>Proof by induction</vt:lpstr>
      <vt:lpstr>Proof by induction</vt:lpstr>
      <vt:lpstr>Proof by induction</vt:lpstr>
      <vt:lpstr>Exercise: prove by induction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83</cp:revision>
  <cp:lastPrinted>2017-12-28T07:33:59Z</cp:lastPrinted>
  <dcterms:created xsi:type="dcterms:W3CDTF">2014-01-09T19:42:42Z</dcterms:created>
  <dcterms:modified xsi:type="dcterms:W3CDTF">2024-03-12T17:28:03Z</dcterms:modified>
</cp:coreProperties>
</file>