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343" r:id="rId3"/>
    <p:sldId id="344" r:id="rId4"/>
    <p:sldId id="345" r:id="rId5"/>
    <p:sldId id="346" r:id="rId6"/>
    <p:sldId id="347" r:id="rId7"/>
    <p:sldId id="348" r:id="rId8"/>
    <p:sldId id="364" r:id="rId9"/>
    <p:sldId id="349" r:id="rId10"/>
    <p:sldId id="350" r:id="rId11"/>
    <p:sldId id="371" r:id="rId12"/>
    <p:sldId id="351" r:id="rId13"/>
    <p:sldId id="352" r:id="rId14"/>
    <p:sldId id="353" r:id="rId15"/>
    <p:sldId id="354" r:id="rId16"/>
    <p:sldId id="355" r:id="rId17"/>
    <p:sldId id="356" r:id="rId18"/>
    <p:sldId id="357" r:id="rId19"/>
    <p:sldId id="376" r:id="rId20"/>
    <p:sldId id="377" r:id="rId21"/>
    <p:sldId id="378" r:id="rId22"/>
    <p:sldId id="379" r:id="rId23"/>
    <p:sldId id="380" r:id="rId24"/>
    <p:sldId id="381" r:id="rId25"/>
    <p:sldId id="382" r:id="rId26"/>
    <p:sldId id="383" r:id="rId27"/>
    <p:sldId id="384" r:id="rId28"/>
    <p:sldId id="385" r:id="rId29"/>
    <p:sldId id="386" r:id="rId30"/>
    <p:sldId id="387" r:id="rId31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/>
    <p:restoredTop sz="94643"/>
  </p:normalViewPr>
  <p:slideViewPr>
    <p:cSldViewPr>
      <p:cViewPr varScale="1">
        <p:scale>
          <a:sx n="109" d="100"/>
          <a:sy n="109" d="100"/>
        </p:scale>
        <p:origin x="192" y="376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4EAC66EB-F6FE-0042-A1D1-769D8B76B5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104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89756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49C2B420-D878-8D4A-95C8-E89871E6F5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650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7CE69-433F-E843-863A-C42AD914C4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694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B1016F-6581-E34A-990C-F5D8E859DA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30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C60F50-AFE4-2D4F-B235-F44DE91C1B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2982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13338" y="12192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13338" y="40005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2F1701-4978-8E42-9DC0-6684057A67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031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5F54BC-F6F2-3D45-9B50-C178BBB8B2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10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7A3FEC-FF4E-EA47-A986-A283902A17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649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042AF5-EB76-064E-A918-5714F9EB3D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993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C1A9AC-301A-454D-9530-95B0421CF8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68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E46E3D-2E03-D645-9042-70CE01ABBE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0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905F7A-4523-1B4C-B4E0-AA367E3FB5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19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CDF7AF-F503-B447-88EF-91348C6849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672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AAE49A-7F1B-CA48-8CD3-2537A3F079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457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fld id="{F50E8173-E4BE-AD4F-B547-28EB6711E18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841" r:id="rId12"/>
    <p:sldLayoutId id="2147483842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0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1.png"/><Relationship Id="rId4" Type="http://schemas.openxmlformats.org/officeDocument/2006/relationships/image" Target="../media/image10.e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.e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BB857D6-4AE2-5740-A60C-41D37DD773F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1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321: Data Structures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Fall 2018</a:t>
            </a:r>
          </a:p>
        </p:txBody>
      </p:sp>
      <p:sp>
        <p:nvSpPr>
          <p:cNvPr id="17412" name="Rectangle 13"/>
          <p:cNvSpPr>
            <a:spLocks noChangeArrowheads="1"/>
          </p:cNvSpPr>
          <p:nvPr/>
        </p:nvSpPr>
        <p:spPr bwMode="auto">
          <a:xfrm>
            <a:off x="1050925" y="3276600"/>
            <a:ext cx="8093075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Trees &amp; recursion</a:t>
            </a: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trees, tree recursion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err="1">
                <a:latin typeface="Arial Narrow" charset="0"/>
              </a:rPr>
              <a:t>BinaryTree</a:t>
            </a:r>
            <a:r>
              <a:rPr lang="en-US" sz="2000" dirty="0">
                <a:latin typeface="Arial Narrow" charset="0"/>
              </a:rPr>
              <a:t> class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BST property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err="1">
                <a:latin typeface="Arial Narrow" charset="0"/>
              </a:rPr>
              <a:t>BinarySearchTree</a:t>
            </a:r>
            <a:r>
              <a:rPr lang="en-US" sz="2000" dirty="0">
                <a:latin typeface="Arial Narrow" charset="0"/>
              </a:rPr>
              <a:t> class: override add, contains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search efficiency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233"/>
    </mc:Choice>
    <mc:Fallback xmlns="">
      <p:transition xmlns:p14="http://schemas.microsoft.com/office/powerpoint/2010/main" spd="slow" advTm="12233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BinaryTree class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4800600" cy="52578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public class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BinaryTree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&lt;E&gt; {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protected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TreeNode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&lt;E&gt; root;</a:t>
            </a:r>
          </a:p>
          <a:p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BinaryTree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() { 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this.root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= null;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void add(E value) { … }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boolean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remove(E value) { … }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boolean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contains(E value) { … }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size() { … }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String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toString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() { … }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//////////////////////////////////////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protected class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TreeNode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&lt;E&gt; {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…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AF72FCA-1F97-D046-9844-6227C075034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9" name="Rectangle 3"/>
          <p:cNvSpPr txBox="1">
            <a:spLocks noChangeArrowheads="1"/>
          </p:cNvSpPr>
          <p:nvPr/>
        </p:nvSpPr>
        <p:spPr bwMode="auto">
          <a:xfrm>
            <a:off x="5638800" y="1600200"/>
            <a:ext cx="35052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635000" indent="-3810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to implement a binary tree, need to link together tree nodes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the root of the tree is maintained in a field (initially null for empty tree)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the root field is "protected" instead of "private" to allow for inheritance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i="1" dirty="0">
                <a:latin typeface="Arial Narrow" charset="0"/>
              </a:rPr>
              <a:t>recall: </a:t>
            </a:r>
            <a:r>
              <a:rPr lang="en-US" sz="2000" dirty="0">
                <a:latin typeface="Arial Narrow" charset="0"/>
              </a:rPr>
              <a:t>a protected field is accessible to derived classes, otherwise private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similar to </a:t>
            </a:r>
            <a:r>
              <a:rPr lang="en-US" sz="2000" dirty="0" err="1">
                <a:latin typeface="Arial Narrow" charset="0"/>
              </a:rPr>
              <a:t>MyLinkedList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 err="1">
                <a:latin typeface="Arial Narrow" charset="0"/>
              </a:rPr>
              <a:t>TreeNode</a:t>
            </a:r>
            <a:r>
              <a:rPr lang="en-US" sz="2000" dirty="0">
                <a:latin typeface="Arial Narrow" charset="0"/>
              </a:rPr>
              <a:t> is an inner class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TreeNode class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6019800" cy="51054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protected class TreeNode&lt;E&gt; {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private E data;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private TreeNode&lt;E&gt; left;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private TreeNode&lt;E&gt; right;</a:t>
            </a:r>
          </a:p>
          <a:p>
            <a:pPr marL="0">
              <a:spcBef>
                <a:spcPct val="0"/>
              </a:spcBef>
            </a:pPr>
            <a:endParaRPr lang="en-US" sz="12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public TreeNode(E d, TreeNode&lt;E&gt; l, TreeNode&lt;E&gt; r) {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this.data = d;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this.left = l;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this.right = r;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 marL="0">
              <a:spcBef>
                <a:spcPct val="0"/>
              </a:spcBef>
            </a:pPr>
            <a:endParaRPr lang="en-US" sz="12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public E getData() { return this.data; }</a:t>
            </a:r>
          </a:p>
          <a:p>
            <a:pPr marL="0">
              <a:spcBef>
                <a:spcPct val="0"/>
              </a:spcBef>
            </a:pPr>
            <a:endParaRPr lang="en-US" sz="12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public TreeNode&lt;E&gt; getLeft() { return this.left; }</a:t>
            </a:r>
          </a:p>
          <a:p>
            <a:pPr marL="0">
              <a:spcBef>
                <a:spcPct val="0"/>
              </a:spcBef>
            </a:pPr>
            <a:endParaRPr lang="en-US" sz="12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public TreeNode&lt;E&gt; getRight() { return this.right; }</a:t>
            </a:r>
          </a:p>
          <a:p>
            <a:pPr marL="0">
              <a:spcBef>
                <a:spcPct val="0"/>
              </a:spcBef>
            </a:pPr>
            <a:endParaRPr lang="en-US" sz="12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public void setData(E newData) { this.data = newData; }</a:t>
            </a:r>
          </a:p>
          <a:p>
            <a:pPr marL="0">
              <a:spcBef>
                <a:spcPct val="0"/>
              </a:spcBef>
            </a:pPr>
            <a:endParaRPr lang="en-US" sz="12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public void setLeft(TreeNode&lt;E&gt; newLeft) {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this.left = newLeft;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 marL="0">
              <a:spcBef>
                <a:spcPct val="0"/>
              </a:spcBef>
            </a:pPr>
            <a:endParaRPr lang="en-US" sz="12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public void setRight(TreeNode&lt;E&gt; newRight) {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this.right = newRight;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9F03E90-04E2-994B-B6EF-2C9136E10DC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5" name="Rectangle 3"/>
          <p:cNvSpPr txBox="1">
            <a:spLocks noChangeArrowheads="1"/>
          </p:cNvSpPr>
          <p:nvPr/>
        </p:nvSpPr>
        <p:spPr bwMode="auto">
          <a:xfrm>
            <a:off x="6781800" y="1219200"/>
            <a:ext cx="23622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520700" indent="-2667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virtually same as DNode class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change the field &amp; method names to reflect the orientation of nodes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uses left/right instead of previous/next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187FB05-CE7B-2A4C-818F-9DF533AE95E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charset="0"/>
                <a:ea typeface="ＭＳ Ｐゴシック" charset="0"/>
                <a:cs typeface="Courier New" charset="0"/>
              </a:rPr>
              <a:t>size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method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4267200"/>
            <a:ext cx="5638800" cy="2514600"/>
          </a:xfrm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public int size()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this.size(this.root);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endParaRPr lang="en-US" sz="1200">
              <a:solidFill>
                <a:srgbClr val="00000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int size(TreeNode&lt;E&gt; current)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if (current == null)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return 0;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else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return this.size(current.getLeft()) +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this.size(current.getRight()) + 1;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</p:txBody>
      </p:sp>
      <p:sp>
        <p:nvSpPr>
          <p:cNvPr id="33797" name="Rectangle 4"/>
          <p:cNvSpPr>
            <a:spLocks noChangeArrowheads="1"/>
          </p:cNvSpPr>
          <p:nvPr/>
        </p:nvSpPr>
        <p:spPr bwMode="auto">
          <a:xfrm>
            <a:off x="685800" y="1371600"/>
            <a:ext cx="85344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81000" indent="-3810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recursive approach: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BASE CASE: if the tree is empty, number of nodes is 0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200">
              <a:latin typeface="Arial Narrow" charset="0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RECURSIVE: otherwise, number of nodes is </a:t>
            </a:r>
          </a:p>
          <a:p>
            <a:pPr marL="1257300" lvl="2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(# nodes in left subtree) + (# nodes in right subtree) + 1 for the root</a:t>
            </a:r>
          </a:p>
          <a:p>
            <a:pPr marL="1257300" lvl="2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381000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>
                <a:solidFill>
                  <a:srgbClr val="2D2DB9"/>
                </a:solidFill>
                <a:latin typeface="Arial Narrow" charset="0"/>
              </a:rPr>
              <a:t>note: a recursive implementation requires passing the root as parameter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will have a public "front" method, which calls the recursive "worker" 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6531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EAAA767-BEA5-D14A-9508-C7054D7E2C1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charset="0"/>
                <a:ea typeface="ＭＳ Ｐゴシック" charset="0"/>
                <a:cs typeface="Courier New" charset="0"/>
              </a:rPr>
              <a:t>contains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method</a:t>
            </a:r>
          </a:p>
        </p:txBody>
      </p:sp>
      <p:sp>
        <p:nvSpPr>
          <p:cNvPr id="40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3657600"/>
            <a:ext cx="6629400" cy="2743200"/>
          </a:xfrm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public boolean contains(E value)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this.contains(this.root, value);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endParaRPr lang="en-US" sz="1200">
              <a:solidFill>
                <a:srgbClr val="00000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boolean contains(TreeNode&lt;E&gt; current, E value)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if (current == null)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return false;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else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return value.equals(current.getData()) ||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this.contains(current.getLeft(), value) ||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this.contains(current.getRight(), value);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</p:txBody>
      </p:sp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685800" y="1447800"/>
            <a:ext cx="8534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81000" indent="-3810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recursive approach: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BASE CASE: if the tree is empty, the item is not found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BASE CASE: otherwise, if the item is at the root, then found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200">
              <a:latin typeface="Arial Narrow" charset="0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RECURSIVE: otherwise, search the left and then right subtrees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7555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E0F6AF-43AF-9449-AD07-3E198E954B9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charset="0"/>
                <a:ea typeface="ＭＳ Ｐゴシック" charset="0"/>
                <a:cs typeface="Courier New" charset="0"/>
              </a:rPr>
              <a:t>toString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method</a:t>
            </a: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4073525"/>
            <a:ext cx="6553200" cy="2479676"/>
          </a:xfrm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public String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toString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String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recStr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this.toString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this.root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"[" +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recStr.substring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(0,recStr.length()-1) + "]";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rgbClr val="00000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String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toString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TreeNode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&lt;E&gt; current)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if (current ==  null)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return ",";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this.toString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current.getLeft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()) +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current.getData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().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toString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+ "," +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this.toString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current.getRight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</p:txBody>
      </p:sp>
      <p:sp>
        <p:nvSpPr>
          <p:cNvPr id="35845" name="Rectangle 4"/>
          <p:cNvSpPr>
            <a:spLocks noChangeArrowheads="1"/>
          </p:cNvSpPr>
          <p:nvPr/>
        </p:nvSpPr>
        <p:spPr bwMode="auto">
          <a:xfrm>
            <a:off x="685800" y="1295400"/>
            <a:ext cx="85344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81000" indent="-3810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must traverse the entire tree and build a string of the items</a:t>
            </a: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there are numerous patterns that can be used, e.g., in-order traversal</a:t>
            </a: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BASE CASE: if the tree is empty, then nothing to traverse</a:t>
            </a: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200">
              <a:latin typeface="Arial Narrow" charset="0"/>
            </a:endParaRP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RECURSIVE: recursively traverse the left subtree, then access the root,</a:t>
            </a: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		then recursively traverse the right subtree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579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DA3FAA5-7DAB-D24A-AC83-BA3014B7A16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Alternative traversal algorithms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5200" y="1905000"/>
            <a:ext cx="5181600" cy="16002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String toString(TreeNode&lt;E&gt; current)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if (current ==  null)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return "";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current.getData().toString() + "," +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     this.toString(current.getLeft()) +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this.toString(current.getRight());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  <a:endParaRPr lang="en-US" sz="120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04" name="Rectangle 4"/>
          <p:cNvSpPr>
            <a:spLocks noChangeArrowheads="1"/>
          </p:cNvSpPr>
          <p:nvPr/>
        </p:nvSpPr>
        <p:spPr bwMode="auto">
          <a:xfrm>
            <a:off x="3505200" y="4572000"/>
            <a:ext cx="5181600" cy="1600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>
              <a:lnSpc>
                <a:spcPct val="80000"/>
              </a:lnSpc>
              <a:spcBef>
                <a:spcPts val="288"/>
              </a:spcBef>
            </a:pPr>
            <a:r>
              <a:rPr lang="en-US" sz="1200">
                <a:solidFill>
                  <a:srgbClr val="000000"/>
                </a:solidFill>
                <a:latin typeface="Courier New" charset="0"/>
              </a:rPr>
              <a:t>    private String toString(TreeNode&lt;E&gt; current) {</a:t>
            </a:r>
          </a:p>
          <a:p>
            <a:pPr>
              <a:lnSpc>
                <a:spcPct val="80000"/>
              </a:lnSpc>
              <a:spcBef>
                <a:spcPts val="288"/>
              </a:spcBef>
            </a:pPr>
            <a:r>
              <a:rPr lang="en-US" sz="1200">
                <a:solidFill>
                  <a:srgbClr val="000000"/>
                </a:solidFill>
                <a:latin typeface="Courier New" charset="0"/>
              </a:rPr>
              <a:t>        if (current ==  null) {</a:t>
            </a:r>
          </a:p>
          <a:p>
            <a:pPr>
              <a:lnSpc>
                <a:spcPct val="80000"/>
              </a:lnSpc>
              <a:spcBef>
                <a:spcPts val="288"/>
              </a:spcBef>
            </a:pPr>
            <a:r>
              <a:rPr lang="en-US" sz="1200">
                <a:solidFill>
                  <a:srgbClr val="000000"/>
                </a:solidFill>
                <a:latin typeface="Courier New" charset="0"/>
              </a:rPr>
              <a:t>            return "";</a:t>
            </a:r>
          </a:p>
          <a:p>
            <a:pPr>
              <a:lnSpc>
                <a:spcPct val="80000"/>
              </a:lnSpc>
              <a:spcBef>
                <a:spcPts val="288"/>
              </a:spcBef>
            </a:pPr>
            <a:r>
              <a:rPr lang="en-US" sz="1200">
                <a:solidFill>
                  <a:srgbClr val="000000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80000"/>
              </a:lnSpc>
              <a:spcBef>
                <a:spcPts val="288"/>
              </a:spcBef>
            </a:pPr>
            <a:r>
              <a:rPr lang="en-US" sz="1200">
                <a:solidFill>
                  <a:srgbClr val="000000"/>
                </a:solidFill>
                <a:latin typeface="Courier New" charset="0"/>
              </a:rPr>
              <a:t>        return this.toString(current.getLeft()) +</a:t>
            </a:r>
          </a:p>
          <a:p>
            <a:pPr>
              <a:lnSpc>
                <a:spcPct val="80000"/>
              </a:lnSpc>
              <a:spcBef>
                <a:spcPts val="288"/>
              </a:spcBef>
            </a:pPr>
            <a:r>
              <a:rPr lang="en-US" sz="1200">
                <a:solidFill>
                  <a:srgbClr val="000000"/>
                </a:solidFill>
                <a:latin typeface="Courier New" charset="0"/>
              </a:rPr>
              <a:t>               this.toString(current.getRight()) +</a:t>
            </a:r>
          </a:p>
          <a:p>
            <a:pPr>
              <a:lnSpc>
                <a:spcPct val="80000"/>
              </a:lnSpc>
              <a:spcBef>
                <a:spcPts val="288"/>
              </a:spcBef>
            </a:pPr>
            <a:r>
              <a:rPr lang="en-US" sz="1200">
                <a:solidFill>
                  <a:srgbClr val="000000"/>
                </a:solidFill>
                <a:latin typeface="Courier New" charset="0"/>
              </a:rPr>
              <a:t>               current.getData().toString() + ",";</a:t>
            </a:r>
          </a:p>
          <a:p>
            <a:pPr>
              <a:lnSpc>
                <a:spcPct val="80000"/>
              </a:lnSpc>
              <a:spcBef>
                <a:spcPts val="288"/>
              </a:spcBef>
            </a:pPr>
            <a:r>
              <a:rPr lang="en-US" sz="1200">
                <a:solidFill>
                  <a:srgbClr val="000000"/>
                </a:solidFill>
                <a:latin typeface="Courier New" charset="0"/>
              </a:rPr>
              <a:t>    }</a:t>
            </a:r>
            <a:endParaRPr lang="en-US" sz="1200">
              <a:solidFill>
                <a:schemeClr val="accent2"/>
              </a:solidFill>
              <a:latin typeface="Courier New" charset="0"/>
            </a:endParaRPr>
          </a:p>
        </p:txBody>
      </p:sp>
      <p:sp>
        <p:nvSpPr>
          <p:cNvPr id="36870" name="Rectangle 5"/>
          <p:cNvSpPr>
            <a:spLocks noChangeArrowheads="1"/>
          </p:cNvSpPr>
          <p:nvPr/>
        </p:nvSpPr>
        <p:spPr bwMode="auto">
          <a:xfrm>
            <a:off x="457200" y="1524000"/>
            <a:ext cx="29718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pre-order traversal:</a:t>
            </a:r>
          </a:p>
          <a:p>
            <a:pPr marL="228600" lvl="1" indent="-1143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BASE CASE: if the tree is empty, then nothing to traverse</a:t>
            </a:r>
          </a:p>
          <a:p>
            <a:pPr marL="228600" lvl="1" indent="-1143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200">
              <a:latin typeface="Arial Narrow" charset="0"/>
            </a:endParaRPr>
          </a:p>
          <a:p>
            <a:pPr marL="228600" lvl="1" indent="-1143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RECURSIVE: access root, recursively traverse left subtree, then right subtree</a:t>
            </a:r>
          </a:p>
        </p:txBody>
      </p:sp>
      <p:sp>
        <p:nvSpPr>
          <p:cNvPr id="409606" name="Rectangle 6"/>
          <p:cNvSpPr>
            <a:spLocks noChangeArrowheads="1"/>
          </p:cNvSpPr>
          <p:nvPr/>
        </p:nvSpPr>
        <p:spPr bwMode="auto">
          <a:xfrm>
            <a:off x="457200" y="4343400"/>
            <a:ext cx="29718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post-order traversal:</a:t>
            </a:r>
          </a:p>
          <a:p>
            <a:pPr marL="228600" lvl="1" indent="-1143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BASE CASE: if the tree is empty, then nothing to traverse</a:t>
            </a:r>
          </a:p>
          <a:p>
            <a:pPr marL="228600" lvl="1" indent="-1143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200">
              <a:latin typeface="Arial Narrow" charset="0"/>
            </a:endParaRPr>
          </a:p>
          <a:p>
            <a:pPr marL="228600" lvl="1" indent="-1143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RECURSIVE: recursively traverse left subtree, then right subtree, then root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04" grpId="0" animBg="1"/>
      <p:bldP spid="40960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21D6EE4-E488-D343-8D89-15C43C3CB65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Exercises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16002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/** @return the number of times value occurs in the tree with specified root */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public int numOccur(TreeNode&lt;E&gt; root, E value) {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lnSpc>
                <a:spcPct val="80000"/>
              </a:lnSpc>
            </a:pPr>
            <a:endParaRPr lang="en-US" sz="12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en-US" sz="12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en-US" sz="12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en-US" sz="12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414724" name="Rectangle 4"/>
          <p:cNvSpPr>
            <a:spLocks noChangeArrowheads="1"/>
          </p:cNvSpPr>
          <p:nvPr/>
        </p:nvSpPr>
        <p:spPr bwMode="auto">
          <a:xfrm>
            <a:off x="685800" y="3200400"/>
            <a:ext cx="8702675" cy="1600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/** @return the sum of all the values stored in the tree with specified root */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int sum(TreeNode&lt;Integer&gt; root) { 	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414725" name="Rectangle 5"/>
          <p:cNvSpPr>
            <a:spLocks noChangeArrowheads="1"/>
          </p:cNvSpPr>
          <p:nvPr/>
        </p:nvSpPr>
        <p:spPr bwMode="auto">
          <a:xfrm>
            <a:off x="685800" y="5029200"/>
            <a:ext cx="8702675" cy="1676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/** @return the maximum value in the tree with specified root */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int max(TreeNode&lt;Integer&gt; root) {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4724" grpId="0" animBg="1"/>
      <p:bldP spid="41472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565EB3A-355D-3A47-BC72-5FC3F58EA89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charset="0"/>
                <a:ea typeface="ＭＳ Ｐゴシック" charset="0"/>
                <a:cs typeface="Courier New" charset="0"/>
              </a:rPr>
              <a:t>add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method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3276600"/>
            <a:ext cx="7696200" cy="3124200"/>
          </a:xfrm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public void add(E value)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this.root = this.add(this.root, value);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endParaRPr lang="en-US" sz="1200">
              <a:solidFill>
                <a:srgbClr val="00000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TreeNode&lt;E&gt; add(TreeNode&lt;E&gt; current, E value)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if (current == null)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current = new TreeNode&lt;E&gt;(value, null, null);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else if (this.size(current.getLeft()) &lt;= this.size(current.getRight()))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current.setLeft(this.add(current.getLeft(), value));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else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current.setRight(this.add(current.getRight(), value));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current;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685800" y="1143000"/>
            <a:ext cx="8534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81000" indent="-3810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how do you add to a binary tree?</a:t>
            </a: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ideally would like to maintain balance, so (recursively) add to smaller subtree</a:t>
            </a: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big Oh?</a:t>
            </a: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we will consider more efficient approaches for maintaining balance later</a:t>
            </a:r>
          </a:p>
          <a:p>
            <a:pPr marL="838200" lvl="1" indent="-381000">
              <a:spcBef>
                <a:spcPct val="20000"/>
              </a:spcBef>
            </a:pP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041265F-AB64-A446-8230-9D7D5B4B379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charset="0"/>
                <a:ea typeface="ＭＳ Ｐゴシック" charset="0"/>
                <a:cs typeface="Courier New" charset="0"/>
              </a:rPr>
              <a:t>remove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method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685800" y="1447800"/>
            <a:ext cx="49530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81000" indent="-3810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how do you remove from a binary tree?</a:t>
            </a: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tricky, since removing an internal node means rerouting pointers</a:t>
            </a: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must maintain binary tree structure</a:t>
            </a:r>
            <a:endParaRPr lang="en-US" sz="2000">
              <a:latin typeface="Arial Narrow" charset="0"/>
            </a:endParaRPr>
          </a:p>
          <a:p>
            <a:pPr marL="838200" lvl="1" indent="-381000">
              <a:spcBef>
                <a:spcPct val="20000"/>
              </a:spcBef>
            </a:pPr>
            <a:endParaRPr lang="en-US" sz="2000">
              <a:latin typeface="Arial Narrow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85800" y="3429000"/>
            <a:ext cx="70104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simpler solution</a:t>
            </a:r>
          </a:p>
          <a:p>
            <a:pPr>
              <a:spcBef>
                <a:spcPct val="20000"/>
              </a:spcBef>
            </a:pPr>
            <a:endParaRPr lang="en-US" sz="1400" u="sng">
              <a:solidFill>
                <a:schemeClr val="accent2"/>
              </a:solidFill>
              <a:latin typeface="Arial Narrow" charset="0"/>
            </a:endParaRP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find node (as in search)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if a leaf, simply remove it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if no left subtree, reroute parent pointer to right subtree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otherwise, replace current value with a leaf value from the left subtree (and remove the leaf node)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endParaRPr lang="en-US" sz="2000">
              <a:latin typeface="Arial Narrow" charset="0"/>
            </a:endParaRP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solidFill>
                  <a:srgbClr val="FF0000"/>
                </a:solidFill>
                <a:latin typeface="Arial Narrow" charset="0"/>
              </a:rPr>
              <a:t>		DOES THIS MAINTAIN BALANCE?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solidFill>
                  <a:srgbClr val="FF0000"/>
                </a:solidFill>
                <a:latin typeface="Arial Narrow" charset="0"/>
              </a:rPr>
              <a:t>		(you can see the implementation in BinaryTree.java)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endParaRPr lang="en-US" sz="2000">
              <a:latin typeface="Arial Narrow" charset="0"/>
            </a:endParaRPr>
          </a:p>
        </p:txBody>
      </p:sp>
      <p:pic>
        <p:nvPicPr>
          <p:cNvPr id="39942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219200"/>
            <a:ext cx="33591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Induction and trees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which of the following are true?  prove/disprove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in a full binary tree, there are more nodes on the bottom (deepest) level than all other levels combined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in any (non-empty) binary tree, there will always be more leaves than non-leaves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in any (non-empty) binary tree, there will always be more empty children (i.e., null left or right fields within nodes) than children (i.e., non-null fields)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41FAE86-720C-6043-A487-D3EA017388C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E3847F3-7C6B-AC43-8EBB-D74E417F4E1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Trees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534400" cy="990600"/>
          </a:xfrm>
        </p:spPr>
        <p:txBody>
          <a:bodyPr/>
          <a:lstStyle/>
          <a:p>
            <a:pPr marL="0" indent="0">
              <a:tabLst>
                <a:tab pos="2060575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tree is a nonlinear data structure consisting of nodes (structures containing data) and edges (connections between nodes), such that:</a:t>
            </a:r>
          </a:p>
        </p:txBody>
      </p:sp>
      <p:graphicFrame>
        <p:nvGraphicFramePr>
          <p:cNvPr id="23554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219200" y="4038600"/>
          <a:ext cx="3671888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1" name="Visio" r:id="rId3" imgW="3407267" imgH="2475247" progId="Visio.Drawing.6">
                  <p:embed/>
                </p:oleObj>
              </mc:Choice>
              <mc:Fallback>
                <p:oleObj name="Visio" r:id="rId3" imgW="3407267" imgH="2475247" progId="Visio.Drawing.6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038600"/>
                        <a:ext cx="3671888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Rectangle 9"/>
          <p:cNvSpPr>
            <a:spLocks noChangeArrowheads="1"/>
          </p:cNvSpPr>
          <p:nvPr/>
        </p:nvSpPr>
        <p:spPr bwMode="auto">
          <a:xfrm>
            <a:off x="685800" y="21336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one node, the </a:t>
            </a:r>
            <a:r>
              <a:rPr lang="en-US" sz="2000" i="1">
                <a:latin typeface="Arial Narrow" charset="0"/>
              </a:rPr>
              <a:t>root, </a:t>
            </a:r>
            <a:r>
              <a:rPr lang="en-US" sz="2000">
                <a:latin typeface="Arial Narrow" charset="0"/>
              </a:rPr>
              <a:t>has no </a:t>
            </a:r>
            <a:r>
              <a:rPr lang="en-US" sz="2000" i="1">
                <a:latin typeface="Arial Narrow" charset="0"/>
              </a:rPr>
              <a:t>parent</a:t>
            </a:r>
            <a:r>
              <a:rPr lang="en-US" sz="2000">
                <a:latin typeface="Arial Narrow" charset="0"/>
              </a:rPr>
              <a:t> (node connected from above)</a:t>
            </a:r>
          </a:p>
        </p:txBody>
      </p:sp>
      <p:sp>
        <p:nvSpPr>
          <p:cNvPr id="23559" name="Rectangle 12"/>
          <p:cNvSpPr>
            <a:spLocks noChangeArrowheads="1"/>
          </p:cNvSpPr>
          <p:nvPr/>
        </p:nvSpPr>
        <p:spPr bwMode="auto">
          <a:xfrm>
            <a:off x="685800" y="25908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every other node has exactly one parent node</a:t>
            </a:r>
            <a:endParaRPr lang="en-US" sz="2000" i="1">
              <a:latin typeface="Arial Narrow" charset="0"/>
            </a:endParaRPr>
          </a:p>
        </p:txBody>
      </p:sp>
      <p:sp>
        <p:nvSpPr>
          <p:cNvPr id="23560" name="Rectangle 13"/>
          <p:cNvSpPr>
            <a:spLocks noChangeArrowheads="1"/>
          </p:cNvSpPr>
          <p:nvPr/>
        </p:nvSpPr>
        <p:spPr bwMode="auto">
          <a:xfrm>
            <a:off x="685800" y="30480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there is a unique path from the root to each node (i.e., the tree is connected and there are no cycles)</a:t>
            </a:r>
            <a:endParaRPr lang="en-US" sz="2000" i="1">
              <a:latin typeface="Arial Narrow" charset="0"/>
            </a:endParaRPr>
          </a:p>
        </p:txBody>
      </p:sp>
      <p:sp>
        <p:nvSpPr>
          <p:cNvPr id="314382" name="Text Box 14"/>
          <p:cNvSpPr txBox="1">
            <a:spLocks noChangeArrowheads="1"/>
          </p:cNvSpPr>
          <p:nvPr/>
        </p:nvSpPr>
        <p:spPr bwMode="auto">
          <a:xfrm>
            <a:off x="5791200" y="4343400"/>
            <a:ext cx="3505200" cy="120015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Arial Narrow" charset="0"/>
              </a:rPr>
              <a:t>nodes that have no children (nodes connected below them) are known as </a:t>
            </a:r>
            <a:r>
              <a:rPr lang="en-US" i="1">
                <a:solidFill>
                  <a:schemeClr val="tx2"/>
                </a:solidFill>
                <a:latin typeface="Arial Narrow" charset="0"/>
              </a:rPr>
              <a:t>leaves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8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6850DF5-AC44-9643-B0CF-49849516480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Searching linked lists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763000" cy="5334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recall: a (linear) linked list only provides sequential access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O(N) searches</a:t>
            </a:r>
          </a:p>
        </p:txBody>
      </p:sp>
      <p:sp>
        <p:nvSpPr>
          <p:cNvPr id="411652" name="Rectangle 4"/>
          <p:cNvSpPr>
            <a:spLocks noChangeArrowheads="1"/>
          </p:cNvSpPr>
          <p:nvPr/>
        </p:nvSpPr>
        <p:spPr bwMode="auto">
          <a:xfrm>
            <a:off x="685800" y="3124200"/>
            <a:ext cx="8702675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  <a:sym typeface="Wingdings" charset="0"/>
              </a:rPr>
              <a:t>it is possible to obtain O(log N) searches using a tree structure</a:t>
            </a: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  <a:sym typeface="Wingdings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  <a:sym typeface="Wingdings" charset="0"/>
              </a:rPr>
              <a:t>in order to perform binary search efficiently, must be able to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  <a:sym typeface="Wingdings" charset="0"/>
              </a:rPr>
              <a:t>access the middle element of the list </a:t>
            </a:r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in O(1)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  <a:sym typeface="Wingdings" charset="0"/>
              </a:rPr>
              <a:t>divide the list into halves </a:t>
            </a:r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in O(1)</a:t>
            </a:r>
            <a:r>
              <a:rPr lang="en-US" sz="2000">
                <a:latin typeface="Arial Narrow" charset="0"/>
                <a:sym typeface="Wingdings" charset="0"/>
              </a:rPr>
              <a:t> and recurse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  <a:sym typeface="Wingdings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  <a:sym typeface="Wingdings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HOW CAN WE GET THIS FUNCTIONALITY FROM A TREE?</a:t>
            </a:r>
          </a:p>
        </p:txBody>
      </p:sp>
      <p:graphicFrame>
        <p:nvGraphicFramePr>
          <p:cNvPr id="18434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2057400" y="1828800"/>
          <a:ext cx="464820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SmartDraw" r:id="rId3" imgW="3099600" imgH="608040" progId="SmartDraw.2">
                  <p:embed/>
                </p:oleObj>
              </mc:Choice>
              <mc:Fallback>
                <p:oleObj name="SmartDraw" r:id="rId3" imgW="3099600" imgH="608040" progId="SmartDraw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828800"/>
                        <a:ext cx="4648200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8889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65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7F7A4D5-41BD-BB41-8A4D-07D2ECC7B2F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Binary search trees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610600" cy="11430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binary search tree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 binary tree in which, for every node: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the item stored at the node is ≥ all items stored in its left subtree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the item stored at the node is &lt; all items stored in its right subtree</a:t>
            </a:r>
          </a:p>
        </p:txBody>
      </p:sp>
      <p:sp>
        <p:nvSpPr>
          <p:cNvPr id="19461" name="Text Box 6"/>
          <p:cNvSpPr txBox="1">
            <a:spLocks noChangeArrowheads="1"/>
          </p:cNvSpPr>
          <p:nvPr/>
        </p:nvSpPr>
        <p:spPr bwMode="auto">
          <a:xfrm>
            <a:off x="5638800" y="3171825"/>
            <a:ext cx="3505200" cy="30003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in a (balanced) binary search tree: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middle element = root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1</a:t>
            </a:r>
            <a:r>
              <a:rPr lang="en-US" sz="2000" baseline="30000">
                <a:solidFill>
                  <a:schemeClr val="tx2"/>
                </a:solidFill>
                <a:latin typeface="Arial Narrow" charset="0"/>
              </a:rPr>
              <a:t>st</a:t>
            </a:r>
            <a:r>
              <a:rPr lang="en-US" sz="2000">
                <a:solidFill>
                  <a:schemeClr val="tx2"/>
                </a:solidFill>
                <a:latin typeface="Arial Narrow" charset="0"/>
              </a:rPr>
              <a:t> half of list = left subtree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2</a:t>
            </a:r>
            <a:r>
              <a:rPr lang="en-US" sz="2000" baseline="30000">
                <a:solidFill>
                  <a:schemeClr val="tx2"/>
                </a:solidFill>
                <a:latin typeface="Arial Narrow" charset="0"/>
              </a:rPr>
              <a:t>nd</a:t>
            </a:r>
            <a:r>
              <a:rPr lang="en-US" sz="2000">
                <a:solidFill>
                  <a:schemeClr val="tx2"/>
                </a:solidFill>
                <a:latin typeface="Arial Narrow" charset="0"/>
              </a:rPr>
              <a:t> half of list = right subtree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chemeClr val="tx2"/>
              </a:solidFill>
              <a:latin typeface="Arial Narrow" charset="0"/>
            </a:endParaRP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furthermore, these properties hold for each subtree</a:t>
            </a:r>
          </a:p>
        </p:txBody>
      </p:sp>
      <p:pic>
        <p:nvPicPr>
          <p:cNvPr id="19462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124200"/>
            <a:ext cx="490537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17697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BinarySearchTree class</a:t>
            </a:r>
          </a:p>
        </p:txBody>
      </p:sp>
      <p:sp>
        <p:nvSpPr>
          <p:cNvPr id="2048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7848600" cy="50292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public class BinarySearchTree&lt;E extends Comparable&lt;? super E&gt;&gt; </a:t>
            </a: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extends BinaryTree&lt;E&gt; {</a:t>
            </a:r>
          </a:p>
          <a:p>
            <a:pPr marL="0" indent="0"/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BinarySearchTree() {</a:t>
            </a: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super();</a:t>
            </a: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marL="0" indent="0"/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void add(E value) {</a:t>
            </a: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// OVERRIDE TO MAINTAIN BINARY SEARCH TREE PROPERTY</a:t>
            </a: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marL="0" indent="0"/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void contains(E value) {</a:t>
            </a: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// OVERRIDE TO TAKE ADVANTAGE OF BINARY SEARCH TREE PROPERTY</a:t>
            </a: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marL="0" indent="0"/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void remove(E value) {</a:t>
            </a: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// DOES THIS NEED TO BE OVERRIDDEN?</a:t>
            </a: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F383AD0-DE6E-194A-BBBC-D652C431F63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1295400"/>
            <a:ext cx="79248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can use inheritance to derive </a:t>
            </a:r>
            <a:r>
              <a:rPr lang="en-US" dirty="0" err="1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BinarySearchTree</a:t>
            </a:r>
            <a:r>
              <a:rPr lang="en-US" dirty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 from </a:t>
            </a:r>
            <a:r>
              <a:rPr lang="en-US" dirty="0" err="1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BinaryTree</a:t>
            </a:r>
            <a:endParaRPr lang="en-US" dirty="0">
              <a:solidFill>
                <a:schemeClr val="accent6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84952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B69E019-2775-1545-BF2B-9B9ED56E274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Binary search in BSTs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762000" y="1338263"/>
            <a:ext cx="83058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6858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u="sng">
                <a:latin typeface="Arial Narrow" charset="0"/>
              </a:rPr>
              <a:t>to search a binary search tree:</a:t>
            </a:r>
          </a:p>
          <a:p>
            <a:pPr lvl="1"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if the tree is empty, NOT FOUND</a:t>
            </a:r>
          </a:p>
          <a:p>
            <a:pPr lvl="1"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if desired item is at root, FOUND</a:t>
            </a:r>
          </a:p>
          <a:p>
            <a:pPr lvl="1"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if desired item &lt; item at root, then recursively search the left subtree</a:t>
            </a:r>
          </a:p>
          <a:p>
            <a:pPr lvl="1"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if desired item &gt; item at root, then recursively search the right subtree</a:t>
            </a:r>
          </a:p>
        </p:txBody>
      </p:sp>
      <p:pic>
        <p:nvPicPr>
          <p:cNvPr id="21509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04800"/>
            <a:ext cx="343376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TextBox 10"/>
          <p:cNvSpPr txBox="1">
            <a:spLocks noChangeArrowheads="1"/>
          </p:cNvSpPr>
          <p:nvPr/>
        </p:nvSpPr>
        <p:spPr bwMode="auto">
          <a:xfrm>
            <a:off x="1447800" y="3657600"/>
            <a:ext cx="6400800" cy="3416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  <a:cs typeface="Courier New" charset="0"/>
              </a:rPr>
              <a:t>    public boolean contains(E value)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return this.contains(this.root, value);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}</a:t>
            </a:r>
          </a:p>
          <a:p>
            <a:endParaRPr lang="en-US" sz="1200">
              <a:latin typeface="Courier New" charset="0"/>
              <a:cs typeface="Courier New" charset="0"/>
            </a:endParaRPr>
          </a:p>
          <a:p>
            <a:r>
              <a:rPr lang="en-US" sz="1200">
                <a:latin typeface="Courier New" charset="0"/>
                <a:cs typeface="Courier New" charset="0"/>
              </a:rPr>
              <a:t>    private boolean contains(TreeNode&lt;E&gt; current, E value)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if (current == null)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return false;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else if (value.equals(current.getData()))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return true;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else if (value.compareTo(current.getData()) &lt; 0)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return this.contains(current.getLeft(), value);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else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return this.contains(current.getRight(), value);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17713690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B6472E5-283C-AB4D-B7F5-4E5A08EB9D0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Search efficiency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7924800" cy="7620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 efficient is search on a BST?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 the best case?</a:t>
            </a:r>
          </a:p>
        </p:txBody>
      </p:sp>
      <p:sp>
        <p:nvSpPr>
          <p:cNvPr id="433156" name="Rectangle 4"/>
          <p:cNvSpPr>
            <a:spLocks noChangeArrowheads="1"/>
          </p:cNvSpPr>
          <p:nvPr/>
        </p:nvSpPr>
        <p:spPr bwMode="auto">
          <a:xfrm>
            <a:off x="898525" y="1981200"/>
            <a:ext cx="87026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685800" lvl="2" indent="7938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O(1)		if desired item is at the root</a:t>
            </a:r>
          </a:p>
        </p:txBody>
      </p:sp>
      <p:sp>
        <p:nvSpPr>
          <p:cNvPr id="433157" name="Rectangle 5"/>
          <p:cNvSpPr>
            <a:spLocks noChangeArrowheads="1"/>
          </p:cNvSpPr>
          <p:nvPr/>
        </p:nvSpPr>
        <p:spPr bwMode="auto">
          <a:xfrm>
            <a:off x="685800" y="2438400"/>
            <a:ext cx="87026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in the worst case?</a:t>
            </a:r>
          </a:p>
        </p:txBody>
      </p:sp>
      <p:sp>
        <p:nvSpPr>
          <p:cNvPr id="433158" name="Rectangle 6"/>
          <p:cNvSpPr>
            <a:spLocks noChangeArrowheads="1"/>
          </p:cNvSpPr>
          <p:nvPr/>
        </p:nvSpPr>
        <p:spPr bwMode="auto">
          <a:xfrm>
            <a:off x="685800" y="2819400"/>
            <a:ext cx="87026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O(height of the tree)   if item is leaf on the longest path from the root </a:t>
            </a:r>
          </a:p>
        </p:txBody>
      </p:sp>
      <p:sp>
        <p:nvSpPr>
          <p:cNvPr id="433159" name="Rectangle 7"/>
          <p:cNvSpPr>
            <a:spLocks noChangeArrowheads="1"/>
          </p:cNvSpPr>
          <p:nvPr/>
        </p:nvSpPr>
        <p:spPr bwMode="auto">
          <a:xfrm>
            <a:off x="685800" y="3541713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order to optimize worst-case behavior, want a (relatively) balanced tree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otherwise, don't get binary reduction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e.g., consider two trees, each with 7 nodes</a:t>
            </a:r>
          </a:p>
        </p:txBody>
      </p:sp>
      <p:graphicFrame>
        <p:nvGraphicFramePr>
          <p:cNvPr id="433160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3124200" y="4913313"/>
          <a:ext cx="3340100" cy="217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0" name="Visio" r:id="rId3" imgW="5325523" imgH="3464695" progId="Visio.Drawing.6">
                  <p:embed/>
                </p:oleObj>
              </mc:Choice>
              <mc:Fallback>
                <p:oleObj name="Visio" r:id="rId3" imgW="5325523" imgH="3464695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913313"/>
                        <a:ext cx="3340100" cy="2173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085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3156" grpId="0"/>
      <p:bldP spid="433157" grpId="0"/>
      <p:bldP spid="433158" grpId="0"/>
      <p:bldP spid="43315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B4AED07-2106-4B40-8DB9-A329C92F1AA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Search efficiency (cont.)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19200"/>
            <a:ext cx="8915400" cy="12192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we showed that N nodes can be stored in a binary tree of height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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log</a:t>
            </a:r>
            <a:r>
              <a:rPr lang="en-US" baseline="-2500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(N+1)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</a:t>
            </a: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so, in a balanced binary search tree, searching is O(log N)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N nodes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height of 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</a:t>
            </a:r>
            <a:r>
              <a:rPr lang="en-US">
                <a:latin typeface="Arial Narrow" charset="0"/>
                <a:ea typeface="ＭＳ Ｐゴシック" charset="0"/>
              </a:rPr>
              <a:t>log2(N+1)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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in worst case, have to traverse 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</a:t>
            </a:r>
            <a:r>
              <a:rPr lang="en-US">
                <a:latin typeface="Arial Narrow" charset="0"/>
                <a:ea typeface="ＭＳ Ｐゴシック" charset="0"/>
              </a:rPr>
              <a:t>log2(N+1)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 nodes</a:t>
            </a:r>
          </a:p>
        </p:txBody>
      </p:sp>
      <p:sp>
        <p:nvSpPr>
          <p:cNvPr id="437252" name="Rectangle 4"/>
          <p:cNvSpPr>
            <a:spLocks noChangeArrowheads="1"/>
          </p:cNvSpPr>
          <p:nvPr/>
        </p:nvSpPr>
        <p:spPr bwMode="auto">
          <a:xfrm>
            <a:off x="533400" y="2590800"/>
            <a:ext cx="88550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what about the average-case efficiency of searching a binary search tree?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assume that a search for each item in the tree is equally likely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take the cost of searching for each item and average those costs</a:t>
            </a:r>
            <a:endParaRPr lang="en-US" sz="2000">
              <a:latin typeface="Arial Narrow" charset="0"/>
              <a:sym typeface="Symbol" charset="0"/>
            </a:endParaRPr>
          </a:p>
        </p:txBody>
      </p:sp>
      <p:graphicFrame>
        <p:nvGraphicFramePr>
          <p:cNvPr id="437253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752600" y="4102100"/>
          <a:ext cx="2768600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4" name="Visio" r:id="rId3" imgW="3378410" imgH="1596700" progId="Visio.Drawing.6">
                  <p:embed/>
                </p:oleObj>
              </mc:Choice>
              <mc:Fallback>
                <p:oleObj name="Visio" r:id="rId3" imgW="3378410" imgH="1596700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102100"/>
                        <a:ext cx="2768600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7255" name="Text Box 7"/>
          <p:cNvSpPr txBox="1">
            <a:spLocks noChangeArrowheads="1"/>
          </p:cNvSpPr>
          <p:nvPr/>
        </p:nvSpPr>
        <p:spPr bwMode="auto">
          <a:xfrm>
            <a:off x="4800600" y="3810000"/>
            <a:ext cx="2133600" cy="1509713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u="sng">
                <a:solidFill>
                  <a:schemeClr val="tx2"/>
                </a:solidFill>
                <a:latin typeface="Arial Narrow" charset="0"/>
              </a:rPr>
              <a:t>costs of search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Arial Narrow" charset="0"/>
              </a:rPr>
              <a:t>1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Arial Narrow" charset="0"/>
              </a:rPr>
              <a:t>2          +          2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Arial Narrow" charset="0"/>
              </a:rPr>
              <a:t>3    +    3    +    3    +    3</a:t>
            </a:r>
            <a:endParaRPr lang="en-US" sz="1800">
              <a:solidFill>
                <a:schemeClr val="tx2"/>
              </a:solidFill>
            </a:endParaRPr>
          </a:p>
        </p:txBody>
      </p:sp>
      <p:sp>
        <p:nvSpPr>
          <p:cNvPr id="437256" name="Text Box 8"/>
          <p:cNvSpPr txBox="1">
            <a:spLocks noChangeArrowheads="1"/>
          </p:cNvSpPr>
          <p:nvPr/>
        </p:nvSpPr>
        <p:spPr bwMode="auto">
          <a:xfrm>
            <a:off x="6934200" y="3989388"/>
            <a:ext cx="2362200" cy="123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1800">
              <a:solidFill>
                <a:schemeClr val="tx2"/>
              </a:solidFill>
            </a:endParaRPr>
          </a:p>
          <a:p>
            <a:pPr>
              <a:spcBef>
                <a:spcPct val="50000"/>
              </a:spcBef>
              <a:buFont typeface="Wingdings" charset="0"/>
              <a:buChar char="è"/>
            </a:pPr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17/7</a:t>
            </a:r>
            <a:r>
              <a:rPr lang="en-US" sz="1800">
                <a:solidFill>
                  <a:schemeClr val="tx2"/>
                </a:solidFill>
                <a:sym typeface="Wingdings" charset="0"/>
              </a:rPr>
              <a:t>	        </a:t>
            </a:r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2.42</a:t>
            </a:r>
          </a:p>
          <a:p>
            <a:pPr>
              <a:spcBef>
                <a:spcPct val="50000"/>
              </a:spcBef>
              <a:buFont typeface="Wingdings" charset="0"/>
              <a:buChar char="è"/>
            </a:pPr>
            <a:endParaRPr lang="en-US" sz="1800">
              <a:solidFill>
                <a:schemeClr val="tx2"/>
              </a:solidFill>
            </a:endParaRPr>
          </a:p>
        </p:txBody>
      </p:sp>
      <p:sp>
        <p:nvSpPr>
          <p:cNvPr id="437257" name="Rectangle 9"/>
          <p:cNvSpPr>
            <a:spLocks noChangeArrowheads="1"/>
          </p:cNvSpPr>
          <p:nvPr/>
        </p:nvSpPr>
        <p:spPr bwMode="auto">
          <a:xfrm>
            <a:off x="533400" y="5791200"/>
            <a:ext cx="88550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define the </a:t>
            </a:r>
            <a:r>
              <a:rPr lang="en-US" i="1">
                <a:solidFill>
                  <a:schemeClr val="accent2"/>
                </a:solidFill>
                <a:latin typeface="Arial Narrow" charset="0"/>
              </a:rPr>
              <a:t>weight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of a tree to be the sum of all node depths (root = 1, …)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200">
              <a:latin typeface="Arial Narrow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sz="2000" b="1" i="1">
                <a:latin typeface="Arial Narrow" charset="0"/>
              </a:rPr>
              <a:t>average cost of searching a BST = weight of tree / number of nodes in tree</a:t>
            </a:r>
          </a:p>
        </p:txBody>
      </p:sp>
    </p:spTree>
    <p:extLst>
      <p:ext uri="{BB962C8B-B14F-4D97-AF65-F5344CB8AC3E}">
        <p14:creationId xmlns:p14="http://schemas.microsoft.com/office/powerpoint/2010/main" val="3329299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7252" grpId="0"/>
      <p:bldP spid="437255" grpId="0" animBg="1"/>
      <p:bldP spid="437256" grpId="0"/>
      <p:bldP spid="43725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8633B25-B78D-FE40-A412-707E75233D5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Search efficiency (cont.)</a:t>
            </a:r>
          </a:p>
        </p:txBody>
      </p:sp>
      <p:graphicFrame>
        <p:nvGraphicFramePr>
          <p:cNvPr id="437253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295400" y="1968500"/>
          <a:ext cx="2768600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8" name="Visio" r:id="rId3" imgW="3378410" imgH="1596700" progId="Visio.Drawing.6">
                  <p:embed/>
                </p:oleObj>
              </mc:Choice>
              <mc:Fallback>
                <p:oleObj name="Visio" r:id="rId3" imgW="3378410" imgH="1596700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68500"/>
                        <a:ext cx="2768600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4343400" y="1676400"/>
            <a:ext cx="2133600" cy="1509713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u="sng">
                <a:solidFill>
                  <a:schemeClr val="tx2"/>
                </a:solidFill>
                <a:latin typeface="Arial Narrow" charset="0"/>
              </a:rPr>
              <a:t>costs of search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Arial Narrow" charset="0"/>
              </a:rPr>
              <a:t>1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Arial Narrow" charset="0"/>
              </a:rPr>
              <a:t>2          +          2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Arial Narrow" charset="0"/>
              </a:rPr>
              <a:t>3    +    3    +    3    +    3</a:t>
            </a:r>
            <a:endParaRPr lang="en-US" sz="1800">
              <a:solidFill>
                <a:schemeClr val="tx2"/>
              </a:solidFill>
            </a:endParaRPr>
          </a:p>
        </p:txBody>
      </p:sp>
      <p:sp>
        <p:nvSpPr>
          <p:cNvPr id="437256" name="Text Box 8"/>
          <p:cNvSpPr txBox="1">
            <a:spLocks noChangeArrowheads="1"/>
          </p:cNvSpPr>
          <p:nvPr/>
        </p:nvSpPr>
        <p:spPr bwMode="auto">
          <a:xfrm>
            <a:off x="6477000" y="1295400"/>
            <a:ext cx="2362200" cy="2170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1800">
              <a:solidFill>
                <a:schemeClr val="tx2"/>
              </a:solidFill>
            </a:endParaRPr>
          </a:p>
          <a:p>
            <a:pPr>
              <a:spcBef>
                <a:spcPct val="50000"/>
              </a:spcBef>
              <a:buFont typeface="Wingdings" charset="0"/>
              <a:buChar char="è"/>
            </a:pPr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17/7</a:t>
            </a:r>
            <a:r>
              <a:rPr lang="en-US" sz="1800">
                <a:solidFill>
                  <a:schemeClr val="tx2"/>
                </a:solidFill>
                <a:sym typeface="Wingdings" charset="0"/>
              </a:rPr>
              <a:t>	        </a:t>
            </a:r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2.42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	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	</a:t>
            </a:r>
            <a:r>
              <a:rPr lang="en-US" sz="2000">
                <a:solidFill>
                  <a:srgbClr val="2D2DB9"/>
                </a:solidFill>
                <a:latin typeface="Arial Narrow" charset="0"/>
                <a:sym typeface="Wingdings" charset="0"/>
              </a:rPr>
              <a:t>~log N</a:t>
            </a:r>
          </a:p>
          <a:p>
            <a:pPr>
              <a:spcBef>
                <a:spcPct val="50000"/>
              </a:spcBef>
              <a:buFont typeface="Wingdings" charset="0"/>
              <a:buChar char="è"/>
            </a:pPr>
            <a:endParaRPr lang="en-US" sz="1800">
              <a:solidFill>
                <a:schemeClr val="tx2"/>
              </a:solidFill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343400" y="4267200"/>
            <a:ext cx="2133600" cy="23701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u="sng">
                <a:solidFill>
                  <a:schemeClr val="tx2"/>
                </a:solidFill>
                <a:latin typeface="Arial Narrow" charset="0"/>
              </a:rPr>
              <a:t>costs of search</a:t>
            </a:r>
          </a:p>
          <a:p>
            <a:pPr algn="ctr"/>
            <a:endParaRPr lang="en-US" sz="1600">
              <a:solidFill>
                <a:schemeClr val="tx2"/>
              </a:solidFill>
              <a:latin typeface="Arial Narrow" charset="0"/>
            </a:endParaRPr>
          </a:p>
          <a:p>
            <a:pPr algn="ctr"/>
            <a:r>
              <a:rPr lang="en-US" sz="1600">
                <a:solidFill>
                  <a:schemeClr val="tx2"/>
                </a:solidFill>
                <a:latin typeface="Arial Narrow" charset="0"/>
              </a:rPr>
              <a:t>1</a:t>
            </a:r>
          </a:p>
          <a:p>
            <a:pPr algn="ctr"/>
            <a:r>
              <a:rPr lang="en-US" sz="1600">
                <a:solidFill>
                  <a:schemeClr val="tx2"/>
                </a:solidFill>
                <a:latin typeface="Arial Narrow" charset="0"/>
              </a:rPr>
              <a:t>+ 2</a:t>
            </a:r>
          </a:p>
          <a:p>
            <a:pPr algn="ctr"/>
            <a:r>
              <a:rPr lang="en-US" sz="1600">
                <a:solidFill>
                  <a:schemeClr val="tx2"/>
                </a:solidFill>
                <a:latin typeface="Arial Narrow" charset="0"/>
              </a:rPr>
              <a:t>+ 3</a:t>
            </a:r>
          </a:p>
          <a:p>
            <a:pPr algn="ctr"/>
            <a:r>
              <a:rPr lang="en-US" sz="1600">
                <a:solidFill>
                  <a:schemeClr val="tx2"/>
                </a:solidFill>
                <a:latin typeface="Arial Narrow" charset="0"/>
              </a:rPr>
              <a:t>+ 4</a:t>
            </a:r>
          </a:p>
          <a:p>
            <a:pPr algn="ctr"/>
            <a:r>
              <a:rPr lang="en-US" sz="1600">
                <a:solidFill>
                  <a:schemeClr val="tx2"/>
                </a:solidFill>
                <a:latin typeface="Arial Narrow" charset="0"/>
              </a:rPr>
              <a:t>+ 5</a:t>
            </a:r>
          </a:p>
          <a:p>
            <a:pPr algn="ctr"/>
            <a:r>
              <a:rPr lang="en-US" sz="1600">
                <a:solidFill>
                  <a:schemeClr val="tx2"/>
                </a:solidFill>
                <a:latin typeface="Arial Narrow" charset="0"/>
              </a:rPr>
              <a:t>+ 6</a:t>
            </a:r>
          </a:p>
          <a:p>
            <a:pPr algn="ctr"/>
            <a:r>
              <a:rPr lang="en-US" sz="1600">
                <a:solidFill>
                  <a:schemeClr val="tx2"/>
                </a:solidFill>
                <a:latin typeface="Arial Narrow" charset="0"/>
              </a:rPr>
              <a:t>+ 7</a:t>
            </a:r>
            <a:endParaRPr lang="en-US" sz="1800">
              <a:solidFill>
                <a:schemeClr val="tx2"/>
              </a:solidFill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6477000" y="4446588"/>
            <a:ext cx="2362200" cy="217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1800">
              <a:solidFill>
                <a:schemeClr val="tx2"/>
              </a:solidFill>
            </a:endParaRPr>
          </a:p>
          <a:p>
            <a:pPr>
              <a:spcBef>
                <a:spcPct val="50000"/>
              </a:spcBef>
              <a:buFont typeface="Wingdings" charset="0"/>
              <a:buChar char="è"/>
            </a:pPr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28/7</a:t>
            </a:r>
            <a:r>
              <a:rPr lang="en-US" sz="1800">
                <a:solidFill>
                  <a:schemeClr val="tx2"/>
                </a:solidFill>
                <a:sym typeface="Wingdings" charset="0"/>
              </a:rPr>
              <a:t>	        </a:t>
            </a:r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4.00</a:t>
            </a:r>
          </a:p>
          <a:p>
            <a:pPr>
              <a:spcBef>
                <a:spcPct val="50000"/>
              </a:spcBef>
              <a:buFont typeface="Wingdings" charset="0"/>
              <a:buChar char="è"/>
            </a:pPr>
            <a:endParaRPr lang="en-US" sz="2000">
              <a:solidFill>
                <a:schemeClr val="tx2"/>
              </a:solidFill>
              <a:latin typeface="Arial Narrow" charset="0"/>
              <a:sym typeface="Wingdings" charset="0"/>
            </a:endParaRP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	</a:t>
            </a:r>
            <a:r>
              <a:rPr lang="en-US" sz="2000">
                <a:solidFill>
                  <a:srgbClr val="2D2DB9"/>
                </a:solidFill>
                <a:latin typeface="Arial Narrow" charset="0"/>
                <a:sym typeface="Wingdings" charset="0"/>
              </a:rPr>
              <a:t>~N/2</a:t>
            </a:r>
          </a:p>
          <a:p>
            <a:pPr>
              <a:spcBef>
                <a:spcPct val="50000"/>
              </a:spcBef>
              <a:buFont typeface="Wingdings" charset="0"/>
              <a:buChar char="è"/>
            </a:pPr>
            <a:endParaRPr lang="en-US" sz="1800">
              <a:solidFill>
                <a:schemeClr val="tx2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810000"/>
            <a:ext cx="15113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3462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8D582E6-3743-664D-BBF1-F16CE5E62DA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Inserting an item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85800" y="1524000"/>
            <a:ext cx="35972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 u="sng">
                <a:latin typeface="Arial Narrow" charset="0"/>
              </a:rPr>
              <a:t>inserting into a BST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endParaRPr lang="en-US" sz="1200" u="sng">
              <a:latin typeface="Arial Narrow" charset="0"/>
            </a:endParaRP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traverse edges as in a search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when you reach a leaf, add the new node below it</a:t>
            </a:r>
          </a:p>
        </p:txBody>
      </p:sp>
      <p:pic>
        <p:nvPicPr>
          <p:cNvPr id="25605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3263" y="533400"/>
            <a:ext cx="4630737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6" name="TextBox 10"/>
          <p:cNvSpPr txBox="1">
            <a:spLocks noChangeArrowheads="1"/>
          </p:cNvSpPr>
          <p:nvPr/>
        </p:nvSpPr>
        <p:spPr bwMode="auto">
          <a:xfrm>
            <a:off x="1447800" y="3657600"/>
            <a:ext cx="6400800" cy="3232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  <a:cs typeface="Courier New" charset="0"/>
              </a:rPr>
              <a:t>    public void add(E value)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this.root = this.add(this.root, value);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}</a:t>
            </a:r>
          </a:p>
          <a:p>
            <a:endParaRPr lang="en-US" sz="1200">
              <a:latin typeface="Courier New" charset="0"/>
              <a:cs typeface="Courier New" charset="0"/>
            </a:endParaRPr>
          </a:p>
          <a:p>
            <a:r>
              <a:rPr lang="en-US" sz="1200">
                <a:latin typeface="Courier New" charset="0"/>
                <a:cs typeface="Courier New" charset="0"/>
              </a:rPr>
              <a:t>    private TreeNode&lt;E&gt; add(TreeNode&lt;E&gt; current, E value)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if (current == null)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return new TreeNode&lt;E&gt;(value, null, null);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}</a:t>
            </a:r>
          </a:p>
          <a:p>
            <a:endParaRPr lang="en-US" sz="1200">
              <a:latin typeface="Courier New" charset="0"/>
              <a:cs typeface="Courier New" charset="0"/>
            </a:endParaRPr>
          </a:p>
          <a:p>
            <a:r>
              <a:rPr lang="en-US" sz="1200">
                <a:latin typeface="Courier New" charset="0"/>
                <a:cs typeface="Courier New" charset="0"/>
              </a:rPr>
              <a:t>        if (value.compareTo(current.getData()) &lt;= 0)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current.setLeft(this.add(current.getLeft(), value));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else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current.setRight(this.add(current.getRight(), value));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return current;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14019539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D4677C3-061A-EA4A-9C86-CA110AF90EA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Removing an item</a:t>
            </a:r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685800" y="1676400"/>
            <a:ext cx="80010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>
              <a:spcBef>
                <a:spcPct val="20000"/>
              </a:spcBef>
              <a:defRPr/>
            </a:pPr>
            <a:r>
              <a:rPr lang="en-US" dirty="0">
                <a:solidFill>
                  <a:srgbClr val="2D2DB9"/>
                </a:solidFill>
                <a:latin typeface="Arial Narrow" charset="0"/>
                <a:ea typeface="+mn-ea"/>
                <a:cs typeface="+mn-cs"/>
              </a:rPr>
              <a:t>recall </a:t>
            </a:r>
            <a:r>
              <a:rPr lang="en-US" dirty="0" err="1">
                <a:solidFill>
                  <a:srgbClr val="2D2DB9"/>
                </a:solidFill>
                <a:latin typeface="Arial Narrow" charset="0"/>
                <a:ea typeface="+mn-ea"/>
                <a:cs typeface="+mn-cs"/>
              </a:rPr>
              <a:t>BinaryTree</a:t>
            </a:r>
            <a:r>
              <a:rPr lang="en-US" dirty="0">
                <a:solidFill>
                  <a:srgbClr val="2D2DB9"/>
                </a:solidFill>
                <a:latin typeface="Arial Narrow" charset="0"/>
                <a:ea typeface="+mn-ea"/>
                <a:cs typeface="+mn-cs"/>
              </a:rPr>
              <a:t> remove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  <a:defRPr/>
            </a:pPr>
            <a:endParaRPr lang="en-US" sz="1200" u="sng" dirty="0">
              <a:latin typeface="Arial Narrow" charset="0"/>
              <a:ea typeface="ＭＳ Ｐゴシック" charset="-128"/>
              <a:cs typeface="ＭＳ Ｐゴシック" charset="-128"/>
            </a:endParaRP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sz="2000" dirty="0">
                <a:latin typeface="Arial Narrow" charset="0"/>
                <a:ea typeface="ＭＳ Ｐゴシック" charset="-128"/>
                <a:cs typeface="ＭＳ Ｐゴシック" charset="-128"/>
              </a:rPr>
              <a:t>find node (as in search)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sz="2000" dirty="0">
                <a:latin typeface="Arial Narrow" charset="0"/>
                <a:ea typeface="ＭＳ Ｐゴシック" charset="-128"/>
                <a:cs typeface="ＭＳ Ｐゴシック" charset="-128"/>
              </a:rPr>
              <a:t>if a leaf, simply remove it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sz="2000" dirty="0">
                <a:latin typeface="Arial Narrow" charset="0"/>
                <a:ea typeface="ＭＳ Ｐゴシック" charset="-128"/>
                <a:cs typeface="ＭＳ Ｐゴシック" charset="-128"/>
              </a:rPr>
              <a:t>if no left </a:t>
            </a:r>
            <a:r>
              <a:rPr lang="en-US" sz="2000" dirty="0" err="1">
                <a:latin typeface="Arial Narrow" charset="0"/>
                <a:ea typeface="ＭＳ Ｐゴシック" charset="-128"/>
                <a:cs typeface="ＭＳ Ｐゴシック" charset="-128"/>
              </a:rPr>
              <a:t>subtree</a:t>
            </a:r>
            <a:r>
              <a:rPr lang="en-US" sz="2000" dirty="0">
                <a:latin typeface="Arial Narrow" charset="0"/>
                <a:ea typeface="ＭＳ Ｐゴシック" charset="-128"/>
                <a:cs typeface="ＭＳ Ｐゴシック" charset="-128"/>
              </a:rPr>
              <a:t>, reroute parent pointer to right </a:t>
            </a:r>
            <a:r>
              <a:rPr lang="en-US" sz="2000" dirty="0" err="1">
                <a:latin typeface="Arial Narrow" charset="0"/>
                <a:ea typeface="ＭＳ Ｐゴシック" charset="-128"/>
                <a:cs typeface="ＭＳ Ｐゴシック" charset="-128"/>
              </a:rPr>
              <a:t>subtree</a:t>
            </a:r>
            <a:endParaRPr lang="en-US" sz="2000" dirty="0">
              <a:latin typeface="Arial Narrow" charset="0"/>
              <a:ea typeface="ＭＳ Ｐゴシック" charset="-128"/>
              <a:cs typeface="ＭＳ Ｐゴシック" charset="-128"/>
            </a:endParaRP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sz="2000" dirty="0">
                <a:latin typeface="Arial Narrow" charset="0"/>
                <a:ea typeface="ＭＳ Ｐゴシック" charset="-128"/>
                <a:cs typeface="ＭＳ Ｐゴシック" charset="-128"/>
              </a:rPr>
              <a:t>otherwise, replace current value with a leaf value from the left </a:t>
            </a:r>
            <a:r>
              <a:rPr lang="en-US" sz="2000" dirty="0" err="1">
                <a:latin typeface="Arial Narrow" charset="0"/>
                <a:ea typeface="ＭＳ Ｐゴシック" charset="-128"/>
                <a:cs typeface="ＭＳ Ｐゴシック" charset="-128"/>
              </a:rPr>
              <a:t>subtree</a:t>
            </a:r>
            <a:r>
              <a:rPr lang="en-US" sz="2000" dirty="0">
                <a:latin typeface="Arial Narrow" charset="0"/>
                <a:ea typeface="ＭＳ Ｐゴシック" charset="-128"/>
                <a:cs typeface="ＭＳ Ｐゴシック" charset="-128"/>
              </a:rPr>
              <a:t> (and remove the leaf node)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  <a:defRPr/>
            </a:pPr>
            <a:endParaRPr lang="en-US" sz="2000" dirty="0">
              <a:latin typeface="Arial Narrow" charset="0"/>
              <a:ea typeface="ＭＳ Ｐゴシック" charset="-128"/>
              <a:cs typeface="ＭＳ Ｐゴシック" charset="-128"/>
            </a:endParaRP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solidFill>
                  <a:srgbClr val="2D2DB9"/>
                </a:solidFill>
                <a:latin typeface="Arial Narrow" charset="0"/>
                <a:ea typeface="ＭＳ Ｐゴシック" charset="-128"/>
                <a:cs typeface="ＭＳ Ｐゴシック" charset="-128"/>
              </a:rPr>
              <a:t>CLAIM: as long as you select the rightmost (i.e., maximum) value in the left </a:t>
            </a:r>
            <a:r>
              <a:rPr lang="en-US" dirty="0" err="1">
                <a:solidFill>
                  <a:srgbClr val="2D2DB9"/>
                </a:solidFill>
                <a:latin typeface="Arial Narrow" charset="0"/>
                <a:ea typeface="ＭＳ Ｐゴシック" charset="-128"/>
                <a:cs typeface="ＭＳ Ｐゴシック" charset="-128"/>
              </a:rPr>
              <a:t>subtree</a:t>
            </a:r>
            <a:r>
              <a:rPr lang="en-US" dirty="0">
                <a:solidFill>
                  <a:srgbClr val="2D2DB9"/>
                </a:solidFill>
                <a:latin typeface="Arial Narrow" charset="0"/>
                <a:ea typeface="ＭＳ Ｐゴシック" charset="-128"/>
                <a:cs typeface="ＭＳ Ｐゴシック" charset="-128"/>
              </a:rPr>
              <a:t>, this remove algorithm maintains the BST property</a:t>
            </a:r>
          </a:p>
          <a:p>
            <a:pPr marL="800100" lvl="2" indent="-228600">
              <a:lnSpc>
                <a:spcPct val="80000"/>
              </a:lnSpc>
              <a:spcBef>
                <a:spcPct val="20000"/>
              </a:spcBef>
              <a:defRPr/>
            </a:pPr>
            <a:endParaRPr lang="en-US" sz="2000" dirty="0">
              <a:latin typeface="Arial Narrow" charset="0"/>
              <a:ea typeface="ＭＳ Ｐゴシック" charset="-128"/>
              <a:cs typeface="ＭＳ Ｐゴシック" charset="-128"/>
            </a:endParaRPr>
          </a:p>
          <a:p>
            <a:pPr marL="800100" lvl="2" indent="-228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solidFill>
                  <a:schemeClr val="tx2"/>
                </a:solidFill>
                <a:latin typeface="Arial Narrow" charset="0"/>
                <a:ea typeface="ＭＳ Ｐゴシック" charset="-128"/>
                <a:cs typeface="ＭＳ Ｐゴシック" charset="-128"/>
              </a:rPr>
              <a:t>WHY?</a:t>
            </a:r>
          </a:p>
          <a:p>
            <a:pPr marL="800100" lvl="2" indent="-228600">
              <a:lnSpc>
                <a:spcPct val="80000"/>
              </a:lnSpc>
              <a:spcBef>
                <a:spcPct val="20000"/>
              </a:spcBef>
              <a:defRPr/>
            </a:pPr>
            <a:endParaRPr lang="en-US" sz="2000" dirty="0">
              <a:latin typeface="Arial Narrow" charset="0"/>
              <a:ea typeface="ＭＳ Ｐゴシック" charset="-128"/>
              <a:cs typeface="ＭＳ Ｐゴシック" charset="-128"/>
            </a:endParaRPr>
          </a:p>
          <a:p>
            <a:pPr marL="800100" lvl="2" indent="-228600">
              <a:lnSpc>
                <a:spcPct val="80000"/>
              </a:lnSpc>
              <a:spcBef>
                <a:spcPct val="20000"/>
              </a:spcBef>
              <a:defRPr/>
            </a:pPr>
            <a:endParaRPr lang="en-US" sz="2000" dirty="0">
              <a:latin typeface="Arial Narrow" charset="0"/>
              <a:ea typeface="ＭＳ Ｐゴシック" charset="-128"/>
              <a:cs typeface="ＭＳ Ｐゴシック" charset="-128"/>
            </a:endParaRP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solidFill>
                  <a:schemeClr val="accent6"/>
                </a:solidFill>
                <a:latin typeface="Arial Narrow" charset="0"/>
                <a:ea typeface="ＭＳ Ｐゴシック" charset="-128"/>
                <a:cs typeface="ＭＳ Ｐゴシック" charset="-128"/>
              </a:rPr>
              <a:t>since the </a:t>
            </a:r>
            <a:r>
              <a:rPr lang="en-US" dirty="0" err="1">
                <a:solidFill>
                  <a:schemeClr val="accent6"/>
                </a:solidFill>
                <a:latin typeface="Arial Narrow" charset="0"/>
                <a:ea typeface="ＭＳ Ｐゴシック" charset="-128"/>
                <a:cs typeface="ＭＳ Ｐゴシック" charset="-128"/>
              </a:rPr>
              <a:t>BinaryTree</a:t>
            </a:r>
            <a:r>
              <a:rPr lang="en-US" dirty="0">
                <a:solidFill>
                  <a:schemeClr val="accent6"/>
                </a:solidFill>
                <a:latin typeface="Arial Narrow" charset="0"/>
                <a:ea typeface="ＭＳ Ｐゴシック" charset="-128"/>
                <a:cs typeface="ＭＳ Ｐゴシック" charset="-128"/>
              </a:rPr>
              <a:t> remove does this, no need to override</a:t>
            </a:r>
          </a:p>
        </p:txBody>
      </p:sp>
      <p:pic>
        <p:nvPicPr>
          <p:cNvPr id="26629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81000"/>
            <a:ext cx="3733800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94456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AD75B57-79EF-3045-A07C-EFA6ED1AF1E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Maintaining balance</a:t>
            </a:r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685800" y="1371600"/>
            <a:ext cx="86185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PROBLEM: random insertions (and removals) do not guarantee balance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e.g., suppose you started with an empty tree &amp; added words in alphabetical order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braves, cubs, giants, phillies, pirates, reds, rockies, …</a:t>
            </a:r>
          </a:p>
        </p:txBody>
      </p:sp>
      <p:sp>
        <p:nvSpPr>
          <p:cNvPr id="452614" name="Rectangle 6"/>
          <p:cNvSpPr>
            <a:spLocks noChangeArrowheads="1"/>
          </p:cNvSpPr>
          <p:nvPr/>
        </p:nvSpPr>
        <p:spPr bwMode="auto">
          <a:xfrm>
            <a:off x="762000" y="5334000"/>
            <a:ext cx="86185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with repeated insertions/removals, can degenerate so that height is O(N)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specialized algorithms exist to maintain balance &amp; ensure O(log N) height  </a:t>
            </a:r>
            <a:endParaRPr lang="en-US" sz="2000" b="1" u="sng" dirty="0">
              <a:latin typeface="Arial Narrow" charset="0"/>
            </a:endParaRP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or take your chances</a:t>
            </a:r>
            <a:endParaRPr lang="en-US" sz="2000" b="1" u="sng" dirty="0">
              <a:latin typeface="Arial Narrow" charset="0"/>
            </a:endParaRPr>
          </a:p>
        </p:txBody>
      </p:sp>
      <p:sp>
        <p:nvSpPr>
          <p:cNvPr id="452615" name="Text Box 7"/>
          <p:cNvSpPr txBox="1">
            <a:spLocks noChangeArrowheads="1"/>
          </p:cNvSpPr>
          <p:nvPr/>
        </p:nvSpPr>
        <p:spPr bwMode="auto">
          <a:xfrm>
            <a:off x="2133600" y="2743200"/>
            <a:ext cx="12192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>
                <a:latin typeface="Courier New" charset="0"/>
              </a:rPr>
              <a:t>braves</a:t>
            </a:r>
          </a:p>
        </p:txBody>
      </p:sp>
      <p:sp>
        <p:nvSpPr>
          <p:cNvPr id="452616" name="Line 8"/>
          <p:cNvSpPr>
            <a:spLocks noChangeShapeType="1"/>
          </p:cNvSpPr>
          <p:nvPr/>
        </p:nvSpPr>
        <p:spPr bwMode="auto">
          <a:xfrm>
            <a:off x="2743200" y="3124200"/>
            <a:ext cx="5334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2617" name="Text Box 9"/>
          <p:cNvSpPr txBox="1">
            <a:spLocks noChangeArrowheads="1"/>
          </p:cNvSpPr>
          <p:nvPr/>
        </p:nvSpPr>
        <p:spPr bwMode="auto">
          <a:xfrm>
            <a:off x="2743200" y="3352800"/>
            <a:ext cx="12192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>
                <a:latin typeface="Courier New" charset="0"/>
              </a:rPr>
              <a:t>cubs</a:t>
            </a:r>
          </a:p>
        </p:txBody>
      </p:sp>
      <p:sp>
        <p:nvSpPr>
          <p:cNvPr id="452621" name="Line 13"/>
          <p:cNvSpPr>
            <a:spLocks noChangeShapeType="1"/>
          </p:cNvSpPr>
          <p:nvPr/>
        </p:nvSpPr>
        <p:spPr bwMode="auto">
          <a:xfrm>
            <a:off x="3352800" y="3733800"/>
            <a:ext cx="5334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2622" name="Text Box 14"/>
          <p:cNvSpPr txBox="1">
            <a:spLocks noChangeArrowheads="1"/>
          </p:cNvSpPr>
          <p:nvPr/>
        </p:nvSpPr>
        <p:spPr bwMode="auto">
          <a:xfrm>
            <a:off x="3352800" y="3994150"/>
            <a:ext cx="1219200" cy="3381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>
                <a:latin typeface="Courier New" charset="0"/>
              </a:rPr>
              <a:t>giants</a:t>
            </a:r>
          </a:p>
        </p:txBody>
      </p:sp>
      <p:sp>
        <p:nvSpPr>
          <p:cNvPr id="452624" name="Line 16"/>
          <p:cNvSpPr>
            <a:spLocks noChangeShapeType="1"/>
          </p:cNvSpPr>
          <p:nvPr/>
        </p:nvSpPr>
        <p:spPr bwMode="auto">
          <a:xfrm>
            <a:off x="3962400" y="4419600"/>
            <a:ext cx="5334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2625" name="Text Box 17"/>
          <p:cNvSpPr txBox="1">
            <a:spLocks noChangeArrowheads="1"/>
          </p:cNvSpPr>
          <p:nvPr/>
        </p:nvSpPr>
        <p:spPr bwMode="auto">
          <a:xfrm>
            <a:off x="3962400" y="4648200"/>
            <a:ext cx="12192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>
                <a:latin typeface="Courier New" charset="0"/>
              </a:rPr>
              <a:t>phillies</a:t>
            </a:r>
          </a:p>
        </p:txBody>
      </p:sp>
      <p:sp>
        <p:nvSpPr>
          <p:cNvPr id="452626" name="Line 18"/>
          <p:cNvSpPr>
            <a:spLocks noChangeShapeType="1"/>
          </p:cNvSpPr>
          <p:nvPr/>
        </p:nvSpPr>
        <p:spPr bwMode="auto">
          <a:xfrm>
            <a:off x="4572000" y="5029200"/>
            <a:ext cx="5334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260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2614" grpId="0"/>
      <p:bldP spid="452615" grpId="0" animBg="1"/>
      <p:bldP spid="452616" grpId="0" animBg="1"/>
      <p:bldP spid="452617" grpId="0" animBg="1"/>
      <p:bldP spid="452621" grpId="0" animBg="1"/>
      <p:bldP spid="452622" grpId="0" animBg="1"/>
      <p:bldP spid="452624" grpId="0" animBg="1"/>
      <p:bldP spid="452624" grpId="1" animBg="1"/>
      <p:bldP spid="452625" grpId="0" animBg="1"/>
      <p:bldP spid="4526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67B8724-AE8A-6245-95E5-634F1BD4082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Recursive definition of a tree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458200" cy="1219200"/>
          </a:xfrm>
        </p:spPr>
        <p:txBody>
          <a:bodyPr/>
          <a:lstStyle/>
          <a:p>
            <a:pPr marL="0" indent="0">
              <a:tabLst>
                <a:tab pos="2060575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trees are naturally recursive data structures:</a:t>
            </a:r>
          </a:p>
          <a:p>
            <a:pPr lvl="1">
              <a:tabLst>
                <a:tab pos="2060575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the empty tree (with no nodes) is a tree</a:t>
            </a:r>
          </a:p>
          <a:p>
            <a:pPr lvl="1">
              <a:tabLst>
                <a:tab pos="2060575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a node with subtrees connected below is a tree</a:t>
            </a:r>
          </a:p>
        </p:txBody>
      </p:sp>
      <p:graphicFrame>
        <p:nvGraphicFramePr>
          <p:cNvPr id="400388" name="Object 2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5715000" y="2667000"/>
          <a:ext cx="2590800" cy="188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9" name="Visio" r:id="rId3" imgW="3407267" imgH="2475247" progId="Visio.Drawing.6">
                  <p:embed/>
                </p:oleObj>
              </mc:Choice>
              <mc:Fallback>
                <p:oleObj name="Visio" r:id="rId3" imgW="3407267" imgH="2475247" progId="Visio.Drawing.6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667000"/>
                        <a:ext cx="2590800" cy="188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0392" name="Text Box 8"/>
          <p:cNvSpPr txBox="1">
            <a:spLocks noChangeArrowheads="1"/>
          </p:cNvSpPr>
          <p:nvPr/>
        </p:nvSpPr>
        <p:spPr bwMode="auto">
          <a:xfrm>
            <a:off x="5715000" y="4591050"/>
            <a:ext cx="2590800" cy="469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Arial Narrow" charset="0"/>
              </a:rPr>
              <a:t>tree with 7 nodes</a:t>
            </a:r>
            <a:endParaRPr lang="en-US" i="1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400393" name="Rectangle 9"/>
          <p:cNvSpPr>
            <a:spLocks noChangeArrowheads="1"/>
          </p:cNvSpPr>
          <p:nvPr/>
        </p:nvSpPr>
        <p:spPr bwMode="auto">
          <a:xfrm>
            <a:off x="685800" y="60198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tabLst>
                <a:tab pos="206057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 tree where each node has at most 2 subtrees (children) is a </a:t>
            </a:r>
            <a:r>
              <a:rPr lang="en-US" i="1">
                <a:solidFill>
                  <a:schemeClr val="accent2"/>
                </a:solidFill>
                <a:latin typeface="Arial Narrow" charset="0"/>
              </a:rPr>
              <a:t>binary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tree</a:t>
            </a:r>
          </a:p>
        </p:txBody>
      </p:sp>
      <p:sp>
        <p:nvSpPr>
          <p:cNvPr id="400394" name="Text Box 10"/>
          <p:cNvSpPr txBox="1">
            <a:spLocks noChangeArrowheads="1"/>
          </p:cNvSpPr>
          <p:nvPr/>
        </p:nvSpPr>
        <p:spPr bwMode="auto">
          <a:xfrm>
            <a:off x="685800" y="4572000"/>
            <a:ext cx="1524000" cy="469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Arial Narrow" charset="0"/>
              </a:rPr>
              <a:t>empty tree</a:t>
            </a:r>
            <a:endParaRPr lang="en-US" i="1">
              <a:solidFill>
                <a:schemeClr val="tx2"/>
              </a:solidFill>
              <a:latin typeface="Arial Narrow" charset="0"/>
            </a:endParaRPr>
          </a:p>
        </p:txBody>
      </p:sp>
      <p:graphicFrame>
        <p:nvGraphicFramePr>
          <p:cNvPr id="400395" name="Object 3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743200" y="2667000"/>
          <a:ext cx="2590800" cy="188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0" name="Visio" r:id="rId5" imgW="3407267" imgH="2475247" progId="Visio.Drawing.6">
                  <p:embed/>
                </p:oleObj>
              </mc:Choice>
              <mc:Fallback>
                <p:oleObj name="Visio" r:id="rId5" imgW="3407267" imgH="2475247" progId="Visio.Drawing.6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667000"/>
                        <a:ext cx="2590800" cy="188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0397" name="Text Box 13"/>
          <p:cNvSpPr txBox="1">
            <a:spLocks noChangeArrowheads="1"/>
          </p:cNvSpPr>
          <p:nvPr/>
        </p:nvSpPr>
        <p:spPr bwMode="auto">
          <a:xfrm>
            <a:off x="2743200" y="4267200"/>
            <a:ext cx="2590800" cy="83502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Arial Narrow" charset="0"/>
              </a:rPr>
              <a:t>tree with 1 node (empty subtrees)</a:t>
            </a:r>
            <a:endParaRPr lang="en-US" i="1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392" grpId="0" animBg="1"/>
      <p:bldP spid="400393" grpId="0"/>
      <p:bldP spid="400394" grpId="0" animBg="1"/>
      <p:bldP spid="40039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02E0D-4749-9D4F-9A5A-2CBEBA8B5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HW5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D9723-AD34-3747-8A56-2AAF1D2A2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219200"/>
            <a:ext cx="8458200" cy="5410200"/>
          </a:xfrm>
        </p:spPr>
        <p:txBody>
          <a:bodyPr/>
          <a:lstStyle/>
          <a:p>
            <a:r>
              <a:rPr lang="en-US" dirty="0"/>
              <a:t>you will verify (experimentally) the claim that:</a:t>
            </a:r>
          </a:p>
          <a:p>
            <a:endParaRPr lang="en-US" sz="1800" dirty="0"/>
          </a:p>
          <a:p>
            <a:pPr marL="457200" lvl="1" indent="0">
              <a:buNone/>
            </a:pPr>
            <a:r>
              <a:rPr lang="en-US" dirty="0"/>
              <a:t>if you add N </a:t>
            </a:r>
            <a:r>
              <a:rPr lang="en-US" i="1" dirty="0"/>
              <a:t>random</a:t>
            </a:r>
            <a:r>
              <a:rPr lang="en-US" dirty="0"/>
              <a:t> values to a binary search tree, </a:t>
            </a:r>
          </a:p>
          <a:p>
            <a:pPr marL="457200" lvl="1" indent="0">
              <a:buNone/>
            </a:pPr>
            <a:r>
              <a:rPr lang="en-US" dirty="0"/>
              <a:t>    the resulting tree will be O(log N) in height and, as a result, </a:t>
            </a:r>
          </a:p>
          <a:p>
            <a:pPr marL="457200" lvl="1" indent="0">
              <a:buNone/>
            </a:pPr>
            <a:r>
              <a:rPr lang="en-US" dirty="0"/>
              <a:t>    the average cost of searching that tree will also be O(log N).</a:t>
            </a:r>
          </a:p>
          <a:p>
            <a:pPr marL="457200" lvl="1" indent="0">
              <a:buNone/>
            </a:pPr>
            <a:endParaRPr lang="en-US" dirty="0"/>
          </a:p>
          <a:p>
            <a:pPr marL="57150" indent="0"/>
            <a:r>
              <a:rPr lang="en-US" dirty="0"/>
              <a:t>to do so, you will</a:t>
            </a:r>
          </a:p>
          <a:p>
            <a:pPr marL="581025" lvl="1" indent="-231775"/>
            <a:r>
              <a:rPr lang="en-US" dirty="0"/>
              <a:t>add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en-US" dirty="0"/>
              <a:t> and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weight</a:t>
            </a:r>
            <a:r>
              <a:rPr lang="en-US" dirty="0"/>
              <a:t> methods to the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BinaryTree</a:t>
            </a:r>
            <a:r>
              <a:rPr lang="en-US" dirty="0"/>
              <a:t> class</a:t>
            </a:r>
          </a:p>
          <a:p>
            <a:pPr marL="581025" lvl="1" indent="-231775"/>
            <a:r>
              <a:rPr lang="en-US" dirty="0"/>
              <a:t>add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avgSearchCost</a:t>
            </a:r>
            <a:r>
              <a:rPr lang="en-US" dirty="0"/>
              <a:t> method to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BinarySearchTree</a:t>
            </a:r>
            <a:r>
              <a:rPr lang="en-US" dirty="0"/>
              <a:t> class</a:t>
            </a:r>
          </a:p>
          <a:p>
            <a:pPr marL="581025" lvl="1" indent="-231775"/>
            <a:endParaRPr lang="en-US" dirty="0"/>
          </a:p>
          <a:p>
            <a:pPr marL="581025" lvl="1" indent="-231775"/>
            <a:r>
              <a:rPr lang="en-US" dirty="0"/>
              <a:t>generate many random trees and calculate the average height and average cost</a:t>
            </a:r>
          </a:p>
          <a:p>
            <a:pPr marL="581025" lvl="1" indent="-231775"/>
            <a:endParaRPr lang="en-US" dirty="0"/>
          </a:p>
          <a:p>
            <a:pPr marL="581025" lvl="1" indent="-231775"/>
            <a:endParaRPr lang="en-US" dirty="0"/>
          </a:p>
          <a:p>
            <a:pPr marL="581025" lvl="1" indent="-231775"/>
            <a:endParaRPr lang="en-US" dirty="0"/>
          </a:p>
          <a:p>
            <a:pPr marL="581025" lvl="1" indent="-231775"/>
            <a:endParaRPr lang="en-US" dirty="0"/>
          </a:p>
          <a:p>
            <a:pPr marL="581025" lvl="1" indent="-231775"/>
            <a:endParaRPr lang="en-US" dirty="0"/>
          </a:p>
          <a:p>
            <a:pPr marL="581025" lvl="1" indent="-231775"/>
            <a:endParaRPr lang="en-US" dirty="0"/>
          </a:p>
          <a:p>
            <a:pPr marL="581025" lvl="1" indent="-231775"/>
            <a:r>
              <a:rPr lang="en-US" dirty="0"/>
              <a:t>what patterns would you expect to see?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F522E9-7691-8F47-A4E4-4B948B443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F54BC-F6F2-3D45-9B50-C178BBB8B272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F16B468-5B46-0448-86CA-CE74C825B3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5105400"/>
            <a:ext cx="4762500" cy="134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609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EAF3D52-F88F-1442-B099-B4FC8443F06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Trees in CS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686800" cy="22860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trees are fundamental data structures in computer science</a:t>
            </a:r>
          </a:p>
          <a:p>
            <a:pPr marL="0" indent="0"/>
            <a:endParaRPr lang="en-US" sz="1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file structure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an OS will maintain a directory/file hierarchy as a tree structure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files are stored as leaves; directories are stored as internal (non-leaf) nodes</a:t>
            </a:r>
          </a:p>
        </p:txBody>
      </p:sp>
      <p:sp>
        <p:nvSpPr>
          <p:cNvPr id="402438" name="Text Box 6"/>
          <p:cNvSpPr txBox="1">
            <a:spLocks noChangeArrowheads="1"/>
          </p:cNvSpPr>
          <p:nvPr/>
        </p:nvSpPr>
        <p:spPr bwMode="auto">
          <a:xfrm>
            <a:off x="4648200" y="3657600"/>
            <a:ext cx="4724400" cy="10191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chemeClr val="tx2"/>
                </a:solidFill>
                <a:latin typeface="Arial Narrow" charset="0"/>
              </a:rPr>
              <a:t>descending down the hierarchy to a subdirectory </a:t>
            </a:r>
          </a:p>
          <a:p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		</a:t>
            </a:r>
          </a:p>
          <a:p>
            <a:r>
              <a:rPr lang="en-US" sz="2000">
                <a:solidFill>
                  <a:schemeClr val="tx2"/>
                </a:solidFill>
                <a:latin typeface="Arial Narrow" charset="0"/>
              </a:rPr>
              <a:t>traversing an edge down to a child node</a:t>
            </a:r>
          </a:p>
        </p:txBody>
      </p:sp>
      <p:sp>
        <p:nvSpPr>
          <p:cNvPr id="402439" name="Text Box 7"/>
          <p:cNvSpPr txBox="1">
            <a:spLocks noChangeArrowheads="1"/>
          </p:cNvSpPr>
          <p:nvPr/>
        </p:nvSpPr>
        <p:spPr bwMode="auto">
          <a:xfrm>
            <a:off x="4648200" y="5153025"/>
            <a:ext cx="4724400" cy="70802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chemeClr val="tx2"/>
                </a:solidFill>
                <a:latin typeface="Arial Narrow" charset="0"/>
              </a:rPr>
              <a:t>DISCLAIMER: directories contain links back to their parent directories, so not strictly a tree</a:t>
            </a:r>
          </a:p>
        </p:txBody>
      </p:sp>
      <p:graphicFrame>
        <p:nvGraphicFramePr>
          <p:cNvPr id="25602" name="Object 2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81000" y="3200400"/>
          <a:ext cx="4267200" cy="291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7" name="Visio" r:id="rId3" imgW="5411372" imgH="3694086" progId="Visio.Drawing.6">
                  <p:embed/>
                </p:oleObj>
              </mc:Choice>
              <mc:Fallback>
                <p:oleObj name="Visio" r:id="rId3" imgW="5411372" imgH="3694086" progId="Visio.Drawing.6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200400"/>
                        <a:ext cx="4267200" cy="291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2438" grpId="0" animBg="1"/>
      <p:bldP spid="4024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A1198CE-A456-3947-BBD1-7E10DF2A9F9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Recursively listing files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590800"/>
          </a:xfrm>
        </p:spPr>
        <p:txBody>
          <a:bodyPr/>
          <a:lstStyle/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traverse an arbitrary directory structure, need recursion</a:t>
            </a:r>
          </a:p>
          <a:p>
            <a:pPr marL="457200" indent="-45720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list a file system object (either a directory or file): </a:t>
            </a:r>
          </a:p>
          <a:p>
            <a:pPr marL="838200" lvl="1" indent="-381000">
              <a:buFont typeface="Wingdings" charset="0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</a:rPr>
              <a:t>print the name of the current object</a:t>
            </a:r>
          </a:p>
          <a:p>
            <a:pPr marL="838200" lvl="1" indent="-381000">
              <a:buFont typeface="Wingdings" charset="0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</a:rPr>
              <a:t>if the object is a directory, then </a:t>
            </a:r>
          </a:p>
          <a:p>
            <a:pPr marL="914400" lvl="2" indent="0"/>
            <a:r>
              <a:rPr lang="en-US" dirty="0">
                <a:latin typeface="Arial Narrow" charset="0"/>
                <a:ea typeface="ＭＳ Ｐゴシック" charset="0"/>
              </a:rPr>
              <a:t>recursively list each file system object in the directory</a:t>
            </a:r>
          </a:p>
        </p:txBody>
      </p:sp>
      <p:sp>
        <p:nvSpPr>
          <p:cNvPr id="403460" name="Rectangle 4"/>
          <p:cNvSpPr>
            <a:spLocks noChangeArrowheads="1"/>
          </p:cNvSpPr>
          <p:nvPr/>
        </p:nvSpPr>
        <p:spPr bwMode="auto">
          <a:xfrm>
            <a:off x="685800" y="4114800"/>
            <a:ext cx="86868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  <a:tabLst>
                <a:tab pos="457200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pseudocode:</a:t>
            </a:r>
          </a:p>
          <a:p>
            <a:pPr marL="228600" lvl="1">
              <a:lnSpc>
                <a:spcPct val="80000"/>
              </a:lnSpc>
              <a:spcBef>
                <a:spcPct val="20000"/>
              </a:spcBef>
              <a:buFontTx/>
              <a:buAutoNum type="arabicPeriod"/>
              <a:tabLst>
                <a:tab pos="457200" algn="l"/>
              </a:tabLst>
            </a:pPr>
            <a:endParaRPr lang="en-US" sz="2000">
              <a:latin typeface="Arial Narrow" charset="0"/>
            </a:endParaRP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latin typeface="Courier New" charset="0"/>
              </a:rPr>
              <a:t>public static void ListAll(FileSystemObject current) {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latin typeface="Courier New" charset="0"/>
              </a:rPr>
              <a:t>	System.out.println(current.getName());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latin typeface="Courier New" charset="0"/>
              </a:rPr>
              <a:t>	if (current.isDirectory()) {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latin typeface="Courier New" charset="0"/>
              </a:rPr>
              <a:t>	  for (FileSystemObject obj : current.getContents()) {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latin typeface="Courier New" charset="0"/>
              </a:rPr>
              <a:t>	    ListAll(obj);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latin typeface="Courier New" charset="0"/>
              </a:rPr>
              <a:t>	  }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latin typeface="Courier New" charset="0"/>
              </a:rPr>
              <a:t>	}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4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9472AB6-414C-3B47-BC81-ECE4122926B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Recursively listing files</a:t>
            </a: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1295400" y="1295400"/>
            <a:ext cx="6019800" cy="18288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static void ListAll(FileSystemObject current) {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	System.out.println(current.getName());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	if (current.isDirectory()) {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	  for (FileSystemObject obj : current.getContents()) {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	    ListAll(obj);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	  }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	}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graphicFrame>
        <p:nvGraphicFramePr>
          <p:cNvPr id="27650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990600" y="3508375"/>
          <a:ext cx="4572000" cy="312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4" name="Visio" r:id="rId3" imgW="5411372" imgH="3694086" progId="Visio.Drawing.6">
                  <p:embed/>
                </p:oleObj>
              </mc:Choice>
              <mc:Fallback>
                <p:oleObj name="Visio" r:id="rId3" imgW="5411372" imgH="3694086" progId="Visio.Drawing.6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508375"/>
                        <a:ext cx="4572000" cy="312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7800" name="Text Box 8"/>
          <p:cNvSpPr txBox="1">
            <a:spLocks noChangeArrowheads="1"/>
          </p:cNvSpPr>
          <p:nvPr/>
        </p:nvSpPr>
        <p:spPr bwMode="auto">
          <a:xfrm>
            <a:off x="5410200" y="2971800"/>
            <a:ext cx="3352800" cy="10191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this method performs a </a:t>
            </a:r>
            <a:r>
              <a:rPr lang="en-US" sz="2000" i="1">
                <a:solidFill>
                  <a:schemeClr val="tx2"/>
                </a:solidFill>
                <a:latin typeface="Arial Narrow" charset="0"/>
              </a:rPr>
              <a:t>pre-order traversal</a:t>
            </a:r>
            <a:r>
              <a:rPr lang="en-US" sz="2000">
                <a:solidFill>
                  <a:schemeClr val="tx2"/>
                </a:solidFill>
                <a:latin typeface="Arial Narrow" charset="0"/>
              </a:rPr>
              <a:t>: prints the root first, then the subtrees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780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065A073-D482-8043-AF20-DD6A292A3D4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UNIX </a:t>
            </a:r>
            <a:r>
              <a:rPr lang="en-US">
                <a:latin typeface="Courier New" charset="0"/>
                <a:ea typeface="ＭＳ Ｐゴシック" charset="0"/>
                <a:cs typeface="ＭＳ Ｐゴシック" charset="0"/>
              </a:rPr>
              <a:t>du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command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534400" cy="5334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UNIX, the du command lists the size of all files and directories</a:t>
            </a:r>
          </a:p>
        </p:txBody>
      </p:sp>
      <p:graphicFrame>
        <p:nvGraphicFramePr>
          <p:cNvPr id="28674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762000" y="1752600"/>
          <a:ext cx="4270375" cy="323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0" name="Visio" r:id="rId3" imgW="5411372" imgH="4103737" progId="Visio.Drawing.6">
                  <p:embed/>
                </p:oleObj>
              </mc:Choice>
              <mc:Fallback>
                <p:oleObj name="Visio" r:id="rId3" imgW="5411372" imgH="4103737" progId="Visio.Drawing.6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752600"/>
                        <a:ext cx="4270375" cy="323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5334000" y="1981200"/>
            <a:ext cx="3886200" cy="269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228600"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from the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>
                <a:solidFill>
                  <a:schemeClr val="accent2"/>
                </a:solidFill>
                <a:latin typeface="Courier New" charset="0"/>
              </a:rPr>
              <a:t>~davereed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directory:</a:t>
            </a:r>
          </a:p>
          <a:p>
            <a:pPr>
              <a:spcBef>
                <a:spcPct val="5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lvl="1">
              <a:spcBef>
                <a:spcPct val="50000"/>
              </a:spcBef>
            </a:pPr>
            <a:r>
              <a:rPr lang="en-US" sz="1200">
                <a:latin typeface="Courier New" charset="0"/>
              </a:rPr>
              <a:t>unix&gt; du –a</a:t>
            </a:r>
          </a:p>
          <a:p>
            <a:pPr lvl="1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2	./public_html/index.html</a:t>
            </a:r>
          </a:p>
          <a:p>
            <a:pPr lvl="1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3	./public_html/Images/reed.jpg</a:t>
            </a:r>
          </a:p>
          <a:p>
            <a:pPr lvl="1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3	./public_html/Images/logo.gif</a:t>
            </a:r>
          </a:p>
          <a:p>
            <a:pPr lvl="1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7	./public_html/Images</a:t>
            </a:r>
          </a:p>
          <a:p>
            <a:pPr lvl="1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10	./public_html</a:t>
            </a:r>
          </a:p>
          <a:p>
            <a:pPr lvl="1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1	./mail/dead.letter</a:t>
            </a:r>
          </a:p>
          <a:p>
            <a:pPr lvl="1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2	./mail</a:t>
            </a:r>
          </a:p>
          <a:p>
            <a:pPr lvl="1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13	.</a:t>
            </a:r>
          </a:p>
        </p:txBody>
      </p:sp>
      <p:sp>
        <p:nvSpPr>
          <p:cNvPr id="404487" name="Rectangle 7"/>
          <p:cNvSpPr>
            <a:spLocks noChangeArrowheads="1"/>
          </p:cNvSpPr>
          <p:nvPr/>
        </p:nvSpPr>
        <p:spPr bwMode="auto">
          <a:xfrm>
            <a:off x="685800" y="5105400"/>
            <a:ext cx="8686800" cy="19050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228600" lvl="1">
              <a:lnSpc>
                <a:spcPct val="80000"/>
              </a:lnSpc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static int du(FileSystemObject current) {</a:t>
            </a:r>
          </a:p>
          <a:p>
            <a:pPr marL="228600" lvl="1">
              <a:lnSpc>
                <a:spcPct val="80000"/>
              </a:lnSpc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	int size = current.blockSize();</a:t>
            </a:r>
          </a:p>
          <a:p>
            <a:pPr marL="228600" lvl="1">
              <a:lnSpc>
                <a:spcPct val="80000"/>
              </a:lnSpc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	if (current.isDirectory()) {</a:t>
            </a:r>
          </a:p>
          <a:p>
            <a:pPr marL="228600" lvl="1">
              <a:lnSpc>
                <a:spcPct val="80000"/>
              </a:lnSpc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	  for (FileSystemObject obj : current.getContents()) {</a:t>
            </a:r>
          </a:p>
          <a:p>
            <a:pPr marL="228600" lvl="1">
              <a:lnSpc>
                <a:spcPct val="80000"/>
              </a:lnSpc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	    size += du(obj);</a:t>
            </a:r>
          </a:p>
          <a:p>
            <a:pPr marL="228600" lvl="1">
              <a:lnSpc>
                <a:spcPct val="80000"/>
              </a:lnSpc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	  }</a:t>
            </a:r>
          </a:p>
          <a:p>
            <a:pPr marL="228600" lvl="1">
              <a:lnSpc>
                <a:spcPct val="80000"/>
              </a:lnSpc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	}</a:t>
            </a:r>
          </a:p>
          <a:p>
            <a:pPr marL="228600" lvl="1">
              <a:lnSpc>
                <a:spcPct val="80000"/>
              </a:lnSpc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	System.out.println(size + " " + current.getName());</a:t>
            </a:r>
          </a:p>
          <a:p>
            <a:pPr marL="228600" lvl="1">
              <a:lnSpc>
                <a:spcPct val="80000"/>
              </a:lnSpc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	return size;</a:t>
            </a:r>
          </a:p>
          <a:p>
            <a:pPr marL="228600" lvl="1">
              <a:lnSpc>
                <a:spcPct val="80000"/>
              </a:lnSpc>
              <a:spcBef>
                <a:spcPct val="20000"/>
              </a:spcBef>
              <a:tabLst>
                <a:tab pos="457200" algn="l"/>
              </a:tabLst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404488" name="Text Box 8"/>
          <p:cNvSpPr txBox="1">
            <a:spLocks noChangeArrowheads="1"/>
          </p:cNvSpPr>
          <p:nvPr/>
        </p:nvSpPr>
        <p:spPr bwMode="auto">
          <a:xfrm>
            <a:off x="6705600" y="4953000"/>
            <a:ext cx="2743200" cy="13239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this method performs a </a:t>
            </a:r>
            <a:r>
              <a:rPr lang="en-US" sz="2000" i="1">
                <a:solidFill>
                  <a:schemeClr val="tx2"/>
                </a:solidFill>
                <a:latin typeface="Arial Narrow" charset="0"/>
              </a:rPr>
              <a:t>post-order traversal</a:t>
            </a:r>
            <a:r>
              <a:rPr lang="en-US" sz="2000">
                <a:solidFill>
                  <a:schemeClr val="tx2"/>
                </a:solidFill>
                <a:latin typeface="Arial Narrow" charset="0"/>
              </a:rPr>
              <a:t>: prints the subtrees first, then the root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4487" grpId="0" animBg="1"/>
      <p:bldP spid="404487" grpId="1" animBg="1"/>
      <p:bldP spid="40448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EAFCD6C-7FA8-0E4D-BB06-379AAC1F277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 deep is a balanced tree?</a:t>
            </a:r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752600"/>
            <a:ext cx="8610600" cy="42672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Proof (by induction):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BASE CASES: when H = 0, 2</a:t>
            </a:r>
            <a:r>
              <a:rPr lang="en-US" baseline="30000">
                <a:latin typeface="Arial Narrow" charset="0"/>
                <a:ea typeface="ＭＳ Ｐゴシック" charset="0"/>
              </a:rPr>
              <a:t>0</a:t>
            </a:r>
            <a:r>
              <a:rPr lang="en-US">
                <a:latin typeface="Arial Narrow" charset="0"/>
                <a:ea typeface="ＭＳ Ｐゴシック" charset="0"/>
              </a:rPr>
              <a:t> - 1 = 0 nodes	</a:t>
            </a:r>
            <a:r>
              <a:rPr lang="en-US" sz="2400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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	 when H = 1, 2</a:t>
            </a:r>
            <a:r>
              <a:rPr lang="en-US" baseline="30000">
                <a:latin typeface="Arial Narrow" charset="0"/>
                <a:ea typeface="ＭＳ Ｐゴシック" charset="0"/>
              </a:rPr>
              <a:t>1</a:t>
            </a:r>
            <a:r>
              <a:rPr lang="en-US">
                <a:latin typeface="Arial Narrow" charset="0"/>
                <a:ea typeface="ＭＳ Ｐゴシック" charset="0"/>
              </a:rPr>
              <a:t> - 1 = 1 node </a:t>
            </a:r>
            <a:r>
              <a:rPr lang="en-US" sz="2400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</a:t>
            </a:r>
          </a:p>
          <a:p>
            <a:pPr lvl="1">
              <a:buFont typeface="Wingdings" charset="0"/>
              <a:buNone/>
            </a:pPr>
            <a:endParaRPr lang="en-US" sz="1400">
              <a:solidFill>
                <a:schemeClr val="tx2"/>
              </a:solidFill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HYPOTHESIS: Assume for all h &lt; H, e.g., a tree with height H-1 can store up to 2</a:t>
            </a:r>
            <a:r>
              <a:rPr lang="en-US" baseline="30000">
                <a:latin typeface="Arial Narrow" charset="0"/>
                <a:ea typeface="ＭＳ Ｐゴシック" charset="0"/>
                <a:sym typeface="Wingdings" charset="0"/>
              </a:rPr>
              <a:t>H-1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 -1 nodes.</a:t>
            </a:r>
          </a:p>
          <a:p>
            <a:pPr lvl="1">
              <a:buFont typeface="Wingdings" charset="0"/>
              <a:buNone/>
            </a:pPr>
            <a:endParaRPr lang="en-US" sz="140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INDUCTIVE STEP: A tree with height H has a root and subtrees with height up to H-1.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					By our hypothesis, T1 and T2 can each store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					2</a:t>
            </a:r>
            <a:r>
              <a:rPr lang="en-US" baseline="30000">
                <a:latin typeface="Arial Narrow" charset="0"/>
                <a:ea typeface="ＭＳ Ｐゴシック" charset="0"/>
                <a:sym typeface="Wingdings" charset="0"/>
              </a:rPr>
              <a:t>H-1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 -1 nodes, so tree with height H can store up to</a:t>
            </a:r>
          </a:p>
          <a:p>
            <a:pPr marL="914400" lvl="2" indent="0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				1 + (2</a:t>
            </a:r>
            <a:r>
              <a:rPr lang="en-US" baseline="30000">
                <a:latin typeface="Arial Narrow" charset="0"/>
                <a:ea typeface="ＭＳ Ｐゴシック" charset="0"/>
                <a:sym typeface="Wingdings" charset="0"/>
              </a:rPr>
              <a:t>H-1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 -1) + (2</a:t>
            </a:r>
            <a:r>
              <a:rPr lang="en-US" baseline="30000">
                <a:latin typeface="Arial Narrow" charset="0"/>
                <a:ea typeface="ＭＳ Ｐゴシック" charset="0"/>
                <a:sym typeface="Wingdings" charset="0"/>
              </a:rPr>
              <a:t>H-1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 -1) = </a:t>
            </a:r>
          </a:p>
          <a:p>
            <a:pPr marL="914400" lvl="2" indent="0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				2</a:t>
            </a:r>
            <a:r>
              <a:rPr lang="en-US" baseline="30000">
                <a:latin typeface="Arial Narrow" charset="0"/>
                <a:ea typeface="ＭＳ Ｐゴシック" charset="0"/>
                <a:sym typeface="Wingdings" charset="0"/>
              </a:rPr>
              <a:t>H-1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 + 2</a:t>
            </a:r>
            <a:r>
              <a:rPr lang="en-US" baseline="30000">
                <a:latin typeface="Arial Narrow" charset="0"/>
                <a:ea typeface="ＭＳ Ｐゴシック" charset="0"/>
                <a:sym typeface="Wingdings" charset="0"/>
              </a:rPr>
              <a:t>H-1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 -1 = </a:t>
            </a:r>
          </a:p>
          <a:p>
            <a:pPr marL="914400" lvl="2" indent="0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				2</a:t>
            </a:r>
            <a:r>
              <a:rPr lang="en-US" baseline="30000">
                <a:latin typeface="Arial Narrow" charset="0"/>
                <a:ea typeface="ＭＳ Ｐゴシック" charset="0"/>
                <a:sym typeface="Wingdings" charset="0"/>
              </a:rPr>
              <a:t>H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 -1 nodes </a:t>
            </a:r>
            <a:r>
              <a:rPr lang="en-US" sz="2400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</a:t>
            </a:r>
          </a:p>
        </p:txBody>
      </p:sp>
      <p:sp>
        <p:nvSpPr>
          <p:cNvPr id="435204" name="Text Box 4"/>
          <p:cNvSpPr txBox="1">
            <a:spLocks noChangeArrowheads="1"/>
          </p:cNvSpPr>
          <p:nvPr/>
        </p:nvSpPr>
        <p:spPr bwMode="auto">
          <a:xfrm>
            <a:off x="762000" y="6172200"/>
            <a:ext cx="8458200" cy="469900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equivalently:  N nodes can be stored in a binary tree of height </a:t>
            </a:r>
            <a:r>
              <a:rPr lang="en-US">
                <a:solidFill>
                  <a:schemeClr val="accent2"/>
                </a:solidFill>
                <a:latin typeface="Arial Narrow" charset="0"/>
                <a:sym typeface="Symbol" charset="0"/>
              </a:rPr>
              <a:t>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log</a:t>
            </a:r>
            <a:r>
              <a:rPr lang="en-US" baseline="-25000">
                <a:solidFill>
                  <a:schemeClr val="accent2"/>
                </a:solidFill>
                <a:latin typeface="Arial Narrow" charset="0"/>
              </a:rPr>
              <a:t>2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(N+1)</a:t>
            </a:r>
            <a:r>
              <a:rPr lang="en-US">
                <a:solidFill>
                  <a:schemeClr val="accent2"/>
                </a:solidFill>
                <a:sym typeface="Symbol" charset="0"/>
              </a:rPr>
              <a:t></a:t>
            </a:r>
          </a:p>
        </p:txBody>
      </p:sp>
      <p:graphicFrame>
        <p:nvGraphicFramePr>
          <p:cNvPr id="435205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219200" y="4189413"/>
          <a:ext cx="3048000" cy="160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3" name="Visio" r:id="rId3" imgW="4251689" imgH="2231768" progId="Visio.Drawing.6">
                  <p:embed/>
                </p:oleObj>
              </mc:Choice>
              <mc:Fallback>
                <p:oleObj name="Visio" r:id="rId3" imgW="4251689" imgH="2231768" progId="Visio.Drawing.6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189413"/>
                        <a:ext cx="3048000" cy="160178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685800" y="1219200"/>
            <a:ext cx="8610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CLAIM: A binary tree with height H can store up to 2</a:t>
            </a:r>
            <a:r>
              <a:rPr lang="en-US" baseline="30000">
                <a:solidFill>
                  <a:schemeClr val="accent2"/>
                </a:solidFill>
                <a:latin typeface="Arial Narrow" charset="0"/>
              </a:rPr>
              <a:t>H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-1 nodes.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5203" grpId="0" build="p"/>
      <p:bldP spid="43520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7926A3E-500A-594F-A3AF-3F965747AD4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Trees &amp; recursion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4876800"/>
          </a:xfrm>
        </p:spPr>
        <p:txBody>
          <a:bodyPr/>
          <a:lstStyle/>
          <a:p>
            <a:pPr marL="457200" indent="-4572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since trees are recursive structures, most tree traversal and manipulation operations are also recursive</a:t>
            </a:r>
            <a:endParaRPr lang="en-US" i="1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can divide a tree into root + left subtree + right subtree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most tree operations handle the root as a special case, then recursively process the subtrees</a:t>
            </a:r>
          </a:p>
          <a:p>
            <a:pPr marL="838200" lvl="1" indent="-381000"/>
            <a:endParaRPr lang="en-US">
              <a:latin typeface="Arial Narrow" charset="0"/>
              <a:ea typeface="ＭＳ Ｐゴシック" charset="0"/>
            </a:endParaRP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e.g., to display all the values in a (nonempty) binary tree, divide into </a:t>
            </a:r>
          </a:p>
          <a:p>
            <a:pPr marL="1295400" lvl="2" indent="-381000">
              <a:buFontTx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displaying the root</a:t>
            </a:r>
          </a:p>
          <a:p>
            <a:pPr marL="1295400" lvl="2" indent="-381000">
              <a:buFontTx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(recursively) displaying all the values in the left subtree</a:t>
            </a:r>
          </a:p>
          <a:p>
            <a:pPr marL="1295400" lvl="2" indent="-381000">
              <a:buFontTx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(recursively) displaying all the values in the right subtree</a:t>
            </a:r>
          </a:p>
          <a:p>
            <a:pPr marL="838200" lvl="1" indent="-381000"/>
            <a:endParaRPr lang="en-US" i="1">
              <a:latin typeface="Arial Narrow" charset="0"/>
              <a:ea typeface="ＭＳ Ｐゴシック" charset="0"/>
            </a:endParaRP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e.g., to count number of nodes in a (nonempty) binary tree, divide into</a:t>
            </a:r>
          </a:p>
          <a:p>
            <a:pPr marL="1295400" lvl="2" indent="-381000">
              <a:buFont typeface="Wingdings" charset="0"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(recursively) counting the nodes in the left subtree</a:t>
            </a:r>
          </a:p>
          <a:p>
            <a:pPr marL="1295400" lvl="2" indent="-381000">
              <a:buFont typeface="Wingdings" charset="0"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(recursively) counting the nodes in the right subtree</a:t>
            </a:r>
          </a:p>
          <a:p>
            <a:pPr marL="1295400" lvl="2" indent="-381000">
              <a:buFont typeface="Wingdings" charset="0"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adding the two counts + 1 for the root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6419</TotalTime>
  <Words>3127</Words>
  <Application>Microsoft Macintosh PowerPoint</Application>
  <PresentationFormat>Custom</PresentationFormat>
  <Paragraphs>547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ＭＳ Ｐゴシック</vt:lpstr>
      <vt:lpstr>Arial Narrow</vt:lpstr>
      <vt:lpstr>Courier New</vt:lpstr>
      <vt:lpstr>Symbol</vt:lpstr>
      <vt:lpstr>Times New Roman</vt:lpstr>
      <vt:lpstr>Wingdings</vt:lpstr>
      <vt:lpstr>Blank Presentation</vt:lpstr>
      <vt:lpstr>Visio</vt:lpstr>
      <vt:lpstr>SmartDraw</vt:lpstr>
      <vt:lpstr>PowerPoint Presentation</vt:lpstr>
      <vt:lpstr>Trees</vt:lpstr>
      <vt:lpstr>Recursive definition of a tree</vt:lpstr>
      <vt:lpstr>Trees in CS</vt:lpstr>
      <vt:lpstr>Recursively listing files</vt:lpstr>
      <vt:lpstr>Recursively listing files</vt:lpstr>
      <vt:lpstr>UNIX du command</vt:lpstr>
      <vt:lpstr>How deep is a balanced tree?</vt:lpstr>
      <vt:lpstr>Trees &amp; recursion</vt:lpstr>
      <vt:lpstr>BinaryTree class</vt:lpstr>
      <vt:lpstr>TreeNode class</vt:lpstr>
      <vt:lpstr>size method</vt:lpstr>
      <vt:lpstr>contains method</vt:lpstr>
      <vt:lpstr>toString method</vt:lpstr>
      <vt:lpstr>Alternative traversal algorithms</vt:lpstr>
      <vt:lpstr>Exercises</vt:lpstr>
      <vt:lpstr>add method</vt:lpstr>
      <vt:lpstr>remove method</vt:lpstr>
      <vt:lpstr>Induction and trees</vt:lpstr>
      <vt:lpstr>Searching linked lists</vt:lpstr>
      <vt:lpstr>Binary search trees</vt:lpstr>
      <vt:lpstr>BinarySearchTree class</vt:lpstr>
      <vt:lpstr>Binary search in BSTs</vt:lpstr>
      <vt:lpstr>Search efficiency</vt:lpstr>
      <vt:lpstr>Search efficiency (cont.)</vt:lpstr>
      <vt:lpstr>Search efficiency (cont.)</vt:lpstr>
      <vt:lpstr>Inserting an item</vt:lpstr>
      <vt:lpstr>Removing an item</vt:lpstr>
      <vt:lpstr>Maintaining balance</vt:lpstr>
      <vt:lpstr>HW5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 W</cp:lastModifiedBy>
  <cp:revision>136</cp:revision>
  <cp:lastPrinted>2001-09-04T05:55:52Z</cp:lastPrinted>
  <dcterms:created xsi:type="dcterms:W3CDTF">2013-10-14T14:56:27Z</dcterms:created>
  <dcterms:modified xsi:type="dcterms:W3CDTF">2018-10-31T16:35:37Z</dcterms:modified>
</cp:coreProperties>
</file>