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2" r:id="rId3"/>
    <p:sldId id="323" r:id="rId4"/>
    <p:sldId id="335" r:id="rId5"/>
    <p:sldId id="333" r:id="rId6"/>
    <p:sldId id="331" r:id="rId7"/>
    <p:sldId id="332" r:id="rId8"/>
    <p:sldId id="334" r:id="rId9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/>
    <p:restoredTop sz="50000" autoAdjust="0"/>
  </p:normalViewPr>
  <p:slideViewPr>
    <p:cSldViewPr>
      <p:cViewPr>
        <p:scale>
          <a:sx n="100" d="100"/>
          <a:sy n="100" d="100"/>
        </p:scale>
        <p:origin x="1584" y="47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DA7EC60-ACC5-D346-BA7B-EFD264BF1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63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68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4B40A7C-A7E0-BE4C-BE42-9AA28982BF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45988-EE46-F24F-8735-14525AF1B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7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DB19F-AB47-7142-A3C7-7F8338CAC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4626-2BE2-BC4B-B6AB-536DD587E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9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0D095-DD30-2441-BC18-6E0B843B2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0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AFD06-1A9A-FE4C-95F0-15E724B38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71583-D924-5644-8F65-220071D27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6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D8222-C0BC-A24E-945D-D95C0F2A6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47620-8ED3-9847-8551-693DC3392E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23073-13DA-9E4B-9C28-0CB6B8446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4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8C744-665A-684C-9BF3-8A67E92E9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6F079652-24EE-E148-8E82-5564E52491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e-reed.com/csc32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reditcards.com/credit-card-news/assets/Luhn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89294A-55E5-0246-B45C-2DF4F3702D8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  <a:endParaRPr lang="en-US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endParaRPr lang="en-US" sz="16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</a:t>
            </a:r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2018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4" name="Rectangle 13"/>
          <p:cNvSpPr>
            <a:spLocks noChangeArrowheads="1"/>
          </p:cNvSpPr>
          <p:nvPr/>
        </p:nvSpPr>
        <p:spPr bwMode="auto">
          <a:xfrm>
            <a:off x="685800" y="2209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See online syllabus (also available through </a:t>
            </a:r>
            <a:r>
              <a:rPr lang="en-US" dirty="0" err="1" smtClean="0">
                <a:solidFill>
                  <a:schemeClr val="accent2"/>
                </a:solidFill>
                <a:latin typeface="Arial Narrow" charset="0"/>
              </a:rPr>
              <a:t>BlueLine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)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</a:t>
            </a:r>
            <a:r>
              <a:rPr lang="en-US" dirty="0">
                <a:latin typeface="Arial Narrow" charset="0"/>
              </a:rPr>
              <a:t>	</a:t>
            </a:r>
          </a:p>
          <a:p>
            <a:pPr marL="1143000" lvl="2" indent="-228600"/>
            <a:r>
              <a:rPr lang="en-US" u="sng" dirty="0">
                <a:solidFill>
                  <a:schemeClr val="tx2"/>
                </a:solidFill>
                <a:latin typeface="Arial Narrow" charset="0"/>
                <a:hlinkClick r:id="rId2"/>
              </a:rPr>
              <a:t>http://dave-reed.com/csc321</a:t>
            </a:r>
            <a:endParaRPr lang="en-US" u="sng" dirty="0">
              <a:solidFill>
                <a:schemeClr val="tx2"/>
              </a:solidFill>
              <a:latin typeface="Arial Narrow" charset="0"/>
            </a:endParaRPr>
          </a:p>
          <a:p>
            <a:pPr marL="342900" indent="-342900"/>
            <a:endParaRPr lang="en-US" sz="1400" u="sng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Course goals: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900" dirty="0">
              <a:latin typeface="Arial Narrow" charset="0"/>
            </a:endParaRPr>
          </a:p>
          <a:p>
            <a:pPr marL="342900" indent="-342900"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To understand fundamental data structures (lists, stacks, queues, sets, maps, and linked structures) and be able to implement software solutions to problems using these data structures. 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To achieve a working knowledge of various mathematical structures essential for the field of computer science, including graphs, trees, and networks. 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To develop analytical techniques for evaluating the efficiency of data structures and programs, including counting, </a:t>
            </a:r>
            <a:r>
              <a:rPr lang="en-US" sz="2000" dirty="0" err="1">
                <a:latin typeface="Arial Narrow" charset="0"/>
              </a:rPr>
              <a:t>asymptotics</a:t>
            </a:r>
            <a:r>
              <a:rPr lang="en-US" sz="2000" dirty="0">
                <a:latin typeface="Arial Narrow" charset="0"/>
              </a:rPr>
              <a:t>, and recurrence relations. 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To be able to design and implement a program to model a real-world system, selecting and implementing appropriate data structures.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AEFEB6-78ED-4E4D-88CD-AA64839AAAE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221 vs. 222 vs. 321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221: intro to programming via scripting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focused on the design &amp; analysis of small scripts (in Python)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introduced fundamental programming concepts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variables, assignments, expressions, I/O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control structures (if, if-else, while, for), lists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functions, parameters, intro to OO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endParaRPr lang="en-US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669925" y="2971800"/>
            <a:ext cx="79406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222:  object-oriented programming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focused on the design &amp; analysis of more complex programs (in Java)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utilized OO approach &amp; techniques for code reuse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ü"/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classes, fields, methods, objects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ü"/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interfaces, inheritance, polymorphism, object composition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ü"/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searching &amp; sorting, Big-Oh efficiency, </a:t>
            </a:r>
            <a:r>
              <a:rPr lang="en-US" sz="2000" dirty="0" smtClean="0">
                <a:solidFill>
                  <a:srgbClr val="FF0033"/>
                </a:solidFill>
                <a:latin typeface="Arial Narrow" charset="0"/>
              </a:rPr>
              <a:t>recursion</a:t>
            </a:r>
            <a:endParaRPr lang="en-US" sz="2000" dirty="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8229600" y="1524000"/>
            <a:ext cx="1219200" cy="340042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you should be familiar with these concepts (we will do some review next week, but you should review your own notes &amp; text)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685800" y="5029200"/>
            <a:ext cx="8382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321: data-driven programming &amp; analysis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focus on problems that involve storing &amp; manipulating large amounts of data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focus on understanding/analyzing/selecting appropriate structures for problems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ü"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standard collections (lists, stacks, queues, trees, sets, maps)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ü"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mathematical structures (trees, graphs, networks)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ü"/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analysis techniques (counting, asymptotics, recurrence relations)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ü"/>
            </a:pPr>
            <a:endParaRPr lang="en-US" sz="200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257029" grpId="0" animBg="1"/>
      <p:bldP spid="2570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963F7D-3F3D-B54E-BD36-E9DFCF6BF23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problems start to get complex…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…choosing the right algorithm and data structures are important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e.g., phone book lookup, </a:t>
            </a:r>
            <a:r>
              <a:rPr lang="en-US" dirty="0" smtClean="0">
                <a:latin typeface="Arial Narrow" charset="0"/>
                <a:ea typeface="ＭＳ Ｐゴシック" charset="0"/>
              </a:rPr>
              <a:t>Sudoku solver, path finder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must develop problem-solving approaches (e.g., brute force, backtracking)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be able to identify appropriate data structures (e.g., lists, trees, sets, maps)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200400"/>
            <a:ext cx="8702675" cy="3886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example: dictionary lookup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you are given a large dictionary of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100K+ words</a:t>
            </a:r>
            <a:endParaRPr lang="en-US" sz="1600" dirty="0" smtClean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want to be able to store and lookup words</a:t>
            </a: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1257300" lvl="3" indent="0">
              <a:buNone/>
            </a:pPr>
            <a:endParaRPr lang="en-US" sz="900" dirty="0" smtClean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3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store in an unsorted </a:t>
            </a:r>
            <a:r>
              <a:rPr lang="en-US" sz="1600" dirty="0" err="1" smtClean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ArrayList</a:t>
            </a:r>
            <a:r>
              <a:rPr lang="en-US" sz="1600" dirty="0" smtClean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 perform sequential search </a:t>
            </a:r>
          </a:p>
          <a:p>
            <a:pPr lvl="3" indent="-342900">
              <a:buFont typeface="+mj-lt"/>
              <a:buAutoNum type="arabicPeriod"/>
            </a:pPr>
            <a:r>
              <a:rPr lang="en-US" sz="1600" dirty="0" smtClean="0">
                <a:latin typeface="Arial Narrow" charset="0"/>
                <a:ea typeface="ＭＳ Ｐゴシック" charset="0"/>
                <a:sym typeface="Wingdings" charset="0"/>
              </a:rPr>
              <a:t>insert into a sorted </a:t>
            </a:r>
            <a:r>
              <a:rPr lang="en-US" sz="1600" dirty="0" err="1" smtClean="0">
                <a:latin typeface="Arial Narrow" charset="0"/>
                <a:ea typeface="ＭＳ Ｐゴシック" charset="0"/>
                <a:sym typeface="Wingdings" charset="0"/>
              </a:rPr>
              <a:t>ArrayList</a:t>
            </a:r>
            <a:r>
              <a:rPr lang="en-US" sz="1600" dirty="0" smtClean="0">
                <a:latin typeface="Arial Narrow" charset="0"/>
                <a:ea typeface="ＭＳ Ｐゴシック" charset="0"/>
                <a:sym typeface="Wingdings" charset="0"/>
              </a:rPr>
              <a:t>, perform binary search </a:t>
            </a:r>
          </a:p>
          <a:p>
            <a:pPr lvl="3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store in an unsorted </a:t>
            </a:r>
            <a:r>
              <a:rPr lang="en-US" sz="1600" dirty="0" err="1" smtClean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ArrayList</a:t>
            </a:r>
            <a:r>
              <a:rPr lang="en-US" sz="1600" dirty="0" smtClean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, sort before each sequence of binary searches</a:t>
            </a:r>
          </a:p>
          <a:p>
            <a:pPr lvl="3" indent="-342900">
              <a:buFont typeface="+mj-lt"/>
              <a:buAutoNum type="arabicPeriod"/>
            </a:pPr>
            <a:r>
              <a:rPr lang="en-US" sz="1600" dirty="0" smtClean="0">
                <a:latin typeface="Arial Narrow" charset="0"/>
                <a:ea typeface="ＭＳ Ｐゴシック" charset="0"/>
                <a:sym typeface="Wingdings" charset="0"/>
              </a:rPr>
              <a:t>store in a </a:t>
            </a:r>
            <a:r>
              <a:rPr lang="en-US" sz="1600" dirty="0" err="1" smtClean="0">
                <a:latin typeface="Arial Narrow" charset="0"/>
                <a:ea typeface="ＭＳ Ｐゴシック" charset="0"/>
                <a:sym typeface="Wingdings" charset="0"/>
              </a:rPr>
              <a:t>LinkedList</a:t>
            </a:r>
            <a:r>
              <a:rPr lang="en-US" sz="1600" dirty="0" smtClean="0">
                <a:latin typeface="Arial Narrow" charset="0"/>
                <a:ea typeface="ＭＳ Ｐゴシック" charset="0"/>
                <a:sym typeface="Wingdings" charset="0"/>
              </a:rPr>
              <a:t> or </a:t>
            </a:r>
            <a:r>
              <a:rPr lang="en-US" sz="1600" dirty="0" err="1" smtClean="0">
                <a:latin typeface="Arial Narrow" charset="0"/>
                <a:ea typeface="ＭＳ Ｐゴシック" charset="0"/>
                <a:sym typeface="Wingdings" charset="0"/>
              </a:rPr>
              <a:t>TreeSet</a:t>
            </a:r>
            <a:r>
              <a:rPr lang="en-US" sz="1600" dirty="0" smtClean="0">
                <a:latin typeface="Arial Narrow" charset="0"/>
                <a:ea typeface="ＭＳ Ｐゴシック" charset="0"/>
                <a:sym typeface="Wingdings" charset="0"/>
              </a:rPr>
              <a:t> (?) or </a:t>
            </a:r>
            <a:r>
              <a:rPr lang="en-US" sz="1600" dirty="0" err="1" smtClean="0">
                <a:latin typeface="Arial Narrow" charset="0"/>
                <a:ea typeface="ＭＳ Ｐゴシック" charset="0"/>
                <a:sym typeface="Wingdings" charset="0"/>
              </a:rPr>
              <a:t>HashSet</a:t>
            </a:r>
            <a:r>
              <a:rPr lang="en-US" sz="1600" dirty="0" smtClean="0">
                <a:latin typeface="Arial Narrow" charset="0"/>
                <a:ea typeface="ＭＳ Ｐゴシック" charset="0"/>
                <a:sym typeface="Wingdings" charset="0"/>
              </a:rPr>
              <a:t> (?)</a:t>
            </a:r>
            <a:endParaRPr lang="en-US" sz="16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1257300" lvl="3" indent="0">
              <a:buNone/>
            </a:pPr>
            <a:endParaRPr lang="en-US" sz="1400" dirty="0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defRPr/>
            </a:pPr>
            <a:r>
              <a:rPr lang="en-US" kern="0" dirty="0" smtClean="0">
                <a:ea typeface="ＭＳ Ｐゴシック" pitchFamily="-84" charset="-128"/>
                <a:cs typeface="ＭＳ Ｐゴシック" pitchFamily="-84" charset="-128"/>
              </a:rPr>
              <a:t>the efficiency of each approach depends not only on the size of the dictionary, but the pattern of operations</a:t>
            </a:r>
            <a:endParaRPr lang="en-US" kern="0" dirty="0"/>
          </a:p>
          <a:p>
            <a:pPr marL="1600200" lvl="2" indent="-342900">
              <a:buFont typeface="Wingdings" charset="2"/>
              <a:buChar char="ü"/>
              <a:defRPr/>
            </a:pPr>
            <a:r>
              <a:rPr lang="en-US" sz="1600" kern="0" dirty="0" smtClean="0"/>
              <a:t>sequence of adds followed by sequence of searches?</a:t>
            </a:r>
            <a:endParaRPr lang="en-US" sz="1600" kern="0" dirty="0"/>
          </a:p>
          <a:p>
            <a:pPr marL="1600200" lvl="2" indent="-342900">
              <a:buFont typeface="Wingdings" charset="2"/>
              <a:buChar char="ü"/>
              <a:defRPr/>
            </a:pPr>
            <a:r>
              <a:rPr lang="en-US" sz="1600" kern="0" dirty="0" smtClean="0"/>
              <a:t>mixture of adds and searches?</a:t>
            </a:r>
            <a:endParaRPr lang="en-US" sz="1600" kern="0" dirty="0"/>
          </a:p>
          <a:p>
            <a:pPr marL="1257300" lvl="3" indent="0">
              <a:buNone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anagram finder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438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you are given a large dictionary of 100K+ words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endParaRPr lang="en-US" sz="1200" dirty="0" smtClean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repeatedly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given a word, must find all anagrams of that word</a:t>
            </a:r>
          </a:p>
          <a:p>
            <a:pPr marL="1257300" lvl="3" indent="0">
              <a:buNone/>
            </a:pPr>
            <a:endParaRPr lang="en-US" sz="9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914400" lvl="3" indent="0"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pale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leap pale peal plea</a:t>
            </a:r>
          </a:p>
          <a:p>
            <a:pPr marL="914400" lvl="3" indent="0"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steal least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setal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slate stale steal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stela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taels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tales teals tesla</a:t>
            </a:r>
          </a:p>
          <a:p>
            <a:pPr marL="914400" lvl="3" indent="0">
              <a:buNone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banana  banana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4626-2BE2-BC4B-B6AB-536DD587E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69925" y="3962400"/>
            <a:ext cx="8702675" cy="2438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lvl="1">
              <a:defRPr/>
            </a:pPr>
            <a:r>
              <a:rPr lang="en-US" kern="0" dirty="0">
                <a:ea typeface="ＭＳ Ｐゴシック" pitchFamily="-84" charset="-128"/>
                <a:cs typeface="ＭＳ Ｐゴシック" pitchFamily="-84" charset="-128"/>
              </a:rPr>
              <a:t>there are many choices to be made &amp; many "reasonable" decisions</a:t>
            </a:r>
            <a:endParaRPr lang="en-US" kern="0" dirty="0"/>
          </a:p>
          <a:p>
            <a:pPr marL="1257300" lvl="2" indent="-342900">
              <a:spcBef>
                <a:spcPts val="1032"/>
              </a:spcBef>
              <a:buFont typeface="Wingdings" charset="2"/>
              <a:buChar char="ü"/>
              <a:defRPr/>
            </a:pPr>
            <a:r>
              <a:rPr lang="en-US" sz="1800" kern="0" dirty="0"/>
              <a:t>how do you determine if two words are anagrams?</a:t>
            </a:r>
          </a:p>
          <a:p>
            <a:pPr marL="1257300" lvl="2" indent="-342900">
              <a:spcBef>
                <a:spcPts val="1032"/>
              </a:spcBef>
              <a:buFont typeface="Wingdings" charset="2"/>
              <a:buChar char="ü"/>
              <a:defRPr/>
            </a:pPr>
            <a:r>
              <a:rPr lang="en-US" sz="1800" kern="0" dirty="0"/>
              <a:t>should you store the dictionary words internally?  if so, how?</a:t>
            </a:r>
          </a:p>
          <a:p>
            <a:pPr marL="1257300" lvl="2" indent="-342900">
              <a:spcBef>
                <a:spcPts val="1032"/>
              </a:spcBef>
              <a:buFont typeface="Wingdings" charset="2"/>
              <a:buChar char="ü"/>
              <a:defRPr/>
            </a:pPr>
            <a:r>
              <a:rPr lang="en-US" sz="1800" kern="0" dirty="0"/>
              <a:t>should you preprocess the words?  if so, how?</a:t>
            </a:r>
          </a:p>
          <a:p>
            <a:pPr marL="1257300" lvl="2" indent="-342900">
              <a:spcBef>
                <a:spcPts val="1032"/>
              </a:spcBef>
              <a:buFont typeface="Wingdings" charset="2"/>
              <a:buChar char="ü"/>
              <a:defRPr/>
            </a:pPr>
            <a:r>
              <a:rPr lang="en-US" sz="1800" kern="0" dirty="0"/>
              <a:t>is a simplistic approach going to be efficient enough to handle 100K+ words?</a:t>
            </a:r>
          </a:p>
          <a:p>
            <a:pPr marL="1257300" lvl="2" indent="-342900">
              <a:spcBef>
                <a:spcPts val="1032"/>
              </a:spcBef>
              <a:buFont typeface="Wingdings" charset="2"/>
              <a:buChar char="ü"/>
              <a:defRPr/>
            </a:pPr>
            <a:r>
              <a:rPr lang="en-US" sz="1800" kern="0" dirty="0"/>
              <a:t>how do you test your solution?</a:t>
            </a:r>
          </a:p>
        </p:txBody>
      </p:sp>
    </p:spTree>
    <p:extLst>
      <p:ext uri="{BB962C8B-B14F-4D97-AF65-F5344CB8AC3E}">
        <p14:creationId xmlns:p14="http://schemas.microsoft.com/office/powerpoint/2010/main" val="315058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3F009D3-CD78-344B-A8CB-4E54765011C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Possible implementations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143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generate every permutation of the letters, check to see if a word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how many permutations are there?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will this scale?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685800" y="2743200"/>
            <a:ext cx="8702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buFontTx/>
              <a:buAutoNum type="arabicPeriod" startAt="2"/>
            </a:pP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compare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against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each word in the dictionary and test if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anagram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how costly to determine if two words are anagrams?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how many comparisons will be needed?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will this scale?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685800" y="4724400"/>
            <a:ext cx="87026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buFontTx/>
              <a:buAutoNum type="arabicPeriod" startAt="3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preprocess all words in the dictionary and index by their sorted form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e.g., store "least" and "steal" </a:t>
            </a:r>
            <a:r>
              <a:rPr lang="en-US" sz="2000">
                <a:latin typeface="Arial Narrow" charset="0"/>
                <a:sym typeface="Wingdings" charset="0"/>
              </a:rPr>
              <a:t>together, indexed by "aelst"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how much work is required to preprocess the entire dictionary?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how much easier is the task 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263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HW1: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credit card numbers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3124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HW1 is posted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part1 is to be completed in 2-person teams, due </a:t>
            </a:r>
            <a:r>
              <a:rPr lang="en-US" dirty="0">
                <a:latin typeface="Arial Narrow" charset="0"/>
                <a:ea typeface="ＭＳ Ｐゴシック" charset="0"/>
              </a:rPr>
              <a:t>in </a:t>
            </a:r>
            <a:r>
              <a:rPr lang="en-US" dirty="0" smtClean="0">
                <a:latin typeface="Arial Narrow" charset="0"/>
                <a:ea typeface="ＭＳ Ｐゴシック" charset="0"/>
              </a:rPr>
              <a:t>1.5 weeks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</a:rPr>
              <a:t>we will meet to go over the code, go over holes in your knowledge/skills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part2 is to be completed individually, builds on part1 code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both parts involve verifying credit card numbers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Visa, </a:t>
            </a:r>
            <a:r>
              <a:rPr lang="en-US" dirty="0" err="1" smtClean="0">
                <a:latin typeface="Arial Narrow" charset="0"/>
                <a:ea typeface="ＭＳ Ｐゴシック" charset="0"/>
              </a:rPr>
              <a:t>Mastercard</a:t>
            </a:r>
            <a:r>
              <a:rPr lang="en-US" dirty="0" smtClean="0">
                <a:latin typeface="Arial Narrow" charset="0"/>
                <a:ea typeface="ＭＳ Ｐゴシック" charset="0"/>
              </a:rPr>
              <a:t> &amp; Discover use 16-digits (6 for issuer, 9 for user account, 1 check)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American Express uses 15-digits (6 for issuer, 8 for user account, 1 check)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</a:rPr>
              <a:t>as a security measure, the numbers must conform to the </a:t>
            </a:r>
            <a:r>
              <a:rPr lang="en-US" dirty="0" smtClean="0">
                <a:latin typeface="Arial Narrow" charset="0"/>
                <a:ea typeface="ＭＳ Ｐゴシック" charset="0"/>
                <a:hlinkClick r:id="rId2"/>
              </a:rPr>
              <a:t>Luhn Formula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B1750B-D9C8-E648-B12F-FB68C69B9DE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7637" y="4687233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ourier New" charset="0"/>
                <a:ea typeface="Courier New" charset="0"/>
                <a:cs typeface="Courier New" charset="0"/>
              </a:rPr>
              <a:t>4289 0298 1524 0026</a:t>
            </a:r>
          </a:p>
          <a:p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2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9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2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9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8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5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4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0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6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8 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16   0  18  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2   4   0   4</a:t>
            </a: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+2+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7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+9+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+2+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9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+8+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+5+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+4+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+0+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+6 = 70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HW1 part 1: working in pairs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448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read in digit sequences from a file</a:t>
            </a:r>
          </a:p>
          <a:p>
            <a:pPr marL="800100" lvl="2" indent="0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file name should be specified by user</a:t>
            </a:r>
          </a:p>
          <a:p>
            <a:pPr marL="800100" lvl="2" indent="0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one sequence per line (varying lengths), ignore spaces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for each, determine and display if valid or invalid</a:t>
            </a:r>
          </a:p>
          <a:p>
            <a:pPr marL="0" indent="0"/>
            <a:endParaRPr lang="en-US" dirty="0" smtClean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 dirty="0" smtClean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857250" lvl="1" indent="-457200"/>
            <a:endParaRPr lang="en-US" dirty="0" smtClean="0">
              <a:latin typeface="Arial Narrow" charset="0"/>
              <a:ea typeface="ＭＳ Ｐゴシック" charset="0"/>
            </a:endParaRPr>
          </a:p>
          <a:p>
            <a:pPr marL="857250" lvl="1" indent="-457200"/>
            <a:endParaRPr lang="en-US" dirty="0">
              <a:latin typeface="Arial Narrow" charset="0"/>
              <a:ea typeface="ＭＳ Ｐゴシック" charset="0"/>
            </a:endParaRPr>
          </a:p>
          <a:p>
            <a:pPr marL="400050" lvl="1" indent="0">
              <a:buNone/>
            </a:pPr>
            <a:endParaRPr lang="en-US" dirty="0" smtClean="0">
              <a:latin typeface="Arial Narrow" charset="0"/>
              <a:ea typeface="ＭＳ Ｐゴシック" charset="0"/>
            </a:endParaRPr>
          </a:p>
          <a:p>
            <a:pPr marL="857250" lvl="1" indent="-457200"/>
            <a:endParaRPr lang="en-US" dirty="0" smtClean="0">
              <a:latin typeface="Arial Narrow" charset="0"/>
              <a:ea typeface="ＭＳ Ｐゴシック" charset="0"/>
            </a:endParaRPr>
          </a:p>
          <a:p>
            <a:pPr marL="457200" indent="-457200">
              <a:tabLst>
                <a:tab pos="1092200" algn="l"/>
              </a:tabLst>
            </a:pPr>
            <a:endParaRPr lang="en-US" sz="2000" dirty="0" smtClean="0">
              <a:solidFill>
                <a:srgbClr val="FF0000"/>
              </a:solidFill>
              <a:latin typeface="Arial Narrow" charset="0"/>
              <a:ea typeface="ＭＳ Ｐゴシック" charset="0"/>
            </a:endParaRPr>
          </a:p>
          <a:p>
            <a:pPr marL="457200" indent="-457200">
              <a:tabLst>
                <a:tab pos="1092200" algn="l"/>
              </a:tabLst>
            </a:pPr>
            <a:r>
              <a:rPr lang="en-US" sz="20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0BB161F-4F98-7E44-BF60-069CF9A005A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24929"/>
            <a:ext cx="2912759" cy="16411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181" y="4800600"/>
            <a:ext cx="3918178" cy="16855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410200" y="3014008"/>
            <a:ext cx="3657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092200" algn="l"/>
              </a:tabLst>
            </a:pP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ADVICE: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work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with your partner – you both should understand everything in your program</a:t>
            </a:r>
          </a:p>
          <a:p>
            <a:pPr>
              <a:tabLst>
                <a:tab pos="1092200" algn="l"/>
              </a:tabLst>
            </a:pP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		</a:t>
            </a:r>
            <a:endParaRPr lang="en-US" sz="2000" dirty="0" smtClean="0">
              <a:solidFill>
                <a:srgbClr val="FF0000"/>
              </a:solidFill>
              <a:latin typeface="Arial Narrow" charset="0"/>
            </a:endParaRPr>
          </a:p>
          <a:p>
            <a:pPr>
              <a:tabLst>
                <a:tab pos="109220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be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introspective – identify holes,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help each other,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come see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me!</a:t>
            </a:r>
            <a:endParaRPr lang="en-US" sz="2000" dirty="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9" name="Bent Arrow 8"/>
          <p:cNvSpPr/>
          <p:nvPr/>
        </p:nvSpPr>
        <p:spPr bwMode="auto">
          <a:xfrm flipV="1">
            <a:off x="1219200" y="5051056"/>
            <a:ext cx="762000" cy="605022"/>
          </a:xfrm>
          <a:prstGeom prst="bentArrow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HW1 part 2: working individually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60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display valid/invalid sequences in groups</a:t>
            </a:r>
          </a:p>
          <a:p>
            <a:pPr marL="800100" lvl="2" indent="0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within each group, display in numerical order (ignoring spaces)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in the case of a corrupted digit, determine the missing digit</a:t>
            </a:r>
          </a:p>
          <a:p>
            <a:pPr marL="800100" lvl="2" indent="0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a corrupted digit specified as '?'</a:t>
            </a:r>
            <a:endParaRPr lang="en-US" dirty="0" smtClean="0">
              <a:latin typeface="Arial Narrow" charset="0"/>
              <a:ea typeface="ＭＳ Ｐゴシック" charset="0"/>
            </a:endParaRPr>
          </a:p>
          <a:p>
            <a:pPr marL="857250" lvl="1" indent="-457200"/>
            <a:endParaRPr lang="en-US" dirty="0" smtClean="0">
              <a:latin typeface="Arial Narrow" charset="0"/>
              <a:ea typeface="ＭＳ Ｐゴシック" charset="0"/>
            </a:endParaRPr>
          </a:p>
          <a:p>
            <a:pPr marL="457200" indent="-457200">
              <a:tabLst>
                <a:tab pos="1092200" algn="l"/>
              </a:tabLst>
            </a:pPr>
            <a:r>
              <a:rPr lang="en-US" sz="20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0BB161F-4F98-7E44-BF60-069CF9A005A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60700"/>
            <a:ext cx="2590800" cy="1968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150" y="4432300"/>
            <a:ext cx="2552700" cy="2476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4000" y="3013442"/>
            <a:ext cx="35814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092200" algn="l"/>
              </a:tabLst>
            </a:pP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NOTE: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this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part must be completed individually, building upon your team's code</a:t>
            </a:r>
          </a:p>
          <a:p>
            <a:pPr>
              <a:tabLst>
                <a:tab pos="1092200" algn="l"/>
              </a:tabLst>
            </a:pP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		</a:t>
            </a:r>
            <a:endParaRPr lang="en-US" sz="2000" dirty="0" smtClean="0">
              <a:solidFill>
                <a:srgbClr val="FF0000"/>
              </a:solidFill>
              <a:latin typeface="Arial Narrow" charset="0"/>
            </a:endParaRPr>
          </a:p>
          <a:p>
            <a:pPr>
              <a:tabLst>
                <a:tab pos="109220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come see me A LOT!</a:t>
            </a:r>
            <a:endParaRPr lang="en-US" sz="2000" dirty="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10" name="Bent Arrow 9"/>
          <p:cNvSpPr/>
          <p:nvPr/>
        </p:nvSpPr>
        <p:spPr bwMode="auto">
          <a:xfrm flipV="1">
            <a:off x="1866900" y="5308600"/>
            <a:ext cx="990600" cy="660400"/>
          </a:xfrm>
          <a:prstGeom prst="bentArrow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8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4878</TotalTime>
  <Words>841</Words>
  <Application>Microsoft Macintosh PowerPoint</Application>
  <PresentationFormat>Custom</PresentationFormat>
  <Paragraphs>129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Narrow</vt:lpstr>
      <vt:lpstr>Courier New</vt:lpstr>
      <vt:lpstr>ＭＳ Ｐゴシック</vt:lpstr>
      <vt:lpstr>Times New Roman</vt:lpstr>
      <vt:lpstr>Wingdings</vt:lpstr>
      <vt:lpstr>Blank Presentation</vt:lpstr>
      <vt:lpstr>PowerPoint Presentation</vt:lpstr>
      <vt:lpstr>221 vs. 222 vs. 321</vt:lpstr>
      <vt:lpstr>When problems start to get complex…</vt:lpstr>
      <vt:lpstr>Another example: anagram finder</vt:lpstr>
      <vt:lpstr>Possible implementations</vt:lpstr>
      <vt:lpstr>HW1: credit card numbers</vt:lpstr>
      <vt:lpstr>HW1 part 1: working in pairs</vt:lpstr>
      <vt:lpstr>HW1 part 2: working individually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121</cp:revision>
  <cp:lastPrinted>2001-09-04T05:55:52Z</cp:lastPrinted>
  <dcterms:created xsi:type="dcterms:W3CDTF">2013-08-20T18:00:50Z</dcterms:created>
  <dcterms:modified xsi:type="dcterms:W3CDTF">2018-07-28T18:22:45Z</dcterms:modified>
</cp:coreProperties>
</file>