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9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4" r:id="rId13"/>
    <p:sldId id="355" r:id="rId14"/>
    <p:sldId id="375" r:id="rId15"/>
    <p:sldId id="362" r:id="rId16"/>
    <p:sldId id="363" r:id="rId17"/>
    <p:sldId id="367" r:id="rId18"/>
    <p:sldId id="368" r:id="rId19"/>
    <p:sldId id="369" r:id="rId20"/>
    <p:sldId id="370" r:id="rId21"/>
    <p:sldId id="371" r:id="rId2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28"/>
    <p:restoredTop sz="91429"/>
  </p:normalViewPr>
  <p:slideViewPr>
    <p:cSldViewPr>
      <p:cViewPr varScale="1">
        <p:scale>
          <a:sx n="115" d="100"/>
          <a:sy n="115" d="100"/>
        </p:scale>
        <p:origin x="312" y="18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FAFEAA06-E6CB-3C43-B5C2-994D5C70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93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319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192C3AA0-0931-7341-AFBD-2B706EC85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DD4F2-41EA-2B4D-932C-6A137C0A5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9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91B82-2C65-8D42-AD68-1D681B487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54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01238-E5B1-AB46-8D46-1BEB01611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2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1021-82BB-5E4C-A1F2-3CE426C45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8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91186-91F2-7E42-909D-458595FEE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5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D8963-7EF8-9048-AADE-50671BC10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56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5058D-7420-0D42-A5B5-8A798250E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7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B87DA-655C-6641-8FDD-7185D8DCD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1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4EF91-E652-C248-9154-756189BB7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0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08E0E-DF77-BB41-91A3-6AF3988CD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9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91ECC-575A-6D47-9485-A593B3DC1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8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BBD6A7E7-5DB3-5444-B243-212B916BE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063980-A30D-DC4E-836E-9F39311A0F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</a:t>
            </a: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2018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Lists, stacks &amp; queues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Collection classes: 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Arial Narrow" charset="0"/>
              <a:buChar char="─"/>
            </a:pPr>
            <a:r>
              <a:rPr lang="en-US" sz="1800" dirty="0">
                <a:latin typeface="Arial Narrow" charset="0"/>
              </a:rPr>
              <a:t>List (</a:t>
            </a:r>
            <a:r>
              <a:rPr lang="en-US" sz="1800" dirty="0" err="1">
                <a:latin typeface="Arial Narrow" charset="0"/>
              </a:rPr>
              <a:t>ArrayList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LinkedList</a:t>
            </a:r>
            <a:r>
              <a:rPr lang="en-US" sz="1800" dirty="0">
                <a:latin typeface="Arial Narrow" charset="0"/>
              </a:rPr>
              <a:t>), Set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), Map (</a:t>
            </a:r>
            <a:r>
              <a:rPr lang="en-US" sz="1800" dirty="0" err="1">
                <a:latin typeface="Arial Narrow" charset="0"/>
              </a:rPr>
              <a:t>TreeMap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HashMap</a:t>
            </a:r>
            <a:r>
              <a:rPr lang="en-US" sz="1800" dirty="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ArrayList</a:t>
            </a:r>
            <a:r>
              <a:rPr lang="en-US" sz="2000" dirty="0">
                <a:latin typeface="Arial Narrow" charset="0"/>
              </a:rPr>
              <a:t> performance and implementation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LinkedList</a:t>
            </a:r>
            <a:r>
              <a:rPr lang="en-US" sz="2000" dirty="0">
                <a:latin typeface="Arial Narrow" charset="0"/>
              </a:rPr>
              <a:t> performance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Stacks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Queues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473609-54F1-F941-9B4D-26592E74FD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examples</a:t>
            </a:r>
          </a:p>
        </p:txBody>
      </p:sp>
      <p:grpSp>
        <p:nvGrpSpPr>
          <p:cNvPr id="25603" name="Group 9"/>
          <p:cNvGrpSpPr>
            <a:grpSpLocks/>
          </p:cNvGrpSpPr>
          <p:nvPr/>
        </p:nvGrpSpPr>
        <p:grpSpPr bwMode="auto">
          <a:xfrm>
            <a:off x="990600" y="1631950"/>
            <a:ext cx="2590800" cy="1187450"/>
            <a:chOff x="1392" y="2256"/>
            <a:chExt cx="1632" cy="748"/>
          </a:xfrm>
        </p:grpSpPr>
        <p:sp>
          <p:nvSpPr>
            <p:cNvPr id="25625" name="Text Box 5"/>
            <p:cNvSpPr txBox="1">
              <a:spLocks noChangeArrowheads="1"/>
            </p:cNvSpPr>
            <p:nvPr/>
          </p:nvSpPr>
          <p:spPr bwMode="auto">
            <a:xfrm>
              <a:off x="1824" y="278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26" name="Text Box 6"/>
            <p:cNvSpPr txBox="1">
              <a:spLocks noChangeArrowheads="1"/>
            </p:cNvSpPr>
            <p:nvPr/>
          </p:nvSpPr>
          <p:spPr bwMode="auto">
            <a:xfrm>
              <a:off x="1824" y="254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27" name="Text Box 7"/>
            <p:cNvSpPr txBox="1">
              <a:spLocks noChangeArrowheads="1"/>
            </p:cNvSpPr>
            <p:nvPr/>
          </p:nvSpPr>
          <p:spPr bwMode="auto">
            <a:xfrm>
              <a:off x="1824" y="230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28" name="Text Box 8"/>
            <p:cNvSpPr txBox="1">
              <a:spLocks noChangeArrowheads="1"/>
            </p:cNvSpPr>
            <p:nvPr/>
          </p:nvSpPr>
          <p:spPr bwMode="auto">
            <a:xfrm>
              <a:off x="1392" y="225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019800" y="5486400"/>
            <a:ext cx="2590800" cy="746125"/>
            <a:chOff x="2016" y="3830"/>
            <a:chExt cx="1632" cy="470"/>
          </a:xfrm>
        </p:grpSpPr>
        <p:sp>
          <p:nvSpPr>
            <p:cNvPr id="25622" name="Text Box 16"/>
            <p:cNvSpPr txBox="1">
              <a:spLocks noChangeArrowheads="1"/>
            </p:cNvSpPr>
            <p:nvPr/>
          </p:nvSpPr>
          <p:spPr bwMode="auto">
            <a:xfrm>
              <a:off x="2448" y="408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23" name="Text Box 17"/>
            <p:cNvSpPr txBox="1">
              <a:spLocks noChangeArrowheads="1"/>
            </p:cNvSpPr>
            <p:nvPr/>
          </p:nvSpPr>
          <p:spPr bwMode="auto">
            <a:xfrm>
              <a:off x="2448" y="384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24" name="Text Box 19"/>
            <p:cNvSpPr txBox="1">
              <a:spLocks noChangeArrowheads="1"/>
            </p:cNvSpPr>
            <p:nvPr/>
          </p:nvSpPr>
          <p:spPr bwMode="auto">
            <a:xfrm>
              <a:off x="2016" y="3830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90600" y="4648200"/>
            <a:ext cx="2590800" cy="1600200"/>
            <a:chOff x="192" y="3312"/>
            <a:chExt cx="1632" cy="1008"/>
          </a:xfrm>
        </p:grpSpPr>
        <p:sp>
          <p:nvSpPr>
            <p:cNvPr id="25617" name="Text Box 11"/>
            <p:cNvSpPr txBox="1">
              <a:spLocks noChangeArrowheads="1"/>
            </p:cNvSpPr>
            <p:nvPr/>
          </p:nvSpPr>
          <p:spPr bwMode="auto">
            <a:xfrm>
              <a:off x="624" y="410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18" name="Text Box 12"/>
            <p:cNvSpPr txBox="1">
              <a:spLocks noChangeArrowheads="1"/>
            </p:cNvSpPr>
            <p:nvPr/>
          </p:nvSpPr>
          <p:spPr bwMode="auto">
            <a:xfrm>
              <a:off x="624" y="386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19" name="Text Box 13"/>
            <p:cNvSpPr txBox="1">
              <a:spLocks noChangeArrowheads="1"/>
            </p:cNvSpPr>
            <p:nvPr/>
          </p:nvSpPr>
          <p:spPr bwMode="auto">
            <a:xfrm>
              <a:off x="624" y="362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20" name="Text Box 14"/>
            <p:cNvSpPr txBox="1">
              <a:spLocks noChangeArrowheads="1"/>
            </p:cNvSpPr>
            <p:nvPr/>
          </p:nvSpPr>
          <p:spPr bwMode="auto">
            <a:xfrm>
              <a:off x="192" y="3312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  <p:sp>
          <p:nvSpPr>
            <p:cNvPr id="25621" name="Text Box 28"/>
            <p:cNvSpPr txBox="1">
              <a:spLocks noChangeArrowheads="1"/>
            </p:cNvSpPr>
            <p:nvPr/>
          </p:nvSpPr>
          <p:spPr bwMode="auto">
            <a:xfrm>
              <a:off x="624" y="336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4</a:t>
              </a:r>
            </a:p>
          </p:txBody>
        </p:sp>
      </p:grpSp>
      <p:sp>
        <p:nvSpPr>
          <p:cNvPr id="25606" name="TextBox 34"/>
          <p:cNvSpPr txBox="1">
            <a:spLocks noChangeArrowheads="1"/>
          </p:cNvSpPr>
          <p:nvPr/>
        </p:nvSpPr>
        <p:spPr bwMode="auto">
          <a:xfrm>
            <a:off x="4114800" y="16764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peek()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3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43200" y="3424238"/>
            <a:ext cx="1066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push(4)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5400000">
            <a:off x="1828800" y="3733800"/>
            <a:ext cx="1525588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609" name="TextBox 38"/>
          <p:cNvSpPr txBox="1">
            <a:spLocks noChangeArrowheads="1"/>
          </p:cNvSpPr>
          <p:nvPr/>
        </p:nvSpPr>
        <p:spPr bwMode="auto">
          <a:xfrm>
            <a:off x="5257800" y="34290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pop()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3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3735388" y="2971800"/>
            <a:ext cx="2741612" cy="2362200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611" name="Group 9"/>
          <p:cNvGrpSpPr>
            <a:grpSpLocks/>
          </p:cNvGrpSpPr>
          <p:nvPr/>
        </p:nvGrpSpPr>
        <p:grpSpPr bwMode="auto">
          <a:xfrm>
            <a:off x="6019800" y="1676400"/>
            <a:ext cx="2590800" cy="1187450"/>
            <a:chOff x="1392" y="2256"/>
            <a:chExt cx="1632" cy="748"/>
          </a:xfrm>
        </p:grpSpPr>
        <p:sp>
          <p:nvSpPr>
            <p:cNvPr id="25613" name="Text Box 5"/>
            <p:cNvSpPr txBox="1">
              <a:spLocks noChangeArrowheads="1"/>
            </p:cNvSpPr>
            <p:nvPr/>
          </p:nvSpPr>
          <p:spPr bwMode="auto">
            <a:xfrm>
              <a:off x="1824" y="278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14" name="Text Box 6"/>
            <p:cNvSpPr txBox="1">
              <a:spLocks noChangeArrowheads="1"/>
            </p:cNvSpPr>
            <p:nvPr/>
          </p:nvSpPr>
          <p:spPr bwMode="auto">
            <a:xfrm>
              <a:off x="1824" y="254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15" name="Text Box 7"/>
            <p:cNvSpPr txBox="1">
              <a:spLocks noChangeArrowheads="1"/>
            </p:cNvSpPr>
            <p:nvPr/>
          </p:nvSpPr>
          <p:spPr bwMode="auto">
            <a:xfrm>
              <a:off x="1824" y="230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16" name="Text Box 8"/>
            <p:cNvSpPr txBox="1">
              <a:spLocks noChangeArrowheads="1"/>
            </p:cNvSpPr>
            <p:nvPr/>
          </p:nvSpPr>
          <p:spPr bwMode="auto">
            <a:xfrm>
              <a:off x="1392" y="225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>
            <a:off x="3811588" y="2286000"/>
            <a:ext cx="2665412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57749E-045C-C942-9617-B39AD379BF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exercise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start with empty stack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1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2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3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4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POP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POP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F2CCBA-0E9C-BB4A-AA05-DBAE01EF5E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a stack is a common data structure, a predefined Java class exists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import java.util.Stack;</a:t>
            </a:r>
          </a:p>
          <a:p>
            <a:pPr lvl="1"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endParaRPr lang="en-US" sz="1800">
              <a:latin typeface="Courier New" charset="0"/>
              <a:ea typeface="ＭＳ Ｐゴシック" charset="0"/>
            </a:endParaRP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</a:rPr>
              <a:t> is generic to allow any type of object to be stored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Stack&lt;String&gt; wordStack = new Stack&lt;String&gt;();</a:t>
            </a:r>
          </a:p>
          <a:p>
            <a:pPr lvl="1">
              <a:buFont typeface="Wingdings" charset="0"/>
              <a:buNone/>
            </a:pPr>
            <a:endParaRPr lang="en-US" sz="10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Stack&lt;Integer&gt; numStack = new Stack&lt;Integer&gt;();</a:t>
            </a:r>
          </a:p>
          <a:p>
            <a:pPr lvl="1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standard </a:t>
            </a:r>
            <a:r>
              <a:rPr lang="en-US" sz="1800">
                <a:latin typeface="Courier New" charset="0"/>
                <a:ea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</a:rPr>
              <a:t> methods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push(T item); 		// adds item to top of stack 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pop();			// removes item at top of stack 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peek();			// returns item at top of stack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boolean empty();		// returns true if empty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int size();		// returns size of stack</a:t>
            </a:r>
            <a:endParaRPr lang="en-US" sz="140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EE8C69-226D-DE4F-9240-B53C99EA9A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application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mathematical expressions such as the following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compiler must verify such expressions are of the correct form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(A * (B + C))		([A * (B + C)] + [D * E])</a:t>
            </a:r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685800" y="2667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attempt 1: </a:t>
            </a:r>
            <a:r>
              <a:rPr lang="en-US" sz="2000">
                <a:latin typeface="Arial Narrow" charset="0"/>
              </a:rPr>
              <a:t>count number of left and right delimeters; if equal, then OK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12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what about:		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(A * B) + )C(</a:t>
            </a:r>
          </a:p>
        </p:txBody>
      </p:sp>
      <p:sp>
        <p:nvSpPr>
          <p:cNvPr id="317445" name="Rectangle 5"/>
          <p:cNvSpPr>
            <a:spLocks noChangeArrowheads="1"/>
          </p:cNvSpPr>
          <p:nvPr/>
        </p:nvSpPr>
        <p:spPr bwMode="auto">
          <a:xfrm>
            <a:off x="685800" y="51816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stack-based solution: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start with an empty stack of characters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traverse the expression from left to right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if next character is a left delimiter, push onto the stack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if next character is a right delimiter, must match the top of the stack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5800" y="3733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attempt 2: </a:t>
            </a:r>
            <a:r>
              <a:rPr lang="en-US" sz="2000">
                <a:latin typeface="Arial Narrow" charset="0"/>
              </a:rPr>
              <a:t>start a counter at 0, +1 for each left delimiter and -1 for each right</a:t>
            </a:r>
          </a:p>
          <a:p>
            <a:pPr marL="747713" lvl="1" indent="-1588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if it never becomes negative and ends at 0, then OK</a:t>
            </a:r>
          </a:p>
          <a:p>
            <a:pPr marL="747713" lvl="2" indent="-1588">
              <a:lnSpc>
                <a:spcPct val="80000"/>
              </a:lnSpc>
            </a:pPr>
            <a:endParaRPr lang="en-US" sz="1200">
              <a:latin typeface="Arial Narrow" charset="0"/>
            </a:endParaRPr>
          </a:p>
          <a:p>
            <a:pPr marL="747713" lvl="2" indent="-1588">
              <a:lnSpc>
                <a:spcPct val="80000"/>
              </a:lnSpc>
            </a:pPr>
            <a:r>
              <a:rPr lang="en-US" sz="2000">
                <a:latin typeface="Arial Narrow" charset="0"/>
              </a:rPr>
              <a:t>what about:		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([A + B) + C]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/>
      <p:bldP spid="31744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DC8966-D8C6-DF4E-B320-055F6D2C30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Delimiter matching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391400" cy="563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import java.util.Stack;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DelimiterChecker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final String DELIMITERS = "()[]{}&lt;&gt;";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static boolean check(String expr)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Stack&lt;Character&gt; delimStack = new Stack&lt;Character&gt;();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for (int i = 0; i &lt; expr.length(); i++)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char ch = expr.charAt(i);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if (</a:t>
            </a:r>
            <a:r>
              <a:rPr lang="en-US" sz="1400">
                <a:latin typeface="Courier New" charset="0"/>
                <a:ea typeface="ＭＳ Ｐゴシック" charset="0"/>
                <a:cs typeface="ＭＳ Ｐゴシック" charset="0"/>
              </a:rPr>
              <a:t>DelimiterChecker.isLeftDelimiter(ch)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delimStack.push(ch);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else if (</a:t>
            </a:r>
            <a:r>
              <a:rPr lang="en-US" sz="1400">
                <a:solidFill>
                  <a:srgbClr val="3333CC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DelimiterChecker.isRightDelimiter(ch)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if (!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delimStack.empty()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&amp;&amp;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</a:t>
            </a:r>
            <a:r>
              <a:rPr lang="en-US" sz="1400">
                <a:solidFill>
                  <a:srgbClr val="3333CC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DelimiterChecker.match(delimStack.peek(), 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delimStack.pop();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else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return false;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} 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delimStack.empty()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495800" y="5016500"/>
            <a:ext cx="4572000" cy="1384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Arial Narrow" charset="0"/>
              </a:rPr>
              <a:t>how would you implement the helpers?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isLeftDelimiter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isRightDelimiter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match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08FF00-BAAD-454D-B64E-4C5ABC86557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method is called in Java (or any language):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suspend the current execution sequence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allocate space for parameters, locals, return value, …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transfer control to the new method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the method terminates: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deallocate parameters, locals, …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transfer control back to the calling point (&amp; possibly return a value)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685800" y="4267200"/>
            <a:ext cx="8305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method invocations are LIFO entities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main</a:t>
            </a:r>
            <a:r>
              <a:rPr lang="en-US" sz="2000">
                <a:latin typeface="Arial Narrow" charset="0"/>
              </a:rPr>
              <a:t> is called first, terminates last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main calls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and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calls </a:t>
            </a:r>
            <a:r>
              <a:rPr lang="en-US" sz="1800">
                <a:latin typeface="Courier New" charset="0"/>
              </a:rPr>
              <a:t>bar</a:t>
            </a:r>
            <a:r>
              <a:rPr lang="en-US" sz="2000">
                <a:latin typeface="Arial Narrow" charset="0"/>
              </a:rPr>
              <a:t>, then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Courier New" charset="0"/>
              </a:rPr>
              <a:t>bar</a:t>
            </a:r>
            <a:r>
              <a:rPr lang="en-US" sz="2000">
                <a:latin typeface="Arial Narrow" charset="0"/>
              </a:rPr>
              <a:t> terminates before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which terminates before </a:t>
            </a:r>
            <a:r>
              <a:rPr lang="en-US" sz="1800">
                <a:latin typeface="Courier New" charset="0"/>
              </a:rPr>
              <a:t>main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a stack is a natural data structure for storing information about method calls and the state of the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91D0DD-D35C-DA48-86D2-8CBB31C86E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2057400"/>
          </a:xfrm>
        </p:spPr>
        <p:txBody>
          <a:bodyPr/>
          <a:lstStyle/>
          <a:p>
            <a:pPr marL="0" indent="4763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activation record stores info (parameters, locals, …) for each invocation of a method</a:t>
            </a: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when the method is called, an activation record is pushed onto the stack</a:t>
            </a: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when the method terminates, its activation record is popped</a:t>
            </a:r>
          </a:p>
          <a:p>
            <a:pPr marL="501650" lvl="1"/>
            <a:endParaRPr lang="en-US">
              <a:latin typeface="Arial Narrow" charset="0"/>
              <a:ea typeface="ＭＳ Ｐゴシック" charset="0"/>
            </a:endParaRP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note that the currently executing method is always at the top of the stack</a:t>
            </a:r>
          </a:p>
        </p:txBody>
      </p:sp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228600" y="4114800"/>
            <a:ext cx="4114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public class Demo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public static void main(String[] </a:t>
            </a:r>
            <a:r>
              <a:rPr lang="en-US" sz="1200" dirty="0" err="1">
                <a:latin typeface="Courier New" charset="0"/>
              </a:rPr>
              <a:t>args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x = 12;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Demo.foo</a:t>
            </a:r>
            <a:r>
              <a:rPr lang="en-US" sz="1200" dirty="0">
                <a:latin typeface="Courier New" charset="0"/>
              </a:rPr>
              <a:t>(x);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("main " + x);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public static void foo(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a)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a++;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("foo " + a);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}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267200" y="5029200"/>
            <a:ext cx="1524000" cy="1327150"/>
            <a:chOff x="2496" y="3168"/>
            <a:chExt cx="960" cy="836"/>
          </a:xfrm>
        </p:grpSpPr>
        <p:sp>
          <p:nvSpPr>
            <p:cNvPr id="31758" name="Text Box 5"/>
            <p:cNvSpPr txBox="1">
              <a:spLocks noChangeArrowheads="1"/>
            </p:cNvSpPr>
            <p:nvPr/>
          </p:nvSpPr>
          <p:spPr bwMode="auto">
            <a:xfrm>
              <a:off x="2640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</a:t>
              </a:r>
              <a:r>
                <a:rPr lang="en-US" sz="1000" dirty="0" smtClean="0">
                  <a:latin typeface="Courier New" charset="0"/>
                </a:rPr>
                <a:t>ain(?):</a:t>
              </a:r>
              <a:endParaRPr lang="en-US" sz="1000" dirty="0">
                <a:latin typeface="Courier New" charset="0"/>
              </a:endParaRP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 smtClean="0">
                  <a:latin typeface="Courier New" charset="0"/>
                  <a:sym typeface="Wingdings"/>
                </a:rPr>
                <a:t></a:t>
              </a:r>
              <a:r>
                <a:rPr lang="en-US" sz="1000" dirty="0" smtClean="0">
                  <a:latin typeface="Courier New" charset="0"/>
                </a:rPr>
                <a:t> </a:t>
              </a:r>
              <a:r>
                <a:rPr lang="en-US" sz="1000" dirty="0">
                  <a:latin typeface="Courier New" charset="0"/>
                </a:rPr>
                <a:t>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 </a:t>
              </a:r>
            </a:p>
          </p:txBody>
        </p:sp>
        <p:sp>
          <p:nvSpPr>
            <p:cNvPr id="31759" name="Text Box 6"/>
            <p:cNvSpPr txBox="1">
              <a:spLocks noChangeArrowheads="1"/>
            </p:cNvSpPr>
            <p:nvPr/>
          </p:nvSpPr>
          <p:spPr bwMode="auto">
            <a:xfrm>
              <a:off x="2496" y="360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automatically start with main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410200" y="4267200"/>
            <a:ext cx="1524000" cy="2089150"/>
            <a:chOff x="3264" y="2688"/>
            <a:chExt cx="960" cy="1316"/>
          </a:xfrm>
        </p:grpSpPr>
        <p:sp>
          <p:nvSpPr>
            <p:cNvPr id="31755" name="Text Box 7"/>
            <p:cNvSpPr txBox="1">
              <a:spLocks noChangeArrowheads="1"/>
            </p:cNvSpPr>
            <p:nvPr/>
          </p:nvSpPr>
          <p:spPr bwMode="auto">
            <a:xfrm>
              <a:off x="3408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</a:t>
              </a:r>
              <a:r>
                <a:rPr lang="en-US" sz="1000" dirty="0" smtClean="0">
                  <a:latin typeface="Courier New" charset="0"/>
                </a:rPr>
                <a:t>ain(?):</a:t>
              </a:r>
              <a:endParaRPr lang="en-US" sz="1000" dirty="0">
                <a:latin typeface="Courier New" charset="0"/>
              </a:endParaRP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 smtClean="0">
                  <a:latin typeface="Courier New" charset="0"/>
                  <a:sym typeface="Wingdings"/>
                </a:rPr>
                <a:t></a:t>
              </a:r>
              <a:r>
                <a:rPr lang="en-US" sz="1000" dirty="0" smtClean="0">
                  <a:latin typeface="Courier New" charset="0"/>
                </a:rPr>
                <a:t> </a:t>
              </a:r>
              <a:r>
                <a:rPr lang="en-US" sz="1000" dirty="0">
                  <a:latin typeface="Courier New" charset="0"/>
                </a:rPr>
                <a:t>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</a:t>
              </a:r>
            </a:p>
          </p:txBody>
        </p:sp>
        <p:sp>
          <p:nvSpPr>
            <p:cNvPr id="31756" name="Text Box 8"/>
            <p:cNvSpPr txBox="1">
              <a:spLocks noChangeArrowheads="1"/>
            </p:cNvSpPr>
            <p:nvPr/>
          </p:nvSpPr>
          <p:spPr bwMode="auto">
            <a:xfrm>
              <a:off x="3264" y="360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when foo called, push</a:t>
              </a:r>
            </a:p>
          </p:txBody>
        </p:sp>
        <p:sp>
          <p:nvSpPr>
            <p:cNvPr id="31757" name="Text Box 9"/>
            <p:cNvSpPr txBox="1">
              <a:spLocks noChangeArrowheads="1"/>
            </p:cNvSpPr>
            <p:nvPr/>
          </p:nvSpPr>
          <p:spPr bwMode="auto">
            <a:xfrm>
              <a:off x="3408" y="2688"/>
              <a:ext cx="672" cy="44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 smtClean="0">
                  <a:latin typeface="Courier New" charset="0"/>
                </a:rPr>
                <a:t>Foo(a=</a:t>
              </a:r>
              <a:r>
                <a:rPr lang="en-US" sz="1000" dirty="0" smtClean="0">
                  <a:latin typeface="Courier New" charset="0"/>
                  <a:sym typeface="Wingdings"/>
                </a:rPr>
                <a:t>12):</a:t>
              </a:r>
              <a:endParaRPr lang="en-US" sz="1000" dirty="0">
                <a:latin typeface="Courier New" charset="0"/>
              </a:endParaRP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a </a:t>
              </a:r>
              <a:r>
                <a:rPr lang="en-US" sz="1000" dirty="0" smtClean="0">
                  <a:latin typeface="Courier New" charset="0"/>
                  <a:sym typeface="Wingdings"/>
                </a:rPr>
                <a:t></a:t>
              </a:r>
              <a:r>
                <a:rPr lang="en-US" sz="1000" dirty="0" smtClean="0">
                  <a:latin typeface="Courier New" charset="0"/>
                </a:rPr>
                <a:t> </a:t>
              </a:r>
              <a:r>
                <a:rPr lang="en-US" sz="1000" dirty="0">
                  <a:latin typeface="Courier New" charset="0"/>
                </a:rPr>
                <a:t>13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705600" y="5029200"/>
            <a:ext cx="1219200" cy="1303338"/>
            <a:chOff x="4224" y="3168"/>
            <a:chExt cx="768" cy="821"/>
          </a:xfrm>
        </p:grpSpPr>
        <p:sp>
          <p:nvSpPr>
            <p:cNvPr id="31753" name="Text Box 10"/>
            <p:cNvSpPr txBox="1">
              <a:spLocks noChangeArrowheads="1"/>
            </p:cNvSpPr>
            <p:nvPr/>
          </p:nvSpPr>
          <p:spPr bwMode="auto">
            <a:xfrm>
              <a:off x="4272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</a:t>
              </a:r>
              <a:r>
                <a:rPr lang="en-US" sz="1000" dirty="0" smtClean="0">
                  <a:latin typeface="Courier New" charset="0"/>
                </a:rPr>
                <a:t>ain(?):</a:t>
              </a:r>
              <a:endParaRPr lang="en-US" sz="1000" dirty="0">
                <a:latin typeface="Courier New" charset="0"/>
              </a:endParaRP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 smtClean="0">
                  <a:latin typeface="Courier New" charset="0"/>
                  <a:sym typeface="Wingdings"/>
                </a:rPr>
                <a:t></a:t>
              </a:r>
              <a:r>
                <a:rPr lang="en-US" sz="1000" dirty="0" smtClean="0">
                  <a:latin typeface="Courier New" charset="0"/>
                </a:rPr>
                <a:t> </a:t>
              </a:r>
              <a:r>
                <a:rPr lang="en-US" sz="1000" dirty="0">
                  <a:latin typeface="Courier New" charset="0"/>
                </a:rPr>
                <a:t>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 </a:t>
              </a:r>
            </a:p>
          </p:txBody>
        </p:sp>
        <p:sp>
          <p:nvSpPr>
            <p:cNvPr id="31754" name="Text Box 11"/>
            <p:cNvSpPr txBox="1">
              <a:spLocks noChangeArrowheads="1"/>
            </p:cNvSpPr>
            <p:nvPr/>
          </p:nvSpPr>
          <p:spPr bwMode="auto">
            <a:xfrm>
              <a:off x="4224" y="3585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when foo done, pop</a:t>
              </a:r>
            </a:p>
          </p:txBody>
        </p:sp>
      </p:grpSp>
      <p:sp>
        <p:nvSpPr>
          <p:cNvPr id="325644" name="Text Box 12"/>
          <p:cNvSpPr txBox="1">
            <a:spLocks noChangeArrowheads="1"/>
          </p:cNvSpPr>
          <p:nvPr/>
        </p:nvSpPr>
        <p:spPr bwMode="auto">
          <a:xfrm>
            <a:off x="7772400" y="57150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when main done, pop &amp; 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09992" y="5927062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animBg="1"/>
      <p:bldP spid="3256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7EB1EB-94CD-3240-89D1-26A62B4A20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Lists &amp; queues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queues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 </a:t>
            </a:r>
            <a:r>
              <a:rPr lang="en-US" sz="2000" i="1">
                <a:latin typeface="Arial Narrow" charset="0"/>
              </a:rPr>
              <a:t>queue</a:t>
            </a:r>
            <a:r>
              <a:rPr lang="en-US" sz="2000">
                <a:latin typeface="Arial Narrow" charset="0"/>
              </a:rPr>
              <a:t> is another kind of simplified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add at one end (the back), delete/inspect at other end (the front)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DATA:	sequence of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OPERATIONS:	add(enqueue/offer at back), remove(dequeue off front),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		peek at front, check if empty, get 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these are the ONLY operations allowed on a queue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queues are useful because they are simple, easy to understand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each operation is O(1)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5029200"/>
            <a:ext cx="480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line at bank, bus stop, grocery store, …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printer jobs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CPU processes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voice mail</a:t>
            </a:r>
          </a:p>
        </p:txBody>
      </p:sp>
      <p:sp>
        <p:nvSpPr>
          <p:cNvPr id="33798" name="Rectangle 4"/>
          <p:cNvSpPr>
            <a:spLocks noChangeArrowheads="1"/>
          </p:cNvSpPr>
          <p:nvPr/>
        </p:nvSpPr>
        <p:spPr bwMode="auto">
          <a:xfrm>
            <a:off x="5715000" y="5257800"/>
            <a:ext cx="3352800" cy="838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queue is also known 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first-in-first-out (FIFO)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379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15646D-9E70-B44C-82C4-8DE1B18C57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 examples</a:t>
            </a:r>
          </a:p>
        </p:txBody>
      </p:sp>
      <p:grpSp>
        <p:nvGrpSpPr>
          <p:cNvPr id="33795" name="Group 34"/>
          <p:cNvGrpSpPr>
            <a:grpSpLocks/>
          </p:cNvGrpSpPr>
          <p:nvPr/>
        </p:nvGrpSpPr>
        <p:grpSpPr bwMode="auto">
          <a:xfrm>
            <a:off x="1295400" y="1905000"/>
            <a:ext cx="1752600" cy="747713"/>
            <a:chOff x="3733800" y="3505200"/>
            <a:chExt cx="1752600" cy="747713"/>
          </a:xfrm>
        </p:grpSpPr>
        <p:sp>
          <p:nvSpPr>
            <p:cNvPr id="33820" name="Text Box 33"/>
            <p:cNvSpPr txBox="1">
              <a:spLocks noChangeArrowheads="1"/>
            </p:cNvSpPr>
            <p:nvPr/>
          </p:nvSpPr>
          <p:spPr bwMode="auto">
            <a:xfrm>
              <a:off x="38100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21" name="Text Box 34"/>
            <p:cNvSpPr txBox="1">
              <a:spLocks noChangeArrowheads="1"/>
            </p:cNvSpPr>
            <p:nvPr/>
          </p:nvSpPr>
          <p:spPr bwMode="auto">
            <a:xfrm>
              <a:off x="43434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22" name="Text Box 35"/>
            <p:cNvSpPr txBox="1">
              <a:spLocks noChangeArrowheads="1"/>
            </p:cNvSpPr>
            <p:nvPr/>
          </p:nvSpPr>
          <p:spPr bwMode="auto">
            <a:xfrm>
              <a:off x="48768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23" name="Text Box 36"/>
            <p:cNvSpPr txBox="1">
              <a:spLocks noChangeArrowheads="1"/>
            </p:cNvSpPr>
            <p:nvPr/>
          </p:nvSpPr>
          <p:spPr bwMode="auto">
            <a:xfrm>
              <a:off x="4876800" y="38862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24" name="Text Box 37"/>
            <p:cNvSpPr txBox="1">
              <a:spLocks noChangeArrowheads="1"/>
            </p:cNvSpPr>
            <p:nvPr/>
          </p:nvSpPr>
          <p:spPr bwMode="auto">
            <a:xfrm>
              <a:off x="3733800" y="38862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685800" y="4648200"/>
            <a:ext cx="2286000" cy="762000"/>
            <a:chOff x="432" y="3696"/>
            <a:chExt cx="1440" cy="480"/>
          </a:xfrm>
        </p:grpSpPr>
        <p:sp>
          <p:nvSpPr>
            <p:cNvPr id="33814" name="Text Box 38"/>
            <p:cNvSpPr txBox="1">
              <a:spLocks noChangeArrowheads="1"/>
            </p:cNvSpPr>
            <p:nvPr/>
          </p:nvSpPr>
          <p:spPr bwMode="auto">
            <a:xfrm>
              <a:off x="816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15" name="Text Box 39"/>
            <p:cNvSpPr txBox="1">
              <a:spLocks noChangeArrowheads="1"/>
            </p:cNvSpPr>
            <p:nvPr/>
          </p:nvSpPr>
          <p:spPr bwMode="auto">
            <a:xfrm>
              <a:off x="115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16" name="Text Box 40"/>
            <p:cNvSpPr txBox="1">
              <a:spLocks noChangeArrowheads="1"/>
            </p:cNvSpPr>
            <p:nvPr/>
          </p:nvSpPr>
          <p:spPr bwMode="auto">
            <a:xfrm>
              <a:off x="148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17" name="Text Box 41"/>
            <p:cNvSpPr txBox="1">
              <a:spLocks noChangeArrowheads="1"/>
            </p:cNvSpPr>
            <p:nvPr/>
          </p:nvSpPr>
          <p:spPr bwMode="auto">
            <a:xfrm>
              <a:off x="1488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18" name="Text Box 43"/>
            <p:cNvSpPr txBox="1">
              <a:spLocks noChangeArrowheads="1"/>
            </p:cNvSpPr>
            <p:nvPr/>
          </p:nvSpPr>
          <p:spPr bwMode="auto">
            <a:xfrm>
              <a:off x="480" y="3696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4</a:t>
              </a:r>
            </a:p>
          </p:txBody>
        </p:sp>
        <p:sp>
          <p:nvSpPr>
            <p:cNvPr id="33819" name="Text Box 44"/>
            <p:cNvSpPr txBox="1">
              <a:spLocks noChangeArrowheads="1"/>
            </p:cNvSpPr>
            <p:nvPr/>
          </p:nvSpPr>
          <p:spPr bwMode="auto">
            <a:xfrm>
              <a:off x="432" y="393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6629400" y="4724400"/>
            <a:ext cx="1219200" cy="747713"/>
            <a:chOff x="2544" y="3705"/>
            <a:chExt cx="768" cy="471"/>
          </a:xfrm>
        </p:grpSpPr>
        <p:sp>
          <p:nvSpPr>
            <p:cNvPr id="33810" name="Text Box 47"/>
            <p:cNvSpPr txBox="1">
              <a:spLocks noChangeArrowheads="1"/>
            </p:cNvSpPr>
            <p:nvPr/>
          </p:nvSpPr>
          <p:spPr bwMode="auto">
            <a:xfrm>
              <a:off x="259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11" name="Text Box 48"/>
            <p:cNvSpPr txBox="1">
              <a:spLocks noChangeArrowheads="1"/>
            </p:cNvSpPr>
            <p:nvPr/>
          </p:nvSpPr>
          <p:spPr bwMode="auto">
            <a:xfrm>
              <a:off x="292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12" name="Text Box 49"/>
            <p:cNvSpPr txBox="1">
              <a:spLocks noChangeArrowheads="1"/>
            </p:cNvSpPr>
            <p:nvPr/>
          </p:nvSpPr>
          <p:spPr bwMode="auto">
            <a:xfrm>
              <a:off x="2928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13" name="Text Box 51"/>
            <p:cNvSpPr txBox="1">
              <a:spLocks noChangeArrowheads="1"/>
            </p:cNvSpPr>
            <p:nvPr/>
          </p:nvSpPr>
          <p:spPr bwMode="auto">
            <a:xfrm>
              <a:off x="2544" y="393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6096000" y="1919288"/>
            <a:ext cx="1752600" cy="747712"/>
            <a:chOff x="4224" y="3705"/>
            <a:chExt cx="1104" cy="471"/>
          </a:xfrm>
        </p:grpSpPr>
        <p:sp>
          <p:nvSpPr>
            <p:cNvPr id="33805" name="Text Box 57"/>
            <p:cNvSpPr txBox="1">
              <a:spLocks noChangeArrowheads="1"/>
            </p:cNvSpPr>
            <p:nvPr/>
          </p:nvSpPr>
          <p:spPr bwMode="auto">
            <a:xfrm>
              <a:off x="427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06" name="Text Box 58"/>
            <p:cNvSpPr txBox="1">
              <a:spLocks noChangeArrowheads="1"/>
            </p:cNvSpPr>
            <p:nvPr/>
          </p:nvSpPr>
          <p:spPr bwMode="auto">
            <a:xfrm>
              <a:off x="460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07" name="Text Box 59"/>
            <p:cNvSpPr txBox="1">
              <a:spLocks noChangeArrowheads="1"/>
            </p:cNvSpPr>
            <p:nvPr/>
          </p:nvSpPr>
          <p:spPr bwMode="auto">
            <a:xfrm>
              <a:off x="4944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08" name="Text Box 60"/>
            <p:cNvSpPr txBox="1">
              <a:spLocks noChangeArrowheads="1"/>
            </p:cNvSpPr>
            <p:nvPr/>
          </p:nvSpPr>
          <p:spPr bwMode="auto">
            <a:xfrm>
              <a:off x="4944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09" name="Text Box 61"/>
            <p:cNvSpPr txBox="1">
              <a:spLocks noChangeArrowheads="1"/>
            </p:cNvSpPr>
            <p:nvPr/>
          </p:nvSpPr>
          <p:spPr bwMode="auto">
            <a:xfrm>
              <a:off x="4224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sp>
        <p:nvSpPr>
          <p:cNvPr id="33799" name="TextBox 31"/>
          <p:cNvSpPr txBox="1">
            <a:spLocks noChangeArrowheads="1"/>
          </p:cNvSpPr>
          <p:nvPr/>
        </p:nvSpPr>
        <p:spPr bwMode="auto">
          <a:xfrm>
            <a:off x="3503613" y="15240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peek()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1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3200400" y="2133600"/>
            <a:ext cx="2665413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81200" y="3271838"/>
            <a:ext cx="1066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add(4)</a:t>
            </a:r>
          </a:p>
        </p:txBody>
      </p:sp>
      <p:cxnSp>
        <p:nvCxnSpPr>
          <p:cNvPr id="36" name="Straight Arrow Connector 35"/>
          <p:cNvCxnSpPr/>
          <p:nvPr/>
        </p:nvCxnSpPr>
        <p:spPr bwMode="auto">
          <a:xfrm rot="5400000">
            <a:off x="1066800" y="3581400"/>
            <a:ext cx="1525588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803" name="TextBox 36"/>
          <p:cNvSpPr txBox="1">
            <a:spLocks noChangeArrowheads="1"/>
          </p:cNvSpPr>
          <p:nvPr/>
        </p:nvSpPr>
        <p:spPr bwMode="auto">
          <a:xfrm>
            <a:off x="4646613" y="3124200"/>
            <a:ext cx="2287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remove()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1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3124200" y="2667000"/>
            <a:ext cx="3352800" cy="1981200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9E35B22-47B5-E24F-97AA-A97DB4E932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 exercise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start with empty queue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1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2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3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4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C95E5C-AEEC-344E-9760-2557CD7BD6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Collection classes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collection is an object (i.e., data structure) that holds other objects</a:t>
            </a:r>
          </a:p>
          <a:p>
            <a:pPr marL="0" indent="0">
              <a:spcBef>
                <a:spcPct val="0"/>
              </a:spcBef>
            </a:pPr>
            <a:r>
              <a:rPr lang="en-US" sz="1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endParaRPr lang="en-US" sz="1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Java Collection Framework is a group of generic collections</a:t>
            </a:r>
          </a:p>
          <a:p>
            <a:pPr marL="450850" lvl="1" indent="-22225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defined using interfaces abstract classes, and inheritance</a:t>
            </a:r>
          </a:p>
        </p:txBody>
      </p:sp>
      <p:pic>
        <p:nvPicPr>
          <p:cNvPr id="17412" name="Picture 7" descr="Collection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01963"/>
            <a:ext cx="7848600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5257800" y="3200400"/>
            <a:ext cx="27432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  <a:latin typeface="Arial Narrow" charset="0"/>
              </a:rPr>
              <a:t>more on Sets &amp; Maps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3F9ED21-60FA-954F-8AF2-84784D88C7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Queue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</a:t>
            </a:r>
          </a:p>
        </p:txBody>
      </p:sp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4648200" y="762000"/>
            <a:ext cx="47244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numQ = new LinkedList&lt;Integer&gt;();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for (int i = 1; i &lt;= 10; i++)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numQ.add(i);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!numQ.empty()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System.out.println(numQ.peek());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numQ.remove();  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457200" y="1219200"/>
            <a:ext cx="4114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queue is a common data structure, with many variations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Java provides a </a:t>
            </a:r>
            <a:r>
              <a:rPr lang="en-US" sz="1800">
                <a:latin typeface="Courier New" charset="0"/>
              </a:rPr>
              <a:t>Queue</a:t>
            </a:r>
            <a:r>
              <a:rPr lang="en-US" sz="2000">
                <a:latin typeface="Arial Narrow" charset="0"/>
              </a:rPr>
              <a:t> 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 provides several classes that implement the interface (with different underlying implementations/tradeoffs)</a:t>
            </a:r>
          </a:p>
          <a:p>
            <a:pPr indent="4763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Courier New" charset="0"/>
              </a:rPr>
              <a:t>java.util.Queue&lt;T&gt;</a:t>
            </a:r>
            <a:r>
              <a:rPr lang="en-US" sz="2000">
                <a:latin typeface="Courier New" charset="0"/>
              </a:rPr>
              <a:t> </a:t>
            </a:r>
            <a:r>
              <a:rPr lang="en-US" sz="2000">
                <a:latin typeface="Arial Narrow" charset="0"/>
              </a:rPr>
              <a:t>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boolean add(T newItem);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T remove();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T peek();	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boolean empty();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int size();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Courier Ne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Courier Ne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Courier New" charset="0"/>
              </a:rPr>
              <a:t>java.util.LinkedList&lt;T&gt;</a:t>
            </a:r>
            <a:r>
              <a:rPr lang="en-US" sz="2000">
                <a:latin typeface="Courier New" charset="0"/>
              </a:rPr>
              <a:t> </a:t>
            </a:r>
            <a:r>
              <a:rPr lang="en-US" sz="2000">
                <a:latin typeface="Arial Narrow" charset="0"/>
              </a:rPr>
              <a:t>implements the </a:t>
            </a:r>
            <a:r>
              <a:rPr lang="en-US" sz="1800">
                <a:latin typeface="Courier New" charset="0"/>
              </a:rPr>
              <a:t>Queue</a:t>
            </a:r>
            <a:r>
              <a:rPr lang="en-US" sz="2000">
                <a:latin typeface="Arial Narrow" charset="0"/>
              </a:rPr>
              <a:t> 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  <p:sp>
        <p:nvSpPr>
          <p:cNvPr id="315403" name="Rectangle 11"/>
          <p:cNvSpPr>
            <a:spLocks noChangeArrowheads="1"/>
          </p:cNvSpPr>
          <p:nvPr/>
        </p:nvSpPr>
        <p:spPr bwMode="auto">
          <a:xfrm>
            <a:off x="4648200" y="3505200"/>
            <a:ext cx="47244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q1 = new LinkedList&lt;Integer&gt;();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q2 = new LinkedList&lt;Integer&gt;();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for (int i = 1; i &lt;= 10; i++)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q1.add(i);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!q1.empty()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q2.add(q1.remove());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!q2.empty()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System.out.println(q2.remove());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6" grpId="0" animBg="1"/>
      <p:bldP spid="31540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978826-67B5-7148-A47B-4807219F73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Queues and simulation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queues are especially useful for simulating events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consider simulating a 1-teller bank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customers enter a queue and are served FCFS (or FIFO)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treat the arrival of a customer and their transaction length as random events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2057400" y="3124200"/>
            <a:ext cx="6096000" cy="17541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What is the time duration (in minutes) to be simulated? 10</a:t>
            </a:r>
          </a:p>
          <a:p>
            <a:r>
              <a:rPr lang="en-US" sz="1200">
                <a:latin typeface="Courier New" charset="0"/>
              </a:rPr>
              <a:t>What percentage of the time (0-100) does a customer arrive? 30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2: Adding customer 1 (job length = 4)</a:t>
            </a:r>
          </a:p>
          <a:p>
            <a:r>
              <a:rPr lang="en-US" sz="1200">
                <a:latin typeface="Courier New" charset="0"/>
              </a:rPr>
              <a:t>2:   Serving customer 1 (finish at 6)</a:t>
            </a:r>
          </a:p>
          <a:p>
            <a:r>
              <a:rPr lang="en-US" sz="1200">
                <a:latin typeface="Courier New" charset="0"/>
              </a:rPr>
              <a:t>4: Adding customer 2 (job length = 3)</a:t>
            </a:r>
          </a:p>
          <a:p>
            <a:r>
              <a:rPr lang="en-US" sz="1200">
                <a:latin typeface="Courier New" charset="0"/>
              </a:rPr>
              <a:t>6:     Finished customer 1</a:t>
            </a:r>
          </a:p>
          <a:p>
            <a:r>
              <a:rPr lang="en-US" sz="1200">
                <a:latin typeface="Courier New" charset="0"/>
              </a:rPr>
              <a:t>6:   Serving customer 2 (finish at 9)</a:t>
            </a:r>
          </a:p>
          <a:p>
            <a:r>
              <a:rPr lang="en-US" sz="1200">
                <a:latin typeface="Courier New" charset="0"/>
              </a:rPr>
              <a:t>9:     Finished customer 2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5410200"/>
            <a:ext cx="87026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+mn-cs"/>
              </a:rPr>
              <a:t>if multiple tellers are available, </a:t>
            </a:r>
            <a:endParaRPr lang="en-US" kern="0" dirty="0">
              <a:solidFill>
                <a:schemeClr val="accent4"/>
              </a:solidFill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latin typeface="+mn-lt"/>
                <a:ea typeface="ＭＳ Ｐゴシック" charset="-128"/>
                <a:cs typeface="+mn-cs"/>
              </a:rPr>
              <a:t>could have a separate queue for each teller (FAIRNESS ISSUES?)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latin typeface="+mn-lt"/>
                <a:ea typeface="ＭＳ Ｐゴシック" charset="-128"/>
                <a:cs typeface="+mn-cs"/>
              </a:rPr>
              <a:t>or, could still have one queue, whenever a teller becomes free he/she serves the customer at the front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74F3B-D8B5-6E4B-B7B0-B87438F4AD2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performance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ArrayList implements the List interface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which is itself an extension of the Collection interface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underlying list structure is an array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get(index), add(item), set(index, item)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 O(1)	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add(index, item), indexOf(item), contains(item),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remove(index), remove(item)		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54150"/>
            <a:ext cx="48768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1F0AAD-DED2-424A-9F55-70ECC68635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implementation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2514600" cy="4953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ArrayList class has as fields 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the underlying array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number of items stored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default initial capacity is defined by a constant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capacity != size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971800" y="1143000"/>
            <a:ext cx="6248400" cy="50339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MyArrayList&lt;E&gt; implements Iterable&lt;E&gt;{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static final int INIT_SIZE = 10;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private E[] items;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int 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MyArrayList()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this.clear();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clear()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 = 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this.ensureCapacity(INIT_SIZE);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ensureCapacity(int newCapacity)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(newCapacity &gt; this.size())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E[] old = this.items;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this.items = (E[]) new Object[newCapacity];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for (int i = 0; i &lt; this.size();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this.items[i] = old[i];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</p:txBody>
      </p:sp>
      <p:sp>
        <p:nvSpPr>
          <p:cNvPr id="501765" name="Text Box 5"/>
          <p:cNvSpPr txBox="1">
            <a:spLocks noChangeArrowheads="1"/>
          </p:cNvSpPr>
          <p:nvPr/>
        </p:nvSpPr>
        <p:spPr bwMode="auto">
          <a:xfrm>
            <a:off x="4038600" y="5381625"/>
            <a:ext cx="4953000" cy="1628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u="sng">
                <a:latin typeface="Arial Narrow" charset="0"/>
              </a:rPr>
              <a:t>interestingly:</a:t>
            </a:r>
            <a:r>
              <a:rPr lang="en-US" sz="2000">
                <a:latin typeface="Arial Narrow" charset="0"/>
              </a:rPr>
              <a:t>  you can't create a generic array</a:t>
            </a:r>
          </a:p>
          <a:p>
            <a:pPr>
              <a:spcBef>
                <a:spcPct val="50000"/>
              </a:spcBef>
            </a:pPr>
            <a:endParaRPr lang="en-US" sz="1200">
              <a:latin typeface="Courier New" charset="0"/>
            </a:endParaRPr>
          </a:p>
          <a:p>
            <a:pPr lvl="1"/>
            <a:r>
              <a:rPr lang="en-US" sz="1200">
                <a:solidFill>
                  <a:schemeClr val="tx2"/>
                </a:solidFill>
                <a:latin typeface="Courier New" charset="0"/>
              </a:rPr>
              <a:t>this.items = new E[capacity];    // ILLEGAL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can work around this by creating an array of Objects, then casting to the generic array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845CB4-2D81-364F-BBFB-AAAD18C5223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add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2819400" cy="5257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 method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throws an exception if the index is out of bounds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calls ensureCapacity to resize the array if full 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shifts elements to the right of the desired index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finally, inserts the new value and increments the count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add-at-end method calls this one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76600" y="1447800"/>
            <a:ext cx="6096000" cy="48514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add(int index, E newItem) {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this.rangeCheck(index, "ArrayList add()", this.size());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(this.items.length == this.size())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this.ensureCapacity(2*this.size() + 1);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this.size(); i &gt; index; i--)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this.items[i] = this.items[i-1];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this.items[index] = newItem;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this.numStored++;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private void rangeCheck(int index, String msg, int upper) {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if (index &lt; 0 || index &gt; upper)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throw new IndexOutOfBoundsException("\n" + msg + 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        ": index " + index + " out of bounds. " +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        "Should be in the range 0 to " + upper);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add(E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this.add(this.size(), 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9B7134-626E-0245-9D63-11AB4F58E28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size, get, set, indexOf, contains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514600" cy="5562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size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returns the item count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bounds, then simply accesses the array</a:t>
            </a:r>
          </a:p>
          <a:p>
            <a:pPr marL="400050"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bounds, then assigns the value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indexOf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performs a sequential search</a:t>
            </a:r>
          </a:p>
          <a:p>
            <a:pPr marL="400050"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contains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uses indexOf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895600" y="1219200"/>
            <a:ext cx="6477000" cy="52165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int size()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get()",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items[index];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set(int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set()",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E oldItem = this.items[index];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this.items[index] = newItem;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oldItem;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int indexOf(E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0; i &lt; this.size();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if (oldItem.equals(this.items[i]))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return i;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-1;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(this.indexOf(oldItem) &gt;= 0);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95F400-DF1E-434D-8223-A16F97FCCBA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remove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2286000" cy="45720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remove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then shifts items to the left and decrements the count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note: could shrink size if becomes ½ empty</a:t>
            </a:r>
          </a:p>
          <a:p>
            <a:pPr marL="4000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other remove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calls indexOf to find the item, then calls remove(index)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667000" y="1943100"/>
            <a:ext cx="6781800" cy="3390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remove()",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index; i &lt; this.size()-1;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this.items[i] = this.items[i+1];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this.numStored--;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int index = this.indexOf(oldItem);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(index &gt;= 0)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this.remove(index);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false;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2DA439-BFFB-B34B-AD46-3859093F05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vs. LinkedLists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is an alternative List structure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stores elements in a sequence but allows for more efficient interior insertion/deletion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elements contain links that reference previous and successor elements in the list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access/add/remove from either end in O(1)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given a reference to an interior element, can reroute the links to add/remove an element in O(1)  [more later when we consider iterators]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getFirst(), getLast(),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add(item), </a:t>
            </a:r>
            <a:r>
              <a:rPr lang="en-US" sz="160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addFirst(), addLast()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removeFirst(), removeLast()</a:t>
            </a: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 O(1)	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get(index), set(index, item),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add(index, item), indexOf(item), contains(item),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remove(index), remove(item)		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O(N)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381000" y="2590800"/>
            <a:ext cx="8991600" cy="914400"/>
            <a:chOff x="240" y="3408"/>
            <a:chExt cx="5664" cy="576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Text Box 15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Text Box 21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26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27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28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81" name="Group 29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23592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82" name="Rectangle 36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Text Box 37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3584" name="Line 38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39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Line 40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Rectangle 41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Text Box 42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3589" name="Line 43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44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Line 45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AE7B640-FA28-AC44-9DEE-2017E9432B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Lists &amp; stacks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 stack is a special kind of (simplified)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can only add/delete/look at one end (commonly referred to as the top)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DATA:	sequence of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OPERATIONS:	push on top, peek at top, pop off top, check if empty, get 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these are the ONLY operations allowed on a stack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stacks are useful because they are simple, easy to understand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each operation is O(1)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5105400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PEZ dispenser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d</a:t>
            </a:r>
            <a:r>
              <a:rPr lang="en-US" sz="2000" kern="0" dirty="0" smtClean="0">
                <a:latin typeface="+mn-lt"/>
                <a:ea typeface="ＭＳ Ｐゴシック" charset="-128"/>
                <a:cs typeface="+mn-cs"/>
              </a:rPr>
              <a:t>eck of </a:t>
            </a: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cards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cars in a driveway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method activation records (later)</a:t>
            </a:r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5486400" y="5334000"/>
            <a:ext cx="3352800" cy="1143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stack is also known 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push-down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last-in-first-out (LIFO)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4582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8331</TotalTime>
  <Words>1975</Words>
  <Application>Microsoft Macintosh PowerPoint</Application>
  <PresentationFormat>Custom</PresentationFormat>
  <Paragraphs>497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 Narrow</vt:lpstr>
      <vt:lpstr>Courier New</vt:lpstr>
      <vt:lpstr>ＭＳ Ｐゴシック</vt:lpstr>
      <vt:lpstr>Times New Roman</vt:lpstr>
      <vt:lpstr>Wingdings</vt:lpstr>
      <vt:lpstr>Blank Presentation</vt:lpstr>
      <vt:lpstr>PowerPoint Presentation</vt:lpstr>
      <vt:lpstr>Java Collection classes</vt:lpstr>
      <vt:lpstr>ArrayList performance</vt:lpstr>
      <vt:lpstr>ArrayList implementation</vt:lpstr>
      <vt:lpstr>ArrayList: add</vt:lpstr>
      <vt:lpstr>ArrayList: size, get, set, indexOf, contains</vt:lpstr>
      <vt:lpstr>ArrayList: remove</vt:lpstr>
      <vt:lpstr>ArrayLists vs. LinkedLists</vt:lpstr>
      <vt:lpstr>Lists &amp; stacks</vt:lpstr>
      <vt:lpstr>Stack examples</vt:lpstr>
      <vt:lpstr>Stack exercise</vt:lpstr>
      <vt:lpstr>Stack&lt;T&gt; class</vt:lpstr>
      <vt:lpstr>Stack application</vt:lpstr>
      <vt:lpstr>Delimiter matching</vt:lpstr>
      <vt:lpstr>Run-time stack</vt:lpstr>
      <vt:lpstr>Run-time stack (cont.)</vt:lpstr>
      <vt:lpstr>Lists &amp; queues</vt:lpstr>
      <vt:lpstr>Queue examples</vt:lpstr>
      <vt:lpstr>Queue exercise</vt:lpstr>
      <vt:lpstr>Queue interface</vt:lpstr>
      <vt:lpstr>Queues and simulation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169</cp:revision>
  <cp:lastPrinted>2013-08-28T20:32:19Z</cp:lastPrinted>
  <dcterms:created xsi:type="dcterms:W3CDTF">2013-08-28T19:37:59Z</dcterms:created>
  <dcterms:modified xsi:type="dcterms:W3CDTF">2018-09-03T15:32:17Z</dcterms:modified>
</cp:coreProperties>
</file>