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339" r:id="rId3"/>
    <p:sldId id="343" r:id="rId4"/>
    <p:sldId id="344" r:id="rId5"/>
    <p:sldId id="345" r:id="rId6"/>
    <p:sldId id="346" r:id="rId7"/>
    <p:sldId id="347" r:id="rId8"/>
    <p:sldId id="348" r:id="rId9"/>
    <p:sldId id="349" r:id="rId10"/>
    <p:sldId id="350" r:id="rId11"/>
    <p:sldId id="351" r:id="rId12"/>
    <p:sldId id="354" r:id="rId13"/>
    <p:sldId id="355" r:id="rId14"/>
    <p:sldId id="375" r:id="rId15"/>
    <p:sldId id="362" r:id="rId16"/>
    <p:sldId id="363" r:id="rId17"/>
    <p:sldId id="367" r:id="rId18"/>
    <p:sldId id="368" r:id="rId19"/>
    <p:sldId id="369" r:id="rId20"/>
    <p:sldId id="370" r:id="rId21"/>
    <p:sldId id="371" r:id="rId22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FF"/>
    <a:srgbClr val="000080"/>
    <a:srgbClr val="FF00FF"/>
    <a:srgbClr val="FF0000"/>
    <a:srgbClr val="00FF00"/>
    <a:srgbClr val="00FFFF"/>
    <a:srgbClr val="800080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28"/>
    <p:restoredTop sz="91429"/>
  </p:normalViewPr>
  <p:slideViewPr>
    <p:cSldViewPr>
      <p:cViewPr varScale="1">
        <p:scale>
          <a:sx n="115" d="100"/>
          <a:sy n="115" d="100"/>
        </p:scale>
        <p:origin x="312" y="184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 smtClean="0"/>
            </a:lvl1pPr>
          </a:lstStyle>
          <a:p>
            <a:pPr>
              <a:defRPr/>
            </a:pPr>
            <a:fld id="{FAFEAA06-E6CB-3C43-B5C2-994D5C70E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293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33319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192C3AA0-0931-7341-AFBD-2B706EC855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793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DD4F2-41EA-2B4D-932C-6A137C0A50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091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91B82-2C65-8D42-AD68-1D681B487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354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9067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01238-E5B1-AB46-8D46-1BEB016110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12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91021-82BB-5E4C-A1F2-3CE426C45C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086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F91186-91F2-7E42-909D-458595FEE3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513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D8963-7EF8-9048-AADE-50671BC102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856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65058D-7420-0D42-A5B5-8A798250EF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07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B87DA-655C-6641-8FDD-7185D8DCD9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519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4EF91-E652-C248-9154-756189BB7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052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A08E0E-DF77-BB41-91A3-6AF3988CD7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590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91ECC-575A-6D47-9485-A593B3DC19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486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 smtClean="0">
                <a:solidFill>
                  <a:srgbClr val="FF0033"/>
                </a:solidFill>
                <a:latin typeface="Arial Narrow" charset="0"/>
              </a:defRPr>
            </a:lvl1pPr>
          </a:lstStyle>
          <a:p>
            <a:pPr>
              <a:defRPr/>
            </a:pPr>
            <a:fld id="{BBD6A7E7-5DB3-5444-B243-212B916BED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  <p:sldLayoutId id="2147483828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A063980-A30D-DC4E-836E-9F39311A0FF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6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2018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7" name="Rectangle 13"/>
          <p:cNvSpPr>
            <a:spLocks noChangeArrowheads="1"/>
          </p:cNvSpPr>
          <p:nvPr/>
        </p:nvSpPr>
        <p:spPr bwMode="auto">
          <a:xfrm>
            <a:off x="914400" y="3048000"/>
            <a:ext cx="8305800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lnSpc>
                <a:spcPct val="80000"/>
              </a:lnSpc>
              <a:spcBef>
                <a:spcPct val="50000"/>
              </a:spcBef>
              <a:buFont typeface="Wingdings" charset="0"/>
              <a:buNone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Lists, stacks &amp; queues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Collection classes: 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Arial Narrow" charset="0"/>
              <a:buChar char="─"/>
            </a:pPr>
            <a:r>
              <a:rPr lang="en-US" sz="1800" dirty="0">
                <a:latin typeface="Arial Narrow" charset="0"/>
              </a:rPr>
              <a:t>List (</a:t>
            </a:r>
            <a:r>
              <a:rPr lang="en-US" sz="1800" dirty="0" err="1">
                <a:latin typeface="Arial Narrow" charset="0"/>
              </a:rPr>
              <a:t>ArrayList</a:t>
            </a:r>
            <a:r>
              <a:rPr lang="en-US" sz="1800" dirty="0">
                <a:latin typeface="Arial Narrow" charset="0"/>
              </a:rPr>
              <a:t>, </a:t>
            </a:r>
            <a:r>
              <a:rPr lang="en-US" sz="1800" dirty="0" err="1">
                <a:latin typeface="Arial Narrow" charset="0"/>
              </a:rPr>
              <a:t>LinkedList</a:t>
            </a:r>
            <a:r>
              <a:rPr lang="en-US" sz="1800" dirty="0">
                <a:latin typeface="Arial Narrow" charset="0"/>
              </a:rPr>
              <a:t>), Set (</a:t>
            </a:r>
            <a:r>
              <a:rPr lang="en-US" sz="1800" dirty="0" err="1">
                <a:latin typeface="Arial Narrow" charset="0"/>
              </a:rPr>
              <a:t>TreeSet</a:t>
            </a:r>
            <a:r>
              <a:rPr lang="en-US" sz="1800" dirty="0">
                <a:latin typeface="Arial Narrow" charset="0"/>
              </a:rPr>
              <a:t>, </a:t>
            </a:r>
            <a:r>
              <a:rPr lang="en-US" sz="1800" dirty="0" err="1">
                <a:latin typeface="Arial Narrow" charset="0"/>
              </a:rPr>
              <a:t>HashSet</a:t>
            </a:r>
            <a:r>
              <a:rPr lang="en-US" sz="1800" dirty="0">
                <a:latin typeface="Arial Narrow" charset="0"/>
              </a:rPr>
              <a:t>), Map (</a:t>
            </a:r>
            <a:r>
              <a:rPr lang="en-US" sz="1800" dirty="0" err="1">
                <a:latin typeface="Arial Narrow" charset="0"/>
              </a:rPr>
              <a:t>TreeMap</a:t>
            </a:r>
            <a:r>
              <a:rPr lang="en-US" sz="1800" dirty="0">
                <a:latin typeface="Arial Narrow" charset="0"/>
              </a:rPr>
              <a:t>, </a:t>
            </a:r>
            <a:r>
              <a:rPr lang="en-US" sz="1800" dirty="0" err="1">
                <a:latin typeface="Arial Narrow" charset="0"/>
              </a:rPr>
              <a:t>HashMap</a:t>
            </a:r>
            <a:r>
              <a:rPr lang="en-US" sz="1800" dirty="0">
                <a:latin typeface="Arial Narrow" charset="0"/>
              </a:rPr>
              <a:t>)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err="1">
                <a:latin typeface="Arial Narrow" charset="0"/>
              </a:rPr>
              <a:t>ArrayList</a:t>
            </a:r>
            <a:r>
              <a:rPr lang="en-US" sz="2000" dirty="0">
                <a:latin typeface="Arial Narrow" charset="0"/>
              </a:rPr>
              <a:t> performance and implementation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 err="1">
                <a:latin typeface="Arial Narrow" charset="0"/>
              </a:rPr>
              <a:t>LinkedList</a:t>
            </a:r>
            <a:r>
              <a:rPr lang="en-US" sz="2000" dirty="0">
                <a:latin typeface="Arial Narrow" charset="0"/>
              </a:rPr>
              <a:t> performance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Stacks</a:t>
            </a: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Queues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1473609-54F1-F941-9B4D-26592E74FDC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Stack examples</a:t>
            </a:r>
          </a:p>
        </p:txBody>
      </p:sp>
      <p:grpSp>
        <p:nvGrpSpPr>
          <p:cNvPr id="25603" name="Group 9"/>
          <p:cNvGrpSpPr>
            <a:grpSpLocks/>
          </p:cNvGrpSpPr>
          <p:nvPr/>
        </p:nvGrpSpPr>
        <p:grpSpPr bwMode="auto">
          <a:xfrm>
            <a:off x="990600" y="1631950"/>
            <a:ext cx="2590800" cy="1187450"/>
            <a:chOff x="1392" y="2256"/>
            <a:chExt cx="1632" cy="748"/>
          </a:xfrm>
        </p:grpSpPr>
        <p:sp>
          <p:nvSpPr>
            <p:cNvPr id="25625" name="Text Box 5"/>
            <p:cNvSpPr txBox="1">
              <a:spLocks noChangeArrowheads="1"/>
            </p:cNvSpPr>
            <p:nvPr/>
          </p:nvSpPr>
          <p:spPr bwMode="auto">
            <a:xfrm>
              <a:off x="1824" y="2784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1</a:t>
              </a:r>
            </a:p>
          </p:txBody>
        </p:sp>
        <p:sp>
          <p:nvSpPr>
            <p:cNvPr id="25626" name="Text Box 6"/>
            <p:cNvSpPr txBox="1">
              <a:spLocks noChangeArrowheads="1"/>
            </p:cNvSpPr>
            <p:nvPr/>
          </p:nvSpPr>
          <p:spPr bwMode="auto">
            <a:xfrm>
              <a:off x="1824" y="2544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2</a:t>
              </a:r>
            </a:p>
          </p:txBody>
        </p:sp>
        <p:sp>
          <p:nvSpPr>
            <p:cNvPr id="25627" name="Text Box 7"/>
            <p:cNvSpPr txBox="1">
              <a:spLocks noChangeArrowheads="1"/>
            </p:cNvSpPr>
            <p:nvPr/>
          </p:nvSpPr>
          <p:spPr bwMode="auto">
            <a:xfrm>
              <a:off x="1824" y="2304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3</a:t>
              </a:r>
            </a:p>
          </p:txBody>
        </p:sp>
        <p:sp>
          <p:nvSpPr>
            <p:cNvPr id="25628" name="Text Box 8"/>
            <p:cNvSpPr txBox="1">
              <a:spLocks noChangeArrowheads="1"/>
            </p:cNvSpPr>
            <p:nvPr/>
          </p:nvSpPr>
          <p:spPr bwMode="auto">
            <a:xfrm>
              <a:off x="1392" y="225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 Narrow" charset="0"/>
                </a:rPr>
                <a:t>top</a:t>
              </a:r>
            </a:p>
          </p:txBody>
        </p:sp>
      </p:grpSp>
      <p:grpSp>
        <p:nvGrpSpPr>
          <p:cNvPr id="3" name="Group 30"/>
          <p:cNvGrpSpPr>
            <a:grpSpLocks/>
          </p:cNvGrpSpPr>
          <p:nvPr/>
        </p:nvGrpSpPr>
        <p:grpSpPr bwMode="auto">
          <a:xfrm>
            <a:off x="6019800" y="5486400"/>
            <a:ext cx="2590800" cy="746125"/>
            <a:chOff x="2016" y="3830"/>
            <a:chExt cx="1632" cy="470"/>
          </a:xfrm>
        </p:grpSpPr>
        <p:sp>
          <p:nvSpPr>
            <p:cNvPr id="25622" name="Text Box 16"/>
            <p:cNvSpPr txBox="1">
              <a:spLocks noChangeArrowheads="1"/>
            </p:cNvSpPr>
            <p:nvPr/>
          </p:nvSpPr>
          <p:spPr bwMode="auto">
            <a:xfrm>
              <a:off x="2448" y="4080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1</a:t>
              </a:r>
            </a:p>
          </p:txBody>
        </p:sp>
        <p:sp>
          <p:nvSpPr>
            <p:cNvPr id="25623" name="Text Box 17"/>
            <p:cNvSpPr txBox="1">
              <a:spLocks noChangeArrowheads="1"/>
            </p:cNvSpPr>
            <p:nvPr/>
          </p:nvSpPr>
          <p:spPr bwMode="auto">
            <a:xfrm>
              <a:off x="2448" y="3840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2</a:t>
              </a:r>
            </a:p>
          </p:txBody>
        </p:sp>
        <p:sp>
          <p:nvSpPr>
            <p:cNvPr id="25624" name="Text Box 19"/>
            <p:cNvSpPr txBox="1">
              <a:spLocks noChangeArrowheads="1"/>
            </p:cNvSpPr>
            <p:nvPr/>
          </p:nvSpPr>
          <p:spPr bwMode="auto">
            <a:xfrm>
              <a:off x="2016" y="3830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 Narrow" charset="0"/>
                </a:rPr>
                <a:t>top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990600" y="4648200"/>
            <a:ext cx="2590800" cy="1600200"/>
            <a:chOff x="192" y="3312"/>
            <a:chExt cx="1632" cy="1008"/>
          </a:xfrm>
        </p:grpSpPr>
        <p:sp>
          <p:nvSpPr>
            <p:cNvPr id="25617" name="Text Box 11"/>
            <p:cNvSpPr txBox="1">
              <a:spLocks noChangeArrowheads="1"/>
            </p:cNvSpPr>
            <p:nvPr/>
          </p:nvSpPr>
          <p:spPr bwMode="auto">
            <a:xfrm>
              <a:off x="624" y="4100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1</a:t>
              </a:r>
            </a:p>
          </p:txBody>
        </p:sp>
        <p:sp>
          <p:nvSpPr>
            <p:cNvPr id="25618" name="Text Box 12"/>
            <p:cNvSpPr txBox="1">
              <a:spLocks noChangeArrowheads="1"/>
            </p:cNvSpPr>
            <p:nvPr/>
          </p:nvSpPr>
          <p:spPr bwMode="auto">
            <a:xfrm>
              <a:off x="624" y="3860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2</a:t>
              </a:r>
            </a:p>
          </p:txBody>
        </p:sp>
        <p:sp>
          <p:nvSpPr>
            <p:cNvPr id="25619" name="Text Box 13"/>
            <p:cNvSpPr txBox="1">
              <a:spLocks noChangeArrowheads="1"/>
            </p:cNvSpPr>
            <p:nvPr/>
          </p:nvSpPr>
          <p:spPr bwMode="auto">
            <a:xfrm>
              <a:off x="624" y="3620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3</a:t>
              </a:r>
            </a:p>
          </p:txBody>
        </p:sp>
        <p:sp>
          <p:nvSpPr>
            <p:cNvPr id="25620" name="Text Box 14"/>
            <p:cNvSpPr txBox="1">
              <a:spLocks noChangeArrowheads="1"/>
            </p:cNvSpPr>
            <p:nvPr/>
          </p:nvSpPr>
          <p:spPr bwMode="auto">
            <a:xfrm>
              <a:off x="192" y="3312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 Narrow" charset="0"/>
                </a:rPr>
                <a:t>top</a:t>
              </a:r>
            </a:p>
          </p:txBody>
        </p:sp>
        <p:sp>
          <p:nvSpPr>
            <p:cNvPr id="25621" name="Text Box 28"/>
            <p:cNvSpPr txBox="1">
              <a:spLocks noChangeArrowheads="1"/>
            </p:cNvSpPr>
            <p:nvPr/>
          </p:nvSpPr>
          <p:spPr bwMode="auto">
            <a:xfrm>
              <a:off x="624" y="3360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4</a:t>
              </a:r>
            </a:p>
          </p:txBody>
        </p:sp>
      </p:grpSp>
      <p:sp>
        <p:nvSpPr>
          <p:cNvPr id="25606" name="TextBox 34"/>
          <p:cNvSpPr txBox="1">
            <a:spLocks noChangeArrowheads="1"/>
          </p:cNvSpPr>
          <p:nvPr/>
        </p:nvSpPr>
        <p:spPr bwMode="auto">
          <a:xfrm>
            <a:off x="4114800" y="16764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peek()  </a:t>
            </a:r>
            <a:r>
              <a:rPr lang="en-US">
                <a:solidFill>
                  <a:srgbClr val="FF0000"/>
                </a:solidFill>
                <a:latin typeface="Arial Narrow" charset="0"/>
                <a:sym typeface="Wingdings" charset="0"/>
              </a:rPr>
              <a:t>  3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743200" y="3424238"/>
            <a:ext cx="1066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push(4)</a:t>
            </a:r>
          </a:p>
        </p:txBody>
      </p:sp>
      <p:cxnSp>
        <p:nvCxnSpPr>
          <p:cNvPr id="38" name="Straight Arrow Connector 37"/>
          <p:cNvCxnSpPr/>
          <p:nvPr/>
        </p:nvCxnSpPr>
        <p:spPr bwMode="auto">
          <a:xfrm rot="5400000">
            <a:off x="1828800" y="3733800"/>
            <a:ext cx="1525588" cy="1588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5609" name="TextBox 38"/>
          <p:cNvSpPr txBox="1">
            <a:spLocks noChangeArrowheads="1"/>
          </p:cNvSpPr>
          <p:nvPr/>
        </p:nvSpPr>
        <p:spPr bwMode="auto">
          <a:xfrm>
            <a:off x="5257800" y="34290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pop()  </a:t>
            </a:r>
            <a:r>
              <a:rPr lang="en-US">
                <a:solidFill>
                  <a:srgbClr val="FF0000"/>
                </a:solidFill>
                <a:latin typeface="Arial Narrow" charset="0"/>
                <a:sym typeface="Wingdings" charset="0"/>
              </a:rPr>
              <a:t>  3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cxnSp>
        <p:nvCxnSpPr>
          <p:cNvPr id="45" name="Straight Arrow Connector 44"/>
          <p:cNvCxnSpPr/>
          <p:nvPr/>
        </p:nvCxnSpPr>
        <p:spPr bwMode="auto">
          <a:xfrm>
            <a:off x="3735388" y="2971800"/>
            <a:ext cx="2741612" cy="2362200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25611" name="Group 9"/>
          <p:cNvGrpSpPr>
            <a:grpSpLocks/>
          </p:cNvGrpSpPr>
          <p:nvPr/>
        </p:nvGrpSpPr>
        <p:grpSpPr bwMode="auto">
          <a:xfrm>
            <a:off x="6019800" y="1676400"/>
            <a:ext cx="2590800" cy="1187450"/>
            <a:chOff x="1392" y="2256"/>
            <a:chExt cx="1632" cy="748"/>
          </a:xfrm>
        </p:grpSpPr>
        <p:sp>
          <p:nvSpPr>
            <p:cNvPr id="25613" name="Text Box 5"/>
            <p:cNvSpPr txBox="1">
              <a:spLocks noChangeArrowheads="1"/>
            </p:cNvSpPr>
            <p:nvPr/>
          </p:nvSpPr>
          <p:spPr bwMode="auto">
            <a:xfrm>
              <a:off x="1824" y="2784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1</a:t>
              </a:r>
            </a:p>
          </p:txBody>
        </p:sp>
        <p:sp>
          <p:nvSpPr>
            <p:cNvPr id="25614" name="Text Box 6"/>
            <p:cNvSpPr txBox="1">
              <a:spLocks noChangeArrowheads="1"/>
            </p:cNvSpPr>
            <p:nvPr/>
          </p:nvSpPr>
          <p:spPr bwMode="auto">
            <a:xfrm>
              <a:off x="1824" y="2544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2</a:t>
              </a:r>
            </a:p>
          </p:txBody>
        </p:sp>
        <p:sp>
          <p:nvSpPr>
            <p:cNvPr id="25615" name="Text Box 7"/>
            <p:cNvSpPr txBox="1">
              <a:spLocks noChangeArrowheads="1"/>
            </p:cNvSpPr>
            <p:nvPr/>
          </p:nvSpPr>
          <p:spPr bwMode="auto">
            <a:xfrm>
              <a:off x="1824" y="2304"/>
              <a:ext cx="1200" cy="22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600">
                  <a:latin typeface="Arial Narrow" charset="0"/>
                </a:rPr>
                <a:t>3</a:t>
              </a:r>
            </a:p>
          </p:txBody>
        </p:sp>
        <p:sp>
          <p:nvSpPr>
            <p:cNvPr id="25616" name="Text Box 8"/>
            <p:cNvSpPr txBox="1">
              <a:spLocks noChangeArrowheads="1"/>
            </p:cNvSpPr>
            <p:nvPr/>
          </p:nvSpPr>
          <p:spPr bwMode="auto">
            <a:xfrm>
              <a:off x="1392" y="2256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r">
                <a:spcBef>
                  <a:spcPct val="50000"/>
                </a:spcBef>
              </a:pPr>
              <a:r>
                <a:rPr lang="en-US" sz="2000">
                  <a:solidFill>
                    <a:schemeClr val="accent2"/>
                  </a:solidFill>
                  <a:latin typeface="Arial Narrow" charset="0"/>
                </a:rPr>
                <a:t>top</a:t>
              </a:r>
            </a:p>
          </p:txBody>
        </p:sp>
      </p:grpSp>
      <p:cxnSp>
        <p:nvCxnSpPr>
          <p:cNvPr id="53" name="Straight Arrow Connector 52"/>
          <p:cNvCxnSpPr/>
          <p:nvPr/>
        </p:nvCxnSpPr>
        <p:spPr bwMode="auto">
          <a:xfrm>
            <a:off x="3811588" y="2286000"/>
            <a:ext cx="2665412" cy="1588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57749E-045C-C942-9617-B39AD379BF2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Stack exercise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start with empty stack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PUSH 1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PUSH 2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PUSH 3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PEEK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PUSH 4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POP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PEEK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PUSH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5F2CCBA-0E9C-BB4A-AA05-DBAE01EF5E4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Stack&lt;T&gt;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a stack is a common data structure, a predefined Java class exists</a:t>
            </a:r>
          </a:p>
          <a:p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latin typeface="Courier New" charset="0"/>
                <a:ea typeface="ＭＳ Ｐゴシック" charset="0"/>
              </a:rPr>
              <a:t>	</a:t>
            </a: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import java.util.Stack;</a:t>
            </a:r>
          </a:p>
          <a:p>
            <a:pPr lvl="1">
              <a:buFont typeface="Wingdings" charset="0"/>
              <a:buNone/>
            </a:pPr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/>
            <a:endParaRPr lang="en-US" sz="1800">
              <a:latin typeface="Courier New" charset="0"/>
              <a:ea typeface="ＭＳ Ｐゴシック" charset="0"/>
            </a:endParaRPr>
          </a:p>
          <a:p>
            <a:pPr lvl="1"/>
            <a:r>
              <a:rPr lang="en-US" sz="1800">
                <a:latin typeface="Courier New" charset="0"/>
                <a:ea typeface="ＭＳ Ｐゴシック" charset="0"/>
              </a:rPr>
              <a:t>Stack&lt;T&gt;</a:t>
            </a:r>
            <a:r>
              <a:rPr lang="en-US">
                <a:latin typeface="Arial Narrow" charset="0"/>
                <a:ea typeface="ＭＳ Ｐゴシック" charset="0"/>
              </a:rPr>
              <a:t> is generic to allow any type of object to be stored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Stack&lt;String&gt; wordStack = new Stack&lt;String&gt;();</a:t>
            </a:r>
          </a:p>
          <a:p>
            <a:pPr lvl="1">
              <a:buFont typeface="Wingdings" charset="0"/>
              <a:buNone/>
            </a:pPr>
            <a:endParaRPr lang="en-US" sz="10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	Stack&lt;Integer&gt; numStack = new Stack&lt;Integer&gt;();</a:t>
            </a:r>
          </a:p>
          <a:p>
            <a:pPr lvl="1"/>
            <a:endParaRPr lang="en-US" sz="16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standard </a:t>
            </a:r>
            <a:r>
              <a:rPr lang="en-US" sz="1800">
                <a:latin typeface="Courier New" charset="0"/>
                <a:ea typeface="ＭＳ Ｐゴシック" charset="0"/>
              </a:rPr>
              <a:t>Stack&lt;T&gt;</a:t>
            </a:r>
            <a:r>
              <a:rPr lang="en-US">
                <a:latin typeface="Arial Narrow" charset="0"/>
                <a:ea typeface="ＭＳ Ｐゴシック" charset="0"/>
              </a:rPr>
              <a:t> methods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public T push(T item); 		// adds item to top of stack 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public T pop();			// removes item at top of stack 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public T peek();			// returns item at top of stack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public boolean empty();		// returns true if empty</a:t>
            </a:r>
          </a:p>
          <a:p>
            <a:pPr lvl="1">
              <a:buFont typeface="Wingdings" charset="0"/>
              <a:buNone/>
            </a:pPr>
            <a:r>
              <a:rPr lang="en-US" sz="16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public int size();		// returns size of stack</a:t>
            </a:r>
            <a:endParaRPr lang="en-US" sz="1400">
              <a:latin typeface="Courier Ne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EEE8C69-226D-DE4F-9240-B53C99EA9AC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Stack application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consider mathematical expressions such as the following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 compiler must verify such expressions are of the correct form</a:t>
            </a:r>
          </a:p>
          <a:p>
            <a:pPr>
              <a:lnSpc>
                <a:spcPct val="90000"/>
              </a:lnSpc>
            </a:pPr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>
                <a:solidFill>
                  <a:srgbClr val="FF0000"/>
                </a:solidFill>
                <a:latin typeface="Arial Narrow" charset="0"/>
                <a:ea typeface="ＭＳ Ｐゴシック" charset="0"/>
              </a:rPr>
              <a:t>(A * (B + C))		([A * (B + C)] + [D * E])</a:t>
            </a:r>
          </a:p>
        </p:txBody>
      </p:sp>
      <p:sp>
        <p:nvSpPr>
          <p:cNvPr id="317444" name="Rectangle 4"/>
          <p:cNvSpPr>
            <a:spLocks noChangeArrowheads="1"/>
          </p:cNvSpPr>
          <p:nvPr/>
        </p:nvSpPr>
        <p:spPr bwMode="auto">
          <a:xfrm>
            <a:off x="685800" y="2667000"/>
            <a:ext cx="8702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attempt 1: </a:t>
            </a:r>
            <a:r>
              <a:rPr lang="en-US" sz="2000">
                <a:latin typeface="Arial Narrow" charset="0"/>
              </a:rPr>
              <a:t>count number of left and right delimeters; if equal, then OK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endParaRPr lang="en-US" sz="1200"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what about:		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(A * B) + )C(</a:t>
            </a:r>
          </a:p>
        </p:txBody>
      </p:sp>
      <p:sp>
        <p:nvSpPr>
          <p:cNvPr id="317445" name="Rectangle 5"/>
          <p:cNvSpPr>
            <a:spLocks noChangeArrowheads="1"/>
          </p:cNvSpPr>
          <p:nvPr/>
        </p:nvSpPr>
        <p:spPr bwMode="auto">
          <a:xfrm>
            <a:off x="685800" y="5181600"/>
            <a:ext cx="87026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stack-based solution: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start with an empty stack of characters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traverse the expression from left to right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if next character is a left delimiter, push onto the stack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if next character is a right delimiter, must match the top of the stack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85800" y="3733800"/>
            <a:ext cx="8702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attempt 2: </a:t>
            </a:r>
            <a:r>
              <a:rPr lang="en-US" sz="2000">
                <a:latin typeface="Arial Narrow" charset="0"/>
              </a:rPr>
              <a:t>start a counter at 0, +1 for each left delimiter and -1 for each right</a:t>
            </a:r>
          </a:p>
          <a:p>
            <a:pPr marL="747713" lvl="1" indent="-1588"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	if it never becomes negative and ends at 0, then OK</a:t>
            </a:r>
          </a:p>
          <a:p>
            <a:pPr marL="747713" lvl="2" indent="-1588">
              <a:lnSpc>
                <a:spcPct val="80000"/>
              </a:lnSpc>
            </a:pPr>
            <a:endParaRPr lang="en-US" sz="1200">
              <a:latin typeface="Arial Narrow" charset="0"/>
            </a:endParaRPr>
          </a:p>
          <a:p>
            <a:pPr marL="747713" lvl="2" indent="-1588">
              <a:lnSpc>
                <a:spcPct val="80000"/>
              </a:lnSpc>
            </a:pPr>
            <a:r>
              <a:rPr lang="en-US" sz="2000">
                <a:latin typeface="Arial Narrow" charset="0"/>
              </a:rPr>
              <a:t>what about:		</a:t>
            </a:r>
            <a:r>
              <a:rPr lang="en-US" sz="2000">
                <a:solidFill>
                  <a:srgbClr val="FF0000"/>
                </a:solidFill>
                <a:latin typeface="Arial Narrow" charset="0"/>
              </a:rPr>
              <a:t>([A + B) + C]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44" grpId="0"/>
      <p:bldP spid="317445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1DC8966-D8C6-DF4E-B320-055F6D2C301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Delimiter matching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7391400" cy="5638800"/>
          </a:xfrm>
          <a:ln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import java.util.Stack;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public class DelimiterChecker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private static final String DELIMITERS = "()[]{}&lt;&gt;";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public static boolean check(String expr)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</a:t>
            </a:r>
            <a:r>
              <a:rPr lang="en-US" sz="14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Stack&lt;Character&gt; delimStack = new Stack&lt;Character&gt;();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for (int i = 0; i &lt; expr.length(); i++)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char ch = expr.charAt(i);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if (</a:t>
            </a:r>
            <a:r>
              <a:rPr lang="en-US" sz="1400">
                <a:latin typeface="Courier New" charset="0"/>
                <a:ea typeface="ＭＳ Ｐゴシック" charset="0"/>
                <a:cs typeface="ＭＳ Ｐゴシック" charset="0"/>
              </a:rPr>
              <a:t>DelimiterChecker.isLeftDelimiter(ch)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</a:t>
            </a:r>
            <a:r>
              <a:rPr lang="en-US" sz="14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delimStack.push(ch);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else if (</a:t>
            </a:r>
            <a:r>
              <a:rPr lang="en-US" sz="1400">
                <a:solidFill>
                  <a:srgbClr val="3333CC"/>
                </a:solidFill>
                <a:latin typeface="Courier New" charset="0"/>
                <a:ea typeface="ＭＳ Ｐゴシック" charset="0"/>
                <a:cs typeface="ＭＳ Ｐゴシック" charset="0"/>
              </a:rPr>
              <a:t>DelimiterChecker.isRightDelimiter(ch)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if (!</a:t>
            </a:r>
            <a:r>
              <a:rPr lang="en-US" sz="14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delimStack.empty() 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&amp;&amp;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 </a:t>
            </a:r>
            <a:r>
              <a:rPr lang="en-US" sz="1400">
                <a:solidFill>
                  <a:srgbClr val="3333CC"/>
                </a:solidFill>
                <a:latin typeface="Courier New" charset="0"/>
                <a:ea typeface="ＭＳ Ｐゴシック" charset="0"/>
                <a:cs typeface="ＭＳ Ｐゴシック" charset="0"/>
              </a:rPr>
              <a:t>DelimiterChecker.match(delimStack.peek(), ch)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</a:t>
            </a:r>
            <a:r>
              <a:rPr lang="en-US" sz="14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delimStack.pop();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else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    return false;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 } 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return </a:t>
            </a:r>
            <a:r>
              <a:rPr lang="en-US" sz="1400">
                <a:solidFill>
                  <a:srgbClr val="FF0000"/>
                </a:solidFill>
                <a:latin typeface="Courier New" charset="0"/>
                <a:ea typeface="ＭＳ Ｐゴシック" charset="0"/>
                <a:cs typeface="ＭＳ Ｐゴシック" charset="0"/>
              </a:rPr>
              <a:t>delimStack.empty()</a:t>
            </a: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400">
              <a:solidFill>
                <a:schemeClr val="tx1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4495800" y="5016500"/>
            <a:ext cx="4572000" cy="138430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chemeClr val="accent2"/>
                </a:solidFill>
                <a:latin typeface="Arial Narrow" charset="0"/>
              </a:rPr>
              <a:t>how would you implement the helpers? </a:t>
            </a:r>
            <a:r>
              <a:rPr lang="en-US" sz="1800">
                <a:solidFill>
                  <a:schemeClr val="accent2"/>
                </a:solidFill>
                <a:latin typeface="Courier New" charset="0"/>
              </a:rPr>
              <a:t>isLeftDelimiter</a:t>
            </a:r>
            <a:r>
              <a:rPr lang="en-US">
                <a:solidFill>
                  <a:schemeClr val="accent2"/>
                </a:solidFill>
                <a:latin typeface="Arial Narrow" charset="0"/>
              </a:rPr>
              <a:t> </a:t>
            </a:r>
          </a:p>
          <a:p>
            <a:r>
              <a:rPr lang="en-US" sz="1800">
                <a:solidFill>
                  <a:schemeClr val="accent2"/>
                </a:solidFill>
                <a:latin typeface="Courier New" charset="0"/>
              </a:rPr>
              <a:t>isRightDelimiter</a:t>
            </a: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r>
              <a:rPr lang="en-US" sz="1800">
                <a:solidFill>
                  <a:schemeClr val="accent2"/>
                </a:solidFill>
                <a:latin typeface="Courier New" charset="0"/>
              </a:rPr>
              <a:t>match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608FF00-BAAD-454D-B64E-4C5ABC86557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Run-time stack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514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a method is called in Java (or any language):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suspend the current execution sequence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allocate space for parameters, locals, return value, …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transfer control to the new method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when the method terminates: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deallocate parameters, locals, …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transfer control back to the calling point (&amp; possibly return a value)</a:t>
            </a:r>
          </a:p>
        </p:txBody>
      </p:sp>
      <p:sp>
        <p:nvSpPr>
          <p:cNvPr id="323588" name="Rectangle 4"/>
          <p:cNvSpPr>
            <a:spLocks noChangeArrowheads="1"/>
          </p:cNvSpPr>
          <p:nvPr/>
        </p:nvSpPr>
        <p:spPr bwMode="auto">
          <a:xfrm>
            <a:off x="685800" y="4267200"/>
            <a:ext cx="83058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note: method invocations are LIFO entities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1800">
                <a:latin typeface="Courier New" charset="0"/>
              </a:rPr>
              <a:t>main</a:t>
            </a:r>
            <a:r>
              <a:rPr lang="en-US" sz="2000">
                <a:latin typeface="Arial Narrow" charset="0"/>
              </a:rPr>
              <a:t> is called first, terminates last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if main calls </a:t>
            </a:r>
            <a:r>
              <a:rPr lang="en-US" sz="1800">
                <a:latin typeface="Courier New" charset="0"/>
              </a:rPr>
              <a:t>foo</a:t>
            </a:r>
            <a:r>
              <a:rPr lang="en-US" sz="2000">
                <a:latin typeface="Arial Narrow" charset="0"/>
              </a:rPr>
              <a:t> and </a:t>
            </a:r>
            <a:r>
              <a:rPr lang="en-US" sz="1800">
                <a:latin typeface="Courier New" charset="0"/>
              </a:rPr>
              <a:t>foo</a:t>
            </a:r>
            <a:r>
              <a:rPr lang="en-US" sz="2000">
                <a:latin typeface="Arial Narrow" charset="0"/>
              </a:rPr>
              <a:t> calls </a:t>
            </a:r>
            <a:r>
              <a:rPr lang="en-US" sz="1800">
                <a:latin typeface="Courier New" charset="0"/>
              </a:rPr>
              <a:t>bar</a:t>
            </a:r>
            <a:r>
              <a:rPr lang="en-US" sz="2000">
                <a:latin typeface="Arial Narrow" charset="0"/>
              </a:rPr>
              <a:t>, then</a:t>
            </a:r>
          </a:p>
          <a:p>
            <a:pPr marL="1143000" lvl="2" indent="-228600">
              <a:lnSpc>
                <a:spcPct val="80000"/>
              </a:lnSpc>
              <a:spcBef>
                <a:spcPct val="20000"/>
              </a:spcBef>
            </a:pPr>
            <a:r>
              <a:rPr lang="en-US" sz="1800">
                <a:latin typeface="Courier New" charset="0"/>
              </a:rPr>
              <a:t>bar</a:t>
            </a:r>
            <a:r>
              <a:rPr lang="en-US" sz="2000">
                <a:latin typeface="Arial Narrow" charset="0"/>
              </a:rPr>
              <a:t> terminates before </a:t>
            </a:r>
            <a:r>
              <a:rPr lang="en-US" sz="1800">
                <a:latin typeface="Courier New" charset="0"/>
              </a:rPr>
              <a:t>foo</a:t>
            </a:r>
            <a:r>
              <a:rPr lang="en-US" sz="2000">
                <a:latin typeface="Arial Narrow" charset="0"/>
              </a:rPr>
              <a:t> which terminates before </a:t>
            </a:r>
            <a:r>
              <a:rPr lang="en-US" sz="1800">
                <a:latin typeface="Courier New" charset="0"/>
              </a:rPr>
              <a:t>main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rgbClr val="FF0033"/>
                </a:solidFill>
                <a:latin typeface="Arial Narrow" charset="0"/>
                <a:sym typeface="Wingdings" charset="0"/>
              </a:rPr>
              <a:t> </a:t>
            </a:r>
            <a:r>
              <a:rPr lang="en-US">
                <a:solidFill>
                  <a:srgbClr val="FF0033"/>
                </a:solidFill>
                <a:latin typeface="Arial Narrow" charset="0"/>
              </a:rPr>
              <a:t>a stack is a natural data structure for storing information about method calls and the state of the execution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358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591D0DD-D35C-DA48-86D2-8CBB31C86E1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Run-time stack (cont.)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19200"/>
            <a:ext cx="8778875" cy="2057400"/>
          </a:xfrm>
        </p:spPr>
        <p:txBody>
          <a:bodyPr/>
          <a:lstStyle/>
          <a:p>
            <a:pPr marL="0" indent="4763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activation record stores info (parameters, locals, …) for each invocation of a method</a:t>
            </a:r>
          </a:p>
          <a:p>
            <a:pPr marL="501650" lvl="1"/>
            <a:r>
              <a:rPr lang="en-US">
                <a:latin typeface="Arial Narrow" charset="0"/>
                <a:ea typeface="ＭＳ Ｐゴシック" charset="0"/>
              </a:rPr>
              <a:t>when the method is called, an activation record is pushed onto the stack</a:t>
            </a:r>
          </a:p>
          <a:p>
            <a:pPr marL="501650" lvl="1"/>
            <a:r>
              <a:rPr lang="en-US">
                <a:latin typeface="Arial Narrow" charset="0"/>
                <a:ea typeface="ＭＳ Ｐゴシック" charset="0"/>
              </a:rPr>
              <a:t>when the method terminates, its activation record is popped</a:t>
            </a:r>
          </a:p>
          <a:p>
            <a:pPr marL="501650" lvl="1"/>
            <a:endParaRPr lang="en-US">
              <a:latin typeface="Arial Narrow" charset="0"/>
              <a:ea typeface="ＭＳ Ｐゴシック" charset="0"/>
            </a:endParaRPr>
          </a:p>
          <a:p>
            <a:pPr marL="501650" lvl="1"/>
            <a:r>
              <a:rPr lang="en-US">
                <a:latin typeface="Arial Narrow" charset="0"/>
                <a:ea typeface="ＭＳ Ｐゴシック" charset="0"/>
              </a:rPr>
              <a:t>note that the currently executing method is always at the top of the stack</a:t>
            </a:r>
          </a:p>
        </p:txBody>
      </p:sp>
      <p:sp>
        <p:nvSpPr>
          <p:cNvPr id="325636" name="Rectangle 4"/>
          <p:cNvSpPr>
            <a:spLocks noChangeArrowheads="1"/>
          </p:cNvSpPr>
          <p:nvPr/>
        </p:nvSpPr>
        <p:spPr bwMode="auto">
          <a:xfrm>
            <a:off x="228600" y="4114800"/>
            <a:ext cx="4114800" cy="2514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public class Demo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public static void main(String[] </a:t>
            </a:r>
            <a:r>
              <a:rPr lang="en-US" sz="1200" dirty="0" err="1">
                <a:latin typeface="Courier New" charset="0"/>
              </a:rPr>
              <a:t>args</a:t>
            </a:r>
            <a:r>
              <a:rPr lang="en-US" sz="1200" dirty="0">
                <a:latin typeface="Courier New" charset="0"/>
              </a:rPr>
              <a:t>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x = 12;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Courier Ne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Demo.foo</a:t>
            </a:r>
            <a:r>
              <a:rPr lang="en-US" sz="1200" dirty="0">
                <a:latin typeface="Courier New" charset="0"/>
              </a:rPr>
              <a:t>(x);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System.out.println</a:t>
            </a:r>
            <a:r>
              <a:rPr lang="en-US" sz="1200" dirty="0">
                <a:latin typeface="Courier New" charset="0"/>
              </a:rPr>
              <a:t>("main " + x);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 dirty="0">
              <a:latin typeface="Courier Ne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public static void foo(</a:t>
            </a:r>
            <a:r>
              <a:rPr lang="en-US" sz="1200" dirty="0" err="1">
                <a:latin typeface="Courier New" charset="0"/>
              </a:rPr>
              <a:t>int</a:t>
            </a:r>
            <a:r>
              <a:rPr lang="en-US" sz="1200" dirty="0">
                <a:latin typeface="Courier New" charset="0"/>
              </a:rPr>
              <a:t> a)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  a++;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  </a:t>
            </a:r>
            <a:r>
              <a:rPr lang="en-US" sz="1200" dirty="0" err="1">
                <a:latin typeface="Courier New" charset="0"/>
              </a:rPr>
              <a:t>System.out.println</a:t>
            </a:r>
            <a:r>
              <a:rPr lang="en-US" sz="1200" dirty="0">
                <a:latin typeface="Courier New" charset="0"/>
              </a:rPr>
              <a:t>("foo " + a);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 dirty="0">
                <a:latin typeface="Courier New" charset="0"/>
              </a:rPr>
              <a:t>}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267200" y="5029200"/>
            <a:ext cx="1524000" cy="1327150"/>
            <a:chOff x="2496" y="3168"/>
            <a:chExt cx="960" cy="836"/>
          </a:xfrm>
        </p:grpSpPr>
        <p:sp>
          <p:nvSpPr>
            <p:cNvPr id="31758" name="Text Box 5"/>
            <p:cNvSpPr txBox="1">
              <a:spLocks noChangeArrowheads="1"/>
            </p:cNvSpPr>
            <p:nvPr/>
          </p:nvSpPr>
          <p:spPr bwMode="auto">
            <a:xfrm>
              <a:off x="2640" y="3168"/>
              <a:ext cx="672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2381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m</a:t>
              </a:r>
              <a:r>
                <a:rPr lang="en-US" sz="1000" dirty="0" smtClean="0">
                  <a:latin typeface="Courier New" charset="0"/>
                </a:rPr>
                <a:t>ain(?):</a:t>
              </a:r>
              <a:endParaRPr lang="en-US" sz="1000" dirty="0">
                <a:latin typeface="Courier New" charset="0"/>
              </a:endParaRP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x </a:t>
              </a:r>
              <a:r>
                <a:rPr lang="en-US" sz="1000" dirty="0" smtClean="0">
                  <a:latin typeface="Courier New" charset="0"/>
                  <a:sym typeface="Wingdings"/>
                </a:rPr>
                <a:t></a:t>
              </a:r>
              <a:r>
                <a:rPr lang="en-US" sz="1000" dirty="0" smtClean="0">
                  <a:latin typeface="Courier New" charset="0"/>
                </a:rPr>
                <a:t> </a:t>
              </a:r>
              <a:r>
                <a:rPr lang="en-US" sz="1000" dirty="0">
                  <a:latin typeface="Courier New" charset="0"/>
                </a:rPr>
                <a:t>12</a:t>
              </a: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... </a:t>
              </a:r>
            </a:p>
          </p:txBody>
        </p:sp>
        <p:sp>
          <p:nvSpPr>
            <p:cNvPr id="31759" name="Text Box 6"/>
            <p:cNvSpPr txBox="1">
              <a:spLocks noChangeArrowheads="1"/>
            </p:cNvSpPr>
            <p:nvPr/>
          </p:nvSpPr>
          <p:spPr bwMode="auto">
            <a:xfrm>
              <a:off x="2496" y="360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FF0033"/>
                  </a:solidFill>
                  <a:latin typeface="Arial Narrow" charset="0"/>
                </a:rPr>
                <a:t>automatically start with main</a:t>
              </a:r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410200" y="4267200"/>
            <a:ext cx="1524000" cy="2089150"/>
            <a:chOff x="3264" y="2688"/>
            <a:chExt cx="960" cy="1316"/>
          </a:xfrm>
        </p:grpSpPr>
        <p:sp>
          <p:nvSpPr>
            <p:cNvPr id="31755" name="Text Box 7"/>
            <p:cNvSpPr txBox="1">
              <a:spLocks noChangeArrowheads="1"/>
            </p:cNvSpPr>
            <p:nvPr/>
          </p:nvSpPr>
          <p:spPr bwMode="auto">
            <a:xfrm>
              <a:off x="3408" y="3168"/>
              <a:ext cx="672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2381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m</a:t>
              </a:r>
              <a:r>
                <a:rPr lang="en-US" sz="1000" dirty="0" smtClean="0">
                  <a:latin typeface="Courier New" charset="0"/>
                </a:rPr>
                <a:t>ain(?):</a:t>
              </a:r>
              <a:endParaRPr lang="en-US" sz="1000" dirty="0">
                <a:latin typeface="Courier New" charset="0"/>
              </a:endParaRP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x </a:t>
              </a:r>
              <a:r>
                <a:rPr lang="en-US" sz="1000" dirty="0" smtClean="0">
                  <a:latin typeface="Courier New" charset="0"/>
                  <a:sym typeface="Wingdings"/>
                </a:rPr>
                <a:t></a:t>
              </a:r>
              <a:r>
                <a:rPr lang="en-US" sz="1000" dirty="0" smtClean="0">
                  <a:latin typeface="Courier New" charset="0"/>
                </a:rPr>
                <a:t> </a:t>
              </a:r>
              <a:r>
                <a:rPr lang="en-US" sz="1000" dirty="0">
                  <a:latin typeface="Courier New" charset="0"/>
                </a:rPr>
                <a:t>12</a:t>
              </a: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...</a:t>
              </a:r>
            </a:p>
          </p:txBody>
        </p:sp>
        <p:sp>
          <p:nvSpPr>
            <p:cNvPr id="31756" name="Text Box 8"/>
            <p:cNvSpPr txBox="1">
              <a:spLocks noChangeArrowheads="1"/>
            </p:cNvSpPr>
            <p:nvPr/>
          </p:nvSpPr>
          <p:spPr bwMode="auto">
            <a:xfrm>
              <a:off x="3264" y="360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FF0033"/>
                  </a:solidFill>
                  <a:latin typeface="Arial Narrow" charset="0"/>
                </a:rPr>
                <a:t>when foo called, push</a:t>
              </a:r>
            </a:p>
          </p:txBody>
        </p:sp>
        <p:sp>
          <p:nvSpPr>
            <p:cNvPr id="31757" name="Text Box 9"/>
            <p:cNvSpPr txBox="1">
              <a:spLocks noChangeArrowheads="1"/>
            </p:cNvSpPr>
            <p:nvPr/>
          </p:nvSpPr>
          <p:spPr bwMode="auto">
            <a:xfrm>
              <a:off x="3408" y="2688"/>
              <a:ext cx="672" cy="44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2381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dirty="0" smtClean="0">
                  <a:latin typeface="Courier New" charset="0"/>
                </a:rPr>
                <a:t>Foo(a=</a:t>
              </a:r>
              <a:r>
                <a:rPr lang="en-US" sz="1000" dirty="0" smtClean="0">
                  <a:latin typeface="Courier New" charset="0"/>
                  <a:sym typeface="Wingdings"/>
                </a:rPr>
                <a:t>12):</a:t>
              </a:r>
              <a:endParaRPr lang="en-US" sz="1000" dirty="0">
                <a:latin typeface="Courier New" charset="0"/>
              </a:endParaRP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a </a:t>
              </a:r>
              <a:r>
                <a:rPr lang="en-US" sz="1000" dirty="0" smtClean="0">
                  <a:latin typeface="Courier New" charset="0"/>
                  <a:sym typeface="Wingdings"/>
                </a:rPr>
                <a:t></a:t>
              </a:r>
              <a:r>
                <a:rPr lang="en-US" sz="1000" dirty="0" smtClean="0">
                  <a:latin typeface="Courier New" charset="0"/>
                </a:rPr>
                <a:t> </a:t>
              </a:r>
              <a:r>
                <a:rPr lang="en-US" sz="1000" dirty="0">
                  <a:latin typeface="Courier New" charset="0"/>
                </a:rPr>
                <a:t>13</a:t>
              </a: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...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6705600" y="5029200"/>
            <a:ext cx="1219200" cy="1303338"/>
            <a:chOff x="4224" y="3168"/>
            <a:chExt cx="768" cy="821"/>
          </a:xfrm>
        </p:grpSpPr>
        <p:sp>
          <p:nvSpPr>
            <p:cNvPr id="31753" name="Text Box 10"/>
            <p:cNvSpPr txBox="1">
              <a:spLocks noChangeArrowheads="1"/>
            </p:cNvSpPr>
            <p:nvPr/>
          </p:nvSpPr>
          <p:spPr bwMode="auto">
            <a:xfrm>
              <a:off x="4272" y="3168"/>
              <a:ext cx="672" cy="45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2381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m</a:t>
              </a:r>
              <a:r>
                <a:rPr lang="en-US" sz="1000" dirty="0" smtClean="0">
                  <a:latin typeface="Courier New" charset="0"/>
                </a:rPr>
                <a:t>ain(?):</a:t>
              </a:r>
              <a:endParaRPr lang="en-US" sz="1000" dirty="0">
                <a:latin typeface="Courier New" charset="0"/>
              </a:endParaRP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x </a:t>
              </a:r>
              <a:r>
                <a:rPr lang="en-US" sz="1000" dirty="0" smtClean="0">
                  <a:latin typeface="Courier New" charset="0"/>
                  <a:sym typeface="Wingdings"/>
                </a:rPr>
                <a:t></a:t>
              </a:r>
              <a:r>
                <a:rPr lang="en-US" sz="1000" dirty="0" smtClean="0">
                  <a:latin typeface="Courier New" charset="0"/>
                </a:rPr>
                <a:t> </a:t>
              </a:r>
              <a:r>
                <a:rPr lang="en-US" sz="1000" dirty="0">
                  <a:latin typeface="Courier New" charset="0"/>
                </a:rPr>
                <a:t>12</a:t>
              </a:r>
            </a:p>
            <a:p>
              <a:pPr lvl="1">
                <a:spcBef>
                  <a:spcPct val="50000"/>
                </a:spcBef>
              </a:pPr>
              <a:r>
                <a:rPr lang="en-US" sz="1000" dirty="0">
                  <a:latin typeface="Courier New" charset="0"/>
                </a:rPr>
                <a:t>... </a:t>
              </a:r>
            </a:p>
          </p:txBody>
        </p:sp>
        <p:sp>
          <p:nvSpPr>
            <p:cNvPr id="31754" name="Text Box 11"/>
            <p:cNvSpPr txBox="1">
              <a:spLocks noChangeArrowheads="1"/>
            </p:cNvSpPr>
            <p:nvPr/>
          </p:nvSpPr>
          <p:spPr bwMode="auto">
            <a:xfrm>
              <a:off x="4224" y="3585"/>
              <a:ext cx="76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dirty="0">
                  <a:solidFill>
                    <a:srgbClr val="FF0033"/>
                  </a:solidFill>
                  <a:latin typeface="Arial Narrow" charset="0"/>
                </a:rPr>
                <a:t>when foo done, pop</a:t>
              </a:r>
            </a:p>
          </p:txBody>
        </p:sp>
      </p:grpSp>
      <p:sp>
        <p:nvSpPr>
          <p:cNvPr id="325644" name="Text Box 12"/>
          <p:cNvSpPr txBox="1">
            <a:spLocks noChangeArrowheads="1"/>
          </p:cNvSpPr>
          <p:nvPr/>
        </p:nvSpPr>
        <p:spPr bwMode="auto">
          <a:xfrm>
            <a:off x="7772400" y="5715000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 dirty="0">
                <a:solidFill>
                  <a:srgbClr val="FF0033"/>
                </a:solidFill>
                <a:latin typeface="Arial Narrow" charset="0"/>
              </a:rPr>
              <a:t>when main done, pop &amp; end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909992" y="5927062"/>
            <a:ext cx="184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5636" grpId="0" animBg="1"/>
      <p:bldP spid="32564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D7EB1EB-94CD-3240-89D1-26A62B4A20E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Lists &amp; queues</a:t>
            </a:r>
          </a:p>
        </p:txBody>
      </p:sp>
      <p:sp>
        <p:nvSpPr>
          <p:cNvPr id="32771" name="Rectangle 4"/>
          <p:cNvSpPr>
            <a:spLocks noChangeArrowheads="1"/>
          </p:cNvSpPr>
          <p:nvPr/>
        </p:nvSpPr>
        <p:spPr bwMode="auto">
          <a:xfrm>
            <a:off x="685800" y="1143000"/>
            <a:ext cx="8702675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20605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queues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 </a:t>
            </a:r>
            <a:r>
              <a:rPr lang="en-US" sz="2000" i="1">
                <a:latin typeface="Arial Narrow" charset="0"/>
              </a:rPr>
              <a:t>queue</a:t>
            </a:r>
            <a:r>
              <a:rPr lang="en-US" sz="2000">
                <a:latin typeface="Arial Narrow" charset="0"/>
              </a:rPr>
              <a:t> is another kind of simplified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add at one end (the back), delete/inspect at other end (the front)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DATA:	sequence of items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OPERATIONS:	add(enqueue/offer at back), remove(dequeue off front), 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		peek at front, check if empty, get size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these are the ONLY operations allowed on a queue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— queues are useful because they are simple, easy to understand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— each operation is O(1)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5029200"/>
            <a:ext cx="48006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line at bank, bus stop, grocery store, …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8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printer jobs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8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CPU processes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8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voice mail</a:t>
            </a:r>
          </a:p>
        </p:txBody>
      </p:sp>
      <p:sp>
        <p:nvSpPr>
          <p:cNvPr id="33798" name="Rectangle 4"/>
          <p:cNvSpPr>
            <a:spLocks noChangeArrowheads="1"/>
          </p:cNvSpPr>
          <p:nvPr/>
        </p:nvSpPr>
        <p:spPr bwMode="auto">
          <a:xfrm>
            <a:off x="5715000" y="5257800"/>
            <a:ext cx="3352800" cy="8382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 queue is also known as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first-in-first-out (FIFO)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37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15646D-9E70-B44C-82C4-8DE1B18C57F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Queue examples</a:t>
            </a:r>
          </a:p>
        </p:txBody>
      </p:sp>
      <p:grpSp>
        <p:nvGrpSpPr>
          <p:cNvPr id="33795" name="Group 34"/>
          <p:cNvGrpSpPr>
            <a:grpSpLocks/>
          </p:cNvGrpSpPr>
          <p:nvPr/>
        </p:nvGrpSpPr>
        <p:grpSpPr bwMode="auto">
          <a:xfrm>
            <a:off x="1295400" y="1905000"/>
            <a:ext cx="1752600" cy="747713"/>
            <a:chOff x="3733800" y="3505200"/>
            <a:chExt cx="1752600" cy="747713"/>
          </a:xfrm>
        </p:grpSpPr>
        <p:sp>
          <p:nvSpPr>
            <p:cNvPr id="33820" name="Text Box 33"/>
            <p:cNvSpPr txBox="1">
              <a:spLocks noChangeArrowheads="1"/>
            </p:cNvSpPr>
            <p:nvPr/>
          </p:nvSpPr>
          <p:spPr bwMode="auto">
            <a:xfrm>
              <a:off x="3810000" y="3505200"/>
              <a:ext cx="4572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3</a:t>
              </a:r>
            </a:p>
          </p:txBody>
        </p:sp>
        <p:sp>
          <p:nvSpPr>
            <p:cNvPr id="33821" name="Text Box 34"/>
            <p:cNvSpPr txBox="1">
              <a:spLocks noChangeArrowheads="1"/>
            </p:cNvSpPr>
            <p:nvPr/>
          </p:nvSpPr>
          <p:spPr bwMode="auto">
            <a:xfrm>
              <a:off x="4343400" y="3505200"/>
              <a:ext cx="4572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2</a:t>
              </a:r>
            </a:p>
          </p:txBody>
        </p:sp>
        <p:sp>
          <p:nvSpPr>
            <p:cNvPr id="33822" name="Text Box 35"/>
            <p:cNvSpPr txBox="1">
              <a:spLocks noChangeArrowheads="1"/>
            </p:cNvSpPr>
            <p:nvPr/>
          </p:nvSpPr>
          <p:spPr bwMode="auto">
            <a:xfrm>
              <a:off x="4876800" y="3505200"/>
              <a:ext cx="457200" cy="40957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1</a:t>
              </a:r>
            </a:p>
          </p:txBody>
        </p:sp>
        <p:sp>
          <p:nvSpPr>
            <p:cNvPr id="33823" name="Text Box 36"/>
            <p:cNvSpPr txBox="1">
              <a:spLocks noChangeArrowheads="1"/>
            </p:cNvSpPr>
            <p:nvPr/>
          </p:nvSpPr>
          <p:spPr bwMode="auto">
            <a:xfrm>
              <a:off x="4876800" y="38862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front</a:t>
              </a:r>
            </a:p>
          </p:txBody>
        </p:sp>
        <p:sp>
          <p:nvSpPr>
            <p:cNvPr id="33824" name="Text Box 37"/>
            <p:cNvSpPr txBox="1">
              <a:spLocks noChangeArrowheads="1"/>
            </p:cNvSpPr>
            <p:nvPr/>
          </p:nvSpPr>
          <p:spPr bwMode="auto">
            <a:xfrm>
              <a:off x="3733800" y="3886200"/>
              <a:ext cx="6096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back</a:t>
              </a:r>
            </a:p>
          </p:txBody>
        </p:sp>
      </p:grpSp>
      <p:grpSp>
        <p:nvGrpSpPr>
          <p:cNvPr id="3" name="Group 62"/>
          <p:cNvGrpSpPr>
            <a:grpSpLocks/>
          </p:cNvGrpSpPr>
          <p:nvPr/>
        </p:nvGrpSpPr>
        <p:grpSpPr bwMode="auto">
          <a:xfrm>
            <a:off x="685800" y="4648200"/>
            <a:ext cx="2286000" cy="762000"/>
            <a:chOff x="432" y="3696"/>
            <a:chExt cx="1440" cy="480"/>
          </a:xfrm>
        </p:grpSpPr>
        <p:sp>
          <p:nvSpPr>
            <p:cNvPr id="33814" name="Text Box 38"/>
            <p:cNvSpPr txBox="1">
              <a:spLocks noChangeArrowheads="1"/>
            </p:cNvSpPr>
            <p:nvPr/>
          </p:nvSpPr>
          <p:spPr bwMode="auto">
            <a:xfrm>
              <a:off x="816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3</a:t>
              </a:r>
            </a:p>
          </p:txBody>
        </p:sp>
        <p:sp>
          <p:nvSpPr>
            <p:cNvPr id="33815" name="Text Box 39"/>
            <p:cNvSpPr txBox="1">
              <a:spLocks noChangeArrowheads="1"/>
            </p:cNvSpPr>
            <p:nvPr/>
          </p:nvSpPr>
          <p:spPr bwMode="auto">
            <a:xfrm>
              <a:off x="1152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2</a:t>
              </a:r>
            </a:p>
          </p:txBody>
        </p:sp>
        <p:sp>
          <p:nvSpPr>
            <p:cNvPr id="33816" name="Text Box 40"/>
            <p:cNvSpPr txBox="1">
              <a:spLocks noChangeArrowheads="1"/>
            </p:cNvSpPr>
            <p:nvPr/>
          </p:nvSpPr>
          <p:spPr bwMode="auto">
            <a:xfrm>
              <a:off x="1488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1</a:t>
              </a:r>
            </a:p>
          </p:txBody>
        </p:sp>
        <p:sp>
          <p:nvSpPr>
            <p:cNvPr id="33817" name="Text Box 41"/>
            <p:cNvSpPr txBox="1">
              <a:spLocks noChangeArrowheads="1"/>
            </p:cNvSpPr>
            <p:nvPr/>
          </p:nvSpPr>
          <p:spPr bwMode="auto">
            <a:xfrm>
              <a:off x="1488" y="3945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front</a:t>
              </a:r>
            </a:p>
          </p:txBody>
        </p:sp>
        <p:sp>
          <p:nvSpPr>
            <p:cNvPr id="33818" name="Text Box 43"/>
            <p:cNvSpPr txBox="1">
              <a:spLocks noChangeArrowheads="1"/>
            </p:cNvSpPr>
            <p:nvPr/>
          </p:nvSpPr>
          <p:spPr bwMode="auto">
            <a:xfrm>
              <a:off x="480" y="3696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4</a:t>
              </a:r>
            </a:p>
          </p:txBody>
        </p:sp>
        <p:sp>
          <p:nvSpPr>
            <p:cNvPr id="33819" name="Text Box 44"/>
            <p:cNvSpPr txBox="1">
              <a:spLocks noChangeArrowheads="1"/>
            </p:cNvSpPr>
            <p:nvPr/>
          </p:nvSpPr>
          <p:spPr bwMode="auto">
            <a:xfrm>
              <a:off x="432" y="393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back</a:t>
              </a:r>
            </a:p>
          </p:txBody>
        </p:sp>
      </p:grpSp>
      <p:grpSp>
        <p:nvGrpSpPr>
          <p:cNvPr id="4" name="Group 63"/>
          <p:cNvGrpSpPr>
            <a:grpSpLocks/>
          </p:cNvGrpSpPr>
          <p:nvPr/>
        </p:nvGrpSpPr>
        <p:grpSpPr bwMode="auto">
          <a:xfrm>
            <a:off x="6629400" y="4724400"/>
            <a:ext cx="1219200" cy="747713"/>
            <a:chOff x="2544" y="3705"/>
            <a:chExt cx="768" cy="471"/>
          </a:xfrm>
        </p:grpSpPr>
        <p:sp>
          <p:nvSpPr>
            <p:cNvPr id="33810" name="Text Box 47"/>
            <p:cNvSpPr txBox="1">
              <a:spLocks noChangeArrowheads="1"/>
            </p:cNvSpPr>
            <p:nvPr/>
          </p:nvSpPr>
          <p:spPr bwMode="auto">
            <a:xfrm>
              <a:off x="2592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3</a:t>
              </a:r>
            </a:p>
          </p:txBody>
        </p:sp>
        <p:sp>
          <p:nvSpPr>
            <p:cNvPr id="33811" name="Text Box 48"/>
            <p:cNvSpPr txBox="1">
              <a:spLocks noChangeArrowheads="1"/>
            </p:cNvSpPr>
            <p:nvPr/>
          </p:nvSpPr>
          <p:spPr bwMode="auto">
            <a:xfrm>
              <a:off x="2928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2</a:t>
              </a:r>
            </a:p>
          </p:txBody>
        </p:sp>
        <p:sp>
          <p:nvSpPr>
            <p:cNvPr id="33812" name="Text Box 49"/>
            <p:cNvSpPr txBox="1">
              <a:spLocks noChangeArrowheads="1"/>
            </p:cNvSpPr>
            <p:nvPr/>
          </p:nvSpPr>
          <p:spPr bwMode="auto">
            <a:xfrm>
              <a:off x="2928" y="3945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front</a:t>
              </a:r>
            </a:p>
          </p:txBody>
        </p:sp>
        <p:sp>
          <p:nvSpPr>
            <p:cNvPr id="33813" name="Text Box 51"/>
            <p:cNvSpPr txBox="1">
              <a:spLocks noChangeArrowheads="1"/>
            </p:cNvSpPr>
            <p:nvPr/>
          </p:nvSpPr>
          <p:spPr bwMode="auto">
            <a:xfrm>
              <a:off x="2544" y="3936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back</a:t>
              </a:r>
            </a:p>
          </p:txBody>
        </p:sp>
      </p:grpSp>
      <p:grpSp>
        <p:nvGrpSpPr>
          <p:cNvPr id="5" name="Group 64"/>
          <p:cNvGrpSpPr>
            <a:grpSpLocks/>
          </p:cNvGrpSpPr>
          <p:nvPr/>
        </p:nvGrpSpPr>
        <p:grpSpPr bwMode="auto">
          <a:xfrm>
            <a:off x="6096000" y="1919288"/>
            <a:ext cx="1752600" cy="747712"/>
            <a:chOff x="4224" y="3705"/>
            <a:chExt cx="1104" cy="471"/>
          </a:xfrm>
        </p:grpSpPr>
        <p:sp>
          <p:nvSpPr>
            <p:cNvPr id="33805" name="Text Box 57"/>
            <p:cNvSpPr txBox="1">
              <a:spLocks noChangeArrowheads="1"/>
            </p:cNvSpPr>
            <p:nvPr/>
          </p:nvSpPr>
          <p:spPr bwMode="auto">
            <a:xfrm>
              <a:off x="4272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3</a:t>
              </a:r>
            </a:p>
          </p:txBody>
        </p:sp>
        <p:sp>
          <p:nvSpPr>
            <p:cNvPr id="33806" name="Text Box 58"/>
            <p:cNvSpPr txBox="1">
              <a:spLocks noChangeArrowheads="1"/>
            </p:cNvSpPr>
            <p:nvPr/>
          </p:nvSpPr>
          <p:spPr bwMode="auto">
            <a:xfrm>
              <a:off x="4608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2</a:t>
              </a:r>
            </a:p>
          </p:txBody>
        </p:sp>
        <p:sp>
          <p:nvSpPr>
            <p:cNvPr id="33807" name="Text Box 59"/>
            <p:cNvSpPr txBox="1">
              <a:spLocks noChangeArrowheads="1"/>
            </p:cNvSpPr>
            <p:nvPr/>
          </p:nvSpPr>
          <p:spPr bwMode="auto">
            <a:xfrm>
              <a:off x="4944" y="3705"/>
              <a:ext cx="288" cy="25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2000">
                  <a:latin typeface="Arial Narrow" charset="0"/>
                </a:rPr>
                <a:t>1</a:t>
              </a:r>
            </a:p>
          </p:txBody>
        </p:sp>
        <p:sp>
          <p:nvSpPr>
            <p:cNvPr id="33808" name="Text Box 60"/>
            <p:cNvSpPr txBox="1">
              <a:spLocks noChangeArrowheads="1"/>
            </p:cNvSpPr>
            <p:nvPr/>
          </p:nvSpPr>
          <p:spPr bwMode="auto">
            <a:xfrm>
              <a:off x="4944" y="3945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front</a:t>
              </a:r>
            </a:p>
          </p:txBody>
        </p:sp>
        <p:sp>
          <p:nvSpPr>
            <p:cNvPr id="33809" name="Text Box 61"/>
            <p:cNvSpPr txBox="1">
              <a:spLocks noChangeArrowheads="1"/>
            </p:cNvSpPr>
            <p:nvPr/>
          </p:nvSpPr>
          <p:spPr bwMode="auto">
            <a:xfrm>
              <a:off x="4224" y="3945"/>
              <a:ext cx="3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800">
                  <a:solidFill>
                    <a:schemeClr val="accent2"/>
                  </a:solidFill>
                  <a:latin typeface="Arial Narrow" charset="0"/>
                </a:rPr>
                <a:t>back</a:t>
              </a:r>
            </a:p>
          </p:txBody>
        </p:sp>
      </p:grpSp>
      <p:sp>
        <p:nvSpPr>
          <p:cNvPr id="33799" name="TextBox 31"/>
          <p:cNvSpPr txBox="1">
            <a:spLocks noChangeArrowheads="1"/>
          </p:cNvSpPr>
          <p:nvPr/>
        </p:nvSpPr>
        <p:spPr bwMode="auto">
          <a:xfrm>
            <a:off x="3503613" y="1524000"/>
            <a:ext cx="1752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peek()  </a:t>
            </a:r>
            <a:r>
              <a:rPr lang="en-US">
                <a:solidFill>
                  <a:srgbClr val="FF0000"/>
                </a:solidFill>
                <a:latin typeface="Arial Narrow" charset="0"/>
                <a:sym typeface="Wingdings" charset="0"/>
              </a:rPr>
              <a:t>  1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 bwMode="auto">
          <a:xfrm>
            <a:off x="3200400" y="2133600"/>
            <a:ext cx="2665413" cy="1588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81200" y="3271838"/>
            <a:ext cx="1066800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add(4)</a:t>
            </a:r>
          </a:p>
        </p:txBody>
      </p:sp>
      <p:cxnSp>
        <p:nvCxnSpPr>
          <p:cNvPr id="36" name="Straight Arrow Connector 35"/>
          <p:cNvCxnSpPr/>
          <p:nvPr/>
        </p:nvCxnSpPr>
        <p:spPr bwMode="auto">
          <a:xfrm rot="5400000">
            <a:off x="1066800" y="3581400"/>
            <a:ext cx="1525588" cy="1588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3803" name="TextBox 36"/>
          <p:cNvSpPr txBox="1">
            <a:spLocks noChangeArrowheads="1"/>
          </p:cNvSpPr>
          <p:nvPr/>
        </p:nvSpPr>
        <p:spPr bwMode="auto">
          <a:xfrm>
            <a:off x="4646613" y="3124200"/>
            <a:ext cx="228758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FF0000"/>
                </a:solidFill>
                <a:latin typeface="Arial Narrow" charset="0"/>
              </a:rPr>
              <a:t>remove()  </a:t>
            </a:r>
            <a:r>
              <a:rPr lang="en-US">
                <a:solidFill>
                  <a:srgbClr val="FF0000"/>
                </a:solidFill>
                <a:latin typeface="Arial Narrow" charset="0"/>
                <a:sym typeface="Wingdings" charset="0"/>
              </a:rPr>
              <a:t>  1</a:t>
            </a:r>
            <a:endParaRPr lang="en-US">
              <a:solidFill>
                <a:srgbClr val="FF0000"/>
              </a:solidFill>
              <a:latin typeface="Arial Narrow" charset="0"/>
            </a:endParaRPr>
          </a:p>
        </p:txBody>
      </p:sp>
      <p:cxnSp>
        <p:nvCxnSpPr>
          <p:cNvPr id="38" name="Straight Arrow Connector 37"/>
          <p:cNvCxnSpPr/>
          <p:nvPr/>
        </p:nvCxnSpPr>
        <p:spPr bwMode="auto">
          <a:xfrm>
            <a:off x="3124200" y="2667000"/>
            <a:ext cx="3352800" cy="1981200"/>
          </a:xfrm>
          <a:prstGeom prst="straightConnector1">
            <a:avLst/>
          </a:prstGeom>
          <a:ln>
            <a:solidFill>
              <a:schemeClr val="tx2"/>
            </a:solidFill>
            <a:headEnd type="none" w="sm" len="sm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9E35B22-47B5-E24F-97AA-A97DB4E9323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Queue exercise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start with empty queue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 1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 2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 3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PEEK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 4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REMOVE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REMOVE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PEEK</a:t>
            </a:r>
          </a:p>
          <a:p>
            <a:pPr>
              <a:spcBef>
                <a:spcPct val="40000"/>
              </a:spcBef>
              <a:buFontTx/>
              <a:buChar char="•"/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ADD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7C95E5C-AEEC-344E-9760-2557CD7BD61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Collection classes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9540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collection is an object (i.e., data structure) that holds other objects</a:t>
            </a:r>
          </a:p>
          <a:p>
            <a:pPr marL="0" indent="0">
              <a:spcBef>
                <a:spcPct val="0"/>
              </a:spcBef>
            </a:pPr>
            <a:r>
              <a:rPr lang="en-US" sz="14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endParaRPr lang="en-US" sz="1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Java Collection Framework is a group of generic collections</a:t>
            </a:r>
          </a:p>
          <a:p>
            <a:pPr marL="450850" lvl="1" indent="-222250"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defined using interfaces abstract classes, and inheritance</a:t>
            </a:r>
          </a:p>
        </p:txBody>
      </p:sp>
      <p:pic>
        <p:nvPicPr>
          <p:cNvPr id="17412" name="Picture 7" descr="Collection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001963"/>
            <a:ext cx="7848600" cy="3932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6"/>
          <p:cNvSpPr txBox="1">
            <a:spLocks noChangeArrowheads="1"/>
          </p:cNvSpPr>
          <p:nvPr/>
        </p:nvSpPr>
        <p:spPr bwMode="auto">
          <a:xfrm>
            <a:off x="5257800" y="3200400"/>
            <a:ext cx="2743200" cy="4000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/>
            <a:r>
              <a:rPr lang="en-US" sz="2000">
                <a:solidFill>
                  <a:srgbClr val="FF0000"/>
                </a:solidFill>
                <a:latin typeface="Arial Narrow" charset="0"/>
              </a:rPr>
              <a:t>more on Sets &amp; Maps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3F9ED21-60FA-954F-8AF2-84784D88C75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Courier New" charset="0"/>
                <a:ea typeface="ＭＳ Ｐゴシック" charset="0"/>
                <a:cs typeface="ＭＳ Ｐゴシック" charset="0"/>
              </a:rPr>
              <a:t>Queue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interface</a:t>
            </a:r>
          </a:p>
        </p:txBody>
      </p:sp>
      <p:sp>
        <p:nvSpPr>
          <p:cNvPr id="315396" name="Rectangle 4"/>
          <p:cNvSpPr>
            <a:spLocks noChangeArrowheads="1"/>
          </p:cNvSpPr>
          <p:nvPr/>
        </p:nvSpPr>
        <p:spPr bwMode="auto">
          <a:xfrm>
            <a:off x="4648200" y="762000"/>
            <a:ext cx="4724400" cy="228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Queue&lt;Integer&gt; numQ = new LinkedList&lt;Integer&gt;();</a:t>
            </a:r>
          </a:p>
          <a:p>
            <a:pPr indent="4763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for (int i = 1; i &lt;= 10; i++) {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numQ.add(i);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}</a:t>
            </a:r>
          </a:p>
          <a:p>
            <a:pPr indent="4763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while ( !numQ.empty() ) {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System.out.println(numQ.peek());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numQ.remove();  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}</a:t>
            </a:r>
          </a:p>
        </p:txBody>
      </p:sp>
      <p:sp>
        <p:nvSpPr>
          <p:cNvPr id="35844" name="Rectangle 6"/>
          <p:cNvSpPr>
            <a:spLocks noChangeArrowheads="1"/>
          </p:cNvSpPr>
          <p:nvPr/>
        </p:nvSpPr>
        <p:spPr bwMode="auto">
          <a:xfrm>
            <a:off x="457200" y="1219200"/>
            <a:ext cx="4114800" cy="579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indent="4763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 queue is a common data structure, with many variations</a:t>
            </a: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Java provides a </a:t>
            </a:r>
            <a:r>
              <a:rPr lang="en-US" sz="1800">
                <a:latin typeface="Courier New" charset="0"/>
              </a:rPr>
              <a:t>Queue</a:t>
            </a:r>
            <a:r>
              <a:rPr lang="en-US" sz="2000">
                <a:latin typeface="Arial Narrow" charset="0"/>
              </a:rPr>
              <a:t> interface</a:t>
            </a: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also provides several classes that implement the interface (with different underlying implementations/tradeoffs)</a:t>
            </a:r>
          </a:p>
          <a:p>
            <a:pPr indent="4763">
              <a:spcBef>
                <a:spcPct val="20000"/>
              </a:spcBef>
            </a:pPr>
            <a:endParaRPr lang="en-US">
              <a:solidFill>
                <a:schemeClr val="accent2"/>
              </a:solidFill>
              <a:latin typeface="Arial Narrow" charset="0"/>
            </a:endParaRP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Courier New" charset="0"/>
              </a:rPr>
              <a:t>java.util.Queue&lt;T&gt;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>
                <a:latin typeface="Arial Narrow" charset="0"/>
              </a:rPr>
              <a:t>interface</a:t>
            </a: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  <a:p>
            <a:pPr marL="461963" lvl="2" indent="3175">
              <a:lnSpc>
                <a:spcPct val="8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public boolean add(T newItem);</a:t>
            </a:r>
          </a:p>
          <a:p>
            <a:pPr marL="461963" lvl="2" indent="3175">
              <a:lnSpc>
                <a:spcPct val="8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public T remove();</a:t>
            </a:r>
          </a:p>
          <a:p>
            <a:pPr marL="461963" lvl="2" indent="3175">
              <a:lnSpc>
                <a:spcPct val="8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public T peek();	</a:t>
            </a:r>
          </a:p>
          <a:p>
            <a:pPr marL="461963" lvl="2" indent="3175">
              <a:lnSpc>
                <a:spcPct val="8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public boolean empty();</a:t>
            </a:r>
          </a:p>
          <a:p>
            <a:pPr marL="461963" lvl="2" indent="3175">
              <a:lnSpc>
                <a:spcPct val="80000"/>
              </a:lnSpc>
              <a:spcBef>
                <a:spcPct val="20000"/>
              </a:spcBef>
            </a:pPr>
            <a:r>
              <a:rPr lang="en-US" sz="1400">
                <a:solidFill>
                  <a:srgbClr val="FF0033"/>
                </a:solidFill>
                <a:latin typeface="Courier New" charset="0"/>
              </a:rPr>
              <a:t>public int size();</a:t>
            </a: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400">
              <a:latin typeface="Courier New" charset="0"/>
            </a:endParaRP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1800">
              <a:latin typeface="Courier New" charset="0"/>
            </a:endParaRP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800">
                <a:latin typeface="Courier New" charset="0"/>
              </a:rPr>
              <a:t>java.util.LinkedList&lt;T&gt;</a:t>
            </a:r>
            <a:r>
              <a:rPr lang="en-US" sz="2000">
                <a:latin typeface="Courier New" charset="0"/>
              </a:rPr>
              <a:t> </a:t>
            </a:r>
            <a:r>
              <a:rPr lang="en-US" sz="2000">
                <a:latin typeface="Arial Narrow" charset="0"/>
              </a:rPr>
              <a:t>implements the </a:t>
            </a:r>
            <a:r>
              <a:rPr lang="en-US" sz="1800">
                <a:latin typeface="Courier New" charset="0"/>
              </a:rPr>
              <a:t>Queue</a:t>
            </a:r>
            <a:r>
              <a:rPr lang="en-US" sz="2000">
                <a:latin typeface="Arial Narrow" charset="0"/>
              </a:rPr>
              <a:t> interface</a:t>
            </a:r>
          </a:p>
          <a:p>
            <a:pPr marL="346075" lvl="1" indent="-227013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endParaRPr lang="en-US" sz="2000">
              <a:latin typeface="Arial Narrow" charset="0"/>
            </a:endParaRPr>
          </a:p>
        </p:txBody>
      </p:sp>
      <p:sp>
        <p:nvSpPr>
          <p:cNvPr id="315403" name="Rectangle 11"/>
          <p:cNvSpPr>
            <a:spLocks noChangeArrowheads="1"/>
          </p:cNvSpPr>
          <p:nvPr/>
        </p:nvSpPr>
        <p:spPr bwMode="auto">
          <a:xfrm>
            <a:off x="4648200" y="3505200"/>
            <a:ext cx="4724400" cy="3200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Queue&lt;Integer&gt; q1 = new LinkedList&lt;Integer&gt;();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Queue&lt;Integer&gt; q2 = new LinkedList&lt;Integer&gt;();</a:t>
            </a:r>
          </a:p>
          <a:p>
            <a:pPr indent="4763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for (int i = 1; i &lt;= 10; i++) {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q1.add(i);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}</a:t>
            </a:r>
          </a:p>
          <a:p>
            <a:pPr indent="4763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while ( !q1.empty() ) {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q2.add(q1.remove());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}</a:t>
            </a:r>
          </a:p>
          <a:p>
            <a:pPr indent="4763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while ( !q2.empty() ) {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System.out.println(q2.remove());</a:t>
            </a:r>
          </a:p>
          <a:p>
            <a:pPr indent="4763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5396" grpId="0" animBg="1"/>
      <p:bldP spid="31540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2978826-67B5-7148-A47B-4807219F73D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Queues and simulation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67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queues are especially useful for simulating events</a:t>
            </a:r>
          </a:p>
          <a:p>
            <a:pPr>
              <a:lnSpc>
                <a:spcPct val="90000"/>
              </a:lnSpc>
            </a:pPr>
            <a:endParaRPr lang="en-US" sz="14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e.g., consider simulating a 1-teller bank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customers enter a queue and are served FCFS (or FIFO)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can treat the arrival of a customer and their transaction length as random events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2057400" y="3124200"/>
            <a:ext cx="6096000" cy="17541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What is the time duration (in minutes) to be simulated? 10</a:t>
            </a:r>
          </a:p>
          <a:p>
            <a:r>
              <a:rPr lang="en-US" sz="1200">
                <a:latin typeface="Courier New" charset="0"/>
              </a:rPr>
              <a:t>What percentage of the time (0-100) does a customer arrive? 30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2: Adding customer 1 (job length = 4)</a:t>
            </a:r>
          </a:p>
          <a:p>
            <a:r>
              <a:rPr lang="en-US" sz="1200">
                <a:latin typeface="Courier New" charset="0"/>
              </a:rPr>
              <a:t>2:   Serving customer 1 (finish at 6)</a:t>
            </a:r>
          </a:p>
          <a:p>
            <a:r>
              <a:rPr lang="en-US" sz="1200">
                <a:latin typeface="Courier New" charset="0"/>
              </a:rPr>
              <a:t>4: Adding customer 2 (job length = 3)</a:t>
            </a:r>
          </a:p>
          <a:p>
            <a:r>
              <a:rPr lang="en-US" sz="1200">
                <a:latin typeface="Courier New" charset="0"/>
              </a:rPr>
              <a:t>6:     Finished customer 1</a:t>
            </a:r>
          </a:p>
          <a:p>
            <a:r>
              <a:rPr lang="en-US" sz="1200">
                <a:latin typeface="Courier New" charset="0"/>
              </a:rPr>
              <a:t>6:   Serving customer 2 (finish at 9)</a:t>
            </a:r>
          </a:p>
          <a:p>
            <a:r>
              <a:rPr lang="en-US" sz="1200">
                <a:latin typeface="Courier New" charset="0"/>
              </a:rPr>
              <a:t>9:     Finished customer 2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85800" y="5410200"/>
            <a:ext cx="8702675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285750" indent="-285750">
              <a:lnSpc>
                <a:spcPct val="70000"/>
              </a:lnSpc>
              <a:spcBef>
                <a:spcPct val="20000"/>
              </a:spcBef>
              <a:defRPr/>
            </a:pPr>
            <a:r>
              <a:rPr lang="en-US" kern="0" dirty="0">
                <a:solidFill>
                  <a:schemeClr val="accent2"/>
                </a:solidFill>
                <a:latin typeface="+mn-lt"/>
                <a:ea typeface="ＭＳ Ｐゴシック" charset="-128"/>
                <a:cs typeface="+mn-cs"/>
              </a:rPr>
              <a:t>if multiple tellers are available, </a:t>
            </a:r>
            <a:endParaRPr lang="en-US" kern="0" dirty="0">
              <a:solidFill>
                <a:schemeClr val="accent4"/>
              </a:solidFill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rPr>
              <a:t>could have a separate queue for each teller (FAIRNESS ISSUES?)</a:t>
            </a:r>
          </a:p>
          <a:p>
            <a:pPr marL="742950" lvl="1" indent="-285750">
              <a:lnSpc>
                <a:spcPct val="70000"/>
              </a:lnSpc>
              <a:spcBef>
                <a:spcPct val="20000"/>
              </a:spcBef>
              <a:buFont typeface="Wingdings" charset="2"/>
              <a:buChar char="§"/>
              <a:defRPr/>
            </a:pPr>
            <a:r>
              <a:rPr lang="en-US" sz="2000" kern="0" dirty="0">
                <a:solidFill>
                  <a:srgbClr val="000000"/>
                </a:solidFill>
                <a:latin typeface="+mn-lt"/>
                <a:ea typeface="ＭＳ Ｐゴシック" charset="-128"/>
                <a:cs typeface="+mn-cs"/>
              </a:rPr>
              <a:t>or, could still have one queue, whenever a teller becomes free he/she serves the customer at the front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FD74F3B-D8B5-6E4B-B7B0-B87438F4AD2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 performance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114800"/>
            <a:ext cx="8702675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recall: ArrayList implements the List interface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which is itself an extension of the Collection interface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underlying list structure is an array</a:t>
            </a: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get(index), add(item), set(index, item)</a:t>
            </a:r>
            <a:r>
              <a:rPr lang="en-US">
                <a:latin typeface="Arial Narrow" charset="0"/>
                <a:ea typeface="ＭＳ Ｐゴシック" charset="0"/>
              </a:rPr>
              <a:t>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</a:t>
            </a:r>
            <a:r>
              <a:rPr lang="en-US">
                <a:latin typeface="Arial Narrow" charset="0"/>
                <a:ea typeface="ＭＳ Ｐゴシック" charset="0"/>
              </a:rPr>
              <a:t> O(1)	</a:t>
            </a:r>
          </a:p>
          <a:p>
            <a:pPr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add(index, item), indexOf(item), contains(item),</a:t>
            </a: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remove(index), remove(item)		</a:t>
            </a:r>
            <a:r>
              <a:rPr lang="en-US">
                <a:latin typeface="Arial Narrow" charset="0"/>
                <a:ea typeface="ＭＳ Ｐゴシック" charset="0"/>
              </a:rPr>
              <a:t>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O(N)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454150"/>
            <a:ext cx="4876800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1F0AAD-DED2-424A-9F55-70ECC686357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 implementation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2514600" cy="49530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ArrayList class has as fields 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the underlying array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number of items stored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default initial capacity is defined by a constant</a:t>
            </a:r>
          </a:p>
          <a:p>
            <a:pPr marL="400050" lvl="1"/>
            <a:r>
              <a:rPr lang="en-US">
                <a:latin typeface="Arial Narrow" charset="0"/>
                <a:ea typeface="ＭＳ Ｐゴシック" charset="0"/>
              </a:rPr>
              <a:t>capacity != size</a:t>
            </a:r>
          </a:p>
          <a:p>
            <a:pPr marL="400050" lvl="1"/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971800" y="1143000"/>
            <a:ext cx="6248400" cy="5033963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MyArrayList&lt;E&gt; implements Iterable&lt;E&gt;{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static final int INIT_SIZE = 10;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private E[] items;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private int numStored;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MyArrayList()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this.clear();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clear()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this.numStored = 0;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this.ensureCapacity(INIT_SIZE);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ensureCapacity(int newCapacity)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if (newCapacity &gt; this.size())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E[] old = this.items;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this.items = (E[]) new Object[newCapacity];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for (int i = 0; i &lt; this.size();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this.items[i] = old[i];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.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.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.</a:t>
            </a:r>
          </a:p>
        </p:txBody>
      </p:sp>
      <p:sp>
        <p:nvSpPr>
          <p:cNvPr id="501765" name="Text Box 5"/>
          <p:cNvSpPr txBox="1">
            <a:spLocks noChangeArrowheads="1"/>
          </p:cNvSpPr>
          <p:nvPr/>
        </p:nvSpPr>
        <p:spPr bwMode="auto">
          <a:xfrm>
            <a:off x="4038600" y="5381625"/>
            <a:ext cx="4953000" cy="1628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u="sng">
                <a:latin typeface="Arial Narrow" charset="0"/>
              </a:rPr>
              <a:t>interestingly:</a:t>
            </a:r>
            <a:r>
              <a:rPr lang="en-US" sz="2000">
                <a:latin typeface="Arial Narrow" charset="0"/>
              </a:rPr>
              <a:t>  you can't create a generic array</a:t>
            </a:r>
          </a:p>
          <a:p>
            <a:pPr>
              <a:spcBef>
                <a:spcPct val="50000"/>
              </a:spcBef>
            </a:pPr>
            <a:endParaRPr lang="en-US" sz="1200">
              <a:latin typeface="Courier New" charset="0"/>
            </a:endParaRPr>
          </a:p>
          <a:p>
            <a:pPr lvl="1"/>
            <a:r>
              <a:rPr lang="en-US" sz="1200">
                <a:solidFill>
                  <a:schemeClr val="tx2"/>
                </a:solidFill>
                <a:latin typeface="Courier New" charset="0"/>
              </a:rPr>
              <a:t>this.items = new E[capacity];    // ILLEGAL</a:t>
            </a:r>
          </a:p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can work around this by creating an array of Objects, then casting to the generic array type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D845CB4-2D81-364F-BBFB-AAAD18C5223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ArrayList: add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2819400" cy="5257800"/>
          </a:xfrm>
        </p:spPr>
        <p:txBody>
          <a:bodyPr/>
          <a:lstStyle/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add method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throws an exception if the index is out of bounds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calls ensureCapacity to resize the array if full 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shifts elements to the right of the desired index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finally, inserts the new value and increments the count</a:t>
            </a:r>
          </a:p>
          <a:p>
            <a:pPr marL="400050" lvl="1">
              <a:lnSpc>
                <a:spcPct val="90000"/>
              </a:lnSpc>
              <a:spcBef>
                <a:spcPct val="40000"/>
              </a:spcBef>
            </a:pPr>
            <a:endParaRPr lang="en-US">
              <a:latin typeface="Arial Narrow" charset="0"/>
              <a:ea typeface="ＭＳ Ｐゴシック" charset="0"/>
            </a:endParaRPr>
          </a:p>
          <a:p>
            <a:pPr marL="0" indent="0"/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add-at-end method calls this one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3276600" y="1447800"/>
            <a:ext cx="6096000" cy="48514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add(int index, E newItem) {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  this.rangeCheck(index, "ArrayList add()", this.size());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if (this.items.length == this.size())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this.ensureCapacity(2*this.size() + 1);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for (int i = this.size(); i &gt; index; i--)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this.items[i] = this.items[i-1];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this.items[index] = newItem;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this.numStored++;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private void rangeCheck(int index, String msg, int upper) {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  if (index &lt; 0 || index &gt; upper)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      throw new IndexOutOfBoundsException("\n" + msg + 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              ": index " + index + " out of bounds. " +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              "Should be in the range 0 to " + upper);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tx2"/>
              </a:solidFill>
              <a:latin typeface="Courier New" charset="0"/>
            </a:endParaRP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add(E newItem)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this.add(this.size(), newItem);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true;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C9B7134-626E-0245-9D63-11AB4F58E281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ArrayList: size, get, set, indexOf, contains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2514600" cy="55626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size method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returns the item count</a:t>
            </a:r>
          </a:p>
          <a:p>
            <a:pPr marL="0" indent="0">
              <a:lnSpc>
                <a:spcPct val="90000"/>
              </a:lnSpc>
            </a:pPr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get method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checks the index bounds, then simply accesses the array</a:t>
            </a:r>
          </a:p>
          <a:p>
            <a:pPr marL="400050" lvl="1">
              <a:lnSpc>
                <a:spcPct val="70000"/>
              </a:lnSpc>
            </a:pPr>
            <a:endParaRPr lang="en-US" sz="1600">
              <a:latin typeface="Arial Narrow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set method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checks the index bounds, then assigns the value</a:t>
            </a:r>
          </a:p>
          <a:p>
            <a:pPr marL="0" indent="0">
              <a:lnSpc>
                <a:spcPct val="90000"/>
              </a:lnSpc>
            </a:pPr>
            <a:endParaRPr lang="en-US" sz="16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indexOf method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performs a sequential search</a:t>
            </a:r>
          </a:p>
          <a:p>
            <a:pPr marL="400050" lvl="1">
              <a:lnSpc>
                <a:spcPct val="70000"/>
              </a:lnSpc>
            </a:pPr>
            <a:endParaRPr lang="en-US" sz="1600">
              <a:latin typeface="Arial Narrow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contains method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uses indexOf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895600" y="1219200"/>
            <a:ext cx="6477000" cy="521652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int size()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this.numStored;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E get(int index)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"ArrayList get()", this.size()-1);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items[index];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E set(int index, E newItem)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"ArrayList set()", this.size()-1);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E oldItem = this.items[index];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this.items[index] = newItem;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oldItem;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int indexOf(E oldItem)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for (int i = 0; i &lt; this.size();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if (oldItem.equals(this.items[i]))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return i;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-1;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contains(E oldItem)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(this.indexOf(oldItem) &gt;= 0);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395F400-DF1E-434D-8223-A16F97FCCBA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ArrayList: remove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2286000" cy="4572000"/>
          </a:xfrm>
        </p:spPr>
        <p:txBody>
          <a:bodyPr/>
          <a:lstStyle/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remove method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checks the index bounds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then shifts items to the left and decrements the count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note: could shrink size if becomes ½ empty</a:t>
            </a:r>
          </a:p>
          <a:p>
            <a:pPr marL="400050"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marL="0" indent="0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other remove</a:t>
            </a:r>
          </a:p>
          <a:p>
            <a:pPr marL="400050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calls indexOf to find the item, then calls remove(index) 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2667000" y="1943100"/>
            <a:ext cx="6781800" cy="3390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remove(int index)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this.rangeCheck(index, "ArrayList remove()", this.size()-1);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for (int i = index; i &lt; this.size()-1; i++)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this.items[i] = this.items[i+1];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this.numStored--;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</a:t>
            </a:r>
          </a:p>
          <a:p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remove(E oldItem)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int index = this.indexOf(oldItem);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if (index &gt;= 0) {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this.remove(index);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return true;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false;</a:t>
            </a:r>
          </a:p>
          <a:p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D2DA439-BFFB-B34B-AD46-3859093F05D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ArrayLists vs. LinkedLists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638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LinkedList is an alternative List structure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stores elements in a sequence but allows for more efficient interior insertion/deletion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elements contain links that reference previous and successor elements in the list 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can access/add/remove from either end in O(1)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if given a reference to an interior element, can reroute the links to add/remove an element in O(1)  [more later when we consider iterators]</a:t>
            </a: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getFirst(), getLast(),</a:t>
            </a: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add(item), </a:t>
            </a:r>
            <a:r>
              <a:rPr lang="en-US" sz="160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addFirst(), addLast()</a:t>
            </a:r>
          </a:p>
          <a:p>
            <a:pPr lvl="2">
              <a:lnSpc>
                <a:spcPct val="70000"/>
              </a:lnSpc>
            </a:pPr>
            <a:r>
              <a:rPr lang="en-US" sz="1600">
                <a:solidFill>
                  <a:srgbClr val="FF0000"/>
                </a:solidFill>
                <a:latin typeface="Courier New" charset="0"/>
                <a:ea typeface="ＭＳ Ｐゴシック" charset="0"/>
              </a:rPr>
              <a:t>removeFirst(), removeLast()</a:t>
            </a:r>
            <a:r>
              <a:rPr lang="en-US">
                <a:latin typeface="Arial Narrow" charset="0"/>
                <a:ea typeface="ＭＳ Ｐゴシック" charset="0"/>
              </a:rPr>
              <a:t>		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</a:t>
            </a:r>
            <a:r>
              <a:rPr lang="en-US">
                <a:latin typeface="Arial Narrow" charset="0"/>
                <a:ea typeface="ＭＳ Ｐゴシック" charset="0"/>
              </a:rPr>
              <a:t> O(1)	</a:t>
            </a:r>
          </a:p>
          <a:p>
            <a:pPr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get(index), set(index, item),</a:t>
            </a: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add(index, item), indexOf(item), contains(item),</a:t>
            </a:r>
          </a:p>
          <a:p>
            <a:pPr lvl="2">
              <a:lnSpc>
                <a:spcPct val="70000"/>
              </a:lnSpc>
            </a:pPr>
            <a:r>
              <a:rPr lang="en-US" sz="1600">
                <a:latin typeface="Courier New" charset="0"/>
                <a:ea typeface="ＭＳ Ｐゴシック" charset="0"/>
              </a:rPr>
              <a:t>remove(index), remove(item)		</a:t>
            </a:r>
            <a:r>
              <a:rPr lang="en-US">
                <a:latin typeface="Arial Narrow" charset="0"/>
                <a:ea typeface="ＭＳ Ｐゴシック" charset="0"/>
              </a:rPr>
              <a:t>	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O(N)</a:t>
            </a:r>
            <a:endParaRPr lang="en-US">
              <a:latin typeface="Arial Narrow" charset="0"/>
              <a:ea typeface="ＭＳ Ｐゴシック" charset="0"/>
            </a:endParaRPr>
          </a:p>
          <a:p>
            <a:pPr lvl="1"/>
            <a:endParaRPr lang="en-US">
              <a:latin typeface="Arial Narrow" charset="0"/>
              <a:ea typeface="ＭＳ Ｐゴシック" charset="0"/>
            </a:endParaRP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381000" y="2590800"/>
            <a:ext cx="8991600" cy="914400"/>
            <a:chOff x="240" y="3408"/>
            <a:chExt cx="5664" cy="576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4176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58" name="Text Box 6"/>
            <p:cNvSpPr txBox="1">
              <a:spLocks noChangeArrowheads="1"/>
            </p:cNvSpPr>
            <p:nvPr/>
          </p:nvSpPr>
          <p:spPr bwMode="auto">
            <a:xfrm>
              <a:off x="240" y="3416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front</a:t>
              </a:r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4424" y="3696"/>
              <a:ext cx="4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>
              <a:off x="4848" y="3696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Line 9"/>
            <p:cNvSpPr>
              <a:spLocks noChangeShapeType="1"/>
            </p:cNvSpPr>
            <p:nvPr/>
          </p:nvSpPr>
          <p:spPr bwMode="auto">
            <a:xfrm>
              <a:off x="4704" y="3888"/>
              <a:ext cx="2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2" name="Line 10"/>
            <p:cNvSpPr>
              <a:spLocks noChangeShapeType="1"/>
            </p:cNvSpPr>
            <p:nvPr/>
          </p:nvSpPr>
          <p:spPr bwMode="auto">
            <a:xfrm>
              <a:off x="4752" y="393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3" name="Line 11"/>
            <p:cNvSpPr>
              <a:spLocks noChangeShapeType="1"/>
            </p:cNvSpPr>
            <p:nvPr/>
          </p:nvSpPr>
          <p:spPr bwMode="auto">
            <a:xfrm>
              <a:off x="4800" y="3984"/>
              <a:ext cx="9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4" name="Rectangle 12"/>
            <p:cNvSpPr>
              <a:spLocks noChangeArrowheads="1"/>
            </p:cNvSpPr>
            <p:nvPr/>
          </p:nvSpPr>
          <p:spPr bwMode="auto">
            <a:xfrm>
              <a:off x="768" y="3416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4176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23566" name="Rectangle 14"/>
            <p:cNvSpPr>
              <a:spLocks noChangeArrowheads="1"/>
            </p:cNvSpPr>
            <p:nvPr/>
          </p:nvSpPr>
          <p:spPr bwMode="auto">
            <a:xfrm>
              <a:off x="2784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7" name="Text Box 15"/>
            <p:cNvSpPr txBox="1">
              <a:spLocks noChangeArrowheads="1"/>
            </p:cNvSpPr>
            <p:nvPr/>
          </p:nvSpPr>
          <p:spPr bwMode="auto">
            <a:xfrm>
              <a:off x="2784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5</a:t>
              </a:r>
            </a:p>
          </p:txBody>
        </p:sp>
        <p:sp>
          <p:nvSpPr>
            <p:cNvPr id="23568" name="Rectangle 16"/>
            <p:cNvSpPr>
              <a:spLocks noChangeArrowheads="1"/>
            </p:cNvSpPr>
            <p:nvPr/>
          </p:nvSpPr>
          <p:spPr bwMode="auto">
            <a:xfrm>
              <a:off x="1432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69" name="Text Box 17"/>
            <p:cNvSpPr txBox="1">
              <a:spLocks noChangeArrowheads="1"/>
            </p:cNvSpPr>
            <p:nvPr/>
          </p:nvSpPr>
          <p:spPr bwMode="auto">
            <a:xfrm>
              <a:off x="1432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000">
                  <a:latin typeface="Courier New" charset="0"/>
                </a:rPr>
                <a:t>null</a:t>
              </a:r>
              <a:r>
                <a:rPr lang="en-US" sz="1400">
                  <a:latin typeface="Courier New" charset="0"/>
                </a:rPr>
                <a:t> </a:t>
              </a:r>
            </a:p>
          </p:txBody>
        </p:sp>
        <p:sp>
          <p:nvSpPr>
            <p:cNvPr id="23570" name="Line 18"/>
            <p:cNvSpPr>
              <a:spLocks noChangeShapeType="1"/>
            </p:cNvSpPr>
            <p:nvPr/>
          </p:nvSpPr>
          <p:spPr bwMode="auto">
            <a:xfrm flipV="1">
              <a:off x="3032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1" name="Line 19"/>
            <p:cNvSpPr>
              <a:spLocks noChangeShapeType="1"/>
            </p:cNvSpPr>
            <p:nvPr/>
          </p:nvSpPr>
          <p:spPr bwMode="auto">
            <a:xfrm flipV="1">
              <a:off x="1672" y="3600"/>
              <a:ext cx="432" cy="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2" name="Line 20"/>
            <p:cNvSpPr>
              <a:spLocks noChangeShapeType="1"/>
            </p:cNvSpPr>
            <p:nvPr/>
          </p:nvSpPr>
          <p:spPr bwMode="auto">
            <a:xfrm>
              <a:off x="896" y="3520"/>
              <a:ext cx="49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3" name="Text Box 21"/>
            <p:cNvSpPr txBox="1">
              <a:spLocks noChangeArrowheads="1"/>
            </p:cNvSpPr>
            <p:nvPr/>
          </p:nvSpPr>
          <p:spPr bwMode="auto">
            <a:xfrm flipH="1">
              <a:off x="5376" y="3408"/>
              <a:ext cx="52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sz="1600">
                  <a:latin typeface="Courier New" charset="0"/>
                </a:rPr>
                <a:t>back</a:t>
              </a:r>
            </a:p>
          </p:txBody>
        </p:sp>
        <p:sp>
          <p:nvSpPr>
            <p:cNvPr id="23574" name="Rectangle 22"/>
            <p:cNvSpPr>
              <a:spLocks noChangeArrowheads="1"/>
            </p:cNvSpPr>
            <p:nvPr/>
          </p:nvSpPr>
          <p:spPr bwMode="auto">
            <a:xfrm flipH="1">
              <a:off x="5088" y="3408"/>
              <a:ext cx="288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75" name="Line 23"/>
            <p:cNvSpPr>
              <a:spLocks noChangeShapeType="1"/>
            </p:cNvSpPr>
            <p:nvPr/>
          </p:nvSpPr>
          <p:spPr bwMode="auto">
            <a:xfrm flipH="1" flipV="1">
              <a:off x="4560" y="3504"/>
              <a:ext cx="6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6" name="Line 24"/>
            <p:cNvSpPr>
              <a:spLocks noChangeShapeType="1"/>
            </p:cNvSpPr>
            <p:nvPr/>
          </p:nvSpPr>
          <p:spPr bwMode="auto">
            <a:xfrm>
              <a:off x="160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7" name="Line 25"/>
            <p:cNvSpPr>
              <a:spLocks noChangeShapeType="1"/>
            </p:cNvSpPr>
            <p:nvPr/>
          </p:nvSpPr>
          <p:spPr bwMode="auto">
            <a:xfrm>
              <a:off x="2960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8" name="Line 26"/>
            <p:cNvSpPr>
              <a:spLocks noChangeShapeType="1"/>
            </p:cNvSpPr>
            <p:nvPr/>
          </p:nvSpPr>
          <p:spPr bwMode="auto">
            <a:xfrm>
              <a:off x="4344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79" name="Line 27"/>
            <p:cNvSpPr>
              <a:spLocks noChangeShapeType="1"/>
            </p:cNvSpPr>
            <p:nvPr/>
          </p:nvSpPr>
          <p:spPr bwMode="auto">
            <a:xfrm flipH="1" flipV="1">
              <a:off x="3840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0" name="Line 28"/>
            <p:cNvSpPr>
              <a:spLocks noChangeShapeType="1"/>
            </p:cNvSpPr>
            <p:nvPr/>
          </p:nvSpPr>
          <p:spPr bwMode="auto">
            <a:xfrm flipH="1" flipV="1">
              <a:off x="2472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23581" name="Group 29"/>
            <p:cNvGrpSpPr>
              <a:grpSpLocks/>
            </p:cNvGrpSpPr>
            <p:nvPr/>
          </p:nvGrpSpPr>
          <p:grpSpPr bwMode="auto">
            <a:xfrm flipH="1">
              <a:off x="960" y="3696"/>
              <a:ext cx="568" cy="288"/>
              <a:chOff x="3656" y="2032"/>
              <a:chExt cx="568" cy="288"/>
            </a:xfrm>
          </p:grpSpPr>
          <p:sp>
            <p:nvSpPr>
              <p:cNvPr id="23592" name="Line 30"/>
              <p:cNvSpPr>
                <a:spLocks noChangeShapeType="1"/>
              </p:cNvSpPr>
              <p:nvPr/>
            </p:nvSpPr>
            <p:spPr bwMode="auto">
              <a:xfrm>
                <a:off x="3656" y="2032"/>
                <a:ext cx="42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3" name="Line 31"/>
              <p:cNvSpPr>
                <a:spLocks noChangeShapeType="1"/>
              </p:cNvSpPr>
              <p:nvPr/>
            </p:nvSpPr>
            <p:spPr bwMode="auto">
              <a:xfrm>
                <a:off x="4080" y="2032"/>
                <a:ext cx="0" cy="19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4" name="Line 32"/>
              <p:cNvSpPr>
                <a:spLocks noChangeShapeType="1"/>
              </p:cNvSpPr>
              <p:nvPr/>
            </p:nvSpPr>
            <p:spPr bwMode="auto">
              <a:xfrm>
                <a:off x="3936" y="2224"/>
                <a:ext cx="28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5" name="Line 33"/>
              <p:cNvSpPr>
                <a:spLocks noChangeShapeType="1"/>
              </p:cNvSpPr>
              <p:nvPr/>
            </p:nvSpPr>
            <p:spPr bwMode="auto">
              <a:xfrm>
                <a:off x="3984" y="2272"/>
                <a:ext cx="19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596" name="Line 34"/>
              <p:cNvSpPr>
                <a:spLocks noChangeShapeType="1"/>
              </p:cNvSpPr>
              <p:nvPr/>
            </p:nvSpPr>
            <p:spPr bwMode="auto">
              <a:xfrm>
                <a:off x="4032" y="2320"/>
                <a:ext cx="96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3582" name="Rectangle 36"/>
            <p:cNvSpPr>
              <a:spLocks noChangeArrowheads="1"/>
            </p:cNvSpPr>
            <p:nvPr/>
          </p:nvSpPr>
          <p:spPr bwMode="auto">
            <a:xfrm>
              <a:off x="2088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3" name="Text Box 37"/>
            <p:cNvSpPr txBox="1">
              <a:spLocks noChangeArrowheads="1"/>
            </p:cNvSpPr>
            <p:nvPr/>
          </p:nvSpPr>
          <p:spPr bwMode="auto">
            <a:xfrm>
              <a:off x="2088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4</a:t>
              </a:r>
            </a:p>
          </p:txBody>
        </p:sp>
        <p:sp>
          <p:nvSpPr>
            <p:cNvPr id="23584" name="Line 38"/>
            <p:cNvSpPr>
              <a:spLocks noChangeShapeType="1"/>
            </p:cNvSpPr>
            <p:nvPr/>
          </p:nvSpPr>
          <p:spPr bwMode="auto">
            <a:xfrm flipV="1">
              <a:off x="2336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5" name="Line 39"/>
            <p:cNvSpPr>
              <a:spLocks noChangeShapeType="1"/>
            </p:cNvSpPr>
            <p:nvPr/>
          </p:nvSpPr>
          <p:spPr bwMode="auto">
            <a:xfrm>
              <a:off x="2264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6" name="Line 40"/>
            <p:cNvSpPr>
              <a:spLocks noChangeShapeType="1"/>
            </p:cNvSpPr>
            <p:nvPr/>
          </p:nvSpPr>
          <p:spPr bwMode="auto">
            <a:xfrm flipH="1" flipV="1">
              <a:off x="1776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87" name="Rectangle 41"/>
            <p:cNvSpPr>
              <a:spLocks noChangeArrowheads="1"/>
            </p:cNvSpPr>
            <p:nvPr/>
          </p:nvSpPr>
          <p:spPr bwMode="auto">
            <a:xfrm>
              <a:off x="3480" y="3600"/>
              <a:ext cx="336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588" name="Text Box 42"/>
            <p:cNvSpPr txBox="1">
              <a:spLocks noChangeArrowheads="1"/>
            </p:cNvSpPr>
            <p:nvPr/>
          </p:nvSpPr>
          <p:spPr bwMode="auto">
            <a:xfrm>
              <a:off x="3480" y="3408"/>
              <a:ext cx="336" cy="2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400">
                  <a:latin typeface="Courier New" charset="0"/>
                </a:rPr>
                <a:t>6</a:t>
              </a:r>
            </a:p>
          </p:txBody>
        </p:sp>
        <p:sp>
          <p:nvSpPr>
            <p:cNvPr id="23589" name="Line 43"/>
            <p:cNvSpPr>
              <a:spLocks noChangeShapeType="1"/>
            </p:cNvSpPr>
            <p:nvPr/>
          </p:nvSpPr>
          <p:spPr bwMode="auto">
            <a:xfrm flipV="1">
              <a:off x="3728" y="3600"/>
              <a:ext cx="424" cy="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0" name="Line 44"/>
            <p:cNvSpPr>
              <a:spLocks noChangeShapeType="1"/>
            </p:cNvSpPr>
            <p:nvPr/>
          </p:nvSpPr>
          <p:spPr bwMode="auto">
            <a:xfrm>
              <a:off x="3656" y="3600"/>
              <a:ext cx="0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91" name="Line 45"/>
            <p:cNvSpPr>
              <a:spLocks noChangeShapeType="1"/>
            </p:cNvSpPr>
            <p:nvPr/>
          </p:nvSpPr>
          <p:spPr bwMode="auto">
            <a:xfrm flipH="1" flipV="1">
              <a:off x="3168" y="3720"/>
              <a:ext cx="416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AE7B640-FA28-AC44-9DEE-2017E9432B66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Lists &amp; stacks</a:t>
            </a:r>
          </a:p>
        </p:txBody>
      </p:sp>
      <p:sp>
        <p:nvSpPr>
          <p:cNvPr id="24579" name="Rectangle 4"/>
          <p:cNvSpPr>
            <a:spLocks noChangeArrowheads="1"/>
          </p:cNvSpPr>
          <p:nvPr/>
        </p:nvSpPr>
        <p:spPr bwMode="auto">
          <a:xfrm>
            <a:off x="685800" y="1295400"/>
            <a:ext cx="8702675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  <a:tabLst>
                <a:tab pos="2060575" algn="l"/>
              </a:tabLst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stack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a stack is a special kind of (simplified)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can only add/delete/look at one end (commonly referred to as the top)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  <a:tabLst>
                <a:tab pos="2060575" algn="l"/>
              </a:tabLst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DATA:	sequence of items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latin typeface="Arial Narrow" charset="0"/>
              </a:rPr>
              <a:t>OPERATIONS:	push on top, peek at top, pop off top, check if empty, get size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endParaRPr lang="en-US" sz="200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these are the ONLY operations allowed on a stack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— stacks are useful because they are simple, easy to understand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r>
              <a:rPr lang="en-US" sz="2000">
                <a:solidFill>
                  <a:srgbClr val="FF0033"/>
                </a:solidFill>
                <a:latin typeface="Arial Narrow" charset="0"/>
              </a:rPr>
              <a:t>	— each operation is O(1)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endParaRPr lang="en-US" sz="2000">
              <a:solidFill>
                <a:srgbClr val="FF0033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  <a:tabLst>
                <a:tab pos="2060575" algn="l"/>
              </a:tabLst>
            </a:pPr>
            <a:endParaRPr lang="en-US" sz="20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5105400"/>
            <a:ext cx="4191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PEZ dispenser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8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d</a:t>
            </a:r>
            <a:r>
              <a:rPr lang="en-US" sz="2000" kern="0" dirty="0" smtClean="0">
                <a:latin typeface="+mn-lt"/>
                <a:ea typeface="ＭＳ Ｐゴシック" charset="-128"/>
                <a:cs typeface="+mn-cs"/>
              </a:rPr>
              <a:t>eck of </a:t>
            </a: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cards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8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cars in a driveway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endParaRPr lang="en-US" sz="800" kern="0" dirty="0">
              <a:latin typeface="+mn-lt"/>
              <a:ea typeface="ＭＳ Ｐゴシック" charset="-128"/>
              <a:cs typeface="+mn-cs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pitchFamily="-84" charset="2"/>
              <a:buChar char="§"/>
              <a:defRPr/>
            </a:pPr>
            <a:r>
              <a:rPr lang="en-US" sz="2000" kern="0" dirty="0">
                <a:latin typeface="+mn-lt"/>
                <a:ea typeface="ＭＳ Ｐゴシック" charset="-128"/>
                <a:cs typeface="+mn-cs"/>
              </a:rPr>
              <a:t>method activation records (later)</a:t>
            </a:r>
          </a:p>
        </p:txBody>
      </p:sp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5486400" y="5334000"/>
            <a:ext cx="3352800" cy="1143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a stack is also known as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push-down list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solidFill>
                  <a:schemeClr val="accent2"/>
                </a:solidFill>
                <a:latin typeface="Arial Narrow" charset="0"/>
              </a:rPr>
              <a:t>last-in-first-out (LIFO) list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4582" grpId="0" animBg="1"/>
    </p:bld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8331</TotalTime>
  <Words>1975</Words>
  <Application>Microsoft Macintosh PowerPoint</Application>
  <PresentationFormat>Custom</PresentationFormat>
  <Paragraphs>497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Arial Narrow</vt:lpstr>
      <vt:lpstr>Courier New</vt:lpstr>
      <vt:lpstr>ＭＳ Ｐゴシック</vt:lpstr>
      <vt:lpstr>Times New Roman</vt:lpstr>
      <vt:lpstr>Wingdings</vt:lpstr>
      <vt:lpstr>Blank Presentation</vt:lpstr>
      <vt:lpstr>PowerPoint Presentation</vt:lpstr>
      <vt:lpstr>Java Collection classes</vt:lpstr>
      <vt:lpstr>ArrayList performance</vt:lpstr>
      <vt:lpstr>ArrayList implementation</vt:lpstr>
      <vt:lpstr>ArrayList: add</vt:lpstr>
      <vt:lpstr>ArrayList: size, get, set, indexOf, contains</vt:lpstr>
      <vt:lpstr>ArrayList: remove</vt:lpstr>
      <vt:lpstr>ArrayLists vs. LinkedLists</vt:lpstr>
      <vt:lpstr>Lists &amp; stacks</vt:lpstr>
      <vt:lpstr>Stack examples</vt:lpstr>
      <vt:lpstr>Stack exercise</vt:lpstr>
      <vt:lpstr>Stack&lt;T&gt; class</vt:lpstr>
      <vt:lpstr>Stack application</vt:lpstr>
      <vt:lpstr>Delimiter matching</vt:lpstr>
      <vt:lpstr>Run-time stack</vt:lpstr>
      <vt:lpstr>Run-time stack (cont.)</vt:lpstr>
      <vt:lpstr>Lists &amp; queues</vt:lpstr>
      <vt:lpstr>Queue examples</vt:lpstr>
      <vt:lpstr>Queue exercise</vt:lpstr>
      <vt:lpstr>Queue interface</vt:lpstr>
      <vt:lpstr>Queues and simulation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169</cp:revision>
  <cp:lastPrinted>2013-08-28T20:32:19Z</cp:lastPrinted>
  <dcterms:created xsi:type="dcterms:W3CDTF">2013-08-28T19:37:59Z</dcterms:created>
  <dcterms:modified xsi:type="dcterms:W3CDTF">2018-09-03T15:32:17Z</dcterms:modified>
</cp:coreProperties>
</file>