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63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7" r:id="rId11"/>
    <p:sldId id="360" r:id="rId12"/>
    <p:sldId id="358" r:id="rId13"/>
    <p:sldId id="361" r:id="rId14"/>
    <p:sldId id="368" r:id="rId15"/>
    <p:sldId id="362" r:id="rId16"/>
    <p:sldId id="370" r:id="rId17"/>
    <p:sldId id="364" r:id="rId18"/>
    <p:sldId id="366" r:id="rId19"/>
    <p:sldId id="367" r:id="rId20"/>
    <p:sldId id="372" r:id="rId21"/>
    <p:sldId id="373" r:id="rId22"/>
    <p:sldId id="374" r:id="rId23"/>
    <p:sldId id="375" r:id="rId24"/>
    <p:sldId id="379" r:id="rId25"/>
    <p:sldId id="377" r:id="rId26"/>
    <p:sldId id="378" r:id="rId2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80"/>
    <a:srgbClr val="FF00FF"/>
    <a:srgbClr val="FF0000"/>
    <a:srgbClr val="00FF00"/>
    <a:srgbClr val="00FFFF"/>
    <a:srgbClr val="80008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43"/>
  </p:normalViewPr>
  <p:slideViewPr>
    <p:cSldViewPr>
      <p:cViewPr varScale="1">
        <p:scale>
          <a:sx n="109" d="100"/>
          <a:sy n="109" d="100"/>
        </p:scale>
        <p:origin x="192" y="376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7A3DF1A1-52F7-A64E-8C06-186FDBD0B3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223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28229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34BF3F2D-C039-D046-BCD6-BF9116DF09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93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091547-740A-4945-B6DF-3852B7B995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08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FEAA1-B1BA-1B4B-83B9-A39CF33644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90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9AEAC8-CC55-0740-94BC-78A05FB9EC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90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577AF6-0B21-EA4F-9222-CB9A7144E1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2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AE79EA-334C-6149-B92E-0FC953797F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4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9193A5-96CE-1A4A-A85A-AF69974582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77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EC7ACD-A338-414E-BCFE-62EA53D444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0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C92B86-CAAE-1F4C-851A-40A8FF74C7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74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3AEBE2-B859-0E43-918D-6511AC5911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75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718902-D672-5B49-A7D1-90D8429049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46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AA9E7B-1B2C-6048-9C97-BBB56A6E33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42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55009-9EFA-E348-B46D-3E7D6E468B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1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A52BC6D0-DD35-EE4B-9EFB-4EC69937908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84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8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490B594-EC49-884A-9BB6-7493648D731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2018</a:t>
            </a:r>
          </a:p>
        </p:txBody>
      </p:sp>
      <p:sp>
        <p:nvSpPr>
          <p:cNvPr id="17412" name="Rectangle 13"/>
          <p:cNvSpPr>
            <a:spLocks noChangeArrowheads="1"/>
          </p:cNvSpPr>
          <p:nvPr/>
        </p:nvSpPr>
        <p:spPr bwMode="auto">
          <a:xfrm>
            <a:off x="914400" y="30480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Hash tables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>
                <a:latin typeface="Arial Narrow" charset="0"/>
              </a:rPr>
              <a:t>HashSet</a:t>
            </a:r>
            <a:r>
              <a:rPr lang="en-US" sz="2000" dirty="0">
                <a:latin typeface="Arial Narrow" charset="0"/>
              </a:rPr>
              <a:t> &amp; </a:t>
            </a:r>
            <a:r>
              <a:rPr lang="en-US" sz="2000" dirty="0" err="1">
                <a:latin typeface="Arial Narrow" charset="0"/>
              </a:rPr>
              <a:t>HashMap</a:t>
            </a: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hash table, hash function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collisions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2000" dirty="0">
                <a:latin typeface="Arial Narrow" charset="0"/>
              </a:rPr>
              <a:t>linear probing, lazy deletion, clustering, rehashing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2000" dirty="0">
                <a:latin typeface="Arial Narrow" charset="0"/>
              </a:rPr>
              <a:t>chaining</a:t>
            </a:r>
          </a:p>
          <a:p>
            <a:pPr marL="735013" lvl="1" indent="-273050">
              <a:lnSpc>
                <a:spcPct val="80000"/>
              </a:lnSpc>
              <a:spcBef>
                <a:spcPct val="50000"/>
              </a:spcBef>
              <a:buFont typeface="Wingdings" charset="2"/>
              <a:buChar char="§"/>
            </a:pPr>
            <a:r>
              <a:rPr lang="en-US" sz="2000" dirty="0">
                <a:latin typeface="Arial Narrow" charset="0"/>
              </a:rPr>
              <a:t>Java </a:t>
            </a:r>
            <a:r>
              <a:rPr lang="en-US" sz="2000" dirty="0" err="1">
                <a:latin typeface="Arial Narrow" charset="0"/>
              </a:rPr>
              <a:t>hashCode</a:t>
            </a:r>
            <a:r>
              <a:rPr lang="en-US" sz="2000">
                <a:latin typeface="Arial Narrow" charset="0"/>
              </a:rPr>
              <a:t> method</a:t>
            </a: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77B948E-8FA4-2640-A1F5-D89CCC970DE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Clustering and load factor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549400" algn="l"/>
                <a:tab pos="26289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practice, probes are not independent</a:t>
            </a:r>
          </a:p>
          <a:p>
            <a:pPr lvl="1">
              <a:lnSpc>
                <a:spcPct val="70000"/>
              </a:lnSpc>
              <a:tabLst>
                <a:tab pos="1549400" algn="l"/>
                <a:tab pos="262890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as the table fills, clusters appear that degrade performance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  <a:tab pos="389255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maps to	0, 5-7 require	1 check	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  <a:tab pos="389255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map to 	4 requires	2 checks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  <a:tab pos="389255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map to 	3 requires	3 checks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  <a:tab pos="389255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map to 	2 requires	4 checks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  <a:tab pos="389255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map to 	1 requires 	5 checks</a:t>
            </a:r>
          </a:p>
          <a:p>
            <a:pPr lvl="2">
              <a:lnSpc>
                <a:spcPct val="70000"/>
              </a:lnSpc>
              <a:buFont typeface="Wingdings" charset="0"/>
              <a:buNone/>
              <a:tabLst>
                <a:tab pos="1549400" algn="l"/>
                <a:tab pos="26289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	average = 18/8 = 2.25 checks</a:t>
            </a:r>
          </a:p>
        </p:txBody>
      </p:sp>
      <p:graphicFrame>
        <p:nvGraphicFramePr>
          <p:cNvPr id="493601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113015"/>
              </p:ext>
            </p:extLst>
          </p:nvPr>
        </p:nvGraphicFramePr>
        <p:xfrm>
          <a:off x="7848600" y="533400"/>
          <a:ext cx="762000" cy="307518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39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"BOO"</a:t>
                      </a: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"BIZ"</a:t>
                      </a: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"COO"</a:t>
                      </a: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"DOG"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8697" name="Text Box 42"/>
          <p:cNvSpPr txBox="1">
            <a:spLocks noChangeArrowheads="1"/>
          </p:cNvSpPr>
          <p:nvPr/>
        </p:nvSpPr>
        <p:spPr bwMode="auto">
          <a:xfrm>
            <a:off x="7467600" y="609600"/>
            <a:ext cx="381000" cy="290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0</a:t>
            </a:r>
          </a:p>
          <a:p>
            <a:pPr>
              <a:spcBef>
                <a:spcPct val="50000"/>
              </a:spcBef>
            </a:pPr>
            <a:r>
              <a:rPr lang="en-US" sz="1600"/>
              <a:t>1</a:t>
            </a:r>
          </a:p>
          <a:p>
            <a:pPr>
              <a:spcBef>
                <a:spcPct val="50000"/>
              </a:spcBef>
            </a:pPr>
            <a:r>
              <a:rPr lang="en-US" sz="1600"/>
              <a:t>2</a:t>
            </a:r>
          </a:p>
          <a:p>
            <a:pPr>
              <a:spcBef>
                <a:spcPct val="50000"/>
              </a:spcBef>
            </a:pPr>
            <a:r>
              <a:rPr lang="en-US" sz="1600"/>
              <a:t>3</a:t>
            </a:r>
          </a:p>
          <a:p>
            <a:pPr>
              <a:spcBef>
                <a:spcPct val="50000"/>
              </a:spcBef>
            </a:pPr>
            <a:r>
              <a:rPr lang="en-US" sz="1600"/>
              <a:t>4</a:t>
            </a:r>
          </a:p>
          <a:p>
            <a:pPr>
              <a:spcBef>
                <a:spcPct val="50000"/>
              </a:spcBef>
            </a:pPr>
            <a:r>
              <a:rPr lang="en-US" sz="1600"/>
              <a:t>5</a:t>
            </a:r>
          </a:p>
          <a:p>
            <a:pPr>
              <a:spcBef>
                <a:spcPct val="50000"/>
              </a:spcBef>
            </a:pPr>
            <a:r>
              <a:rPr lang="en-US" sz="1600"/>
              <a:t>6</a:t>
            </a:r>
          </a:p>
          <a:p>
            <a:pPr>
              <a:spcBef>
                <a:spcPct val="50000"/>
              </a:spcBef>
            </a:pPr>
            <a:r>
              <a:rPr lang="en-US" sz="1600"/>
              <a:t>7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3886200"/>
            <a:ext cx="87026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>
              <a:tabLst>
                <a:tab pos="11430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load factor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l-GR" dirty="0">
                <a:latin typeface="Arial Narrow" charset="0"/>
                <a:ea typeface="ＭＳ Ｐゴシック" charset="0"/>
                <a:cs typeface="ＭＳ Ｐゴシック" charset="0"/>
              </a:rPr>
              <a:t>λ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the fraction of the table that is full</a:t>
            </a:r>
          </a:p>
          <a:p>
            <a:pPr lvl="1">
              <a:buFont typeface="Wingdings" charset="0"/>
              <a:buNone/>
              <a:tabLst>
                <a:tab pos="114300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empty table	</a:t>
            </a:r>
            <a:r>
              <a:rPr lang="el-GR" dirty="0">
                <a:latin typeface="Arial Narrow" charset="0"/>
                <a:ea typeface="ＭＳ Ｐゴシック" charset="0"/>
              </a:rPr>
              <a:t>λ</a:t>
            </a:r>
            <a:r>
              <a:rPr lang="en-US" dirty="0">
                <a:latin typeface="Arial Narrow" charset="0"/>
                <a:ea typeface="ＭＳ Ｐゴシック" charset="0"/>
              </a:rPr>
              <a:t> = 0	  half full table  </a:t>
            </a:r>
            <a:r>
              <a:rPr lang="el-GR" dirty="0">
                <a:latin typeface="Arial Narrow" charset="0"/>
                <a:ea typeface="ＭＳ Ｐゴシック" charset="0"/>
              </a:rPr>
              <a:t>λ</a:t>
            </a:r>
            <a:r>
              <a:rPr lang="en-US" dirty="0">
                <a:latin typeface="Arial Narrow" charset="0"/>
                <a:ea typeface="ＭＳ Ｐゴシック" charset="0"/>
              </a:rPr>
              <a:t> = 0.5	full table	</a:t>
            </a:r>
            <a:r>
              <a:rPr lang="el-GR" dirty="0">
                <a:latin typeface="Arial Narrow" charset="0"/>
                <a:ea typeface="ＭＳ Ｐゴシック" charset="0"/>
              </a:rPr>
              <a:t>λ</a:t>
            </a:r>
            <a:r>
              <a:rPr lang="en-US" dirty="0">
                <a:latin typeface="Arial Narrow" charset="0"/>
                <a:ea typeface="ＭＳ Ｐゴシック" charset="0"/>
              </a:rPr>
              <a:t> = 1</a:t>
            </a:r>
          </a:p>
          <a:p>
            <a:pPr lvl="1">
              <a:buFont typeface="Wingdings" charset="0"/>
              <a:buNone/>
              <a:tabLst>
                <a:tab pos="114300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tabLst>
                <a:tab pos="11430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THEOREM: assuming a reasonably large table, the average number of locations examined per insertion is roughly  (1 + 1/(1-</a:t>
            </a:r>
            <a:r>
              <a:rPr lang="el-GR" dirty="0">
                <a:latin typeface="Arial Narrow" charset="0"/>
                <a:ea typeface="ＭＳ Ｐゴシック" charset="0"/>
                <a:cs typeface="ＭＳ Ｐゴシック" charset="0"/>
              </a:rPr>
              <a:t>λ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)/2</a:t>
            </a:r>
          </a:p>
          <a:p>
            <a:pPr>
              <a:tabLst>
                <a:tab pos="1143000" algn="l"/>
              </a:tabLst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tabLst>
                <a:tab pos="11430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empty table	(1 + 1/(1 - 0)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sz="1800" dirty="0">
                <a:latin typeface="Arial Narrow" charset="0"/>
                <a:ea typeface="ＭＳ Ｐゴシック" charset="0"/>
              </a:rPr>
              <a:t>)/2 = 1</a:t>
            </a:r>
          </a:p>
          <a:p>
            <a:pPr lvl="2">
              <a:tabLst>
                <a:tab pos="11430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half full		(1 + 1/(1 – .5)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sz="1800" dirty="0">
                <a:latin typeface="Arial Narrow" charset="0"/>
                <a:ea typeface="ＭＳ Ｐゴシック" charset="0"/>
              </a:rPr>
              <a:t>)/2 = 2.5</a:t>
            </a:r>
          </a:p>
          <a:p>
            <a:pPr lvl="2">
              <a:tabLst>
                <a:tab pos="11430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3/4 full		(1 + 1/(1 - .75)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sz="1800" dirty="0">
                <a:latin typeface="Arial Narrow" charset="0"/>
                <a:ea typeface="ＭＳ Ｐゴシック" charset="0"/>
              </a:rPr>
              <a:t>)/2 = 8.5</a:t>
            </a:r>
          </a:p>
          <a:p>
            <a:pPr lvl="2">
              <a:tabLst>
                <a:tab pos="1143000" algn="l"/>
              </a:tabLst>
            </a:pPr>
            <a:r>
              <a:rPr lang="en-US" sz="1800" dirty="0">
                <a:latin typeface="Arial Narrow" charset="0"/>
                <a:ea typeface="ＭＳ Ｐゴシック" charset="0"/>
              </a:rPr>
              <a:t>9/10 full		(1 + 1/(1 - .9)</a:t>
            </a:r>
            <a:r>
              <a:rPr lang="en-US" sz="1800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sz="1800" dirty="0">
                <a:latin typeface="Arial Narrow" charset="0"/>
                <a:ea typeface="ＭＳ Ｐゴシック" charset="0"/>
              </a:rPr>
              <a:t>)/2 = 50.5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CA87AE-D784-F842-9ADA-B1103337635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Rehashing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5800" y="12954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as long as you keep the load factor low (e.g., &lt; 0.75), inserting, deleting and searching a hash table are all O(1) operations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if the table becomes too full, then must resize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create new table at least twice as big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just copy over table entries to same locations???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498693" name="Rectangle 5"/>
          <p:cNvSpPr>
            <a:spLocks noChangeArrowheads="1"/>
          </p:cNvSpPr>
          <p:nvPr/>
        </p:nvSpPr>
        <p:spPr bwMode="auto">
          <a:xfrm>
            <a:off x="685800" y="3276600"/>
            <a:ext cx="870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NO! when you resize, you have to rehash existing entries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new table size </a:t>
            </a:r>
            <a:r>
              <a:rPr lang="en-US" sz="2000" dirty="0">
                <a:latin typeface="Arial Narrow" charset="0"/>
                <a:sym typeface="Wingdings" charset="0"/>
              </a:rPr>
              <a:t> new hash function (+ different wraparound)</a:t>
            </a:r>
            <a:endParaRPr lang="en-US" sz="2000" dirty="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Arial Narrow" charset="0"/>
            </a:endParaRPr>
          </a:p>
        </p:txBody>
      </p:sp>
      <p:graphicFrame>
        <p:nvGraphicFramePr>
          <p:cNvPr id="498694" name="Group 6"/>
          <p:cNvGraphicFramePr>
            <a:graphicFrameLocks noGrp="1"/>
          </p:cNvGraphicFramePr>
          <p:nvPr/>
        </p:nvGraphicFramePr>
        <p:xfrm>
          <a:off x="7086600" y="4114800"/>
          <a:ext cx="1295400" cy="3075244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39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9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5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98714" name="Text Box 26"/>
          <p:cNvSpPr txBox="1">
            <a:spLocks noChangeArrowheads="1"/>
          </p:cNvSpPr>
          <p:nvPr/>
        </p:nvSpPr>
        <p:spPr bwMode="auto">
          <a:xfrm>
            <a:off x="6705600" y="4191000"/>
            <a:ext cx="381000" cy="290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0</a:t>
            </a:r>
          </a:p>
          <a:p>
            <a:pPr>
              <a:spcBef>
                <a:spcPct val="50000"/>
              </a:spcBef>
            </a:pPr>
            <a:r>
              <a:rPr lang="en-US" sz="1600"/>
              <a:t>1</a:t>
            </a:r>
          </a:p>
          <a:p>
            <a:pPr>
              <a:spcBef>
                <a:spcPct val="50000"/>
              </a:spcBef>
            </a:pPr>
            <a:r>
              <a:rPr lang="en-US" sz="1600"/>
              <a:t>2</a:t>
            </a:r>
          </a:p>
          <a:p>
            <a:pPr>
              <a:spcBef>
                <a:spcPct val="50000"/>
              </a:spcBef>
            </a:pPr>
            <a:r>
              <a:rPr lang="en-US" sz="1600"/>
              <a:t>3</a:t>
            </a:r>
          </a:p>
          <a:p>
            <a:pPr>
              <a:spcBef>
                <a:spcPct val="50000"/>
              </a:spcBef>
            </a:pPr>
            <a:r>
              <a:rPr lang="en-US" sz="1600"/>
              <a:t>4</a:t>
            </a:r>
          </a:p>
          <a:p>
            <a:pPr>
              <a:spcBef>
                <a:spcPct val="50000"/>
              </a:spcBef>
            </a:pPr>
            <a:r>
              <a:rPr lang="en-US" sz="1600"/>
              <a:t>5</a:t>
            </a:r>
          </a:p>
          <a:p>
            <a:pPr>
              <a:spcBef>
                <a:spcPct val="50000"/>
              </a:spcBef>
            </a:pPr>
            <a:r>
              <a:rPr lang="en-US" sz="1600"/>
              <a:t>6</a:t>
            </a:r>
          </a:p>
          <a:p>
            <a:pPr>
              <a:spcBef>
                <a:spcPct val="50000"/>
              </a:spcBef>
            </a:pPr>
            <a:r>
              <a:rPr lang="en-US" sz="1600"/>
              <a:t>7</a:t>
            </a:r>
          </a:p>
        </p:txBody>
      </p:sp>
      <p:graphicFrame>
        <p:nvGraphicFramePr>
          <p:cNvPr id="498736" name="Group 48"/>
          <p:cNvGraphicFramePr>
            <a:graphicFrameLocks noGrp="1"/>
          </p:cNvGraphicFramePr>
          <p:nvPr/>
        </p:nvGraphicFramePr>
        <p:xfrm>
          <a:off x="3200400" y="4681538"/>
          <a:ext cx="1295400" cy="1490661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0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0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0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98735" name="Text Box 47"/>
          <p:cNvSpPr txBox="1">
            <a:spLocks noChangeArrowheads="1"/>
          </p:cNvSpPr>
          <p:nvPr/>
        </p:nvSpPr>
        <p:spPr bwMode="auto">
          <a:xfrm>
            <a:off x="2819400" y="4705350"/>
            <a:ext cx="381000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/>
              <a:t>0</a:t>
            </a:r>
          </a:p>
          <a:p>
            <a:pPr>
              <a:spcBef>
                <a:spcPct val="50000"/>
              </a:spcBef>
            </a:pPr>
            <a:r>
              <a:rPr lang="en-US" sz="1600"/>
              <a:t>1</a:t>
            </a:r>
          </a:p>
          <a:p>
            <a:pPr>
              <a:spcBef>
                <a:spcPct val="50000"/>
              </a:spcBef>
            </a:pPr>
            <a:r>
              <a:rPr lang="en-US" sz="1600"/>
              <a:t>2</a:t>
            </a:r>
          </a:p>
          <a:p>
            <a:pPr>
              <a:spcBef>
                <a:spcPct val="50000"/>
              </a:spcBef>
            </a:pPr>
            <a:r>
              <a:rPr lang="en-US" sz="1600"/>
              <a:t>3</a:t>
            </a:r>
          </a:p>
        </p:txBody>
      </p:sp>
      <p:sp>
        <p:nvSpPr>
          <p:cNvPr id="498737" name="Text Box 49"/>
          <p:cNvSpPr txBox="1">
            <a:spLocks noChangeArrowheads="1"/>
          </p:cNvSpPr>
          <p:nvPr/>
        </p:nvSpPr>
        <p:spPr bwMode="auto">
          <a:xfrm>
            <a:off x="762000" y="4114800"/>
            <a:ext cx="4038600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LET hashCode = word.length()</a:t>
            </a:r>
          </a:p>
          <a:p>
            <a:pPr>
              <a:spcBef>
                <a:spcPct val="50000"/>
              </a:spcBef>
            </a:pPr>
            <a:endParaRPr lang="en-US" sz="1800">
              <a:latin typeface="Arial Narrow" charset="0"/>
            </a:endParaRPr>
          </a:p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ADD "UP"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ADD "OUT"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ADD "YELLOW"</a:t>
            </a:r>
          </a:p>
        </p:txBody>
      </p:sp>
      <p:sp>
        <p:nvSpPr>
          <p:cNvPr id="498738" name="Text Box 50"/>
          <p:cNvSpPr txBox="1">
            <a:spLocks noChangeArrowheads="1"/>
          </p:cNvSpPr>
          <p:nvPr/>
        </p:nvSpPr>
        <p:spPr bwMode="auto">
          <a:xfrm>
            <a:off x="5486400" y="4267200"/>
            <a:ext cx="1066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 Narrow" charset="0"/>
              </a:rPr>
              <a:t>NOW RESIZE AND REHASH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3" grpId="0"/>
      <p:bldP spid="498714" grpId="0"/>
      <p:bldP spid="498735" grpId="0"/>
      <p:bldP spid="498737" grpId="0"/>
      <p:bldP spid="4987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46BC602-5F06-E947-8C73-64D23620E0B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Chaining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linear probing (or variants) were initially used when memory was expensive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clustering, lazy deletion, and rehashing are all issues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modern languages like Java utilize a different approach</a:t>
            </a:r>
          </a:p>
        </p:txBody>
      </p:sp>
      <p:sp>
        <p:nvSpPr>
          <p:cNvPr id="495663" name="Rectangle 47"/>
          <p:cNvSpPr>
            <a:spLocks noChangeArrowheads="1"/>
          </p:cNvSpPr>
          <p:nvPr/>
        </p:nvSpPr>
        <p:spPr bwMode="auto">
          <a:xfrm>
            <a:off x="685800" y="3048000"/>
            <a:ext cx="4114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chaining:</a:t>
            </a:r>
          </a:p>
          <a:p>
            <a:pPr marL="5143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each entry in the hash table is a bucket (list)</a:t>
            </a:r>
          </a:p>
          <a:p>
            <a:pPr marL="5143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5143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when you add an entry, hash to correct index then add to bucket</a:t>
            </a:r>
          </a:p>
          <a:p>
            <a:pPr marL="5143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5143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when you search for an entry, hash to correct index then search sequentially</a:t>
            </a:r>
          </a:p>
        </p:txBody>
      </p:sp>
      <p:graphicFrame>
        <p:nvGraphicFramePr>
          <p:cNvPr id="495688" name="Group 72"/>
          <p:cNvGraphicFramePr>
            <a:graphicFrameLocks noGrp="1"/>
          </p:cNvGraphicFramePr>
          <p:nvPr/>
        </p:nvGraphicFramePr>
        <p:xfrm>
          <a:off x="5334000" y="3352800"/>
          <a:ext cx="762000" cy="3005139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155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14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14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14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78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3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95684" name="Text Box 68"/>
          <p:cNvSpPr txBox="1">
            <a:spLocks noChangeArrowheads="1"/>
          </p:cNvSpPr>
          <p:nvPr/>
        </p:nvSpPr>
        <p:spPr bwMode="auto">
          <a:xfrm>
            <a:off x="4800600" y="3429000"/>
            <a:ext cx="533400" cy="290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1600"/>
              <a:t>0</a:t>
            </a:r>
          </a:p>
          <a:p>
            <a:pPr algn="r">
              <a:spcBef>
                <a:spcPct val="50000"/>
              </a:spcBef>
            </a:pPr>
            <a:r>
              <a:rPr lang="en-US" sz="1600"/>
              <a:t>1</a:t>
            </a:r>
          </a:p>
          <a:p>
            <a:pPr algn="r">
              <a:spcBef>
                <a:spcPct val="50000"/>
              </a:spcBef>
            </a:pPr>
            <a:r>
              <a:rPr lang="en-US" sz="1600"/>
              <a:t>2</a:t>
            </a:r>
          </a:p>
          <a:p>
            <a:pPr algn="r">
              <a:spcBef>
                <a:spcPct val="50000"/>
              </a:spcBef>
            </a:pPr>
            <a:r>
              <a:rPr lang="en-US" sz="1600"/>
              <a:t>3</a:t>
            </a:r>
          </a:p>
          <a:p>
            <a:pPr algn="r">
              <a:spcBef>
                <a:spcPct val="50000"/>
              </a:spcBef>
            </a:pPr>
            <a:endParaRPr lang="en-US" sz="1600"/>
          </a:p>
          <a:p>
            <a:pPr algn="r">
              <a:spcBef>
                <a:spcPct val="50000"/>
              </a:spcBef>
            </a:pPr>
            <a:endParaRPr lang="en-US" sz="1600"/>
          </a:p>
          <a:p>
            <a:pPr algn="r">
              <a:spcBef>
                <a:spcPct val="50000"/>
              </a:spcBef>
            </a:pPr>
            <a:endParaRPr lang="en-US" sz="1600"/>
          </a:p>
          <a:p>
            <a:pPr algn="r">
              <a:spcBef>
                <a:spcPct val="50000"/>
              </a:spcBef>
            </a:pPr>
            <a:r>
              <a:rPr lang="en-US" sz="1600"/>
              <a:t>25</a:t>
            </a:r>
          </a:p>
        </p:txBody>
      </p:sp>
      <p:sp>
        <p:nvSpPr>
          <p:cNvPr id="495685" name="Text Box 69"/>
          <p:cNvSpPr txBox="1">
            <a:spLocks noChangeArrowheads="1"/>
          </p:cNvSpPr>
          <p:nvPr/>
        </p:nvSpPr>
        <p:spPr bwMode="auto">
          <a:xfrm>
            <a:off x="6324600" y="3352800"/>
            <a:ext cx="7620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"AND"</a:t>
            </a:r>
          </a:p>
        </p:txBody>
      </p:sp>
      <p:sp>
        <p:nvSpPr>
          <p:cNvPr id="495689" name="Line 73"/>
          <p:cNvSpPr>
            <a:spLocks noChangeShapeType="1"/>
          </p:cNvSpPr>
          <p:nvPr/>
        </p:nvSpPr>
        <p:spPr bwMode="auto">
          <a:xfrm flipV="1">
            <a:off x="5715000" y="3505200"/>
            <a:ext cx="609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0" name="Text Box 74"/>
          <p:cNvSpPr txBox="1">
            <a:spLocks noChangeArrowheads="1"/>
          </p:cNvSpPr>
          <p:nvPr/>
        </p:nvSpPr>
        <p:spPr bwMode="auto">
          <a:xfrm>
            <a:off x="7543800" y="3352800"/>
            <a:ext cx="8382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"APPLE"</a:t>
            </a:r>
          </a:p>
        </p:txBody>
      </p:sp>
      <p:sp>
        <p:nvSpPr>
          <p:cNvPr id="495691" name="Line 75"/>
          <p:cNvSpPr>
            <a:spLocks noChangeShapeType="1"/>
          </p:cNvSpPr>
          <p:nvPr/>
        </p:nvSpPr>
        <p:spPr bwMode="auto">
          <a:xfrm flipV="1">
            <a:off x="6934200" y="3505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2" name="Line 76"/>
          <p:cNvSpPr>
            <a:spLocks noChangeShapeType="1"/>
          </p:cNvSpPr>
          <p:nvPr/>
        </p:nvSpPr>
        <p:spPr bwMode="auto">
          <a:xfrm>
            <a:off x="8305800" y="35052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3" name="Line 77"/>
          <p:cNvSpPr>
            <a:spLocks noChangeShapeType="1"/>
          </p:cNvSpPr>
          <p:nvPr/>
        </p:nvSpPr>
        <p:spPr bwMode="auto">
          <a:xfrm>
            <a:off x="8610600" y="33528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4" name="Line 78"/>
          <p:cNvSpPr>
            <a:spLocks noChangeShapeType="1"/>
          </p:cNvSpPr>
          <p:nvPr/>
        </p:nvSpPr>
        <p:spPr bwMode="auto">
          <a:xfrm>
            <a:off x="5715000" y="38862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5" name="Line 79"/>
          <p:cNvSpPr>
            <a:spLocks noChangeShapeType="1"/>
          </p:cNvSpPr>
          <p:nvPr/>
        </p:nvSpPr>
        <p:spPr bwMode="auto">
          <a:xfrm>
            <a:off x="6248400" y="37338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6" name="Text Box 80"/>
          <p:cNvSpPr txBox="1">
            <a:spLocks noChangeArrowheads="1"/>
          </p:cNvSpPr>
          <p:nvPr/>
        </p:nvSpPr>
        <p:spPr bwMode="auto">
          <a:xfrm>
            <a:off x="6324600" y="4038600"/>
            <a:ext cx="7620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"CAT"</a:t>
            </a:r>
          </a:p>
        </p:txBody>
      </p:sp>
      <p:sp>
        <p:nvSpPr>
          <p:cNvPr id="495697" name="Line 81"/>
          <p:cNvSpPr>
            <a:spLocks noChangeShapeType="1"/>
          </p:cNvSpPr>
          <p:nvPr/>
        </p:nvSpPr>
        <p:spPr bwMode="auto">
          <a:xfrm flipV="1">
            <a:off x="5715000" y="4191000"/>
            <a:ext cx="609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98" name="Text Box 82"/>
          <p:cNvSpPr txBox="1">
            <a:spLocks noChangeArrowheads="1"/>
          </p:cNvSpPr>
          <p:nvPr/>
        </p:nvSpPr>
        <p:spPr bwMode="auto">
          <a:xfrm>
            <a:off x="7315200" y="4038600"/>
            <a:ext cx="8382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"COO"</a:t>
            </a:r>
          </a:p>
        </p:txBody>
      </p:sp>
      <p:sp>
        <p:nvSpPr>
          <p:cNvPr id="495699" name="Line 83"/>
          <p:cNvSpPr>
            <a:spLocks noChangeShapeType="1"/>
          </p:cNvSpPr>
          <p:nvPr/>
        </p:nvSpPr>
        <p:spPr bwMode="auto">
          <a:xfrm flipV="1">
            <a:off x="6934200" y="4191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02" name="Text Box 86"/>
          <p:cNvSpPr txBox="1">
            <a:spLocks noChangeArrowheads="1"/>
          </p:cNvSpPr>
          <p:nvPr/>
        </p:nvSpPr>
        <p:spPr bwMode="auto">
          <a:xfrm>
            <a:off x="8382000" y="4038600"/>
            <a:ext cx="8382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"COWS"</a:t>
            </a:r>
          </a:p>
        </p:txBody>
      </p:sp>
      <p:sp>
        <p:nvSpPr>
          <p:cNvPr id="495704" name="Line 88"/>
          <p:cNvSpPr>
            <a:spLocks noChangeShapeType="1"/>
          </p:cNvSpPr>
          <p:nvPr/>
        </p:nvSpPr>
        <p:spPr bwMode="auto">
          <a:xfrm>
            <a:off x="9144000" y="4191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05" name="Line 89"/>
          <p:cNvSpPr>
            <a:spLocks noChangeShapeType="1"/>
          </p:cNvSpPr>
          <p:nvPr/>
        </p:nvSpPr>
        <p:spPr bwMode="auto">
          <a:xfrm>
            <a:off x="9448800" y="4038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06" name="Line 90"/>
          <p:cNvSpPr>
            <a:spLocks noChangeShapeType="1"/>
          </p:cNvSpPr>
          <p:nvPr/>
        </p:nvSpPr>
        <p:spPr bwMode="auto">
          <a:xfrm flipV="1">
            <a:off x="8077200" y="4191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07" name="Text Box 91"/>
          <p:cNvSpPr txBox="1">
            <a:spLocks noChangeArrowheads="1"/>
          </p:cNvSpPr>
          <p:nvPr/>
        </p:nvSpPr>
        <p:spPr bwMode="auto">
          <a:xfrm>
            <a:off x="6324600" y="4495800"/>
            <a:ext cx="838200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</a:rPr>
              <a:t>"DOG"</a:t>
            </a:r>
          </a:p>
        </p:txBody>
      </p:sp>
      <p:sp>
        <p:nvSpPr>
          <p:cNvPr id="495708" name="Line 92"/>
          <p:cNvSpPr>
            <a:spLocks noChangeShapeType="1"/>
          </p:cNvSpPr>
          <p:nvPr/>
        </p:nvSpPr>
        <p:spPr bwMode="auto">
          <a:xfrm flipV="1">
            <a:off x="5715000" y="4648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09" name="Line 93"/>
          <p:cNvSpPr>
            <a:spLocks noChangeShapeType="1"/>
          </p:cNvSpPr>
          <p:nvPr/>
        </p:nvSpPr>
        <p:spPr bwMode="auto">
          <a:xfrm>
            <a:off x="7086600" y="46482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10" name="Line 94"/>
          <p:cNvSpPr>
            <a:spLocks noChangeShapeType="1"/>
          </p:cNvSpPr>
          <p:nvPr/>
        </p:nvSpPr>
        <p:spPr bwMode="auto">
          <a:xfrm>
            <a:off x="7391400" y="44958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11" name="Line 95"/>
          <p:cNvSpPr>
            <a:spLocks noChangeShapeType="1"/>
          </p:cNvSpPr>
          <p:nvPr/>
        </p:nvSpPr>
        <p:spPr bwMode="auto">
          <a:xfrm>
            <a:off x="5715000" y="61722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712" name="Line 96"/>
          <p:cNvSpPr>
            <a:spLocks noChangeShapeType="1"/>
          </p:cNvSpPr>
          <p:nvPr/>
        </p:nvSpPr>
        <p:spPr bwMode="auto">
          <a:xfrm>
            <a:off x="6248400" y="60198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5663" grpId="0"/>
      <p:bldP spid="495684" grpId="0"/>
      <p:bldP spid="495685" grpId="0" animBg="1"/>
      <p:bldP spid="495689" grpId="0" animBg="1"/>
      <p:bldP spid="495690" grpId="0" animBg="1"/>
      <p:bldP spid="495691" grpId="0" animBg="1"/>
      <p:bldP spid="495692" grpId="0" animBg="1"/>
      <p:bldP spid="495693" grpId="0" animBg="1"/>
      <p:bldP spid="495694" grpId="0" animBg="1"/>
      <p:bldP spid="495695" grpId="0" animBg="1"/>
      <p:bldP spid="495696" grpId="0" animBg="1"/>
      <p:bldP spid="495697" grpId="0" animBg="1"/>
      <p:bldP spid="495698" grpId="0" animBg="1"/>
      <p:bldP spid="495699" grpId="0" animBg="1"/>
      <p:bldP spid="495702" grpId="0" animBg="1"/>
      <p:bldP spid="495704" grpId="0" animBg="1"/>
      <p:bldP spid="495705" grpId="0" animBg="1"/>
      <p:bldP spid="495706" grpId="0" animBg="1"/>
      <p:bldP spid="495707" grpId="0" animBg="1"/>
      <p:bldP spid="495708" grpId="0" animBg="1"/>
      <p:bldP spid="495709" grpId="0" animBg="1"/>
      <p:bldP spid="495710" grpId="0" animBg="1"/>
      <p:bldP spid="495711" grpId="0" animBg="1"/>
      <p:bldP spid="4957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0B1BAA-608C-5D41-84B1-5BCA0EE87EE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Analysis of chaining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702675" cy="4724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practice, chaining is generally faster than probing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cost of insertion is O(1) – simply map to index and add to list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cost of search is proportional to number of items already mapped to same index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e.g., using naïve "first letter" hash function, searching for "APPLE" might requires traversing a list of all words beginning with 'A'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if hash function is fair, then average size of each bucket is </a:t>
            </a:r>
            <a:r>
              <a:rPr lang="el-GR" sz="1800" dirty="0">
                <a:latin typeface="Courier New" charset="0"/>
                <a:ea typeface="ＭＳ Ｐゴシック" charset="0"/>
                <a:cs typeface="Courier New" charset="0"/>
              </a:rPr>
              <a:t>λ</a:t>
            </a:r>
            <a:r>
              <a:rPr lang="en-US" sz="1800" dirty="0">
                <a:latin typeface="Arial Narrow" charset="0"/>
                <a:ea typeface="ＭＳ Ｐゴシック" charset="0"/>
                <a:cs typeface="Courier New" charset="0"/>
              </a:rPr>
              <a:t> (load factor)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average cost of a successful search is roughly </a:t>
            </a:r>
            <a:r>
              <a:rPr lang="el-GR" sz="1800" dirty="0">
                <a:latin typeface="Courier New" charset="0"/>
                <a:ea typeface="ＭＳ Ｐゴシック" charset="0"/>
                <a:cs typeface="Courier New" charset="0"/>
              </a:rPr>
              <a:t>λ</a:t>
            </a: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/</a:t>
            </a:r>
            <a:r>
              <a:rPr lang="en-US" sz="1800" dirty="0">
                <a:latin typeface="Courier Ne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chaining is sensitive to the load factor, but not as much as probing – WHY?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chaining uses more memory – WHY?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90600"/>
            <a:ext cx="2146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Hashtable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7B62F2F-654D-3944-B205-7A9268CEBB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3797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95425"/>
            <a:ext cx="7162800" cy="56594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3798" name="Content Placeholder 2"/>
          <p:cNvSpPr>
            <a:spLocks noGrp="1"/>
          </p:cNvSpPr>
          <p:nvPr>
            <p:ph idx="1"/>
          </p:nvPr>
        </p:nvSpPr>
        <p:spPr>
          <a:xfrm>
            <a:off x="4953000" y="914400"/>
            <a:ext cx="4191000" cy="350520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Java provides a basic hash table implementation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utilizes chaining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specify the initial table size &amp; threshold for load factor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even force a rehashing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 commonly used, instead provides underlying structure for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HashSet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HashMap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81138E9-CD2A-5042-A35A-5EBAAF814C4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HashSet &amp; HashMap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09600" y="1066800"/>
            <a:ext cx="870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solidFill>
                  <a:schemeClr val="accent2"/>
                </a:solidFill>
                <a:latin typeface="Courier New" charset="0"/>
              </a:rPr>
              <a:t>java.util.HashSet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and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java.util.HashMap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use hash table w/ chaining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</a:t>
            </a:r>
            <a:r>
              <a:rPr lang="en-US" sz="1600">
                <a:latin typeface="Courier New" charset="0"/>
              </a:rPr>
              <a:t>HashSet&lt;String&gt;		HashMap&lt;String, Integer&gt;</a:t>
            </a:r>
          </a:p>
        </p:txBody>
      </p:sp>
      <p:grpSp>
        <p:nvGrpSpPr>
          <p:cNvPr id="34821" name="Group 45"/>
          <p:cNvGrpSpPr>
            <a:grpSpLocks/>
          </p:cNvGrpSpPr>
          <p:nvPr/>
        </p:nvGrpSpPr>
        <p:grpSpPr bwMode="auto">
          <a:xfrm>
            <a:off x="381000" y="2051050"/>
            <a:ext cx="4191000" cy="2901950"/>
            <a:chOff x="1296" y="2208"/>
            <a:chExt cx="2928" cy="1892"/>
          </a:xfrm>
        </p:grpSpPr>
        <p:sp>
          <p:nvSpPr>
            <p:cNvPr id="34869" name="Rectangle 7"/>
            <p:cNvSpPr>
              <a:spLocks noChangeArrowheads="1"/>
            </p:cNvSpPr>
            <p:nvPr/>
          </p:nvSpPr>
          <p:spPr bwMode="auto">
            <a:xfrm>
              <a:off x="1632" y="3851"/>
              <a:ext cx="480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70" name="Rectangle 8"/>
            <p:cNvSpPr>
              <a:spLocks noChangeArrowheads="1"/>
            </p:cNvSpPr>
            <p:nvPr/>
          </p:nvSpPr>
          <p:spPr bwMode="auto">
            <a:xfrm>
              <a:off x="1632" y="2912"/>
              <a:ext cx="48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71" name="Rectangle 9"/>
            <p:cNvSpPr>
              <a:spLocks noChangeArrowheads="1"/>
            </p:cNvSpPr>
            <p:nvPr/>
          </p:nvSpPr>
          <p:spPr bwMode="auto">
            <a:xfrm>
              <a:off x="1632" y="3147"/>
              <a:ext cx="480" cy="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</p:txBody>
        </p:sp>
        <p:sp>
          <p:nvSpPr>
            <p:cNvPr id="34872" name="Rectangle 10"/>
            <p:cNvSpPr>
              <a:spLocks noChangeArrowheads="1"/>
            </p:cNvSpPr>
            <p:nvPr/>
          </p:nvSpPr>
          <p:spPr bwMode="auto">
            <a:xfrm>
              <a:off x="1632" y="2677"/>
              <a:ext cx="48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73" name="Rectangle 11"/>
            <p:cNvSpPr>
              <a:spLocks noChangeArrowheads="1"/>
            </p:cNvSpPr>
            <p:nvPr/>
          </p:nvSpPr>
          <p:spPr bwMode="auto">
            <a:xfrm>
              <a:off x="1632" y="2442"/>
              <a:ext cx="480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74" name="Rectangle 12"/>
            <p:cNvSpPr>
              <a:spLocks noChangeArrowheads="1"/>
            </p:cNvSpPr>
            <p:nvPr/>
          </p:nvSpPr>
          <p:spPr bwMode="auto">
            <a:xfrm>
              <a:off x="1632" y="2208"/>
              <a:ext cx="480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75" name="Line 13"/>
            <p:cNvSpPr>
              <a:spLocks noChangeShapeType="1"/>
            </p:cNvSpPr>
            <p:nvPr/>
          </p:nvSpPr>
          <p:spPr bwMode="auto">
            <a:xfrm>
              <a:off x="1632" y="2208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6" name="Line 14"/>
            <p:cNvSpPr>
              <a:spLocks noChangeShapeType="1"/>
            </p:cNvSpPr>
            <p:nvPr/>
          </p:nvSpPr>
          <p:spPr bwMode="auto">
            <a:xfrm>
              <a:off x="1632" y="244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7" name="Line 15"/>
            <p:cNvSpPr>
              <a:spLocks noChangeShapeType="1"/>
            </p:cNvSpPr>
            <p:nvPr/>
          </p:nvSpPr>
          <p:spPr bwMode="auto">
            <a:xfrm>
              <a:off x="1632" y="2677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8" name="Line 16"/>
            <p:cNvSpPr>
              <a:spLocks noChangeShapeType="1"/>
            </p:cNvSpPr>
            <p:nvPr/>
          </p:nvSpPr>
          <p:spPr bwMode="auto">
            <a:xfrm>
              <a:off x="1632" y="291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9" name="Line 17"/>
            <p:cNvSpPr>
              <a:spLocks noChangeShapeType="1"/>
            </p:cNvSpPr>
            <p:nvPr/>
          </p:nvSpPr>
          <p:spPr bwMode="auto">
            <a:xfrm>
              <a:off x="1632" y="4100"/>
              <a:ext cx="4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0" name="Line 18"/>
            <p:cNvSpPr>
              <a:spLocks noChangeShapeType="1"/>
            </p:cNvSpPr>
            <p:nvPr/>
          </p:nvSpPr>
          <p:spPr bwMode="auto">
            <a:xfrm>
              <a:off x="1632" y="2208"/>
              <a:ext cx="0" cy="18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1" name="Line 19"/>
            <p:cNvSpPr>
              <a:spLocks noChangeShapeType="1"/>
            </p:cNvSpPr>
            <p:nvPr/>
          </p:nvSpPr>
          <p:spPr bwMode="auto">
            <a:xfrm>
              <a:off x="2112" y="2208"/>
              <a:ext cx="0" cy="18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2" name="Line 20"/>
            <p:cNvSpPr>
              <a:spLocks noChangeShapeType="1"/>
            </p:cNvSpPr>
            <p:nvPr/>
          </p:nvSpPr>
          <p:spPr bwMode="auto">
            <a:xfrm>
              <a:off x="1632" y="3147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3" name="Line 21"/>
            <p:cNvSpPr>
              <a:spLocks noChangeShapeType="1"/>
            </p:cNvSpPr>
            <p:nvPr/>
          </p:nvSpPr>
          <p:spPr bwMode="auto">
            <a:xfrm>
              <a:off x="1632" y="3851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4" name="Text Box 22"/>
            <p:cNvSpPr txBox="1">
              <a:spLocks noChangeArrowheads="1"/>
            </p:cNvSpPr>
            <p:nvPr/>
          </p:nvSpPr>
          <p:spPr bwMode="auto">
            <a:xfrm>
              <a:off x="1296" y="2256"/>
              <a:ext cx="336" cy="1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1400"/>
                <a:t>0</a:t>
              </a:r>
            </a:p>
            <a:p>
              <a:pPr algn="r">
                <a:spcBef>
                  <a:spcPct val="50000"/>
                </a:spcBef>
              </a:pPr>
              <a:r>
                <a:rPr lang="en-US" sz="1400"/>
                <a:t>1</a:t>
              </a:r>
            </a:p>
            <a:p>
              <a:pPr algn="r">
                <a:spcBef>
                  <a:spcPct val="50000"/>
                </a:spcBef>
              </a:pPr>
              <a:r>
                <a:rPr lang="en-US" sz="1400"/>
                <a:t>2</a:t>
              </a:r>
            </a:p>
            <a:p>
              <a:pPr algn="r">
                <a:spcBef>
                  <a:spcPct val="50000"/>
                </a:spcBef>
              </a:pPr>
              <a:r>
                <a:rPr lang="en-US" sz="1400"/>
                <a:t>3</a:t>
              </a:r>
            </a:p>
            <a:p>
              <a:pPr algn="r">
                <a:spcBef>
                  <a:spcPct val="50000"/>
                </a:spcBef>
              </a:pPr>
              <a:endParaRPr lang="en-US" sz="1400"/>
            </a:p>
            <a:p>
              <a:pPr algn="r">
                <a:spcBef>
                  <a:spcPct val="50000"/>
                </a:spcBef>
              </a:pPr>
              <a:endParaRPr lang="en-US" sz="1400"/>
            </a:p>
            <a:p>
              <a:pPr algn="r">
                <a:spcBef>
                  <a:spcPct val="50000"/>
                </a:spcBef>
              </a:pPr>
              <a:endParaRPr lang="en-US" sz="1400"/>
            </a:p>
            <a:p>
              <a:pPr algn="r">
                <a:spcBef>
                  <a:spcPct val="50000"/>
                </a:spcBef>
              </a:pPr>
              <a:r>
                <a:rPr lang="en-US" sz="1400"/>
                <a:t>25</a:t>
              </a:r>
            </a:p>
          </p:txBody>
        </p:sp>
        <p:sp>
          <p:nvSpPr>
            <p:cNvPr id="34885" name="Text Box 23"/>
            <p:cNvSpPr txBox="1">
              <a:spLocks noChangeArrowheads="1"/>
            </p:cNvSpPr>
            <p:nvPr/>
          </p:nvSpPr>
          <p:spPr bwMode="auto">
            <a:xfrm>
              <a:off x="2257" y="2208"/>
              <a:ext cx="479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"AND"</a:t>
              </a:r>
            </a:p>
          </p:txBody>
        </p:sp>
        <p:sp>
          <p:nvSpPr>
            <p:cNvPr id="34886" name="Line 24"/>
            <p:cNvSpPr>
              <a:spLocks noChangeShapeType="1"/>
            </p:cNvSpPr>
            <p:nvPr/>
          </p:nvSpPr>
          <p:spPr bwMode="auto">
            <a:xfrm flipV="1">
              <a:off x="1872" y="2304"/>
              <a:ext cx="384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7" name="Text Box 25"/>
            <p:cNvSpPr txBox="1">
              <a:spLocks noChangeArrowheads="1"/>
            </p:cNvSpPr>
            <p:nvPr/>
          </p:nvSpPr>
          <p:spPr bwMode="auto">
            <a:xfrm>
              <a:off x="3024" y="2208"/>
              <a:ext cx="527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"APPLE"</a:t>
              </a:r>
            </a:p>
          </p:txBody>
        </p:sp>
        <p:sp>
          <p:nvSpPr>
            <p:cNvPr id="34888" name="Line 26"/>
            <p:cNvSpPr>
              <a:spLocks noChangeShapeType="1"/>
            </p:cNvSpPr>
            <p:nvPr/>
          </p:nvSpPr>
          <p:spPr bwMode="auto">
            <a:xfrm flipV="1">
              <a:off x="2640" y="2304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9" name="Line 27"/>
            <p:cNvSpPr>
              <a:spLocks noChangeShapeType="1"/>
            </p:cNvSpPr>
            <p:nvPr/>
          </p:nvSpPr>
          <p:spPr bwMode="auto">
            <a:xfrm>
              <a:off x="3504" y="230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0" name="Line 28"/>
            <p:cNvSpPr>
              <a:spLocks noChangeShapeType="1"/>
            </p:cNvSpPr>
            <p:nvPr/>
          </p:nvSpPr>
          <p:spPr bwMode="auto">
            <a:xfrm>
              <a:off x="3696" y="220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1" name="Line 29"/>
            <p:cNvSpPr>
              <a:spLocks noChangeShapeType="1"/>
            </p:cNvSpPr>
            <p:nvPr/>
          </p:nvSpPr>
          <p:spPr bwMode="auto">
            <a:xfrm>
              <a:off x="1872" y="254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2" name="Line 30"/>
            <p:cNvSpPr>
              <a:spLocks noChangeShapeType="1"/>
            </p:cNvSpPr>
            <p:nvPr/>
          </p:nvSpPr>
          <p:spPr bwMode="auto">
            <a:xfrm>
              <a:off x="2208" y="244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3" name="Text Box 31"/>
            <p:cNvSpPr txBox="1">
              <a:spLocks noChangeArrowheads="1"/>
            </p:cNvSpPr>
            <p:nvPr/>
          </p:nvSpPr>
          <p:spPr bwMode="auto">
            <a:xfrm>
              <a:off x="2257" y="2640"/>
              <a:ext cx="479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"CAT"</a:t>
              </a:r>
            </a:p>
          </p:txBody>
        </p:sp>
        <p:sp>
          <p:nvSpPr>
            <p:cNvPr id="34894" name="Line 32"/>
            <p:cNvSpPr>
              <a:spLocks noChangeShapeType="1"/>
            </p:cNvSpPr>
            <p:nvPr/>
          </p:nvSpPr>
          <p:spPr bwMode="auto">
            <a:xfrm flipV="1">
              <a:off x="1872" y="2736"/>
              <a:ext cx="384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5" name="Text Box 33"/>
            <p:cNvSpPr txBox="1">
              <a:spLocks noChangeArrowheads="1"/>
            </p:cNvSpPr>
            <p:nvPr/>
          </p:nvSpPr>
          <p:spPr bwMode="auto">
            <a:xfrm>
              <a:off x="2879" y="2640"/>
              <a:ext cx="529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"COO"</a:t>
              </a:r>
            </a:p>
          </p:txBody>
        </p:sp>
        <p:sp>
          <p:nvSpPr>
            <p:cNvPr id="34896" name="Line 34"/>
            <p:cNvSpPr>
              <a:spLocks noChangeShapeType="1"/>
            </p:cNvSpPr>
            <p:nvPr/>
          </p:nvSpPr>
          <p:spPr bwMode="auto">
            <a:xfrm flipV="1">
              <a:off x="2640" y="273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7" name="Text Box 35"/>
            <p:cNvSpPr txBox="1">
              <a:spLocks noChangeArrowheads="1"/>
            </p:cNvSpPr>
            <p:nvPr/>
          </p:nvSpPr>
          <p:spPr bwMode="auto">
            <a:xfrm>
              <a:off x="3551" y="2640"/>
              <a:ext cx="530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"COWS"</a:t>
              </a:r>
            </a:p>
          </p:txBody>
        </p:sp>
        <p:sp>
          <p:nvSpPr>
            <p:cNvPr id="34898" name="Line 36"/>
            <p:cNvSpPr>
              <a:spLocks noChangeShapeType="1"/>
            </p:cNvSpPr>
            <p:nvPr/>
          </p:nvSpPr>
          <p:spPr bwMode="auto">
            <a:xfrm>
              <a:off x="4032" y="273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9" name="Line 37"/>
            <p:cNvSpPr>
              <a:spLocks noChangeShapeType="1"/>
            </p:cNvSpPr>
            <p:nvPr/>
          </p:nvSpPr>
          <p:spPr bwMode="auto">
            <a:xfrm>
              <a:off x="4224" y="264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0" name="Line 38"/>
            <p:cNvSpPr>
              <a:spLocks noChangeShapeType="1"/>
            </p:cNvSpPr>
            <p:nvPr/>
          </p:nvSpPr>
          <p:spPr bwMode="auto">
            <a:xfrm flipV="1">
              <a:off x="3360" y="273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1" name="Text Box 39"/>
            <p:cNvSpPr txBox="1">
              <a:spLocks noChangeArrowheads="1"/>
            </p:cNvSpPr>
            <p:nvPr/>
          </p:nvSpPr>
          <p:spPr bwMode="auto">
            <a:xfrm>
              <a:off x="2257" y="2928"/>
              <a:ext cx="527" cy="16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"DOG"</a:t>
              </a:r>
            </a:p>
          </p:txBody>
        </p:sp>
        <p:sp>
          <p:nvSpPr>
            <p:cNvPr id="34902" name="Line 40"/>
            <p:cNvSpPr>
              <a:spLocks noChangeShapeType="1"/>
            </p:cNvSpPr>
            <p:nvPr/>
          </p:nvSpPr>
          <p:spPr bwMode="auto">
            <a:xfrm flipV="1">
              <a:off x="1872" y="3024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3" name="Line 41"/>
            <p:cNvSpPr>
              <a:spLocks noChangeShapeType="1"/>
            </p:cNvSpPr>
            <p:nvPr/>
          </p:nvSpPr>
          <p:spPr bwMode="auto">
            <a:xfrm>
              <a:off x="2736" y="302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4" name="Line 42"/>
            <p:cNvSpPr>
              <a:spLocks noChangeShapeType="1"/>
            </p:cNvSpPr>
            <p:nvPr/>
          </p:nvSpPr>
          <p:spPr bwMode="auto">
            <a:xfrm>
              <a:off x="2928" y="292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5" name="Line 43"/>
            <p:cNvSpPr>
              <a:spLocks noChangeShapeType="1"/>
            </p:cNvSpPr>
            <p:nvPr/>
          </p:nvSpPr>
          <p:spPr bwMode="auto">
            <a:xfrm>
              <a:off x="1872" y="398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6" name="Line 44"/>
            <p:cNvSpPr>
              <a:spLocks noChangeShapeType="1"/>
            </p:cNvSpPr>
            <p:nvPr/>
          </p:nvSpPr>
          <p:spPr bwMode="auto">
            <a:xfrm>
              <a:off x="2208" y="388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22" name="Group 92"/>
          <p:cNvGrpSpPr>
            <a:grpSpLocks/>
          </p:cNvGrpSpPr>
          <p:nvPr/>
        </p:nvGrpSpPr>
        <p:grpSpPr bwMode="auto">
          <a:xfrm>
            <a:off x="5105400" y="2051050"/>
            <a:ext cx="3886200" cy="2978150"/>
            <a:chOff x="3072" y="2160"/>
            <a:chExt cx="2448" cy="1953"/>
          </a:xfrm>
        </p:grpSpPr>
        <p:sp>
          <p:nvSpPr>
            <p:cNvPr id="34825" name="Rectangle 47"/>
            <p:cNvSpPr>
              <a:spLocks noChangeArrowheads="1"/>
            </p:cNvSpPr>
            <p:nvPr/>
          </p:nvSpPr>
          <p:spPr bwMode="auto">
            <a:xfrm>
              <a:off x="3353" y="3852"/>
              <a:ext cx="401" cy="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endParaRPr lang="en-US" sz="20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26" name="Rectangle 48"/>
            <p:cNvSpPr>
              <a:spLocks noChangeArrowheads="1"/>
            </p:cNvSpPr>
            <p:nvPr/>
          </p:nvSpPr>
          <p:spPr bwMode="auto">
            <a:xfrm>
              <a:off x="3353" y="2885"/>
              <a:ext cx="401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27" name="Rectangle 49"/>
            <p:cNvSpPr>
              <a:spLocks noChangeArrowheads="1"/>
            </p:cNvSpPr>
            <p:nvPr/>
          </p:nvSpPr>
          <p:spPr bwMode="auto">
            <a:xfrm>
              <a:off x="3353" y="3127"/>
              <a:ext cx="401" cy="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  <a:p>
              <a:pPr algn="ctr">
                <a:spcBef>
                  <a:spcPct val="20000"/>
                </a:spcBef>
              </a:pPr>
              <a:r>
                <a:rPr lang="en-US" sz="1800" b="1">
                  <a:solidFill>
                    <a:schemeClr val="accent2"/>
                  </a:solidFill>
                  <a:latin typeface="Arial Narrow" charset="0"/>
                </a:rPr>
                <a:t>.</a:t>
              </a:r>
            </a:p>
          </p:txBody>
        </p:sp>
        <p:sp>
          <p:nvSpPr>
            <p:cNvPr id="34828" name="Rectangle 50"/>
            <p:cNvSpPr>
              <a:spLocks noChangeArrowheads="1"/>
            </p:cNvSpPr>
            <p:nvPr/>
          </p:nvSpPr>
          <p:spPr bwMode="auto">
            <a:xfrm>
              <a:off x="3353" y="2643"/>
              <a:ext cx="401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29" name="Rectangle 51"/>
            <p:cNvSpPr>
              <a:spLocks noChangeArrowheads="1"/>
            </p:cNvSpPr>
            <p:nvPr/>
          </p:nvSpPr>
          <p:spPr bwMode="auto">
            <a:xfrm>
              <a:off x="3353" y="2401"/>
              <a:ext cx="401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30" name="Rectangle 52"/>
            <p:cNvSpPr>
              <a:spLocks noChangeArrowheads="1"/>
            </p:cNvSpPr>
            <p:nvPr/>
          </p:nvSpPr>
          <p:spPr bwMode="auto">
            <a:xfrm>
              <a:off x="3353" y="2160"/>
              <a:ext cx="401" cy="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1200">
                <a:solidFill>
                  <a:schemeClr val="accent2"/>
                </a:solidFill>
                <a:latin typeface="Arial Narrow" charset="0"/>
              </a:endParaRPr>
            </a:p>
          </p:txBody>
        </p:sp>
        <p:sp>
          <p:nvSpPr>
            <p:cNvPr id="34831" name="Line 53"/>
            <p:cNvSpPr>
              <a:spLocks noChangeShapeType="1"/>
            </p:cNvSpPr>
            <p:nvPr/>
          </p:nvSpPr>
          <p:spPr bwMode="auto">
            <a:xfrm>
              <a:off x="3353" y="2160"/>
              <a:ext cx="40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Line 54"/>
            <p:cNvSpPr>
              <a:spLocks noChangeShapeType="1"/>
            </p:cNvSpPr>
            <p:nvPr/>
          </p:nvSpPr>
          <p:spPr bwMode="auto">
            <a:xfrm>
              <a:off x="3353" y="2401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Line 55"/>
            <p:cNvSpPr>
              <a:spLocks noChangeShapeType="1"/>
            </p:cNvSpPr>
            <p:nvPr/>
          </p:nvSpPr>
          <p:spPr bwMode="auto">
            <a:xfrm>
              <a:off x="3353" y="2643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Line 56"/>
            <p:cNvSpPr>
              <a:spLocks noChangeShapeType="1"/>
            </p:cNvSpPr>
            <p:nvPr/>
          </p:nvSpPr>
          <p:spPr bwMode="auto">
            <a:xfrm>
              <a:off x="3353" y="2885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Line 57"/>
            <p:cNvSpPr>
              <a:spLocks noChangeShapeType="1"/>
            </p:cNvSpPr>
            <p:nvPr/>
          </p:nvSpPr>
          <p:spPr bwMode="auto">
            <a:xfrm>
              <a:off x="3353" y="4109"/>
              <a:ext cx="40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6" name="Line 58"/>
            <p:cNvSpPr>
              <a:spLocks noChangeShapeType="1"/>
            </p:cNvSpPr>
            <p:nvPr/>
          </p:nvSpPr>
          <p:spPr bwMode="auto">
            <a:xfrm>
              <a:off x="3353" y="2160"/>
              <a:ext cx="0" cy="194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7" name="Line 59"/>
            <p:cNvSpPr>
              <a:spLocks noChangeShapeType="1"/>
            </p:cNvSpPr>
            <p:nvPr/>
          </p:nvSpPr>
          <p:spPr bwMode="auto">
            <a:xfrm>
              <a:off x="3754" y="2160"/>
              <a:ext cx="0" cy="194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8" name="Line 60"/>
            <p:cNvSpPr>
              <a:spLocks noChangeShapeType="1"/>
            </p:cNvSpPr>
            <p:nvPr/>
          </p:nvSpPr>
          <p:spPr bwMode="auto">
            <a:xfrm>
              <a:off x="3353" y="3127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9" name="Line 61"/>
            <p:cNvSpPr>
              <a:spLocks noChangeShapeType="1"/>
            </p:cNvSpPr>
            <p:nvPr/>
          </p:nvSpPr>
          <p:spPr bwMode="auto">
            <a:xfrm>
              <a:off x="3353" y="3852"/>
              <a:ext cx="4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0" name="Text Box 62"/>
            <p:cNvSpPr txBox="1">
              <a:spLocks noChangeArrowheads="1"/>
            </p:cNvSpPr>
            <p:nvPr/>
          </p:nvSpPr>
          <p:spPr bwMode="auto">
            <a:xfrm>
              <a:off x="3072" y="2209"/>
              <a:ext cx="281" cy="1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1600"/>
                <a:t>0</a:t>
              </a:r>
            </a:p>
            <a:p>
              <a:pPr algn="r">
                <a:spcBef>
                  <a:spcPct val="50000"/>
                </a:spcBef>
              </a:pPr>
              <a:r>
                <a:rPr lang="en-US" sz="1600"/>
                <a:t>1</a:t>
              </a:r>
            </a:p>
            <a:p>
              <a:pPr algn="r">
                <a:spcBef>
                  <a:spcPct val="50000"/>
                </a:spcBef>
              </a:pPr>
              <a:r>
                <a:rPr lang="en-US" sz="1600"/>
                <a:t>2</a:t>
              </a:r>
            </a:p>
            <a:p>
              <a:pPr algn="r">
                <a:spcBef>
                  <a:spcPct val="50000"/>
                </a:spcBef>
              </a:pPr>
              <a:r>
                <a:rPr lang="en-US" sz="1600"/>
                <a:t>3</a:t>
              </a:r>
            </a:p>
            <a:p>
              <a:pPr algn="r">
                <a:spcBef>
                  <a:spcPct val="50000"/>
                </a:spcBef>
              </a:pPr>
              <a:endParaRPr lang="en-US" sz="1600"/>
            </a:p>
            <a:p>
              <a:pPr algn="r">
                <a:spcBef>
                  <a:spcPct val="50000"/>
                </a:spcBef>
              </a:pPr>
              <a:endParaRPr lang="en-US" sz="1600"/>
            </a:p>
            <a:p>
              <a:pPr algn="r">
                <a:spcBef>
                  <a:spcPct val="50000"/>
                </a:spcBef>
              </a:pPr>
              <a:endParaRPr lang="en-US" sz="1600"/>
            </a:p>
            <a:p>
              <a:pPr algn="r">
                <a:spcBef>
                  <a:spcPct val="50000"/>
                </a:spcBef>
              </a:pPr>
              <a:r>
                <a:rPr lang="en-US" sz="1600"/>
                <a:t>25</a:t>
              </a:r>
            </a:p>
          </p:txBody>
        </p:sp>
        <p:sp>
          <p:nvSpPr>
            <p:cNvPr id="34841" name="Text Box 63"/>
            <p:cNvSpPr txBox="1">
              <a:spLocks noChangeArrowheads="1"/>
            </p:cNvSpPr>
            <p:nvPr/>
          </p:nvSpPr>
          <p:spPr bwMode="auto">
            <a:xfrm>
              <a:off x="3875" y="2160"/>
              <a:ext cx="401" cy="3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"AND"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34842" name="Line 64"/>
            <p:cNvSpPr>
              <a:spLocks noChangeShapeType="1"/>
            </p:cNvSpPr>
            <p:nvPr/>
          </p:nvSpPr>
          <p:spPr bwMode="auto">
            <a:xfrm flipV="1">
              <a:off x="3554" y="2259"/>
              <a:ext cx="321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3" name="Text Box 65"/>
            <p:cNvSpPr txBox="1">
              <a:spLocks noChangeArrowheads="1"/>
            </p:cNvSpPr>
            <p:nvPr/>
          </p:nvSpPr>
          <p:spPr bwMode="auto">
            <a:xfrm>
              <a:off x="4517" y="2160"/>
              <a:ext cx="440" cy="3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"APPLE"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34844" name="Line 66"/>
            <p:cNvSpPr>
              <a:spLocks noChangeShapeType="1"/>
            </p:cNvSpPr>
            <p:nvPr/>
          </p:nvSpPr>
          <p:spPr bwMode="auto">
            <a:xfrm flipV="1">
              <a:off x="4196" y="2259"/>
              <a:ext cx="32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5" name="Line 67"/>
            <p:cNvSpPr>
              <a:spLocks noChangeShapeType="1"/>
            </p:cNvSpPr>
            <p:nvPr/>
          </p:nvSpPr>
          <p:spPr bwMode="auto">
            <a:xfrm>
              <a:off x="4918" y="2259"/>
              <a:ext cx="1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6" name="Line 68"/>
            <p:cNvSpPr>
              <a:spLocks noChangeShapeType="1"/>
            </p:cNvSpPr>
            <p:nvPr/>
          </p:nvSpPr>
          <p:spPr bwMode="auto">
            <a:xfrm>
              <a:off x="5079" y="2160"/>
              <a:ext cx="0" cy="1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Line 69"/>
            <p:cNvSpPr>
              <a:spLocks noChangeShapeType="1"/>
            </p:cNvSpPr>
            <p:nvPr/>
          </p:nvSpPr>
          <p:spPr bwMode="auto">
            <a:xfrm>
              <a:off x="3554" y="2506"/>
              <a:ext cx="2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Line 70"/>
            <p:cNvSpPr>
              <a:spLocks noChangeShapeType="1"/>
            </p:cNvSpPr>
            <p:nvPr/>
          </p:nvSpPr>
          <p:spPr bwMode="auto">
            <a:xfrm>
              <a:off x="3834" y="2407"/>
              <a:ext cx="0" cy="1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9" name="Text Box 71"/>
            <p:cNvSpPr txBox="1">
              <a:spLocks noChangeArrowheads="1"/>
            </p:cNvSpPr>
            <p:nvPr/>
          </p:nvSpPr>
          <p:spPr bwMode="auto">
            <a:xfrm>
              <a:off x="3875" y="2605"/>
              <a:ext cx="401" cy="31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"CAT"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2</a:t>
              </a:r>
            </a:p>
          </p:txBody>
        </p:sp>
        <p:sp>
          <p:nvSpPr>
            <p:cNvPr id="34850" name="Line 72"/>
            <p:cNvSpPr>
              <a:spLocks noChangeShapeType="1"/>
            </p:cNvSpPr>
            <p:nvPr/>
          </p:nvSpPr>
          <p:spPr bwMode="auto">
            <a:xfrm flipV="1">
              <a:off x="3554" y="2704"/>
              <a:ext cx="321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1" name="Text Box 73"/>
            <p:cNvSpPr txBox="1">
              <a:spLocks noChangeArrowheads="1"/>
            </p:cNvSpPr>
            <p:nvPr/>
          </p:nvSpPr>
          <p:spPr bwMode="auto">
            <a:xfrm>
              <a:off x="4395" y="2605"/>
              <a:ext cx="443" cy="31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"COO"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1</a:t>
              </a:r>
            </a:p>
          </p:txBody>
        </p:sp>
        <p:sp>
          <p:nvSpPr>
            <p:cNvPr id="34852" name="Line 74"/>
            <p:cNvSpPr>
              <a:spLocks noChangeShapeType="1"/>
            </p:cNvSpPr>
            <p:nvPr/>
          </p:nvSpPr>
          <p:spPr bwMode="auto">
            <a:xfrm flipV="1">
              <a:off x="4196" y="2704"/>
              <a:ext cx="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3" name="Text Box 75"/>
            <p:cNvSpPr txBox="1">
              <a:spLocks noChangeArrowheads="1"/>
            </p:cNvSpPr>
            <p:nvPr/>
          </p:nvSpPr>
          <p:spPr bwMode="auto">
            <a:xfrm>
              <a:off x="4957" y="2605"/>
              <a:ext cx="443" cy="31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"COWS"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3</a:t>
              </a:r>
            </a:p>
          </p:txBody>
        </p:sp>
        <p:sp>
          <p:nvSpPr>
            <p:cNvPr id="34854" name="Line 76"/>
            <p:cNvSpPr>
              <a:spLocks noChangeShapeType="1"/>
            </p:cNvSpPr>
            <p:nvPr/>
          </p:nvSpPr>
          <p:spPr bwMode="auto">
            <a:xfrm>
              <a:off x="5359" y="2704"/>
              <a:ext cx="1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5" name="Line 77"/>
            <p:cNvSpPr>
              <a:spLocks noChangeShapeType="1"/>
            </p:cNvSpPr>
            <p:nvPr/>
          </p:nvSpPr>
          <p:spPr bwMode="auto">
            <a:xfrm>
              <a:off x="5520" y="2605"/>
              <a:ext cx="0" cy="1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6" name="Line 78"/>
            <p:cNvSpPr>
              <a:spLocks noChangeShapeType="1"/>
            </p:cNvSpPr>
            <p:nvPr/>
          </p:nvSpPr>
          <p:spPr bwMode="auto">
            <a:xfrm flipV="1">
              <a:off x="4798" y="2704"/>
              <a:ext cx="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7" name="Text Box 79"/>
            <p:cNvSpPr txBox="1">
              <a:spLocks noChangeArrowheads="1"/>
            </p:cNvSpPr>
            <p:nvPr/>
          </p:nvSpPr>
          <p:spPr bwMode="auto">
            <a:xfrm>
              <a:off x="3875" y="2958"/>
              <a:ext cx="397" cy="31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"DOG"</a:t>
              </a:r>
            </a:p>
            <a:p>
              <a:pPr algn="ctr">
                <a:spcBef>
                  <a:spcPct val="50000"/>
                </a:spcBef>
              </a:pPr>
              <a:r>
                <a:rPr lang="en-US" sz="1000">
                  <a:solidFill>
                    <a:schemeClr val="accent2"/>
                  </a:solidFill>
                </a:rPr>
                <a:t>2</a:t>
              </a:r>
            </a:p>
          </p:txBody>
        </p:sp>
        <p:sp>
          <p:nvSpPr>
            <p:cNvPr id="34858" name="Line 80"/>
            <p:cNvSpPr>
              <a:spLocks noChangeShapeType="1"/>
            </p:cNvSpPr>
            <p:nvPr/>
          </p:nvSpPr>
          <p:spPr bwMode="auto">
            <a:xfrm>
              <a:off x="3554" y="3001"/>
              <a:ext cx="334" cy="7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9" name="Line 81"/>
            <p:cNvSpPr>
              <a:spLocks noChangeShapeType="1"/>
            </p:cNvSpPr>
            <p:nvPr/>
          </p:nvSpPr>
          <p:spPr bwMode="auto">
            <a:xfrm>
              <a:off x="4276" y="3072"/>
              <a:ext cx="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0" name="Line 82"/>
            <p:cNvSpPr>
              <a:spLocks noChangeShapeType="1"/>
            </p:cNvSpPr>
            <p:nvPr/>
          </p:nvSpPr>
          <p:spPr bwMode="auto">
            <a:xfrm>
              <a:off x="4436" y="2971"/>
              <a:ext cx="0" cy="1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1" name="Line 83"/>
            <p:cNvSpPr>
              <a:spLocks noChangeShapeType="1"/>
            </p:cNvSpPr>
            <p:nvPr/>
          </p:nvSpPr>
          <p:spPr bwMode="auto">
            <a:xfrm>
              <a:off x="3554" y="3990"/>
              <a:ext cx="2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2" name="Line 84"/>
            <p:cNvSpPr>
              <a:spLocks noChangeShapeType="1"/>
            </p:cNvSpPr>
            <p:nvPr/>
          </p:nvSpPr>
          <p:spPr bwMode="auto">
            <a:xfrm>
              <a:off x="3834" y="3891"/>
              <a:ext cx="0" cy="1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3" name="Line 86"/>
            <p:cNvSpPr>
              <a:spLocks noChangeShapeType="1"/>
            </p:cNvSpPr>
            <p:nvPr/>
          </p:nvSpPr>
          <p:spPr bwMode="auto">
            <a:xfrm>
              <a:off x="3880" y="2312"/>
              <a:ext cx="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4" name="Line 87"/>
            <p:cNvSpPr>
              <a:spLocks noChangeShapeType="1"/>
            </p:cNvSpPr>
            <p:nvPr/>
          </p:nvSpPr>
          <p:spPr bwMode="auto">
            <a:xfrm>
              <a:off x="4512" y="2320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5" name="Line 88"/>
            <p:cNvSpPr>
              <a:spLocks noChangeShapeType="1"/>
            </p:cNvSpPr>
            <p:nvPr/>
          </p:nvSpPr>
          <p:spPr bwMode="auto">
            <a:xfrm>
              <a:off x="3872" y="2768"/>
              <a:ext cx="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6" name="Line 89"/>
            <p:cNvSpPr>
              <a:spLocks noChangeShapeType="1"/>
            </p:cNvSpPr>
            <p:nvPr/>
          </p:nvSpPr>
          <p:spPr bwMode="auto">
            <a:xfrm>
              <a:off x="4392" y="2768"/>
              <a:ext cx="4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7" name="Line 90"/>
            <p:cNvSpPr>
              <a:spLocks noChangeShapeType="1"/>
            </p:cNvSpPr>
            <p:nvPr/>
          </p:nvSpPr>
          <p:spPr bwMode="auto">
            <a:xfrm>
              <a:off x="4952" y="2768"/>
              <a:ext cx="4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8" name="Line 91"/>
            <p:cNvSpPr>
              <a:spLocks noChangeShapeType="1"/>
            </p:cNvSpPr>
            <p:nvPr/>
          </p:nvSpPr>
          <p:spPr bwMode="auto">
            <a:xfrm>
              <a:off x="3872" y="3120"/>
              <a:ext cx="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0829" name="Text Box 93"/>
          <p:cNvSpPr txBox="1">
            <a:spLocks noChangeArrowheads="1"/>
          </p:cNvSpPr>
          <p:nvPr/>
        </p:nvSpPr>
        <p:spPr bwMode="auto">
          <a:xfrm>
            <a:off x="762000" y="6229350"/>
            <a:ext cx="8153400" cy="4000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note: iterating over a HashSet or HashMap is:  O(num stored + table size)	WHY?</a:t>
            </a:r>
          </a:p>
        </p:txBody>
      </p:sp>
      <p:sp>
        <p:nvSpPr>
          <p:cNvPr id="34824" name="Rectangle 96"/>
          <p:cNvSpPr>
            <a:spLocks noChangeArrowheads="1"/>
          </p:cNvSpPr>
          <p:nvPr/>
        </p:nvSpPr>
        <p:spPr bwMode="auto">
          <a:xfrm>
            <a:off x="609600" y="52578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defaults: table size = 16, max capacity before rehash = 75%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can override these defaults in the HashSet/HashMap constructor call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8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FDAED65-9CB9-1247-9DDA-D0A87115F8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2209800" cy="1143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Word frequencies (again)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2743200" cy="4800600"/>
          </a:xfrm>
        </p:spPr>
        <p:txBody>
          <a:bodyPr/>
          <a:lstStyle/>
          <a:p>
            <a:pPr marL="6350" indent="-63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using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HashMap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instead of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TreeMap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6400" lvl="1"/>
            <a:r>
              <a:rPr lang="en-US" dirty="0" err="1">
                <a:latin typeface="Arial Narrow" charset="0"/>
                <a:ea typeface="ＭＳ Ｐゴシック" charset="0"/>
              </a:rPr>
              <a:t>containsKey</a:t>
            </a:r>
            <a:r>
              <a:rPr lang="en-US" dirty="0">
                <a:latin typeface="Arial Narrow" charset="0"/>
                <a:ea typeface="ＭＳ Ｐゴシック" charset="0"/>
              </a:rPr>
              <a:t>, get &amp; put operations are all O(1)*</a:t>
            </a:r>
          </a:p>
          <a:p>
            <a:pPr marL="406400" lvl="1"/>
            <a:r>
              <a:rPr lang="en-US" dirty="0">
                <a:latin typeface="Arial Narrow" charset="0"/>
                <a:ea typeface="ＭＳ Ｐゴシック" charset="0"/>
              </a:rPr>
              <a:t>however, iterating over the </a:t>
            </a:r>
            <a:r>
              <a:rPr lang="en-US" dirty="0" err="1">
                <a:latin typeface="Arial Narrow" charset="0"/>
                <a:ea typeface="ＭＳ Ｐゴシック" charset="0"/>
              </a:rPr>
              <a:t>keySet</a:t>
            </a:r>
            <a:r>
              <a:rPr lang="en-US" dirty="0">
                <a:latin typeface="Arial Narrow" charset="0"/>
                <a:ea typeface="ＭＳ Ｐゴシック" charset="0"/>
              </a:rPr>
              <a:t> (and their values) does not guarantee any order</a:t>
            </a:r>
          </a:p>
          <a:p>
            <a:pPr marL="406400" lvl="1"/>
            <a:endParaRPr lang="en-US" dirty="0">
              <a:latin typeface="Arial Narrow" charset="0"/>
              <a:ea typeface="ＭＳ Ｐゴシック" charset="0"/>
            </a:endParaRPr>
          </a:p>
          <a:p>
            <a:pPr marL="406400" lvl="1"/>
            <a:r>
              <a:rPr lang="en-US" dirty="0">
                <a:latin typeface="Arial Narrow" charset="0"/>
                <a:ea typeface="ＭＳ Ｐゴシック" charset="0"/>
              </a:rPr>
              <a:t>if you really care about speed </a:t>
            </a:r>
            <a:r>
              <a:rPr lang="en-US" dirty="0">
                <a:latin typeface="Arial Narrow" charset="0"/>
                <a:ea typeface="ＭＳ Ｐゴシック" charset="0"/>
                <a:sym typeface="Wingdings"/>
              </a:rPr>
              <a:t> use </a:t>
            </a:r>
            <a:r>
              <a:rPr lang="en-US" dirty="0" err="1">
                <a:latin typeface="Arial Narrow" charset="0"/>
                <a:ea typeface="ＭＳ Ｐゴシック" charset="0"/>
                <a:sym typeface="Wingdings"/>
              </a:rPr>
              <a:t>HashSet</a:t>
            </a:r>
            <a:r>
              <a:rPr lang="en-US" dirty="0">
                <a:latin typeface="Arial Narrow" charset="0"/>
                <a:ea typeface="ＭＳ Ｐゴシック" charset="0"/>
                <a:sym typeface="Wingdings"/>
              </a:rPr>
              <a:t>/</a:t>
            </a:r>
            <a:r>
              <a:rPr lang="en-US" dirty="0" err="1">
                <a:latin typeface="Arial Narrow" charset="0"/>
                <a:ea typeface="ＭＳ Ｐゴシック" charset="0"/>
                <a:sym typeface="Wingdings"/>
              </a:rPr>
              <a:t>HashMap</a:t>
            </a:r>
            <a:endParaRPr lang="en-US" dirty="0">
              <a:latin typeface="Arial Narrow" charset="0"/>
              <a:ea typeface="ＭＳ Ｐゴシック" charset="0"/>
              <a:sym typeface="Wingdings"/>
            </a:endParaRPr>
          </a:p>
          <a:p>
            <a:pPr marL="406400" lvl="1"/>
            <a:r>
              <a:rPr lang="en-US" dirty="0">
                <a:latin typeface="Arial Narrow" charset="0"/>
                <a:ea typeface="ＭＳ Ｐゴシック" charset="0"/>
                <a:sym typeface="Wingdings"/>
              </a:rPr>
              <a:t>if the data/keys are comparable &amp; order matters  use </a:t>
            </a:r>
            <a:r>
              <a:rPr lang="en-US" dirty="0" err="1">
                <a:latin typeface="Arial Narrow" charset="0"/>
                <a:ea typeface="ＭＳ Ｐゴシック" charset="0"/>
                <a:sym typeface="Wingdings"/>
              </a:rPr>
              <a:t>TreeSet</a:t>
            </a:r>
            <a:r>
              <a:rPr lang="en-US" dirty="0">
                <a:latin typeface="Arial Narrow" charset="0"/>
                <a:ea typeface="ＭＳ Ｐゴシック" charset="0"/>
                <a:sym typeface="Wingdings"/>
              </a:rPr>
              <a:t>/</a:t>
            </a:r>
            <a:r>
              <a:rPr lang="en-US" dirty="0" err="1">
                <a:latin typeface="Arial Narrow" charset="0"/>
                <a:ea typeface="ＭＳ Ｐゴシック" charset="0"/>
                <a:sym typeface="Wingdings"/>
              </a:rPr>
              <a:t>TreeMap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406400"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3505200" y="228600"/>
            <a:ext cx="5943600" cy="70389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java.util.Map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java.util.HashMap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java.util.Scanner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import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java.io.File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public class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WordFreq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  private Map&lt;String, Integer&gt; words;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WordFreq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words = new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HashMap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&lt;String, Integer&gt;();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WordFreq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(String filename)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Scanner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infile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while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infile.hasNext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   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nextWord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infile.next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this.add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nextWord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catch 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java.io.FileNotFoundException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e)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("FILE NOT FOUND");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void add(String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newWord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newWord.toLowerCase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if 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words.containsKey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words.put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,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words.get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)+1);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else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words.put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cleanWord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, 1);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public void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showAll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for (String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str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: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words.keySet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()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str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+ ": " +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words.get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str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2401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hashCode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0" y="1219200"/>
            <a:ext cx="2149475" cy="3124200"/>
          </a:xfrm>
        </p:spPr>
        <p:txBody>
          <a:bodyPr/>
          <a:lstStyle/>
          <a:p>
            <a:pPr marL="1588" indent="-1588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default hash function is defined for every </a:t>
            </a:r>
            <a:r>
              <a:rPr lang="en-US" sz="2200">
                <a:latin typeface="Courier New" charset="0"/>
                <a:ea typeface="ＭＳ Ｐゴシック" charset="0"/>
                <a:cs typeface="ＭＳ Ｐゴシック" charset="0"/>
              </a:rPr>
              <a:t>Object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marL="401638" lvl="1" indent="-225425"/>
            <a:r>
              <a:rPr lang="en-US">
                <a:latin typeface="Arial Narrow" charset="0"/>
                <a:ea typeface="ＭＳ Ｐゴシック" charset="0"/>
              </a:rPr>
              <a:t>uses </a:t>
            </a:r>
            <a:r>
              <a:rPr lang="en-US" i="1">
                <a:latin typeface="Arial Narrow" charset="0"/>
                <a:ea typeface="ＭＳ Ｐゴシック" charset="0"/>
              </a:rPr>
              <a:t>native code </a:t>
            </a:r>
            <a:r>
              <a:rPr lang="en-US">
                <a:latin typeface="Arial Narrow" charset="0"/>
                <a:ea typeface="ＭＳ Ｐゴシック" charset="0"/>
              </a:rPr>
              <a:t>to access &amp; return the address of the object</a:t>
            </a:r>
          </a:p>
          <a:p>
            <a:pPr marL="1588" indent="-1588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856524-5BBD-E646-962F-3E6E84821E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584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1219200"/>
            <a:ext cx="6899275" cy="579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584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105400"/>
            <a:ext cx="3619500" cy="1225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overriding hashCode v.1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6858000" y="1219200"/>
            <a:ext cx="2530475" cy="3048000"/>
          </a:xfrm>
        </p:spPr>
        <p:txBody>
          <a:bodyPr/>
          <a:lstStyle/>
          <a:p>
            <a:pPr marL="1588" indent="-1588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override hashCode if more class-specific knowledge helps</a:t>
            </a:r>
          </a:p>
          <a:p>
            <a:pPr marL="457200" lvl="2" indent="-342900">
              <a:buFont typeface="Arial Narrow" charset="0"/>
              <a:buAutoNum type="arabicPeriod"/>
            </a:pPr>
            <a:r>
              <a:rPr lang="en-US" sz="1800">
                <a:latin typeface="Arial Narrow" charset="0"/>
                <a:ea typeface="ＭＳ Ｐゴシック" charset="0"/>
              </a:rPr>
              <a:t>must consistently map the same object to the same index</a:t>
            </a:r>
          </a:p>
          <a:p>
            <a:pPr marL="457200" lvl="2" indent="-342900">
              <a:buFont typeface="Arial Narrow" charset="0"/>
              <a:buAutoNum type="arabicPeriod"/>
            </a:pPr>
            <a:r>
              <a:rPr lang="en-US" sz="1800">
                <a:latin typeface="Arial Narrow" charset="0"/>
                <a:ea typeface="ＭＳ Ｐゴシック" charset="0"/>
              </a:rPr>
              <a:t>must map equal objects to the same index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1D7E9AC-F7BF-0F4A-BE19-FF67D589D8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6869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68400"/>
            <a:ext cx="6400800" cy="59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6870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029200"/>
            <a:ext cx="3048000" cy="127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overriding hashCode v.2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6858000" y="1219200"/>
            <a:ext cx="2530475" cy="3048000"/>
          </a:xfrm>
        </p:spPr>
        <p:txBody>
          <a:bodyPr/>
          <a:lstStyle/>
          <a:p>
            <a:pPr marL="1588" indent="-1588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avoid birthday collisions, can also incorporate the names</a:t>
            </a:r>
          </a:p>
          <a:p>
            <a:pPr marL="457200" lvl="2" indent="-342900">
              <a:buFont typeface="Wingdings" charset="0"/>
              <a:buChar char="§"/>
            </a:pPr>
            <a:r>
              <a:rPr lang="en-US" sz="1800">
                <a:latin typeface="Arial Narrow" charset="0"/>
                <a:ea typeface="ＭＳ Ｐゴシック" charset="0"/>
              </a:rPr>
              <a:t>utilize the String hashCode method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2F08C1A-3E9E-6746-821D-0CDFA297DDA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37893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25538"/>
            <a:ext cx="6324600" cy="6062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7894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76800"/>
            <a:ext cx="30353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FBA4F05-901D-BB46-A772-25ED0C53663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HashSet &amp; HashMap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TreeSet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TreeMap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use an underlying binary search tree (actually, a red-black tree) to store values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as a result, add/put, contains/get, and remove are O(log N) operations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iteration over the Set/Map can be done in O(N)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other implementations of the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Set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Map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interfaces,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HashSet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HashMap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use a "magic" data structure to provide O(1) operations*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*</a:t>
            </a:r>
            <a:r>
              <a:rPr lang="en-US" i="1" dirty="0">
                <a:latin typeface="Arial Narrow" charset="0"/>
                <a:ea typeface="ＭＳ Ｐゴシック" charset="0"/>
              </a:rPr>
              <a:t>legal disclaimer:</a:t>
            </a:r>
            <a:r>
              <a:rPr lang="en-US" dirty="0">
                <a:latin typeface="Arial Narrow" charset="0"/>
                <a:ea typeface="ＭＳ Ｐゴシック" charset="0"/>
              </a:rPr>
              <a:t> performance can degrade to O(N) under bad/unlikely conditions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however, careful setup and maintenance can deliver O(1) in practice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underlying data structure is known as 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Hash Table</a:t>
            </a:r>
          </a:p>
          <a:p>
            <a:pPr lvl="1"/>
            <a:endParaRPr lang="en-US" i="1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B59331F-B6C5-2641-AB8A-D3B0F1045C1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Graphs (sneak peek)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5486400"/>
          </a:xfrm>
        </p:spPr>
        <p:txBody>
          <a:bodyPr/>
          <a:lstStyle/>
          <a:p>
            <a:pPr marL="0" indent="0">
              <a:tabLst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trees are special instances of the more general data structure:  graphs</a:t>
            </a:r>
          </a:p>
          <a:p>
            <a:pPr marL="0" indent="0">
              <a:buFont typeface="Wingdings" charset="0"/>
              <a:buChar char="§"/>
              <a:tabLst>
                <a:tab pos="2060575" algn="l"/>
              </a:tabLst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informally, a graph is a collection of nodes/data elements with connections</a:t>
            </a:r>
          </a:p>
          <a:p>
            <a:pPr marL="0" indent="0">
              <a:buFont typeface="Wingdings" charset="0"/>
              <a:buChar char="§"/>
              <a:tabLst>
                <a:tab pos="2060575" algn="l"/>
              </a:tabLst>
            </a:pP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tabLst>
                <a:tab pos="2060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tree is a graph in which one node has no edges coming into it (the root) and no cycles</a:t>
            </a:r>
          </a:p>
          <a:p>
            <a:pPr marL="565150" lvl="1" indent="-33655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65150" lvl="1" indent="-336550">
              <a:tabLst>
                <a:tab pos="2060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209800"/>
            <a:ext cx="2921000" cy="1752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4800600"/>
            <a:ext cx="2590800" cy="21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37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Finite State Machines (FSMs)</a:t>
            </a:r>
          </a:p>
        </p:txBody>
      </p:sp>
      <p:sp>
        <p:nvSpPr>
          <p:cNvPr id="47107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17526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many useful problems can be defined using simple graphs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</a:t>
            </a:r>
            <a:r>
              <a:rPr lang="en-US" i="1" dirty="0">
                <a:latin typeface="Arial Narrow" charset="0"/>
                <a:ea typeface="ＭＳ Ｐゴシック" charset="0"/>
              </a:rPr>
              <a:t>Finite State Machine</a:t>
            </a:r>
            <a:r>
              <a:rPr lang="en-US" dirty="0">
                <a:latin typeface="Arial Narrow" charset="0"/>
                <a:ea typeface="ＭＳ Ｐゴシック" charset="0"/>
              </a:rPr>
              <a:t> (a.k.a. </a:t>
            </a:r>
            <a:r>
              <a:rPr lang="en-US" i="1" dirty="0">
                <a:latin typeface="Arial Narrow" charset="0"/>
                <a:ea typeface="ＭＳ Ｐゴシック" charset="0"/>
              </a:rPr>
              <a:t>Finite Automaton</a:t>
            </a:r>
            <a:r>
              <a:rPr lang="en-US" dirty="0">
                <a:latin typeface="Arial Narrow" charset="0"/>
                <a:ea typeface="ＭＳ Ｐゴシック" charset="0"/>
              </a:rPr>
              <a:t>) defines a finite set of states (i.e., nodes) along with transitions between those states (i.e., edges)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e.g., the logic controlling a coin-operated turnstile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E052868-25FC-E547-A726-4FDB758E13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7109" name="TextBox 135"/>
          <p:cNvSpPr txBox="1">
            <a:spLocks noChangeArrowheads="1"/>
          </p:cNvSpPr>
          <p:nvPr/>
        </p:nvSpPr>
        <p:spPr bwMode="auto">
          <a:xfrm>
            <a:off x="1397000" y="5116513"/>
            <a:ext cx="740251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30188" indent="-1127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687388" indent="-1127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latin typeface="Arial Narrow" charset="0"/>
              </a:rPr>
              <a:t>can be in one of two states: locked or unlocked</a:t>
            </a:r>
          </a:p>
          <a:p>
            <a:pPr lvl="1">
              <a:buFont typeface="Wingdings" charset="0"/>
              <a:buChar char="§"/>
            </a:pPr>
            <a:r>
              <a:rPr lang="en-US" sz="1600">
                <a:latin typeface="Arial Narrow" charset="0"/>
              </a:rPr>
              <a:t>if locked, 	pushing </a:t>
            </a:r>
            <a:r>
              <a:rPr lang="en-US" sz="1600">
                <a:latin typeface="Arial Narrow" charset="0"/>
                <a:sym typeface="Wingdings" charset="0"/>
              </a:rPr>
              <a:t> it does not allow passage &amp; stays locked</a:t>
            </a:r>
          </a:p>
          <a:p>
            <a:pPr lvl="2"/>
            <a:r>
              <a:rPr lang="en-US" sz="1600">
                <a:latin typeface="Arial Narrow" charset="0"/>
                <a:sym typeface="Wingdings" charset="0"/>
              </a:rPr>
              <a:t>			inserting coin  unlocks it</a:t>
            </a:r>
          </a:p>
          <a:p>
            <a:pPr lvl="1">
              <a:buFont typeface="Wingdings" charset="0"/>
              <a:buChar char="§"/>
            </a:pPr>
            <a:r>
              <a:rPr lang="en-US" sz="1600">
                <a:latin typeface="Arial Narrow" charset="0"/>
                <a:sym typeface="Wingdings" charset="0"/>
              </a:rPr>
              <a:t>if unlocked,	pushing  allows passage &amp; then relocks</a:t>
            </a:r>
          </a:p>
          <a:p>
            <a:pPr lvl="2"/>
            <a:r>
              <a:rPr lang="en-US" sz="1600">
                <a:latin typeface="Arial Narrow" charset="0"/>
                <a:sym typeface="Wingdings" charset="0"/>
              </a:rPr>
              <a:t>			inserting coin  keeps it unlocked</a:t>
            </a:r>
          </a:p>
          <a:p>
            <a:pPr lvl="2"/>
            <a:r>
              <a:rPr lang="en-US" sz="1600">
                <a:latin typeface="Arial Narrow" charset="0"/>
                <a:sym typeface="Wingdings" charset="0"/>
              </a:rPr>
              <a:t>				</a:t>
            </a:r>
            <a:endParaRPr lang="en-US" sz="1600">
              <a:latin typeface="Arial Narrow" charset="0"/>
            </a:endParaRPr>
          </a:p>
        </p:txBody>
      </p:sp>
      <p:pic>
        <p:nvPicPr>
          <p:cNvPr id="47110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975" y="2468563"/>
            <a:ext cx="139700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1" name="Picture 4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463" y="2984500"/>
            <a:ext cx="4191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63689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examples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0CAD-7D1F-F44E-835F-8831B007E642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11475"/>
          <a:stretch/>
        </p:blipFill>
        <p:spPr>
          <a:xfrm>
            <a:off x="3352800" y="914400"/>
            <a:ext cx="6007100" cy="20574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70122" y="1454416"/>
            <a:ext cx="3292278" cy="1745984"/>
          </a:xfrm>
        </p:spPr>
        <p:txBody>
          <a:bodyPr/>
          <a:lstStyle/>
          <a:p>
            <a:pPr marL="0" indent="3175"/>
            <a:r>
              <a:rPr lang="en-US" dirty="0"/>
              <a:t>Claude Shannon used a FSM to show constraints on Morse code</a:t>
            </a:r>
          </a:p>
        </p:txBody>
      </p:sp>
      <p:grpSp>
        <p:nvGrpSpPr>
          <p:cNvPr id="8" name="Group 134"/>
          <p:cNvGrpSpPr>
            <a:grpSpLocks/>
          </p:cNvGrpSpPr>
          <p:nvPr/>
        </p:nvGrpSpPr>
        <p:grpSpPr bwMode="auto">
          <a:xfrm>
            <a:off x="827088" y="3749675"/>
            <a:ext cx="4084637" cy="2994025"/>
            <a:chOff x="1981200" y="3048000"/>
            <a:chExt cx="4085333" cy="2993078"/>
          </a:xfrm>
        </p:grpSpPr>
        <p:sp>
          <p:nvSpPr>
            <p:cNvPr id="9" name="Oval 8"/>
            <p:cNvSpPr/>
            <p:nvPr/>
          </p:nvSpPr>
          <p:spPr bwMode="auto">
            <a:xfrm>
              <a:off x="2819543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5¢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819543" y="5257101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10¢</a:t>
              </a: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3810312" y="5639567"/>
              <a:ext cx="409645" cy="401511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20¢</a:t>
              </a: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3810312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15¢</a:t>
              </a: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648654" y="3048000"/>
              <a:ext cx="409645" cy="40151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25¢</a:t>
              </a: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1981200" y="4038287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0¢</a:t>
              </a: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4877293" y="5104749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30¢</a:t>
              </a:r>
            </a:p>
          </p:txBody>
        </p:sp>
        <p:cxnSp>
          <p:nvCxnSpPr>
            <p:cNvPr id="16" name="Straight Arrow Connector 16"/>
            <p:cNvCxnSpPr>
              <a:cxnSpLocks noChangeShapeType="1"/>
              <a:stCxn id="14" idx="6"/>
              <a:endCxn id="9" idx="2"/>
            </p:cNvCxnSpPr>
            <p:nvPr/>
          </p:nvCxnSpPr>
          <p:spPr bwMode="auto">
            <a:xfrm>
              <a:off x="2390790" y="4239739"/>
              <a:ext cx="428610" cy="1524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Straight Arrow Connector 21"/>
            <p:cNvCxnSpPr>
              <a:cxnSpLocks noChangeShapeType="1"/>
              <a:stCxn id="14" idx="5"/>
              <a:endCxn id="10" idx="1"/>
            </p:cNvCxnSpPr>
            <p:nvPr/>
          </p:nvCxnSpPr>
          <p:spPr bwMode="auto">
            <a:xfrm rot="16200000" flipH="1">
              <a:off x="2137722" y="4575051"/>
              <a:ext cx="9347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Arrow Connector 23"/>
            <p:cNvCxnSpPr>
              <a:cxnSpLocks noChangeShapeType="1"/>
              <a:stCxn id="9" idx="4"/>
              <a:endCxn id="10" idx="0"/>
            </p:cNvCxnSpPr>
            <p:nvPr/>
          </p:nvCxnSpPr>
          <p:spPr bwMode="auto">
            <a:xfrm rot="5400000">
              <a:off x="2691934" y="4925539"/>
              <a:ext cx="664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Straight Arrow Connector 26"/>
            <p:cNvCxnSpPr>
              <a:cxnSpLocks noChangeShapeType="1"/>
              <a:stCxn id="9" idx="6"/>
              <a:endCxn id="12" idx="2"/>
            </p:cNvCxnSpPr>
            <p:nvPr/>
          </p:nvCxnSpPr>
          <p:spPr bwMode="auto">
            <a:xfrm>
              <a:off x="3228990" y="4392139"/>
              <a:ext cx="58101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Arrow Connector 28"/>
            <p:cNvCxnSpPr>
              <a:cxnSpLocks noChangeShapeType="1"/>
              <a:stCxn id="10" idx="5"/>
              <a:endCxn id="11" idx="2"/>
            </p:cNvCxnSpPr>
            <p:nvPr/>
          </p:nvCxnSpPr>
          <p:spPr bwMode="auto">
            <a:xfrm rot="16200000" flipH="1">
              <a:off x="3370117" y="5400055"/>
              <a:ext cx="238773" cy="6409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Arrow Connector 30"/>
            <p:cNvCxnSpPr>
              <a:cxnSpLocks noChangeShapeType="1"/>
              <a:stCxn id="12" idx="7"/>
              <a:endCxn id="13" idx="3"/>
            </p:cNvCxnSpPr>
            <p:nvPr/>
          </p:nvCxnSpPr>
          <p:spPr bwMode="auto">
            <a:xfrm rot="5400000" flipH="1" flipV="1">
              <a:off x="4004622" y="3546351"/>
              <a:ext cx="8585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Arrow Connector 32"/>
            <p:cNvCxnSpPr>
              <a:cxnSpLocks noChangeShapeType="1"/>
              <a:stCxn id="11" idx="6"/>
              <a:endCxn id="15" idx="3"/>
            </p:cNvCxnSpPr>
            <p:nvPr/>
          </p:nvCxnSpPr>
          <p:spPr bwMode="auto">
            <a:xfrm flipV="1">
              <a:off x="4219590" y="5448766"/>
              <a:ext cx="717193" cy="39117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Arrow Connector 34"/>
            <p:cNvCxnSpPr>
              <a:cxnSpLocks noChangeShapeType="1"/>
              <a:stCxn id="13" idx="5"/>
              <a:endCxn id="48" idx="1"/>
            </p:cNvCxnSpPr>
            <p:nvPr/>
          </p:nvCxnSpPr>
          <p:spPr bwMode="auto">
            <a:xfrm rot="16200000" flipH="1">
              <a:off x="5080494" y="3308678"/>
              <a:ext cx="553745" cy="7191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Arrow Connector 37"/>
            <p:cNvCxnSpPr>
              <a:cxnSpLocks noChangeShapeType="1"/>
              <a:stCxn id="15" idx="7"/>
              <a:endCxn id="48" idx="3"/>
            </p:cNvCxnSpPr>
            <p:nvPr/>
          </p:nvCxnSpPr>
          <p:spPr bwMode="auto">
            <a:xfrm rot="5400000" flipH="1" flipV="1">
              <a:off x="5004293" y="4451680"/>
              <a:ext cx="934747" cy="4905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Straight Arrow Connector 39"/>
            <p:cNvCxnSpPr>
              <a:cxnSpLocks noChangeShapeType="1"/>
              <a:stCxn id="12" idx="4"/>
              <a:endCxn id="11" idx="0"/>
            </p:cNvCxnSpPr>
            <p:nvPr/>
          </p:nvCxnSpPr>
          <p:spPr bwMode="auto">
            <a:xfrm rot="5400000">
              <a:off x="3492034" y="5116039"/>
              <a:ext cx="1045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Arrow Connector 41"/>
            <p:cNvCxnSpPr>
              <a:cxnSpLocks noChangeShapeType="1"/>
              <a:stCxn id="13" idx="4"/>
              <a:endCxn id="15" idx="0"/>
            </p:cNvCxnSpPr>
            <p:nvPr/>
          </p:nvCxnSpPr>
          <p:spPr bwMode="auto">
            <a:xfrm rot="16200000" flipH="1">
              <a:off x="4139734" y="4163539"/>
              <a:ext cx="1655122" cy="228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Arrow Connector 60"/>
            <p:cNvCxnSpPr>
              <a:cxnSpLocks noChangeShapeType="1"/>
              <a:stCxn id="14" idx="7"/>
              <a:endCxn id="13" idx="2"/>
            </p:cNvCxnSpPr>
            <p:nvPr/>
          </p:nvCxnSpPr>
          <p:spPr bwMode="auto">
            <a:xfrm rot="5400000" flipH="1" flipV="1">
              <a:off x="3065317" y="2514630"/>
              <a:ext cx="848373" cy="23173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Straight Arrow Connector 77"/>
            <p:cNvCxnSpPr>
              <a:cxnSpLocks noChangeShapeType="1"/>
              <a:stCxn id="9" idx="5"/>
              <a:endCxn id="15" idx="2"/>
            </p:cNvCxnSpPr>
            <p:nvPr/>
          </p:nvCxnSpPr>
          <p:spPr bwMode="auto">
            <a:xfrm rot="16200000" flipH="1">
              <a:off x="3636817" y="4066555"/>
              <a:ext cx="772173" cy="17077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TextBox 79"/>
            <p:cNvSpPr txBox="1">
              <a:spLocks noChangeArrowheads="1"/>
            </p:cNvSpPr>
            <p:nvPr/>
          </p:nvSpPr>
          <p:spPr bwMode="auto">
            <a:xfrm>
              <a:off x="3048000" y="35052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0" name="TextBox 80"/>
            <p:cNvSpPr txBox="1">
              <a:spLocks noChangeArrowheads="1"/>
            </p:cNvSpPr>
            <p:nvPr/>
          </p:nvSpPr>
          <p:spPr bwMode="auto">
            <a:xfrm>
              <a:off x="3124200" y="4495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1" name="TextBox 81"/>
            <p:cNvSpPr txBox="1">
              <a:spLocks noChangeArrowheads="1"/>
            </p:cNvSpPr>
            <p:nvPr/>
          </p:nvSpPr>
          <p:spPr bwMode="auto">
            <a:xfrm>
              <a:off x="2362200" y="4876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2" name="TextBox 82"/>
            <p:cNvSpPr txBox="1">
              <a:spLocks noChangeArrowheads="1"/>
            </p:cNvSpPr>
            <p:nvPr/>
          </p:nvSpPr>
          <p:spPr bwMode="auto">
            <a:xfrm>
              <a:off x="3200400" y="5638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3" name="TextBox 83"/>
            <p:cNvSpPr txBox="1">
              <a:spLocks noChangeArrowheads="1"/>
            </p:cNvSpPr>
            <p:nvPr/>
          </p:nvSpPr>
          <p:spPr bwMode="auto">
            <a:xfrm>
              <a:off x="4419600" y="55904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4" name="TextBox 84"/>
            <p:cNvSpPr txBox="1">
              <a:spLocks noChangeArrowheads="1"/>
            </p:cNvSpPr>
            <p:nvPr/>
          </p:nvSpPr>
          <p:spPr bwMode="auto">
            <a:xfrm>
              <a:off x="5181600" y="3581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5" name="TextBox 85"/>
            <p:cNvSpPr txBox="1">
              <a:spLocks noChangeArrowheads="1"/>
            </p:cNvSpPr>
            <p:nvPr/>
          </p:nvSpPr>
          <p:spPr bwMode="auto">
            <a:xfrm>
              <a:off x="4038600" y="37616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6" name="TextBox 86"/>
            <p:cNvSpPr txBox="1">
              <a:spLocks noChangeArrowheads="1"/>
            </p:cNvSpPr>
            <p:nvPr/>
          </p:nvSpPr>
          <p:spPr bwMode="auto">
            <a:xfrm>
              <a:off x="3276600" y="4114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7" name="TextBox 87"/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38" name="TextBox 88"/>
            <p:cNvSpPr txBox="1">
              <a:spLocks noChangeArrowheads="1"/>
            </p:cNvSpPr>
            <p:nvPr/>
          </p:nvSpPr>
          <p:spPr bwMode="auto">
            <a:xfrm>
              <a:off x="2971800" y="4724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39" name="TextBox 89"/>
            <p:cNvSpPr txBox="1">
              <a:spLocks noChangeArrowheads="1"/>
            </p:cNvSpPr>
            <p:nvPr/>
          </p:nvSpPr>
          <p:spPr bwMode="auto">
            <a:xfrm>
              <a:off x="4876800" y="3962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0" name="Straight Arrow Connector 91"/>
            <p:cNvCxnSpPr>
              <a:cxnSpLocks noChangeShapeType="1"/>
              <a:stCxn id="10" idx="7"/>
              <a:endCxn id="12" idx="3"/>
            </p:cNvCxnSpPr>
            <p:nvPr/>
          </p:nvCxnSpPr>
          <p:spPr bwMode="auto">
            <a:xfrm rot="5400000" flipH="1" flipV="1">
              <a:off x="3128322" y="4575051"/>
              <a:ext cx="782346" cy="7009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Arrow Connector 93"/>
            <p:cNvCxnSpPr>
              <a:cxnSpLocks noChangeShapeType="1"/>
              <a:stCxn id="11" idx="7"/>
              <a:endCxn id="13" idx="4"/>
            </p:cNvCxnSpPr>
            <p:nvPr/>
          </p:nvCxnSpPr>
          <p:spPr bwMode="auto">
            <a:xfrm rot="5400000" flipH="1" flipV="1">
              <a:off x="3382584" y="4227301"/>
              <a:ext cx="2247434" cy="6933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2" name="TextBox 94"/>
            <p:cNvSpPr txBox="1">
              <a:spLocks noChangeArrowheads="1"/>
            </p:cNvSpPr>
            <p:nvPr/>
          </p:nvSpPr>
          <p:spPr bwMode="auto">
            <a:xfrm>
              <a:off x="34290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3" name="Straight Arrow Connector 96"/>
            <p:cNvCxnSpPr>
              <a:cxnSpLocks noChangeShapeType="1"/>
              <a:stCxn id="10" idx="6"/>
              <a:endCxn id="48" idx="2"/>
            </p:cNvCxnSpPr>
            <p:nvPr/>
          </p:nvCxnSpPr>
          <p:spPr bwMode="auto">
            <a:xfrm flipV="1">
              <a:off x="3228990" y="4087338"/>
              <a:ext cx="2427953" cy="137160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" name="TextBox 99"/>
            <p:cNvSpPr txBox="1">
              <a:spLocks noChangeArrowheads="1"/>
            </p:cNvSpPr>
            <p:nvPr/>
          </p:nvSpPr>
          <p:spPr bwMode="auto">
            <a:xfrm>
              <a:off x="3429000" y="5181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45" name="TextBox 100"/>
            <p:cNvSpPr txBox="1">
              <a:spLocks noChangeArrowheads="1"/>
            </p:cNvSpPr>
            <p:nvPr/>
          </p:nvSpPr>
          <p:spPr bwMode="auto">
            <a:xfrm>
              <a:off x="52578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6" name="TextBox 123"/>
            <p:cNvSpPr txBox="1">
              <a:spLocks noChangeArrowheads="1"/>
            </p:cNvSpPr>
            <p:nvPr/>
          </p:nvSpPr>
          <p:spPr bwMode="auto">
            <a:xfrm>
              <a:off x="4191000" y="5257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7" name="TextBox 124"/>
            <p:cNvSpPr txBox="1">
              <a:spLocks noChangeArrowheads="1"/>
            </p:cNvSpPr>
            <p:nvPr/>
          </p:nvSpPr>
          <p:spPr bwMode="auto">
            <a:xfrm>
              <a:off x="3962400" y="45720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656888" y="3885935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35¢</a:t>
              </a:r>
            </a:p>
          </p:txBody>
        </p:sp>
        <p:sp>
          <p:nvSpPr>
            <p:cNvPr id="49" name="Oval 127"/>
            <p:cNvSpPr>
              <a:spLocks noChangeArrowheads="1"/>
            </p:cNvSpPr>
            <p:nvPr/>
          </p:nvSpPr>
          <p:spPr bwMode="auto">
            <a:xfrm>
              <a:off x="5696991" y="3918978"/>
              <a:ext cx="335651" cy="3356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endParaRPr lang="en-US" sz="900"/>
            </a:p>
          </p:txBody>
        </p:sp>
      </p:grpSp>
      <p:sp>
        <p:nvSpPr>
          <p:cNvPr id="50" name="TextBox 135"/>
          <p:cNvSpPr txBox="1">
            <a:spLocks noChangeArrowheads="1"/>
          </p:cNvSpPr>
          <p:nvPr/>
        </p:nvSpPr>
        <p:spPr bwMode="auto">
          <a:xfrm>
            <a:off x="5410200" y="4419600"/>
            <a:ext cx="34290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30188" indent="-1127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rPr>
              <a:t>can use a FSM to specify the behavior of a vending machine</a:t>
            </a:r>
          </a:p>
          <a:p>
            <a:endParaRPr lang="en-US" sz="1800" dirty="0">
              <a:latin typeface="Arial Narrow" charset="0"/>
            </a:endParaRPr>
          </a:p>
          <a:p>
            <a:r>
              <a:rPr lang="en-US" sz="1800" dirty="0">
                <a:latin typeface="Arial Narrow" charset="0"/>
              </a:rPr>
              <a:t>adding a coin (Q, D, N) changes the state</a:t>
            </a:r>
          </a:p>
        </p:txBody>
      </p:sp>
    </p:spTree>
    <p:extLst>
      <p:ext uri="{BB962C8B-B14F-4D97-AF65-F5344CB8AC3E}">
        <p14:creationId xmlns:p14="http://schemas.microsoft.com/office/powerpoint/2010/main" val="3114067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HW6: Simulate a FSM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E052868-25FC-E547-A726-4FDB758E13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47111" name="Picture 4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0"/>
            <a:ext cx="4191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562600" y="1524000"/>
            <a:ext cx="29718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locked push locked</a:t>
            </a:r>
          </a:p>
          <a:p>
            <a:r>
              <a:rPr lang="en-US" sz="1600" dirty="0">
                <a:latin typeface="Courier New"/>
                <a:cs typeface="Courier New"/>
              </a:rPr>
              <a:t>locked coin unlocked</a:t>
            </a:r>
          </a:p>
          <a:p>
            <a:r>
              <a:rPr lang="en-US" sz="1600" dirty="0">
                <a:latin typeface="Courier New"/>
                <a:cs typeface="Courier New"/>
              </a:rPr>
              <a:t>unlocked push locked</a:t>
            </a:r>
          </a:p>
          <a:p>
            <a:r>
              <a:rPr lang="en-US" sz="1600" dirty="0">
                <a:latin typeface="Courier New"/>
                <a:cs typeface="Courier New"/>
              </a:rPr>
              <a:t>unlocked coin unlocked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609600" y="3124200"/>
            <a:ext cx="8651875" cy="111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model a FSM by storing the edges and providing lookup methods</a:t>
            </a:r>
          </a:p>
          <a:p>
            <a:pPr marL="400050" lvl="1" indent="0">
              <a:buNone/>
            </a:pPr>
            <a:endParaRPr lang="en-US" sz="1800" dirty="0">
              <a:latin typeface="Courier New"/>
              <a:ea typeface="ＭＳ Ｐゴシック" charset="0"/>
              <a:cs typeface="Courier New"/>
            </a:endParaRPr>
          </a:p>
          <a:p>
            <a:pPr marL="238125" lvl="1" indent="0">
              <a:buNone/>
            </a:pPr>
            <a:r>
              <a:rPr lang="en-US" sz="1600" dirty="0">
                <a:latin typeface="Courier New"/>
                <a:ea typeface="ＭＳ Ｐゴシック" charset="0"/>
                <a:cs typeface="Courier New"/>
              </a:rPr>
              <a:t>private HashMap&lt;</a:t>
            </a:r>
            <a:r>
              <a:rPr lang="en-US" sz="1600" dirty="0" err="1">
                <a:latin typeface="Courier New"/>
                <a:ea typeface="ＭＳ Ｐゴシック" charset="0"/>
                <a:cs typeface="Courier New"/>
              </a:rPr>
              <a:t>StateLabel</a:t>
            </a:r>
            <a:r>
              <a:rPr lang="en-US" sz="1600" dirty="0">
                <a:latin typeface="Courier New"/>
                <a:ea typeface="ＭＳ Ｐゴシック" charset="0"/>
                <a:cs typeface="Courier New"/>
              </a:rPr>
              <a:t>, HashMap&lt;</a:t>
            </a:r>
            <a:r>
              <a:rPr lang="en-US" sz="1600" dirty="0" err="1">
                <a:latin typeface="Courier New"/>
                <a:ea typeface="ＭＳ Ｐゴシック" charset="0"/>
                <a:cs typeface="Courier New"/>
              </a:rPr>
              <a:t>EdgeLabel</a:t>
            </a:r>
            <a:r>
              <a:rPr lang="en-US" sz="1600" dirty="0">
                <a:latin typeface="Courier New"/>
                <a:ea typeface="ＭＳ Ｐゴシック" charset="0"/>
                <a:cs typeface="Courier New"/>
              </a:rPr>
              <a:t>, </a:t>
            </a:r>
            <a:r>
              <a:rPr lang="en-US" sz="1600" dirty="0" err="1">
                <a:latin typeface="Courier New"/>
                <a:ea typeface="ＭＳ Ｐゴシック" charset="0"/>
                <a:cs typeface="Courier New"/>
              </a:rPr>
              <a:t>StateLabel</a:t>
            </a:r>
            <a:r>
              <a:rPr lang="en-US" sz="1600" dirty="0">
                <a:latin typeface="Courier New"/>
                <a:ea typeface="ＭＳ Ｐゴシック" charset="0"/>
                <a:cs typeface="Courier New"/>
              </a:rPr>
              <a:t>&gt;&gt; table;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000C322-6948-1144-B721-43A0E685E1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535984"/>
              </p:ext>
            </p:extLst>
          </p:nvPr>
        </p:nvGraphicFramePr>
        <p:xfrm>
          <a:off x="762000" y="4495800"/>
          <a:ext cx="362274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3650">
                  <a:extLst>
                    <a:ext uri="{9D8B030D-6E8A-4147-A177-3AD203B41FA5}">
                      <a16:colId xmlns:a16="http://schemas.microsoft.com/office/drawing/2014/main" val="2005878515"/>
                    </a:ext>
                  </a:extLst>
                </a:gridCol>
                <a:gridCol w="2359090">
                  <a:extLst>
                    <a:ext uri="{9D8B030D-6E8A-4147-A177-3AD203B41FA5}">
                      <a16:colId xmlns:a16="http://schemas.microsoft.com/office/drawing/2014/main" val="1200381450"/>
                    </a:ext>
                  </a:extLst>
                </a:gridCol>
              </a:tblGrid>
              <a:tr h="239395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locked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388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unlocked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85824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AA4671C-FB3A-454C-8137-51EFF4412D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726203"/>
              </p:ext>
            </p:extLst>
          </p:nvPr>
        </p:nvGraphicFramePr>
        <p:xfrm>
          <a:off x="2209476" y="5494324"/>
          <a:ext cx="2057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724">
                  <a:extLst>
                    <a:ext uri="{9D8B030D-6E8A-4147-A177-3AD203B41FA5}">
                      <a16:colId xmlns:a16="http://schemas.microsoft.com/office/drawing/2014/main" val="1924112803"/>
                    </a:ext>
                  </a:extLst>
                </a:gridCol>
                <a:gridCol w="1142676">
                  <a:extLst>
                    <a:ext uri="{9D8B030D-6E8A-4147-A177-3AD203B41FA5}">
                      <a16:colId xmlns:a16="http://schemas.microsoft.com/office/drawing/2014/main" val="37662096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unlocked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133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push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locked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11331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0D56D27-54EC-814D-A36E-9B699798FC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784265"/>
              </p:ext>
            </p:extLst>
          </p:nvPr>
        </p:nvGraphicFramePr>
        <p:xfrm>
          <a:off x="2203256" y="4566868"/>
          <a:ext cx="2057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614">
                  <a:extLst>
                    <a:ext uri="{9D8B030D-6E8A-4147-A177-3AD203B41FA5}">
                      <a16:colId xmlns:a16="http://schemas.microsoft.com/office/drawing/2014/main" val="1924112803"/>
                    </a:ext>
                  </a:extLst>
                </a:gridCol>
                <a:gridCol w="1115786">
                  <a:extLst>
                    <a:ext uri="{9D8B030D-6E8A-4147-A177-3AD203B41FA5}">
                      <a16:colId xmlns:a16="http://schemas.microsoft.com/office/drawing/2014/main" val="37662096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unlocked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133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push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locked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11331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1BA0A34-9BDD-3A4C-A1B5-25C43D55B5B2}"/>
              </a:ext>
            </a:extLst>
          </p:cNvPr>
          <p:cNvSpPr txBox="1"/>
          <p:nvPr/>
        </p:nvSpPr>
        <p:spPr>
          <a:xfrm>
            <a:off x="4572000" y="4495800"/>
            <a:ext cx="4800600" cy="2531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342900"/>
            <a:r>
              <a:rPr lang="en-US" sz="2000" dirty="0">
                <a:latin typeface="Arial Narrow" charset="0"/>
              </a:rPr>
              <a:t>the </a:t>
            </a:r>
            <a:r>
              <a:rPr lang="en-US" sz="2000" i="1" dirty="0">
                <a:latin typeface="Arial Narrow" charset="0"/>
              </a:rPr>
              <a:t>key</a:t>
            </a:r>
            <a:r>
              <a:rPr lang="en-US" sz="2000" dirty="0">
                <a:latin typeface="Arial Narrow" charset="0"/>
              </a:rPr>
              <a:t> to the table is the start state of an edge</a:t>
            </a:r>
          </a:p>
          <a:p>
            <a:pPr lvl="1" indent="-342900"/>
            <a:r>
              <a:rPr lang="en-US" sz="2000" dirty="0">
                <a:latin typeface="Arial Narrow" charset="0"/>
              </a:rPr>
              <a:t>the </a:t>
            </a:r>
            <a:r>
              <a:rPr lang="en-US" sz="2000" i="1" dirty="0">
                <a:latin typeface="Arial Narrow" charset="0"/>
              </a:rPr>
              <a:t>value</a:t>
            </a:r>
            <a:r>
              <a:rPr lang="en-US" sz="2000" dirty="0">
                <a:latin typeface="Arial Narrow" charset="0"/>
              </a:rPr>
              <a:t> is another map, which maps edge labels to the end states</a:t>
            </a:r>
            <a:endParaRPr lang="en-US" sz="1400" dirty="0">
              <a:latin typeface="Courier New"/>
              <a:cs typeface="Courier New"/>
              <a:sym typeface="Wingdings"/>
            </a:endParaRPr>
          </a:p>
          <a:p>
            <a:pPr lvl="1" indent="-342900"/>
            <a:endParaRPr lang="en-US" sz="1600" dirty="0">
              <a:latin typeface="Courier New"/>
              <a:cs typeface="Courier New"/>
            </a:endParaRPr>
          </a:p>
          <a:p>
            <a:pPr lvl="1" indent="-342900"/>
            <a:r>
              <a:rPr lang="en-US" sz="1600" dirty="0" err="1">
                <a:latin typeface="Courier New"/>
                <a:cs typeface="Courier New"/>
              </a:rPr>
              <a:t>table.get</a:t>
            </a:r>
            <a:r>
              <a:rPr lang="en-US" sz="1600" dirty="0">
                <a:latin typeface="Courier New"/>
                <a:cs typeface="Courier New"/>
              </a:rPr>
              <a:t>("locked") </a:t>
            </a:r>
            <a:r>
              <a:rPr lang="en-US" sz="1800" dirty="0">
                <a:latin typeface="Arial Narrow" charset="0"/>
                <a:sym typeface="Wingdings"/>
              </a:rPr>
              <a:t> </a:t>
            </a:r>
          </a:p>
          <a:p>
            <a:pPr lvl="1" indent="-342900"/>
            <a:r>
              <a:rPr lang="en-US" sz="1800" dirty="0">
                <a:latin typeface="Arial Narrow" charset="0"/>
                <a:sym typeface="Wingdings"/>
              </a:rPr>
              <a:t>    a map containing edges from </a:t>
            </a:r>
            <a:r>
              <a:rPr lang="en-US" sz="1600" dirty="0">
                <a:latin typeface="Courier New"/>
                <a:cs typeface="Courier New"/>
                <a:sym typeface="Wingdings"/>
              </a:rPr>
              <a:t>"locked"</a:t>
            </a:r>
          </a:p>
          <a:p>
            <a:pPr marL="128588" lvl="2"/>
            <a:r>
              <a:rPr lang="en-US" sz="1050" dirty="0">
                <a:latin typeface="Arial Narrow" charset="0"/>
                <a:sym typeface="Wingdings"/>
              </a:rPr>
              <a:t>	</a:t>
            </a:r>
            <a:r>
              <a:rPr lang="en-US" sz="500" dirty="0">
                <a:latin typeface="Arial Narrow" charset="0"/>
                <a:sym typeface="Wingdings"/>
              </a:rPr>
              <a:t>    </a:t>
            </a:r>
            <a:r>
              <a:rPr lang="en-US" sz="1600" dirty="0" err="1">
                <a:latin typeface="Courier New"/>
                <a:cs typeface="Courier New"/>
                <a:sym typeface="Wingdings"/>
              </a:rPr>
              <a:t>table.get</a:t>
            </a:r>
            <a:r>
              <a:rPr lang="en-US" sz="1600" dirty="0">
                <a:latin typeface="Courier New"/>
                <a:cs typeface="Courier New"/>
                <a:sym typeface="Wingdings"/>
              </a:rPr>
              <a:t>("locked").get("coin") </a:t>
            </a:r>
            <a:r>
              <a:rPr lang="en-US" sz="1800" dirty="0">
                <a:latin typeface="Arial Narrow" charset="0"/>
                <a:sym typeface="Wingdings"/>
              </a:rPr>
              <a:t>  </a:t>
            </a:r>
          </a:p>
          <a:p>
            <a:pPr marL="128588" lvl="2"/>
            <a:r>
              <a:rPr lang="en-US" sz="1800" dirty="0">
                <a:latin typeface="Arial Narrow" charset="0"/>
                <a:cs typeface="Courier New"/>
                <a:sym typeface="Wingdings"/>
              </a:rPr>
              <a:t>    </a:t>
            </a:r>
            <a:r>
              <a:rPr lang="en-US" sz="1600" dirty="0">
                <a:latin typeface="Courier New"/>
                <a:cs typeface="Courier New"/>
                <a:sym typeface="Wingdings"/>
              </a:rPr>
              <a:t>"unlocked"</a:t>
            </a:r>
          </a:p>
        </p:txBody>
      </p:sp>
    </p:spTree>
    <p:extLst>
      <p:ext uri="{BB962C8B-B14F-4D97-AF65-F5344CB8AC3E}">
        <p14:creationId xmlns:p14="http://schemas.microsoft.com/office/powerpoint/2010/main" val="26523505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HW6: Other examples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E052868-25FC-E547-A726-4FDB758E13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15000" y="1739205"/>
            <a:ext cx="297180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Courier New"/>
                <a:cs typeface="Courier New"/>
              </a:rPr>
              <a:t>inLetter</a:t>
            </a:r>
            <a:r>
              <a:rPr lang="en-US" sz="1400" dirty="0">
                <a:latin typeface="Courier New"/>
                <a:cs typeface="Courier New"/>
              </a:rPr>
              <a:t> . </a:t>
            </a:r>
            <a:r>
              <a:rPr lang="en-US" sz="1400" dirty="0" err="1">
                <a:latin typeface="Courier New"/>
                <a:cs typeface="Courier New"/>
              </a:rPr>
              <a:t>inLetter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inLetter</a:t>
            </a:r>
            <a:r>
              <a:rPr lang="en-US" sz="1400" dirty="0">
                <a:latin typeface="Courier New"/>
                <a:cs typeface="Courier New"/>
              </a:rPr>
              <a:t> – </a:t>
            </a:r>
            <a:r>
              <a:rPr lang="en-US" sz="1400" dirty="0" err="1">
                <a:latin typeface="Courier New"/>
                <a:cs typeface="Courier New"/>
              </a:rPr>
              <a:t>inLetter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inLetter</a:t>
            </a:r>
            <a:r>
              <a:rPr lang="en-US" sz="1400" dirty="0">
                <a:latin typeface="Courier New"/>
                <a:cs typeface="Courier New"/>
              </a:rPr>
              <a:t> _ </a:t>
            </a:r>
            <a:r>
              <a:rPr lang="en-US" sz="1400" dirty="0" err="1">
                <a:latin typeface="Courier New"/>
                <a:cs typeface="Courier New"/>
              </a:rPr>
              <a:t>betweenLetters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inLetter</a:t>
            </a:r>
            <a:r>
              <a:rPr lang="en-US" sz="1400" dirty="0">
                <a:latin typeface="Courier New"/>
                <a:cs typeface="Courier New"/>
              </a:rPr>
              <a:t> __ </a:t>
            </a:r>
            <a:r>
              <a:rPr lang="en-US" sz="1400" dirty="0" err="1">
                <a:latin typeface="Courier New"/>
                <a:cs typeface="Courier New"/>
              </a:rPr>
              <a:t>betweenLetters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betweenLetters</a:t>
            </a:r>
            <a:r>
              <a:rPr lang="en-US" sz="1400" dirty="0">
                <a:latin typeface="Courier New"/>
                <a:cs typeface="Courier New"/>
              </a:rPr>
              <a:t> . </a:t>
            </a:r>
            <a:r>
              <a:rPr lang="en-US" sz="1400" dirty="0" err="1">
                <a:latin typeface="Courier New"/>
                <a:cs typeface="Courier New"/>
              </a:rPr>
              <a:t>inLetter</a:t>
            </a:r>
            <a:endParaRPr lang="en-US" sz="1400" dirty="0">
              <a:latin typeface="Courier New"/>
              <a:cs typeface="Courier New"/>
            </a:endParaRPr>
          </a:p>
          <a:p>
            <a:r>
              <a:rPr lang="en-US" sz="1400" dirty="0" err="1">
                <a:latin typeface="Courier New"/>
                <a:cs typeface="Courier New"/>
              </a:rPr>
              <a:t>betweenLetters</a:t>
            </a:r>
            <a:r>
              <a:rPr lang="en-US" sz="1400" dirty="0">
                <a:latin typeface="Courier New"/>
                <a:cs typeface="Courier New"/>
              </a:rPr>
              <a:t> - </a:t>
            </a:r>
            <a:r>
              <a:rPr lang="en-US" sz="1400" dirty="0" err="1">
                <a:latin typeface="Courier New"/>
                <a:cs typeface="Courier New"/>
              </a:rPr>
              <a:t>inLetter</a:t>
            </a:r>
            <a:endParaRPr lang="en-US" sz="1400" dirty="0">
              <a:latin typeface="Courier New"/>
              <a:cs typeface="Courier New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FA11E6-A42D-AA42-A11B-FBCE8609B7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053"/>
          <a:stretch/>
        </p:blipFill>
        <p:spPr>
          <a:xfrm>
            <a:off x="533400" y="1516380"/>
            <a:ext cx="4785985" cy="1684020"/>
          </a:xfrm>
          <a:prstGeom prst="rect">
            <a:avLst/>
          </a:prstGeom>
        </p:spPr>
      </p:pic>
      <p:grpSp>
        <p:nvGrpSpPr>
          <p:cNvPr id="11" name="Group 134">
            <a:extLst>
              <a:ext uri="{FF2B5EF4-FFF2-40B4-BE49-F238E27FC236}">
                <a16:creationId xmlns:a16="http://schemas.microsoft.com/office/drawing/2014/main" id="{54BB09DD-C787-594B-BE22-CE0ABDCB4898}"/>
              </a:ext>
            </a:extLst>
          </p:cNvPr>
          <p:cNvGrpSpPr>
            <a:grpSpLocks/>
          </p:cNvGrpSpPr>
          <p:nvPr/>
        </p:nvGrpSpPr>
        <p:grpSpPr bwMode="auto">
          <a:xfrm>
            <a:off x="827089" y="3749676"/>
            <a:ext cx="4049712" cy="2914650"/>
            <a:chOff x="1981200" y="3048000"/>
            <a:chExt cx="4085333" cy="2993078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94B9215-DF30-404E-B93E-38918631F829}"/>
                </a:ext>
              </a:extLst>
            </p:cNvPr>
            <p:cNvSpPr/>
            <p:nvPr/>
          </p:nvSpPr>
          <p:spPr bwMode="auto">
            <a:xfrm>
              <a:off x="2819543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5¢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CFD27AE-BFD7-BB48-813C-AB867C444E5E}"/>
                </a:ext>
              </a:extLst>
            </p:cNvPr>
            <p:cNvSpPr/>
            <p:nvPr/>
          </p:nvSpPr>
          <p:spPr bwMode="auto">
            <a:xfrm>
              <a:off x="2819543" y="5257101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10¢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C5139D5-2F3D-E542-999F-4C2B4B45941E}"/>
                </a:ext>
              </a:extLst>
            </p:cNvPr>
            <p:cNvSpPr/>
            <p:nvPr/>
          </p:nvSpPr>
          <p:spPr bwMode="auto">
            <a:xfrm>
              <a:off x="3810312" y="5639567"/>
              <a:ext cx="409645" cy="401511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20¢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4DFF636-0212-AC49-93E0-D832BFF0B1D4}"/>
                </a:ext>
              </a:extLst>
            </p:cNvPr>
            <p:cNvSpPr/>
            <p:nvPr/>
          </p:nvSpPr>
          <p:spPr bwMode="auto">
            <a:xfrm>
              <a:off x="3810312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15¢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F9ABBE3-E150-FA4B-8B9B-BE7D0DC3A499}"/>
                </a:ext>
              </a:extLst>
            </p:cNvPr>
            <p:cNvSpPr/>
            <p:nvPr/>
          </p:nvSpPr>
          <p:spPr bwMode="auto">
            <a:xfrm>
              <a:off x="4648654" y="3048000"/>
              <a:ext cx="409645" cy="40151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25¢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3F6BF80-0D73-CD4B-B5C0-1C44E9C14BA9}"/>
                </a:ext>
              </a:extLst>
            </p:cNvPr>
            <p:cNvSpPr/>
            <p:nvPr/>
          </p:nvSpPr>
          <p:spPr bwMode="auto">
            <a:xfrm>
              <a:off x="1981200" y="4038287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0¢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98186C7-907B-7148-B9CB-B9D6ED71B9E7}"/>
                </a:ext>
              </a:extLst>
            </p:cNvPr>
            <p:cNvSpPr/>
            <p:nvPr/>
          </p:nvSpPr>
          <p:spPr bwMode="auto">
            <a:xfrm>
              <a:off x="4877293" y="5104749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30¢</a:t>
              </a:r>
            </a:p>
          </p:txBody>
        </p:sp>
        <p:cxnSp>
          <p:nvCxnSpPr>
            <p:cNvPr id="19" name="Straight Arrow Connector 16">
              <a:extLst>
                <a:ext uri="{FF2B5EF4-FFF2-40B4-BE49-F238E27FC236}">
                  <a16:creationId xmlns:a16="http://schemas.microsoft.com/office/drawing/2014/main" id="{3189F1B2-3972-8949-86BA-3A3E70707A6C}"/>
                </a:ext>
              </a:extLst>
            </p:cNvPr>
            <p:cNvCxnSpPr>
              <a:cxnSpLocks noChangeShapeType="1"/>
              <a:stCxn id="17" idx="6"/>
              <a:endCxn id="12" idx="2"/>
            </p:cNvCxnSpPr>
            <p:nvPr/>
          </p:nvCxnSpPr>
          <p:spPr bwMode="auto">
            <a:xfrm>
              <a:off x="2390790" y="4239739"/>
              <a:ext cx="428610" cy="1524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Arrow Connector 21">
              <a:extLst>
                <a:ext uri="{FF2B5EF4-FFF2-40B4-BE49-F238E27FC236}">
                  <a16:creationId xmlns:a16="http://schemas.microsoft.com/office/drawing/2014/main" id="{9983BF73-F219-D74F-AD21-40D4B1BFE5B8}"/>
                </a:ext>
              </a:extLst>
            </p:cNvPr>
            <p:cNvCxnSpPr>
              <a:cxnSpLocks noChangeShapeType="1"/>
              <a:stCxn id="17" idx="5"/>
              <a:endCxn id="13" idx="1"/>
            </p:cNvCxnSpPr>
            <p:nvPr/>
          </p:nvCxnSpPr>
          <p:spPr bwMode="auto">
            <a:xfrm rot="16200000" flipH="1">
              <a:off x="2137722" y="4575051"/>
              <a:ext cx="9347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Arrow Connector 23">
              <a:extLst>
                <a:ext uri="{FF2B5EF4-FFF2-40B4-BE49-F238E27FC236}">
                  <a16:creationId xmlns:a16="http://schemas.microsoft.com/office/drawing/2014/main" id="{EC5A8B9F-1954-7943-948B-82BABC2B5905}"/>
                </a:ext>
              </a:extLst>
            </p:cNvPr>
            <p:cNvCxnSpPr>
              <a:cxnSpLocks noChangeShapeType="1"/>
              <a:stCxn id="12" idx="4"/>
              <a:endCxn id="13" idx="0"/>
            </p:cNvCxnSpPr>
            <p:nvPr/>
          </p:nvCxnSpPr>
          <p:spPr bwMode="auto">
            <a:xfrm rot="5400000">
              <a:off x="2691934" y="4925539"/>
              <a:ext cx="664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Arrow Connector 26">
              <a:extLst>
                <a:ext uri="{FF2B5EF4-FFF2-40B4-BE49-F238E27FC236}">
                  <a16:creationId xmlns:a16="http://schemas.microsoft.com/office/drawing/2014/main" id="{B6D97600-9C09-6848-B60D-C0DC4AB63A56}"/>
                </a:ext>
              </a:extLst>
            </p:cNvPr>
            <p:cNvCxnSpPr>
              <a:cxnSpLocks noChangeShapeType="1"/>
              <a:stCxn id="12" idx="6"/>
              <a:endCxn id="15" idx="2"/>
            </p:cNvCxnSpPr>
            <p:nvPr/>
          </p:nvCxnSpPr>
          <p:spPr bwMode="auto">
            <a:xfrm>
              <a:off x="3228990" y="4392139"/>
              <a:ext cx="58101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Arrow Connector 28">
              <a:extLst>
                <a:ext uri="{FF2B5EF4-FFF2-40B4-BE49-F238E27FC236}">
                  <a16:creationId xmlns:a16="http://schemas.microsoft.com/office/drawing/2014/main" id="{E2C8124B-87BF-414A-87E5-7BF1918D9B99}"/>
                </a:ext>
              </a:extLst>
            </p:cNvPr>
            <p:cNvCxnSpPr>
              <a:cxnSpLocks noChangeShapeType="1"/>
              <a:stCxn id="13" idx="5"/>
              <a:endCxn id="14" idx="2"/>
            </p:cNvCxnSpPr>
            <p:nvPr/>
          </p:nvCxnSpPr>
          <p:spPr bwMode="auto">
            <a:xfrm rot="16200000" flipH="1">
              <a:off x="3370117" y="5400055"/>
              <a:ext cx="238773" cy="6409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Arrow Connector 30">
              <a:extLst>
                <a:ext uri="{FF2B5EF4-FFF2-40B4-BE49-F238E27FC236}">
                  <a16:creationId xmlns:a16="http://schemas.microsoft.com/office/drawing/2014/main" id="{D48847A5-80B3-9A4B-B66C-88FD76DB8FED}"/>
                </a:ext>
              </a:extLst>
            </p:cNvPr>
            <p:cNvCxnSpPr>
              <a:cxnSpLocks noChangeShapeType="1"/>
              <a:stCxn id="15" idx="7"/>
              <a:endCxn id="16" idx="3"/>
            </p:cNvCxnSpPr>
            <p:nvPr/>
          </p:nvCxnSpPr>
          <p:spPr bwMode="auto">
            <a:xfrm rot="5400000" flipH="1" flipV="1">
              <a:off x="4004622" y="3546351"/>
              <a:ext cx="8585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Straight Arrow Connector 32">
              <a:extLst>
                <a:ext uri="{FF2B5EF4-FFF2-40B4-BE49-F238E27FC236}">
                  <a16:creationId xmlns:a16="http://schemas.microsoft.com/office/drawing/2014/main" id="{03B94DC8-4DF0-014B-9F7C-8FF24F1A1427}"/>
                </a:ext>
              </a:extLst>
            </p:cNvPr>
            <p:cNvCxnSpPr>
              <a:cxnSpLocks noChangeShapeType="1"/>
              <a:stCxn id="14" idx="6"/>
              <a:endCxn id="18" idx="3"/>
            </p:cNvCxnSpPr>
            <p:nvPr/>
          </p:nvCxnSpPr>
          <p:spPr bwMode="auto">
            <a:xfrm flipV="1">
              <a:off x="4219590" y="5448766"/>
              <a:ext cx="717193" cy="39117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Arrow Connector 34">
              <a:extLst>
                <a:ext uri="{FF2B5EF4-FFF2-40B4-BE49-F238E27FC236}">
                  <a16:creationId xmlns:a16="http://schemas.microsoft.com/office/drawing/2014/main" id="{DA26A1D9-D5E5-0946-899C-AEC8A519B894}"/>
                </a:ext>
              </a:extLst>
            </p:cNvPr>
            <p:cNvCxnSpPr>
              <a:cxnSpLocks noChangeShapeType="1"/>
              <a:stCxn id="16" idx="5"/>
              <a:endCxn id="51" idx="1"/>
            </p:cNvCxnSpPr>
            <p:nvPr/>
          </p:nvCxnSpPr>
          <p:spPr bwMode="auto">
            <a:xfrm rot="16200000" flipH="1">
              <a:off x="5080494" y="3308678"/>
              <a:ext cx="553745" cy="7191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Arrow Connector 37">
              <a:extLst>
                <a:ext uri="{FF2B5EF4-FFF2-40B4-BE49-F238E27FC236}">
                  <a16:creationId xmlns:a16="http://schemas.microsoft.com/office/drawing/2014/main" id="{D96BFDA5-E677-C04F-BDA3-AAE8DFF34D58}"/>
                </a:ext>
              </a:extLst>
            </p:cNvPr>
            <p:cNvCxnSpPr>
              <a:cxnSpLocks noChangeShapeType="1"/>
              <a:stCxn id="18" idx="7"/>
              <a:endCxn id="51" idx="3"/>
            </p:cNvCxnSpPr>
            <p:nvPr/>
          </p:nvCxnSpPr>
          <p:spPr bwMode="auto">
            <a:xfrm rot="5400000" flipH="1" flipV="1">
              <a:off x="5004293" y="4451680"/>
              <a:ext cx="934747" cy="4905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Straight Arrow Connector 39">
              <a:extLst>
                <a:ext uri="{FF2B5EF4-FFF2-40B4-BE49-F238E27FC236}">
                  <a16:creationId xmlns:a16="http://schemas.microsoft.com/office/drawing/2014/main" id="{4C8644F4-7781-3543-9204-ACC6CFA60601}"/>
                </a:ext>
              </a:extLst>
            </p:cNvPr>
            <p:cNvCxnSpPr>
              <a:cxnSpLocks noChangeShapeType="1"/>
              <a:stCxn id="15" idx="4"/>
              <a:endCxn id="14" idx="0"/>
            </p:cNvCxnSpPr>
            <p:nvPr/>
          </p:nvCxnSpPr>
          <p:spPr bwMode="auto">
            <a:xfrm rot="5400000">
              <a:off x="3492034" y="5116039"/>
              <a:ext cx="1045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Straight Arrow Connector 41">
              <a:extLst>
                <a:ext uri="{FF2B5EF4-FFF2-40B4-BE49-F238E27FC236}">
                  <a16:creationId xmlns:a16="http://schemas.microsoft.com/office/drawing/2014/main" id="{357CECD0-7C02-1440-B851-82A600FE0B22}"/>
                </a:ext>
              </a:extLst>
            </p:cNvPr>
            <p:cNvCxnSpPr>
              <a:cxnSpLocks noChangeShapeType="1"/>
              <a:stCxn id="16" idx="4"/>
              <a:endCxn id="18" idx="0"/>
            </p:cNvCxnSpPr>
            <p:nvPr/>
          </p:nvCxnSpPr>
          <p:spPr bwMode="auto">
            <a:xfrm rot="16200000" flipH="1">
              <a:off x="4139734" y="4163539"/>
              <a:ext cx="1655122" cy="228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Straight Arrow Connector 60">
              <a:extLst>
                <a:ext uri="{FF2B5EF4-FFF2-40B4-BE49-F238E27FC236}">
                  <a16:creationId xmlns:a16="http://schemas.microsoft.com/office/drawing/2014/main" id="{6C579033-C4F0-D44B-95AA-B511A691874C}"/>
                </a:ext>
              </a:extLst>
            </p:cNvPr>
            <p:cNvCxnSpPr>
              <a:cxnSpLocks noChangeShapeType="1"/>
              <a:stCxn id="17" idx="7"/>
              <a:endCxn id="16" idx="2"/>
            </p:cNvCxnSpPr>
            <p:nvPr/>
          </p:nvCxnSpPr>
          <p:spPr bwMode="auto">
            <a:xfrm rot="5400000" flipH="1" flipV="1">
              <a:off x="3065317" y="2514630"/>
              <a:ext cx="848373" cy="23173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Straight Arrow Connector 77">
              <a:extLst>
                <a:ext uri="{FF2B5EF4-FFF2-40B4-BE49-F238E27FC236}">
                  <a16:creationId xmlns:a16="http://schemas.microsoft.com/office/drawing/2014/main" id="{2D9C4BFB-456A-E349-AAD1-ECC3C4358E54}"/>
                </a:ext>
              </a:extLst>
            </p:cNvPr>
            <p:cNvCxnSpPr>
              <a:cxnSpLocks noChangeShapeType="1"/>
              <a:stCxn id="12" idx="5"/>
              <a:endCxn id="18" idx="2"/>
            </p:cNvCxnSpPr>
            <p:nvPr/>
          </p:nvCxnSpPr>
          <p:spPr bwMode="auto">
            <a:xfrm rot="16200000" flipH="1">
              <a:off x="3636817" y="4066555"/>
              <a:ext cx="772173" cy="17077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TextBox 79">
              <a:extLst>
                <a:ext uri="{FF2B5EF4-FFF2-40B4-BE49-F238E27FC236}">
                  <a16:creationId xmlns:a16="http://schemas.microsoft.com/office/drawing/2014/main" id="{732EED6A-58DE-E64A-A5AA-4CEF1CAE08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0" y="35052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3" name="TextBox 80">
              <a:extLst>
                <a:ext uri="{FF2B5EF4-FFF2-40B4-BE49-F238E27FC236}">
                  <a16:creationId xmlns:a16="http://schemas.microsoft.com/office/drawing/2014/main" id="{9BF9A161-F667-D64C-9E38-942F0CF5A6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4200" y="4495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4" name="TextBox 81">
              <a:extLst>
                <a:ext uri="{FF2B5EF4-FFF2-40B4-BE49-F238E27FC236}">
                  <a16:creationId xmlns:a16="http://schemas.microsoft.com/office/drawing/2014/main" id="{07D72C9D-B351-CC4F-9126-2FCC6D3790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4876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5" name="TextBox 82">
              <a:extLst>
                <a:ext uri="{FF2B5EF4-FFF2-40B4-BE49-F238E27FC236}">
                  <a16:creationId xmlns:a16="http://schemas.microsoft.com/office/drawing/2014/main" id="{9BCA422B-5F5B-424A-937C-B9722C440C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5638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6" name="TextBox 83">
              <a:extLst>
                <a:ext uri="{FF2B5EF4-FFF2-40B4-BE49-F238E27FC236}">
                  <a16:creationId xmlns:a16="http://schemas.microsoft.com/office/drawing/2014/main" id="{11487475-8749-D744-A14E-B76A4829E0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9600" y="55904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7" name="TextBox 84">
              <a:extLst>
                <a:ext uri="{FF2B5EF4-FFF2-40B4-BE49-F238E27FC236}">
                  <a16:creationId xmlns:a16="http://schemas.microsoft.com/office/drawing/2014/main" id="{A40C3FE2-89C0-A84C-B700-6FF5E1F36A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3581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8" name="TextBox 85">
              <a:extLst>
                <a:ext uri="{FF2B5EF4-FFF2-40B4-BE49-F238E27FC236}">
                  <a16:creationId xmlns:a16="http://schemas.microsoft.com/office/drawing/2014/main" id="{D6CE482D-3014-004F-A578-5842A4D57E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8600" y="37616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9" name="TextBox 86">
              <a:extLst>
                <a:ext uri="{FF2B5EF4-FFF2-40B4-BE49-F238E27FC236}">
                  <a16:creationId xmlns:a16="http://schemas.microsoft.com/office/drawing/2014/main" id="{88ADD2F1-47F7-1444-BEBA-8A801238A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114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40" name="TextBox 87">
              <a:extLst>
                <a:ext uri="{FF2B5EF4-FFF2-40B4-BE49-F238E27FC236}">
                  <a16:creationId xmlns:a16="http://schemas.microsoft.com/office/drawing/2014/main" id="{04DA3DBE-94CA-174D-90D0-51D8AFC738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1" name="TextBox 88">
              <a:extLst>
                <a:ext uri="{FF2B5EF4-FFF2-40B4-BE49-F238E27FC236}">
                  <a16:creationId xmlns:a16="http://schemas.microsoft.com/office/drawing/2014/main" id="{62F9E5B5-7A1A-404C-A30D-EEE83FA02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4724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2" name="TextBox 89">
              <a:extLst>
                <a:ext uri="{FF2B5EF4-FFF2-40B4-BE49-F238E27FC236}">
                  <a16:creationId xmlns:a16="http://schemas.microsoft.com/office/drawing/2014/main" id="{C49A7AB7-C7EF-D748-BEA6-F6998FD485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800" y="3962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3" name="Straight Arrow Connector 91">
              <a:extLst>
                <a:ext uri="{FF2B5EF4-FFF2-40B4-BE49-F238E27FC236}">
                  <a16:creationId xmlns:a16="http://schemas.microsoft.com/office/drawing/2014/main" id="{7C9E6476-FD75-3745-8CAC-60940BEC7B47}"/>
                </a:ext>
              </a:extLst>
            </p:cNvPr>
            <p:cNvCxnSpPr>
              <a:cxnSpLocks noChangeShapeType="1"/>
              <a:stCxn id="13" idx="7"/>
              <a:endCxn id="15" idx="3"/>
            </p:cNvCxnSpPr>
            <p:nvPr/>
          </p:nvCxnSpPr>
          <p:spPr bwMode="auto">
            <a:xfrm rot="5400000" flipH="1" flipV="1">
              <a:off x="3128322" y="4575051"/>
              <a:ext cx="782346" cy="7009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Straight Arrow Connector 93">
              <a:extLst>
                <a:ext uri="{FF2B5EF4-FFF2-40B4-BE49-F238E27FC236}">
                  <a16:creationId xmlns:a16="http://schemas.microsoft.com/office/drawing/2014/main" id="{B2EE1A7A-6D6A-2B47-8F34-F234D866F883}"/>
                </a:ext>
              </a:extLst>
            </p:cNvPr>
            <p:cNvCxnSpPr>
              <a:cxnSpLocks noChangeShapeType="1"/>
              <a:stCxn id="14" idx="7"/>
              <a:endCxn id="16" idx="4"/>
            </p:cNvCxnSpPr>
            <p:nvPr/>
          </p:nvCxnSpPr>
          <p:spPr bwMode="auto">
            <a:xfrm rot="5400000" flipH="1" flipV="1">
              <a:off x="3382584" y="4227301"/>
              <a:ext cx="2247434" cy="6933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TextBox 94">
              <a:extLst>
                <a:ext uri="{FF2B5EF4-FFF2-40B4-BE49-F238E27FC236}">
                  <a16:creationId xmlns:a16="http://schemas.microsoft.com/office/drawing/2014/main" id="{2AADADB9-1A6E-2C4C-8FD6-E2F41061E2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6" name="Straight Arrow Connector 96">
              <a:extLst>
                <a:ext uri="{FF2B5EF4-FFF2-40B4-BE49-F238E27FC236}">
                  <a16:creationId xmlns:a16="http://schemas.microsoft.com/office/drawing/2014/main" id="{C2A80C42-E49F-694E-A522-86A4BD78F756}"/>
                </a:ext>
              </a:extLst>
            </p:cNvPr>
            <p:cNvCxnSpPr>
              <a:cxnSpLocks noChangeShapeType="1"/>
              <a:stCxn id="13" idx="6"/>
              <a:endCxn id="51" idx="2"/>
            </p:cNvCxnSpPr>
            <p:nvPr/>
          </p:nvCxnSpPr>
          <p:spPr bwMode="auto">
            <a:xfrm flipV="1">
              <a:off x="3228990" y="4087338"/>
              <a:ext cx="2427953" cy="137160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TextBox 99">
              <a:extLst>
                <a:ext uri="{FF2B5EF4-FFF2-40B4-BE49-F238E27FC236}">
                  <a16:creationId xmlns:a16="http://schemas.microsoft.com/office/drawing/2014/main" id="{FB2DD69E-CCCF-2A44-8FF3-876C992DA5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5181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48" name="TextBox 100">
              <a:extLst>
                <a:ext uri="{FF2B5EF4-FFF2-40B4-BE49-F238E27FC236}">
                  <a16:creationId xmlns:a16="http://schemas.microsoft.com/office/drawing/2014/main" id="{BB3BEC75-D3A1-E446-A898-325479FF4E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9" name="TextBox 123">
              <a:extLst>
                <a:ext uri="{FF2B5EF4-FFF2-40B4-BE49-F238E27FC236}">
                  <a16:creationId xmlns:a16="http://schemas.microsoft.com/office/drawing/2014/main" id="{5EED9B49-B6EB-904E-B1ED-C20D4A5DA1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000" y="5257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50" name="TextBox 124">
              <a:extLst>
                <a:ext uri="{FF2B5EF4-FFF2-40B4-BE49-F238E27FC236}">
                  <a16:creationId xmlns:a16="http://schemas.microsoft.com/office/drawing/2014/main" id="{2122C0CF-9CA9-2240-B99A-538556B997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2400" y="45720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9326EBA4-A225-0544-BDC8-21DE58A73E60}"/>
                </a:ext>
              </a:extLst>
            </p:cNvPr>
            <p:cNvSpPr/>
            <p:nvPr/>
          </p:nvSpPr>
          <p:spPr bwMode="auto">
            <a:xfrm>
              <a:off x="5656888" y="3885935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35¢</a:t>
              </a:r>
            </a:p>
          </p:txBody>
        </p:sp>
        <p:sp>
          <p:nvSpPr>
            <p:cNvPr id="52" name="Oval 127">
              <a:extLst>
                <a:ext uri="{FF2B5EF4-FFF2-40B4-BE49-F238E27FC236}">
                  <a16:creationId xmlns:a16="http://schemas.microsoft.com/office/drawing/2014/main" id="{70539648-A611-8D47-8072-3009F0B29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6991" y="3918978"/>
              <a:ext cx="335651" cy="3356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endParaRPr lang="en-US" sz="900"/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2841619E-BA5C-904E-81EB-094C668B45AC}"/>
              </a:ext>
            </a:extLst>
          </p:cNvPr>
          <p:cNvSpPr txBox="1"/>
          <p:nvPr/>
        </p:nvSpPr>
        <p:spPr>
          <a:xfrm>
            <a:off x="5715000" y="3429000"/>
            <a:ext cx="2971800" cy="35394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/>
                <a:cs typeface="Courier New"/>
              </a:rPr>
              <a:t>0cents N 5cents</a:t>
            </a:r>
          </a:p>
          <a:p>
            <a:r>
              <a:rPr lang="en-US" sz="1400" dirty="0">
                <a:latin typeface="Courier New"/>
                <a:cs typeface="Courier New"/>
              </a:rPr>
              <a:t>0cents D 10cents</a:t>
            </a:r>
          </a:p>
          <a:p>
            <a:r>
              <a:rPr lang="en-US" sz="1400" dirty="0">
                <a:latin typeface="Courier New"/>
                <a:cs typeface="Courier New"/>
              </a:rPr>
              <a:t>0cents Q 25cents</a:t>
            </a:r>
          </a:p>
          <a:p>
            <a:r>
              <a:rPr lang="en-US" sz="1400" dirty="0">
                <a:latin typeface="Courier New"/>
                <a:cs typeface="Courier New"/>
              </a:rPr>
              <a:t>5cents N 10cents</a:t>
            </a:r>
          </a:p>
          <a:p>
            <a:r>
              <a:rPr lang="en-US" sz="1400" dirty="0">
                <a:latin typeface="Courier New"/>
                <a:cs typeface="Courier New"/>
              </a:rPr>
              <a:t>5cents D 15cents</a:t>
            </a:r>
          </a:p>
          <a:p>
            <a:r>
              <a:rPr lang="en-US" sz="1400" dirty="0">
                <a:latin typeface="Courier New"/>
                <a:cs typeface="Courier New"/>
              </a:rPr>
              <a:t>5cents Q 30cents</a:t>
            </a:r>
          </a:p>
          <a:p>
            <a:r>
              <a:rPr lang="en-US" sz="1400" dirty="0">
                <a:latin typeface="Courier New"/>
                <a:cs typeface="Courier New"/>
              </a:rPr>
              <a:t>10cents N 15cents</a:t>
            </a:r>
          </a:p>
          <a:p>
            <a:r>
              <a:rPr lang="en-US" sz="1400" dirty="0">
                <a:latin typeface="Courier New"/>
                <a:cs typeface="Courier New"/>
              </a:rPr>
              <a:t>10cents D 20cents</a:t>
            </a:r>
          </a:p>
          <a:p>
            <a:r>
              <a:rPr lang="en-US" sz="1400" dirty="0">
                <a:latin typeface="Courier New"/>
                <a:cs typeface="Courier New"/>
              </a:rPr>
              <a:t>10cents Q 35cents</a:t>
            </a:r>
          </a:p>
          <a:p>
            <a:r>
              <a:rPr lang="en-US" sz="1400" dirty="0">
                <a:latin typeface="Courier New"/>
                <a:cs typeface="Courier New"/>
              </a:rPr>
              <a:t>15cents N 20cents</a:t>
            </a:r>
          </a:p>
          <a:p>
            <a:r>
              <a:rPr lang="en-US" sz="1400" dirty="0">
                <a:latin typeface="Courier New"/>
                <a:cs typeface="Courier New"/>
              </a:rPr>
              <a:t>15cents D 25cents</a:t>
            </a:r>
          </a:p>
          <a:p>
            <a:r>
              <a:rPr lang="en-US" sz="1400" dirty="0">
                <a:latin typeface="Courier New"/>
                <a:cs typeface="Courier New"/>
              </a:rPr>
              <a:t>20cents N 25cents</a:t>
            </a:r>
          </a:p>
          <a:p>
            <a:r>
              <a:rPr lang="en-US" sz="1400" dirty="0">
                <a:latin typeface="Courier New"/>
                <a:cs typeface="Courier New"/>
              </a:rPr>
              <a:t>20cents D 30cents</a:t>
            </a:r>
          </a:p>
          <a:p>
            <a:r>
              <a:rPr lang="en-US" sz="1400" dirty="0">
                <a:latin typeface="Courier New"/>
                <a:cs typeface="Courier New"/>
              </a:rPr>
              <a:t>25cents N 30cents</a:t>
            </a:r>
          </a:p>
          <a:p>
            <a:r>
              <a:rPr lang="en-US" sz="1400" dirty="0">
                <a:latin typeface="Courier New"/>
                <a:cs typeface="Courier New"/>
              </a:rPr>
              <a:t>25cents D 35cents</a:t>
            </a:r>
          </a:p>
          <a:p>
            <a:r>
              <a:rPr lang="en-US" sz="1400" dirty="0">
                <a:latin typeface="Courier New"/>
                <a:cs typeface="Courier New"/>
              </a:rPr>
              <a:t>30cents N 35cents</a:t>
            </a:r>
          </a:p>
        </p:txBody>
      </p:sp>
    </p:spTree>
    <p:extLst>
      <p:ext uri="{BB962C8B-B14F-4D97-AF65-F5344CB8AC3E}">
        <p14:creationId xmlns:p14="http://schemas.microsoft.com/office/powerpoint/2010/main" val="373750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HW6: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PathTracer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E052868-25FC-E547-A726-4FDB758E13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47111" name="Picture 4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31900"/>
            <a:ext cx="4191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562600" y="1612900"/>
            <a:ext cx="29718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locked push locked</a:t>
            </a:r>
          </a:p>
          <a:p>
            <a:r>
              <a:rPr lang="en-US" sz="1600" dirty="0">
                <a:latin typeface="Courier New"/>
                <a:cs typeface="Courier New"/>
              </a:rPr>
              <a:t>locked coin unlocked</a:t>
            </a:r>
          </a:p>
          <a:p>
            <a:r>
              <a:rPr lang="en-US" sz="1600" dirty="0">
                <a:latin typeface="Courier New"/>
                <a:cs typeface="Courier New"/>
              </a:rPr>
              <a:t>unlocked push locked</a:t>
            </a:r>
          </a:p>
          <a:p>
            <a:r>
              <a:rPr lang="en-US" sz="1600" dirty="0">
                <a:latin typeface="Courier New"/>
                <a:cs typeface="Courier New"/>
              </a:rPr>
              <a:t>unlocked coin unlocked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685800" y="3276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given a start state and sequence of edges, determine the end state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6BDBFF-B88D-C143-882A-78D5835AE4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650" y="4191000"/>
            <a:ext cx="7912100" cy="26289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309110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HW6: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PathFinder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E052868-25FC-E547-A726-4FDB758E13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 bwMode="auto">
          <a:xfrm>
            <a:off x="685800" y="1295400"/>
            <a:ext cx="8458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8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84" charset="0"/>
                <a:ea typeface="ＭＳ Ｐゴシック" pitchFamily="-84" charset="-128"/>
              </a:defRPr>
            </a:lvl9pPr>
          </a:lstStyle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you are given a method that finds a shortest path between to states</a:t>
            </a:r>
          </a:p>
          <a:p>
            <a:pPr marL="400050" lvl="1" indent="0">
              <a:buNone/>
            </a:pPr>
            <a:endParaRPr lang="en-US" sz="1400"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US" sz="140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fsm</a:t>
            </a:r>
            <a:r>
              <a:rPr lang="en-US" sz="1400" dirty="0" err="1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.findPath</a:t>
            </a:r>
            <a:r>
              <a:rPr lang="en-US" sz="14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("0cents","35cents") </a:t>
            </a:r>
            <a:r>
              <a:rPr lang="en-US" sz="14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  <a:sym typeface="Wingdings" pitchFamily="2" charset="2"/>
              </a:rPr>
              <a:t> ["0cents","10cents","35cents"]</a:t>
            </a:r>
          </a:p>
          <a:p>
            <a:pPr marL="400050" lvl="1" indent="0">
              <a:buNone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Wingdings" pitchFamily="2" charset="2"/>
            </a:endParaRPr>
          </a:p>
          <a:p>
            <a:pPr lvl="1" indent="-342900"/>
            <a:r>
              <a:rPr lang="en-US" dirty="0">
                <a:latin typeface="Arial Narrow" charset="0"/>
                <a:ea typeface="ＭＳ Ｐゴシック" charset="0"/>
                <a:sym typeface="Wingdings" pitchFamily="2" charset="2"/>
              </a:rPr>
              <a:t>you will write a driver class that repeatedly finds and prints paths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10" name="Group 134">
            <a:extLst>
              <a:ext uri="{FF2B5EF4-FFF2-40B4-BE49-F238E27FC236}">
                <a16:creationId xmlns:a16="http://schemas.microsoft.com/office/drawing/2014/main" id="{A6850104-B365-B149-B3D0-32E2BEFEF7A6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3429000"/>
            <a:ext cx="3487738" cy="2819400"/>
            <a:chOff x="1981200" y="3048000"/>
            <a:chExt cx="4085333" cy="299307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BEC74CF-3FB5-7E42-A931-9100CB04ABFE}"/>
                </a:ext>
              </a:extLst>
            </p:cNvPr>
            <p:cNvSpPr/>
            <p:nvPr/>
          </p:nvSpPr>
          <p:spPr bwMode="auto">
            <a:xfrm>
              <a:off x="2819543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5¢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F8332BD-ABB7-6C43-B3BC-99640E88B6E3}"/>
                </a:ext>
              </a:extLst>
            </p:cNvPr>
            <p:cNvSpPr/>
            <p:nvPr/>
          </p:nvSpPr>
          <p:spPr bwMode="auto">
            <a:xfrm>
              <a:off x="2819543" y="5257101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10¢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6FC2145-708C-524A-A6C8-1A9DDCC7290B}"/>
                </a:ext>
              </a:extLst>
            </p:cNvPr>
            <p:cNvSpPr/>
            <p:nvPr/>
          </p:nvSpPr>
          <p:spPr bwMode="auto">
            <a:xfrm>
              <a:off x="3810312" y="5639567"/>
              <a:ext cx="409645" cy="401511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20¢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2482BB3-40DF-5143-A0F7-B0DA069E819B}"/>
                </a:ext>
              </a:extLst>
            </p:cNvPr>
            <p:cNvSpPr/>
            <p:nvPr/>
          </p:nvSpPr>
          <p:spPr bwMode="auto">
            <a:xfrm>
              <a:off x="3810312" y="4190638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15¢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9032225-C73A-9042-94B8-B770B2807C97}"/>
                </a:ext>
              </a:extLst>
            </p:cNvPr>
            <p:cNvSpPr/>
            <p:nvPr/>
          </p:nvSpPr>
          <p:spPr bwMode="auto">
            <a:xfrm>
              <a:off x="4648654" y="3048000"/>
              <a:ext cx="409645" cy="40151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25¢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BF45C181-6693-C542-9FFB-6CD746CB5899}"/>
                </a:ext>
              </a:extLst>
            </p:cNvPr>
            <p:cNvSpPr/>
            <p:nvPr/>
          </p:nvSpPr>
          <p:spPr bwMode="auto">
            <a:xfrm>
              <a:off x="1981200" y="4038287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0¢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FAAFB98-9651-E54C-B8C7-6246BD78E4F7}"/>
                </a:ext>
              </a:extLst>
            </p:cNvPr>
            <p:cNvSpPr/>
            <p:nvPr/>
          </p:nvSpPr>
          <p:spPr bwMode="auto">
            <a:xfrm>
              <a:off x="4877293" y="5104749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30¢</a:t>
              </a:r>
            </a:p>
          </p:txBody>
        </p:sp>
        <p:cxnSp>
          <p:nvCxnSpPr>
            <p:cNvPr id="18" name="Straight Arrow Connector 16">
              <a:extLst>
                <a:ext uri="{FF2B5EF4-FFF2-40B4-BE49-F238E27FC236}">
                  <a16:creationId xmlns:a16="http://schemas.microsoft.com/office/drawing/2014/main" id="{29BAE298-9528-994E-8D77-57D9D39FB2B4}"/>
                </a:ext>
              </a:extLst>
            </p:cNvPr>
            <p:cNvCxnSpPr>
              <a:cxnSpLocks noChangeShapeType="1"/>
              <a:stCxn id="16" idx="6"/>
              <a:endCxn id="11" idx="2"/>
            </p:cNvCxnSpPr>
            <p:nvPr/>
          </p:nvCxnSpPr>
          <p:spPr bwMode="auto">
            <a:xfrm>
              <a:off x="2390790" y="4239739"/>
              <a:ext cx="428610" cy="1524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Straight Arrow Connector 21">
              <a:extLst>
                <a:ext uri="{FF2B5EF4-FFF2-40B4-BE49-F238E27FC236}">
                  <a16:creationId xmlns:a16="http://schemas.microsoft.com/office/drawing/2014/main" id="{FCC41E47-5365-734C-B408-31F584FA587D}"/>
                </a:ext>
              </a:extLst>
            </p:cNvPr>
            <p:cNvCxnSpPr>
              <a:cxnSpLocks noChangeShapeType="1"/>
              <a:stCxn id="16" idx="5"/>
              <a:endCxn id="12" idx="1"/>
            </p:cNvCxnSpPr>
            <p:nvPr/>
          </p:nvCxnSpPr>
          <p:spPr bwMode="auto">
            <a:xfrm rot="16200000" flipH="1">
              <a:off x="2137722" y="4575051"/>
              <a:ext cx="9347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Arrow Connector 23">
              <a:extLst>
                <a:ext uri="{FF2B5EF4-FFF2-40B4-BE49-F238E27FC236}">
                  <a16:creationId xmlns:a16="http://schemas.microsoft.com/office/drawing/2014/main" id="{28B180DE-CCB0-5A4F-A5DE-E47CBA10A878}"/>
                </a:ext>
              </a:extLst>
            </p:cNvPr>
            <p:cNvCxnSpPr>
              <a:cxnSpLocks noChangeShapeType="1"/>
              <a:stCxn id="11" idx="4"/>
              <a:endCxn id="12" idx="0"/>
            </p:cNvCxnSpPr>
            <p:nvPr/>
          </p:nvCxnSpPr>
          <p:spPr bwMode="auto">
            <a:xfrm rot="5400000">
              <a:off x="2691934" y="4925539"/>
              <a:ext cx="664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Arrow Connector 26">
              <a:extLst>
                <a:ext uri="{FF2B5EF4-FFF2-40B4-BE49-F238E27FC236}">
                  <a16:creationId xmlns:a16="http://schemas.microsoft.com/office/drawing/2014/main" id="{F47FC286-42F2-8949-BBE6-00054BF4ACB0}"/>
                </a:ext>
              </a:extLst>
            </p:cNvPr>
            <p:cNvCxnSpPr>
              <a:cxnSpLocks noChangeShapeType="1"/>
              <a:stCxn id="11" idx="6"/>
              <a:endCxn id="14" idx="2"/>
            </p:cNvCxnSpPr>
            <p:nvPr/>
          </p:nvCxnSpPr>
          <p:spPr bwMode="auto">
            <a:xfrm>
              <a:off x="3228990" y="4392139"/>
              <a:ext cx="58101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Arrow Connector 28">
              <a:extLst>
                <a:ext uri="{FF2B5EF4-FFF2-40B4-BE49-F238E27FC236}">
                  <a16:creationId xmlns:a16="http://schemas.microsoft.com/office/drawing/2014/main" id="{F55471D6-D001-9643-B842-8A124824ED52}"/>
                </a:ext>
              </a:extLst>
            </p:cNvPr>
            <p:cNvCxnSpPr>
              <a:cxnSpLocks noChangeShapeType="1"/>
              <a:stCxn id="12" idx="5"/>
              <a:endCxn id="13" idx="2"/>
            </p:cNvCxnSpPr>
            <p:nvPr/>
          </p:nvCxnSpPr>
          <p:spPr bwMode="auto">
            <a:xfrm rot="16200000" flipH="1">
              <a:off x="3370117" y="5400055"/>
              <a:ext cx="238773" cy="6409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Arrow Connector 30">
              <a:extLst>
                <a:ext uri="{FF2B5EF4-FFF2-40B4-BE49-F238E27FC236}">
                  <a16:creationId xmlns:a16="http://schemas.microsoft.com/office/drawing/2014/main" id="{89416E8A-E372-7543-9E13-44B033599F74}"/>
                </a:ext>
              </a:extLst>
            </p:cNvPr>
            <p:cNvCxnSpPr>
              <a:cxnSpLocks noChangeShapeType="1"/>
              <a:stCxn id="14" idx="7"/>
              <a:endCxn id="15" idx="3"/>
            </p:cNvCxnSpPr>
            <p:nvPr/>
          </p:nvCxnSpPr>
          <p:spPr bwMode="auto">
            <a:xfrm rot="5400000" flipH="1" flipV="1">
              <a:off x="4004622" y="3546351"/>
              <a:ext cx="858546" cy="5485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Arrow Connector 32">
              <a:extLst>
                <a:ext uri="{FF2B5EF4-FFF2-40B4-BE49-F238E27FC236}">
                  <a16:creationId xmlns:a16="http://schemas.microsoft.com/office/drawing/2014/main" id="{6DE2CA85-363A-2347-A607-D64E44EE84C4}"/>
                </a:ext>
              </a:extLst>
            </p:cNvPr>
            <p:cNvCxnSpPr>
              <a:cxnSpLocks noChangeShapeType="1"/>
              <a:stCxn id="13" idx="6"/>
              <a:endCxn id="17" idx="3"/>
            </p:cNvCxnSpPr>
            <p:nvPr/>
          </p:nvCxnSpPr>
          <p:spPr bwMode="auto">
            <a:xfrm flipV="1">
              <a:off x="4219590" y="5448766"/>
              <a:ext cx="717193" cy="39117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Straight Arrow Connector 34">
              <a:extLst>
                <a:ext uri="{FF2B5EF4-FFF2-40B4-BE49-F238E27FC236}">
                  <a16:creationId xmlns:a16="http://schemas.microsoft.com/office/drawing/2014/main" id="{D65A8738-F2DC-F546-9240-23B1CF426F1B}"/>
                </a:ext>
              </a:extLst>
            </p:cNvPr>
            <p:cNvCxnSpPr>
              <a:cxnSpLocks noChangeShapeType="1"/>
              <a:stCxn id="15" idx="5"/>
              <a:endCxn id="50" idx="1"/>
            </p:cNvCxnSpPr>
            <p:nvPr/>
          </p:nvCxnSpPr>
          <p:spPr bwMode="auto">
            <a:xfrm rot="16200000" flipH="1">
              <a:off x="5080494" y="3308678"/>
              <a:ext cx="553745" cy="7191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Arrow Connector 37">
              <a:extLst>
                <a:ext uri="{FF2B5EF4-FFF2-40B4-BE49-F238E27FC236}">
                  <a16:creationId xmlns:a16="http://schemas.microsoft.com/office/drawing/2014/main" id="{34C6041B-0B6A-474C-AC24-3A3466C873D9}"/>
                </a:ext>
              </a:extLst>
            </p:cNvPr>
            <p:cNvCxnSpPr>
              <a:cxnSpLocks noChangeShapeType="1"/>
              <a:stCxn id="17" idx="7"/>
              <a:endCxn id="50" idx="3"/>
            </p:cNvCxnSpPr>
            <p:nvPr/>
          </p:nvCxnSpPr>
          <p:spPr bwMode="auto">
            <a:xfrm rot="5400000" flipH="1" flipV="1">
              <a:off x="5004293" y="4451680"/>
              <a:ext cx="934747" cy="49051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Arrow Connector 39">
              <a:extLst>
                <a:ext uri="{FF2B5EF4-FFF2-40B4-BE49-F238E27FC236}">
                  <a16:creationId xmlns:a16="http://schemas.microsoft.com/office/drawing/2014/main" id="{AB729468-7763-C44C-9A48-185FA45A255D}"/>
                </a:ext>
              </a:extLst>
            </p:cNvPr>
            <p:cNvCxnSpPr>
              <a:cxnSpLocks noChangeShapeType="1"/>
              <a:stCxn id="14" idx="4"/>
              <a:endCxn id="13" idx="0"/>
            </p:cNvCxnSpPr>
            <p:nvPr/>
          </p:nvCxnSpPr>
          <p:spPr bwMode="auto">
            <a:xfrm rot="5400000">
              <a:off x="3492034" y="5116039"/>
              <a:ext cx="1045522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Straight Arrow Connector 41">
              <a:extLst>
                <a:ext uri="{FF2B5EF4-FFF2-40B4-BE49-F238E27FC236}">
                  <a16:creationId xmlns:a16="http://schemas.microsoft.com/office/drawing/2014/main" id="{A6C5C892-54A6-9247-953A-AA8BA217BB75}"/>
                </a:ext>
              </a:extLst>
            </p:cNvPr>
            <p:cNvCxnSpPr>
              <a:cxnSpLocks noChangeShapeType="1"/>
              <a:stCxn id="15" idx="4"/>
              <a:endCxn id="17" idx="0"/>
            </p:cNvCxnSpPr>
            <p:nvPr/>
          </p:nvCxnSpPr>
          <p:spPr bwMode="auto">
            <a:xfrm rot="16200000" flipH="1">
              <a:off x="4139734" y="4163539"/>
              <a:ext cx="1655122" cy="228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Straight Arrow Connector 60">
              <a:extLst>
                <a:ext uri="{FF2B5EF4-FFF2-40B4-BE49-F238E27FC236}">
                  <a16:creationId xmlns:a16="http://schemas.microsoft.com/office/drawing/2014/main" id="{3C9806CB-FEF8-084D-937C-9BF33EB46B34}"/>
                </a:ext>
              </a:extLst>
            </p:cNvPr>
            <p:cNvCxnSpPr>
              <a:cxnSpLocks noChangeShapeType="1"/>
              <a:stCxn id="16" idx="7"/>
              <a:endCxn id="15" idx="2"/>
            </p:cNvCxnSpPr>
            <p:nvPr/>
          </p:nvCxnSpPr>
          <p:spPr bwMode="auto">
            <a:xfrm rot="5400000" flipH="1" flipV="1">
              <a:off x="3065317" y="2514630"/>
              <a:ext cx="848373" cy="23173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Straight Arrow Connector 77">
              <a:extLst>
                <a:ext uri="{FF2B5EF4-FFF2-40B4-BE49-F238E27FC236}">
                  <a16:creationId xmlns:a16="http://schemas.microsoft.com/office/drawing/2014/main" id="{8020FB30-87DB-A242-9F20-E470C5C823D3}"/>
                </a:ext>
              </a:extLst>
            </p:cNvPr>
            <p:cNvCxnSpPr>
              <a:cxnSpLocks noChangeShapeType="1"/>
              <a:stCxn id="11" idx="5"/>
              <a:endCxn id="17" idx="2"/>
            </p:cNvCxnSpPr>
            <p:nvPr/>
          </p:nvCxnSpPr>
          <p:spPr bwMode="auto">
            <a:xfrm rot="16200000" flipH="1">
              <a:off x="3636817" y="4066555"/>
              <a:ext cx="772173" cy="17077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TextBox 79">
              <a:extLst>
                <a:ext uri="{FF2B5EF4-FFF2-40B4-BE49-F238E27FC236}">
                  <a16:creationId xmlns:a16="http://schemas.microsoft.com/office/drawing/2014/main" id="{F34683E1-6184-5544-A71F-4E1ED4BBC7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0" y="35052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2" name="TextBox 80">
              <a:extLst>
                <a:ext uri="{FF2B5EF4-FFF2-40B4-BE49-F238E27FC236}">
                  <a16:creationId xmlns:a16="http://schemas.microsoft.com/office/drawing/2014/main" id="{3FFBB869-EEC9-0441-B9A7-90B4226F3D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4200" y="4495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33" name="TextBox 81">
              <a:extLst>
                <a:ext uri="{FF2B5EF4-FFF2-40B4-BE49-F238E27FC236}">
                  <a16:creationId xmlns:a16="http://schemas.microsoft.com/office/drawing/2014/main" id="{6B3F462B-2900-8C4A-B3E8-6AF0BAB6C5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2200" y="4876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4" name="TextBox 82">
              <a:extLst>
                <a:ext uri="{FF2B5EF4-FFF2-40B4-BE49-F238E27FC236}">
                  <a16:creationId xmlns:a16="http://schemas.microsoft.com/office/drawing/2014/main" id="{905D7C53-DAE3-A548-A651-7399E73F26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5638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5" name="TextBox 83">
              <a:extLst>
                <a:ext uri="{FF2B5EF4-FFF2-40B4-BE49-F238E27FC236}">
                  <a16:creationId xmlns:a16="http://schemas.microsoft.com/office/drawing/2014/main" id="{B1BE0FAB-2750-0E46-97F4-4E48E37389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9600" y="55904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6" name="TextBox 84">
              <a:extLst>
                <a:ext uri="{FF2B5EF4-FFF2-40B4-BE49-F238E27FC236}">
                  <a16:creationId xmlns:a16="http://schemas.microsoft.com/office/drawing/2014/main" id="{056C1677-88A0-D24F-B483-9B5B00A83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3581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7" name="TextBox 85">
              <a:extLst>
                <a:ext uri="{FF2B5EF4-FFF2-40B4-BE49-F238E27FC236}">
                  <a16:creationId xmlns:a16="http://schemas.microsoft.com/office/drawing/2014/main" id="{29D6C3FF-FD83-6E4C-9C59-E9FC04E73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8600" y="3761601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8" name="TextBox 86">
              <a:extLst>
                <a:ext uri="{FF2B5EF4-FFF2-40B4-BE49-F238E27FC236}">
                  <a16:creationId xmlns:a16="http://schemas.microsoft.com/office/drawing/2014/main" id="{724691D5-B88F-4643-BBF5-DEC3411CDD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114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D</a:t>
              </a:r>
              <a:endParaRPr lang="en-US"/>
            </a:p>
          </p:txBody>
        </p:sp>
        <p:sp>
          <p:nvSpPr>
            <p:cNvPr id="39" name="TextBox 87">
              <a:extLst>
                <a:ext uri="{FF2B5EF4-FFF2-40B4-BE49-F238E27FC236}">
                  <a16:creationId xmlns:a16="http://schemas.microsoft.com/office/drawing/2014/main" id="{BD7BFFCD-2CEA-4642-A8BB-083463AFB9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0" name="TextBox 88">
              <a:extLst>
                <a:ext uri="{FF2B5EF4-FFF2-40B4-BE49-F238E27FC236}">
                  <a16:creationId xmlns:a16="http://schemas.microsoft.com/office/drawing/2014/main" id="{BD577482-5EE7-AE4F-B318-75889DADF7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4724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1" name="TextBox 89">
              <a:extLst>
                <a:ext uri="{FF2B5EF4-FFF2-40B4-BE49-F238E27FC236}">
                  <a16:creationId xmlns:a16="http://schemas.microsoft.com/office/drawing/2014/main" id="{DCB648A4-B350-574E-8FE9-DEA8811DD2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76800" y="39624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2" name="Straight Arrow Connector 91">
              <a:extLst>
                <a:ext uri="{FF2B5EF4-FFF2-40B4-BE49-F238E27FC236}">
                  <a16:creationId xmlns:a16="http://schemas.microsoft.com/office/drawing/2014/main" id="{FB530D44-9937-C647-A5CF-DA0C98B0EDB4}"/>
                </a:ext>
              </a:extLst>
            </p:cNvPr>
            <p:cNvCxnSpPr>
              <a:cxnSpLocks noChangeShapeType="1"/>
              <a:stCxn id="12" idx="7"/>
              <a:endCxn id="14" idx="3"/>
            </p:cNvCxnSpPr>
            <p:nvPr/>
          </p:nvCxnSpPr>
          <p:spPr bwMode="auto">
            <a:xfrm rot="5400000" flipH="1" flipV="1">
              <a:off x="3128322" y="4575051"/>
              <a:ext cx="782346" cy="7009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Straight Arrow Connector 93">
              <a:extLst>
                <a:ext uri="{FF2B5EF4-FFF2-40B4-BE49-F238E27FC236}">
                  <a16:creationId xmlns:a16="http://schemas.microsoft.com/office/drawing/2014/main" id="{F03960FA-6D14-A749-9045-799415EB788D}"/>
                </a:ext>
              </a:extLst>
            </p:cNvPr>
            <p:cNvCxnSpPr>
              <a:cxnSpLocks noChangeShapeType="1"/>
              <a:stCxn id="13" idx="7"/>
              <a:endCxn id="15" idx="4"/>
            </p:cNvCxnSpPr>
            <p:nvPr/>
          </p:nvCxnSpPr>
          <p:spPr bwMode="auto">
            <a:xfrm rot="5400000" flipH="1" flipV="1">
              <a:off x="3382584" y="4227301"/>
              <a:ext cx="2247434" cy="6933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" name="TextBox 94">
              <a:extLst>
                <a:ext uri="{FF2B5EF4-FFF2-40B4-BE49-F238E27FC236}">
                  <a16:creationId xmlns:a16="http://schemas.microsoft.com/office/drawing/2014/main" id="{9484847F-95AD-574B-B144-44F13032A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cxnSp>
          <p:nvCxnSpPr>
            <p:cNvPr id="45" name="Straight Arrow Connector 96">
              <a:extLst>
                <a:ext uri="{FF2B5EF4-FFF2-40B4-BE49-F238E27FC236}">
                  <a16:creationId xmlns:a16="http://schemas.microsoft.com/office/drawing/2014/main" id="{9030C432-A77D-494A-B2F8-3F5FF7DD4CD9}"/>
                </a:ext>
              </a:extLst>
            </p:cNvPr>
            <p:cNvCxnSpPr>
              <a:cxnSpLocks noChangeShapeType="1"/>
              <a:stCxn id="12" idx="6"/>
              <a:endCxn id="50" idx="2"/>
            </p:cNvCxnSpPr>
            <p:nvPr/>
          </p:nvCxnSpPr>
          <p:spPr bwMode="auto">
            <a:xfrm flipV="1">
              <a:off x="3228991" y="4087338"/>
              <a:ext cx="2427952" cy="137160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6" name="TextBox 99">
              <a:extLst>
                <a:ext uri="{FF2B5EF4-FFF2-40B4-BE49-F238E27FC236}">
                  <a16:creationId xmlns:a16="http://schemas.microsoft.com/office/drawing/2014/main" id="{0ED5CC5F-2FAC-6648-8A89-F6FA9E8159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5181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Q</a:t>
              </a:r>
              <a:endParaRPr lang="en-US"/>
            </a:p>
          </p:txBody>
        </p:sp>
        <p:sp>
          <p:nvSpPr>
            <p:cNvPr id="47" name="TextBox 100">
              <a:extLst>
                <a:ext uri="{FF2B5EF4-FFF2-40B4-BE49-F238E27FC236}">
                  <a16:creationId xmlns:a16="http://schemas.microsoft.com/office/drawing/2014/main" id="{DBD1D4FC-7E47-3346-8145-FE838A70AE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48006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8" name="TextBox 123">
              <a:extLst>
                <a:ext uri="{FF2B5EF4-FFF2-40B4-BE49-F238E27FC236}">
                  <a16:creationId xmlns:a16="http://schemas.microsoft.com/office/drawing/2014/main" id="{2FF26748-6332-6649-88C4-96B43DADB3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000" y="52578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49" name="TextBox 124">
              <a:extLst>
                <a:ext uri="{FF2B5EF4-FFF2-40B4-BE49-F238E27FC236}">
                  <a16:creationId xmlns:a16="http://schemas.microsoft.com/office/drawing/2014/main" id="{846C5CBF-7A7F-214B-9D11-779434E400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2400" y="4572000"/>
              <a:ext cx="3048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200"/>
                <a:t>N</a:t>
              </a:r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237593FE-8901-E74B-AF67-B6AAFC8D7521}"/>
                </a:ext>
              </a:extLst>
            </p:cNvPr>
            <p:cNvSpPr/>
            <p:nvPr/>
          </p:nvSpPr>
          <p:spPr bwMode="auto">
            <a:xfrm>
              <a:off x="5656888" y="3885935"/>
              <a:ext cx="409645" cy="403097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/>
            <a:lstStyle/>
            <a:p>
              <a:pPr algn="ctr">
                <a:defRPr/>
              </a:pPr>
              <a:r>
                <a:rPr lang="en-US" sz="900" dirty="0">
                  <a:latin typeface="Times New Roman" pitchFamily="-84" charset="0"/>
                  <a:ea typeface="+mn-ea"/>
                  <a:cs typeface="+mn-cs"/>
                </a:rPr>
                <a:t>35¢</a:t>
              </a:r>
            </a:p>
          </p:txBody>
        </p:sp>
        <p:sp>
          <p:nvSpPr>
            <p:cNvPr id="51" name="Oval 127">
              <a:extLst>
                <a:ext uri="{FF2B5EF4-FFF2-40B4-BE49-F238E27FC236}">
                  <a16:creationId xmlns:a16="http://schemas.microsoft.com/office/drawing/2014/main" id="{6A85C431-8B38-694F-9720-E8D50F330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6991" y="3918978"/>
              <a:ext cx="335651" cy="3356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/>
              <a:endParaRPr lang="en-US" sz="900"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1BCBFBF9-6C1A-D140-8496-C95A57D73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145" y="3200400"/>
            <a:ext cx="4851400" cy="35052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17573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061C27E-23B1-4F44-BF84-74BC5F8AF9D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Hash tables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305800" cy="16002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hash table is a data structure that supports </a:t>
            </a:r>
            <a:r>
              <a:rPr lang="en-US" i="1" u="sng">
                <a:latin typeface="Arial Narrow" charset="0"/>
                <a:ea typeface="ＭＳ Ｐゴシック" charset="0"/>
                <a:cs typeface="ＭＳ Ｐゴシック" charset="0"/>
              </a:rPr>
              <a:t>constant time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insertion, deletion, and search </a:t>
            </a:r>
            <a:r>
              <a:rPr lang="en-US" i="1" u="sng">
                <a:latin typeface="Arial Narrow" charset="0"/>
                <a:ea typeface="ＭＳ Ｐゴシック" charset="0"/>
                <a:cs typeface="ＭＳ Ｐゴシック" charset="0"/>
              </a:rPr>
              <a:t>on average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degenerative performance is possible, but unlikely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it may waste some storage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iteration order is not defined (and may even change over time)</a:t>
            </a:r>
          </a:p>
        </p:txBody>
      </p:sp>
      <p:sp>
        <p:nvSpPr>
          <p:cNvPr id="477188" name="Rectangle 4"/>
          <p:cNvSpPr>
            <a:spLocks noChangeArrowheads="1"/>
          </p:cNvSpPr>
          <p:nvPr/>
        </p:nvSpPr>
        <p:spPr bwMode="auto">
          <a:xfrm>
            <a:off x="685800" y="3124200"/>
            <a:ext cx="87026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idea: data items are stored in a table, based on a key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key is mapped to an index in the table, where the data is stored/accessed</a:t>
            </a:r>
          </a:p>
        </p:txBody>
      </p:sp>
      <p:sp>
        <p:nvSpPr>
          <p:cNvPr id="477189" name="Rectangle 5"/>
          <p:cNvSpPr>
            <a:spLocks noChangeArrowheads="1"/>
          </p:cNvSpPr>
          <p:nvPr/>
        </p:nvSpPr>
        <p:spPr bwMode="auto">
          <a:xfrm>
            <a:off x="685800" y="4495800"/>
            <a:ext cx="678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example: letter frequency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want to count the number of occurrences of each letter in a file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have an array of 26 counters, map each letter to an index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count a letter, map to its index and increment</a:t>
            </a:r>
          </a:p>
        </p:txBody>
      </p:sp>
      <p:graphicFrame>
        <p:nvGraphicFramePr>
          <p:cNvPr id="477207" name="Group 23"/>
          <p:cNvGraphicFramePr>
            <a:graphicFrameLocks noGrp="1"/>
          </p:cNvGraphicFramePr>
          <p:nvPr>
            <p:ph sz="half" idx="2"/>
          </p:nvPr>
        </p:nvGraphicFramePr>
        <p:xfrm>
          <a:off x="8382000" y="4652963"/>
          <a:ext cx="838200" cy="198120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 . 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77223" name="Text Box 39"/>
          <p:cNvSpPr txBox="1">
            <a:spLocks noChangeArrowheads="1"/>
          </p:cNvSpPr>
          <p:nvPr/>
        </p:nvSpPr>
        <p:spPr bwMode="auto">
          <a:xfrm>
            <a:off x="7467600" y="4754563"/>
            <a:ext cx="914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"A" </a:t>
            </a:r>
            <a:r>
              <a:rPr lang="en-US" sz="1200">
                <a:solidFill>
                  <a:schemeClr val="accent2"/>
                </a:solidFill>
                <a:latin typeface="Courier New" charset="0"/>
                <a:sym typeface="Wingdings" charset="0"/>
              </a:rPr>
              <a:t> 0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477224" name="Text Box 40"/>
          <p:cNvSpPr txBox="1">
            <a:spLocks noChangeArrowheads="1"/>
          </p:cNvSpPr>
          <p:nvPr/>
        </p:nvSpPr>
        <p:spPr bwMode="auto">
          <a:xfrm>
            <a:off x="7467600" y="5135563"/>
            <a:ext cx="914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"B" </a:t>
            </a:r>
            <a:r>
              <a:rPr lang="en-US" sz="1200">
                <a:solidFill>
                  <a:schemeClr val="accent2"/>
                </a:solidFill>
                <a:latin typeface="Courier New" charset="0"/>
                <a:sym typeface="Wingdings" charset="0"/>
              </a:rPr>
              <a:t> 1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477225" name="Text Box 41"/>
          <p:cNvSpPr txBox="1">
            <a:spLocks noChangeArrowheads="1"/>
          </p:cNvSpPr>
          <p:nvPr/>
        </p:nvSpPr>
        <p:spPr bwMode="auto">
          <a:xfrm>
            <a:off x="7467600" y="5516563"/>
            <a:ext cx="9144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"C" </a:t>
            </a:r>
            <a:r>
              <a:rPr lang="en-US" sz="1200">
                <a:solidFill>
                  <a:schemeClr val="accent2"/>
                </a:solidFill>
                <a:latin typeface="Courier New" charset="0"/>
                <a:sym typeface="Wingdings" charset="0"/>
              </a:rPr>
              <a:t> 2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477226" name="Text Box 42"/>
          <p:cNvSpPr txBox="1">
            <a:spLocks noChangeArrowheads="1"/>
          </p:cNvSpPr>
          <p:nvPr/>
        </p:nvSpPr>
        <p:spPr bwMode="auto">
          <a:xfrm>
            <a:off x="7315200" y="6354763"/>
            <a:ext cx="10668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"Z" </a:t>
            </a:r>
            <a:r>
              <a:rPr lang="en-US" sz="1200">
                <a:solidFill>
                  <a:schemeClr val="accent2"/>
                </a:solidFill>
                <a:latin typeface="Courier New" charset="0"/>
                <a:sym typeface="Wingdings" charset="0"/>
              </a:rPr>
              <a:t> 25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188" grpId="0"/>
      <p:bldP spid="477189" grpId="0"/>
      <p:bldP spid="477223" grpId="0"/>
      <p:bldP spid="477224" grpId="0"/>
      <p:bldP spid="477225" grpId="0"/>
      <p:bldP spid="4772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50BEC69-1F17-6F40-9E18-C1A3CF568E2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Mapping examples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743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extension: word frequency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must map entire words to indices, e.g.,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"A"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 0		"AA"  26	"BA"  52	</a:t>
            </a:r>
            <a:r>
              <a:rPr lang="en-US" sz="1800" b="1">
                <a:latin typeface="Arial Narrow" charset="0"/>
                <a:ea typeface="ＭＳ Ｐゴシック" charset="0"/>
                <a:sym typeface="Wingdings" charset="0"/>
              </a:rPr>
              <a:t>. . .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"B"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 1		"AB"  27	"BB"  53	</a:t>
            </a:r>
            <a:r>
              <a:rPr lang="en-US" sz="1800" b="1">
                <a:latin typeface="Arial Narrow" charset="0"/>
                <a:ea typeface="ＭＳ Ｐゴシック" charset="0"/>
                <a:sym typeface="Wingdings" charset="0"/>
              </a:rPr>
              <a:t>. . .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800" b="1">
                <a:latin typeface="Arial Narrow" charset="0"/>
                <a:ea typeface="ＭＳ Ｐゴシック" charset="0"/>
                <a:sym typeface="Wingdings" charset="0"/>
              </a:rPr>
              <a:t>		    . . .		    . . .		    . . .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"Z"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 25		"AZ"  51		"BZ"  77	</a:t>
            </a:r>
            <a:r>
              <a:rPr lang="en-US" sz="1800" b="1">
                <a:latin typeface="Arial Narrow" charset="0"/>
                <a:ea typeface="ＭＳ Ｐゴシック" charset="0"/>
                <a:sym typeface="Wingdings" charset="0"/>
              </a:rPr>
              <a:t>. . .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sz="1800" b="1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PROBLEM?</a:t>
            </a:r>
            <a:endParaRPr lang="en-US" sz="2400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480260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mapping each potential item to a unique index is generally not practical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000">
                <a:latin typeface="Arial Narrow" charset="0"/>
              </a:rPr>
              <a:t>	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</a:t>
            </a:r>
            <a:r>
              <a:rPr lang="en-US" sz="1800">
                <a:latin typeface="Arial Narrow" charset="0"/>
              </a:rPr>
              <a:t># of 1 letter words = 26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# of 2 letter words = 26</a:t>
            </a:r>
            <a:r>
              <a:rPr lang="en-US" sz="1800" baseline="30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= 676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# of 3 letter words = 26</a:t>
            </a:r>
            <a:r>
              <a:rPr lang="en-US" sz="1800" baseline="30000">
                <a:latin typeface="Arial Narrow" charset="0"/>
              </a:rPr>
              <a:t>3</a:t>
            </a:r>
            <a:r>
              <a:rPr lang="en-US" sz="1800">
                <a:latin typeface="Arial Narrow" charset="0"/>
              </a:rPr>
              <a:t> = 17,576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b="1">
                <a:latin typeface="Arial Narrow" charset="0"/>
              </a:rPr>
              <a:t>	. . 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even if you limit words to at most 8 characters, need a table of size 217,180,147,158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for any given file, the table will be mostly empty!</a:t>
            </a:r>
            <a:endParaRPr lang="en-US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026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C5F284-12AF-9647-9409-B14641345E8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Table size &lt; data range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384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914400" algn="l"/>
                <a:tab pos="13716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since the actual number of items stored is generally MUCH smaller than the number of potential values/keys:</a:t>
            </a:r>
          </a:p>
          <a:p>
            <a:pPr lvl="1">
              <a:lnSpc>
                <a:spcPct val="70000"/>
              </a:lnSpc>
              <a:tabLst>
                <a:tab pos="914400" algn="l"/>
                <a:tab pos="13716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can have a smaller, more manageable table</a:t>
            </a:r>
          </a:p>
          <a:p>
            <a:pPr lvl="1">
              <a:lnSpc>
                <a:spcPct val="70000"/>
              </a:lnSpc>
              <a:tabLst>
                <a:tab pos="914400" algn="l"/>
                <a:tab pos="1371600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		e.g., table size = 26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		possible mapping: map word based on first letter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914400" algn="l"/>
                <a:tab pos="1371600" algn="l"/>
              </a:tabLst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			"A</a:t>
            </a:r>
            <a:r>
              <a:rPr lang="en-US" sz="1600">
                <a:latin typeface="Courier New" charset="0"/>
                <a:ea typeface="ＭＳ Ｐゴシック" charset="0"/>
              </a:rPr>
              <a:t>*</a:t>
            </a:r>
            <a:r>
              <a:rPr lang="en-US" sz="1800">
                <a:latin typeface="Arial Narrow" charset="0"/>
                <a:ea typeface="ＭＳ Ｐゴシック" charset="0"/>
              </a:rPr>
              <a:t>"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 0		"B</a:t>
            </a:r>
            <a:r>
              <a:rPr lang="en-US" sz="1600">
                <a:latin typeface="Courier New" charset="0"/>
                <a:ea typeface="ＭＳ Ｐゴシック" charset="0"/>
              </a:rPr>
              <a:t>*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"  1		</a:t>
            </a:r>
            <a:r>
              <a:rPr lang="en-US" sz="1800" b="1">
                <a:latin typeface="Arial Narrow" charset="0"/>
                <a:ea typeface="ＭＳ Ｐゴシック" charset="0"/>
                <a:sym typeface="Wingdings" charset="0"/>
              </a:rPr>
              <a:t>. . .	    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"Z</a:t>
            </a:r>
            <a:r>
              <a:rPr lang="en-US" sz="1600">
                <a:latin typeface="Courier New" charset="0"/>
                <a:ea typeface="ＭＳ Ｐゴシック" charset="0"/>
              </a:rPr>
              <a:t>*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"  25	</a:t>
            </a:r>
            <a:endParaRPr lang="en-US" sz="1800" b="1">
              <a:latin typeface="Arial Narrow" charset="0"/>
              <a:ea typeface="ＭＳ Ｐゴシック" charset="0"/>
              <a:sym typeface="Wingdings" charset="0"/>
            </a:endParaRPr>
          </a:p>
        </p:txBody>
      </p:sp>
      <p:sp>
        <p:nvSpPr>
          <p:cNvPr id="481284" name="Rectangle 4"/>
          <p:cNvSpPr>
            <a:spLocks noChangeArrowheads="1"/>
          </p:cNvSpPr>
          <p:nvPr/>
        </p:nvSpPr>
        <p:spPr bwMode="auto">
          <a:xfrm>
            <a:off x="685800" y="3962400"/>
            <a:ext cx="87026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</a:rPr>
              <a:t>		e.g., table size = 1000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</a:rPr>
              <a:t>		possible mapping: add ASCII values of letters, mod by 1000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</a:rPr>
              <a:t>			"AB" </a:t>
            </a:r>
            <a:r>
              <a:rPr lang="en-US" sz="1800">
                <a:latin typeface="Arial Narrow" charset="0"/>
                <a:sym typeface="Wingdings" charset="0"/>
              </a:rPr>
              <a:t> 65 + 66 = 131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endParaRPr lang="en-US" sz="1000"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  <a:sym typeface="Wingdings" charset="0"/>
              </a:rPr>
              <a:t>			"BANANA"  66 + 65 + 78 + 65 + 78 + 65 = 417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endParaRPr lang="en-US" sz="1000" b="1"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 sz="1800">
                <a:latin typeface="Arial Narrow" charset="0"/>
                <a:sym typeface="Wingdings" charset="0"/>
              </a:rPr>
              <a:t>			"BANANABANANABANANA"  417 + 417 + 417 = 1251 % 1000 = 251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914400" algn="l"/>
                <a:tab pos="1371600" algn="l"/>
              </a:tabLst>
            </a:pPr>
            <a:r>
              <a:rPr lang="en-US">
                <a:latin typeface="Arial Narrow" charset="0"/>
              </a:rPr>
              <a:t>	</a:t>
            </a:r>
            <a:r>
              <a:rPr lang="en-US" b="1">
                <a:latin typeface="Arial Narrow" charset="0"/>
                <a:sym typeface="Wingdings" charset="0"/>
              </a:rPr>
              <a:t>	</a:t>
            </a:r>
            <a:endParaRPr lang="en-US" sz="3600" b="1"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914400" algn="l"/>
                <a:tab pos="1371600" algn="l"/>
              </a:tabLst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POTENTIAL PROBLEMS?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AEAECB-24A9-8540-84DE-A4D275FE054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Collisions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10600" cy="2438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mapping from a key to an index is called 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hash function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the hash function can be written independent of the table size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if it maps to an index &gt; table size, simply wrap-around (i.e., index % </a:t>
            </a:r>
            <a:r>
              <a:rPr lang="en-US" dirty="0" err="1">
                <a:latin typeface="Arial Narrow" charset="0"/>
                <a:ea typeface="ＭＳ Ｐゴシック" charset="0"/>
              </a:rPr>
              <a:t>tableSize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since </a:t>
            </a:r>
            <a:r>
              <a:rPr lang="en-US" sz="1800" dirty="0">
                <a:latin typeface="Courier New" charset="0"/>
                <a:ea typeface="ＭＳ Ｐゴシック" charset="0"/>
                <a:cs typeface="ＭＳ Ｐゴシック" charset="0"/>
              </a:rPr>
              <a:t>|range(hash function)| &lt; |domain(hash function)|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Pigeonhole Principle ensures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collisions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are possible (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v</a:t>
            </a:r>
            <a:r>
              <a:rPr lang="en-US" sz="2000" baseline="-25000" dirty="0"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&amp; v</a:t>
            </a:r>
            <a:r>
              <a:rPr lang="en-US" sz="2000" baseline="-25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  <a:sym typeface="Wingdings"/>
              </a:rPr>
              <a:t> same index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/>
              </a:rPr>
              <a:t>) </a:t>
            </a:r>
          </a:p>
          <a:p>
            <a:pPr>
              <a:lnSpc>
                <a:spcPct val="90000"/>
              </a:lnSpc>
            </a:pPr>
            <a:r>
              <a:rPr lang="en-US" sz="700" dirty="0">
                <a:latin typeface="Arial Narrow" charset="0"/>
                <a:ea typeface="ＭＳ Ｐゴシック" charset="0"/>
              </a:rPr>
              <a:t>	</a:t>
            </a:r>
            <a:r>
              <a:rPr lang="en-US" sz="1100" dirty="0">
                <a:latin typeface="Arial Narrow" charset="0"/>
                <a:ea typeface="ＭＳ Ｐゴシック" charset="0"/>
              </a:rPr>
              <a:t>	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	"ACT"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67 + 65 + 84 = 216		</a:t>
            </a:r>
            <a:r>
              <a:rPr lang="en-US" sz="1800" dirty="0">
                <a:latin typeface="Arial Narrow" charset="0"/>
                <a:ea typeface="ＭＳ Ｐゴシック" charset="0"/>
              </a:rPr>
              <a:t>"CAT" </a:t>
            </a: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 67 + 65 + 84 = 216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482308" name="Rectangle 4"/>
          <p:cNvSpPr>
            <a:spLocks noChangeArrowheads="1"/>
          </p:cNvSpPr>
          <p:nvPr/>
        </p:nvSpPr>
        <p:spPr bwMode="auto">
          <a:xfrm>
            <a:off x="685800" y="3886200"/>
            <a:ext cx="861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techniques exist for handling collisions, but they are costly (LATER)</a:t>
            </a: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it's best to avoid collisions as much as possible – HOW?</a:t>
            </a:r>
            <a:endParaRPr lang="en-US" sz="1400" i="1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482309" name="Rectangle 5"/>
          <p:cNvSpPr>
            <a:spLocks noChangeArrowheads="1"/>
          </p:cNvSpPr>
          <p:nvPr/>
        </p:nvSpPr>
        <p:spPr bwMode="auto">
          <a:xfrm>
            <a:off x="685800" y="4876800"/>
            <a:ext cx="8610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want to be sure that the hash function distributes the key evenly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6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e.g., "sum of ASCII codes" hash function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OK 	if table size is 1000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BAD	if table size is 10,000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		most words are ≤ 10 letters, so max sum of ASCII codes = 1,270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		so most entries are mapped to first 13% of table</a:t>
            </a:r>
            <a:endParaRPr lang="en-US" sz="12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08" grpId="0"/>
      <p:bldP spid="4823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D1AE026-7A59-F040-BA66-D04BC8224D9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Better hash function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971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good hash function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 words should 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produce an even spread, regardless of table size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take order of letters into account (to handle anagrams)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hash function used by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java.util.String</a:t>
            </a:r>
            <a:r>
              <a:rPr lang="en-US" dirty="0">
                <a:latin typeface="Arial Narrow" charset="0"/>
                <a:ea typeface="ＭＳ Ｐゴシック" charset="0"/>
              </a:rPr>
              <a:t> multiplies the ASCII code for each character by a power of 31</a:t>
            </a:r>
          </a:p>
          <a:p>
            <a:pPr lvl="2"/>
            <a:endParaRPr lang="en-US" sz="1400" dirty="0"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 dirty="0" err="1">
                <a:latin typeface="Courier New" charset="0"/>
                <a:ea typeface="ＭＳ Ｐゴシック" charset="0"/>
              </a:rPr>
              <a:t>hashCode</a:t>
            </a:r>
            <a:r>
              <a:rPr lang="en-US" sz="1400" dirty="0">
                <a:latin typeface="Courier New" charset="0"/>
                <a:ea typeface="ＭＳ Ｐゴシック" charset="0"/>
              </a:rPr>
              <a:t>() = char</a:t>
            </a:r>
            <a:r>
              <a:rPr lang="en-US" sz="1400" baseline="-25000" dirty="0">
                <a:latin typeface="Courier New" charset="0"/>
                <a:ea typeface="ＭＳ Ｐゴシック" charset="0"/>
              </a:rPr>
              <a:t>0</a:t>
            </a:r>
            <a:r>
              <a:rPr lang="en-US" sz="1400" dirty="0">
                <a:latin typeface="Courier New" charset="0"/>
                <a:ea typeface="ＭＳ Ｐゴシック" charset="0"/>
              </a:rPr>
              <a:t>*31</a:t>
            </a:r>
            <a:r>
              <a:rPr lang="en-US" sz="1400" baseline="30000" dirty="0">
                <a:latin typeface="Courier New" charset="0"/>
                <a:ea typeface="ＭＳ Ｐゴシック" charset="0"/>
              </a:rPr>
              <a:t>(len-1)</a:t>
            </a:r>
            <a:r>
              <a:rPr lang="en-US" sz="1400" dirty="0">
                <a:latin typeface="Courier New" charset="0"/>
                <a:ea typeface="ＭＳ Ｐゴシック" charset="0"/>
              </a:rPr>
              <a:t> +char</a:t>
            </a:r>
            <a:r>
              <a:rPr lang="en-US" sz="1400" baseline="-25000" dirty="0">
                <a:latin typeface="Courier New" charset="0"/>
                <a:ea typeface="ＭＳ Ｐゴシック" charset="0"/>
              </a:rPr>
              <a:t>1</a:t>
            </a:r>
            <a:r>
              <a:rPr lang="en-US" sz="1400" dirty="0">
                <a:latin typeface="Courier New" charset="0"/>
                <a:ea typeface="ＭＳ Ｐゴシック" charset="0"/>
              </a:rPr>
              <a:t>*31</a:t>
            </a:r>
            <a:r>
              <a:rPr lang="en-US" sz="1400" baseline="30000" dirty="0">
                <a:latin typeface="Courier New" charset="0"/>
                <a:ea typeface="ＭＳ Ｐゴシック" charset="0"/>
              </a:rPr>
              <a:t>(len-2)</a:t>
            </a:r>
            <a:r>
              <a:rPr lang="en-US" sz="1400" dirty="0">
                <a:latin typeface="Courier New" charset="0"/>
                <a:ea typeface="ＭＳ Ｐゴシック" charset="0"/>
              </a:rPr>
              <a:t> + char</a:t>
            </a:r>
            <a:r>
              <a:rPr lang="en-US" sz="1400" baseline="-25000" dirty="0">
                <a:latin typeface="Courier New" charset="0"/>
                <a:ea typeface="ＭＳ Ｐゴシック" charset="0"/>
              </a:rPr>
              <a:t>2</a:t>
            </a:r>
            <a:r>
              <a:rPr lang="en-US" sz="1400" dirty="0">
                <a:latin typeface="Courier New" charset="0"/>
                <a:ea typeface="ＭＳ Ｐゴシック" charset="0"/>
              </a:rPr>
              <a:t>*31</a:t>
            </a:r>
            <a:r>
              <a:rPr lang="en-US" sz="1400" baseline="30000" dirty="0">
                <a:latin typeface="Courier New" charset="0"/>
                <a:ea typeface="ＭＳ Ｐゴシック" charset="0"/>
              </a:rPr>
              <a:t>(len-3)</a:t>
            </a:r>
            <a:r>
              <a:rPr lang="en-US" sz="1400" dirty="0">
                <a:latin typeface="Courier New" charset="0"/>
                <a:ea typeface="ＭＳ Ｐゴシック" charset="0"/>
              </a:rPr>
              <a:t> + … + char</a:t>
            </a:r>
            <a:r>
              <a:rPr lang="en-US" sz="1400" baseline="-25000" dirty="0">
                <a:latin typeface="Courier New" charset="0"/>
                <a:ea typeface="ＭＳ Ｐゴシック" charset="0"/>
              </a:rPr>
              <a:t>(len-1)</a:t>
            </a:r>
          </a:p>
          <a:p>
            <a:pPr lvl="2"/>
            <a:endParaRPr lang="en-US" sz="1400" baseline="-250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where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len</a:t>
            </a:r>
            <a:r>
              <a:rPr lang="en-US" sz="1400" dirty="0">
                <a:latin typeface="Courier New" charset="0"/>
                <a:ea typeface="ＭＳ Ｐゴシック" charset="0"/>
              </a:rPr>
              <a:t> =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this.length</a:t>
            </a:r>
            <a:r>
              <a:rPr lang="en-US" sz="1400" dirty="0">
                <a:latin typeface="Courier New" charset="0"/>
                <a:ea typeface="ＭＳ Ｐゴシック" charset="0"/>
              </a:rPr>
              <a:t>(),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char</a:t>
            </a:r>
            <a:r>
              <a:rPr lang="en-US" sz="1400" baseline="-250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 =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this.charAt</a:t>
            </a:r>
            <a:r>
              <a:rPr lang="en-US" sz="1400" dirty="0">
                <a:latin typeface="Courier New" charset="0"/>
                <a:ea typeface="ＭＳ Ｐゴシック" charset="0"/>
              </a:rPr>
              <a:t>(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):</a:t>
            </a:r>
          </a:p>
          <a:p>
            <a:pPr lvl="2"/>
            <a:endParaRPr lang="en-US" sz="1400" dirty="0">
              <a:latin typeface="Courier New" charset="0"/>
              <a:ea typeface="ＭＳ Ｐゴシック" charset="0"/>
            </a:endParaRPr>
          </a:p>
          <a:p>
            <a:pPr lvl="2"/>
            <a:endParaRPr lang="en-US" sz="1400" baseline="-25000" dirty="0">
              <a:latin typeface="Courier New" charset="0"/>
              <a:ea typeface="ＭＳ Ｐゴシック" charset="0"/>
            </a:endParaRPr>
          </a:p>
        </p:txBody>
      </p:sp>
      <p:sp>
        <p:nvSpPr>
          <p:cNvPr id="483332" name="Text Box 4"/>
          <p:cNvSpPr txBox="1">
            <a:spLocks noChangeArrowheads="1"/>
          </p:cNvSpPr>
          <p:nvPr/>
        </p:nvSpPr>
        <p:spPr bwMode="auto">
          <a:xfrm>
            <a:off x="1676400" y="4440238"/>
            <a:ext cx="5943600" cy="2295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/**</a:t>
            </a:r>
          </a:p>
          <a:p>
            <a:r>
              <a:rPr lang="en-US" sz="1200">
                <a:latin typeface="Courier New" charset="0"/>
              </a:rPr>
              <a:t> * Hash code for java.util.String class</a:t>
            </a:r>
          </a:p>
          <a:p>
            <a:r>
              <a:rPr lang="en-US" sz="1200">
                <a:latin typeface="Courier New" charset="0"/>
              </a:rPr>
              <a:t> *   @return an int used as the hash index for this string</a:t>
            </a:r>
          </a:p>
          <a:p>
            <a:r>
              <a:rPr lang="en-US" sz="1200">
                <a:latin typeface="Courier New" charset="0"/>
              </a:rPr>
              <a:t> */</a:t>
            </a:r>
          </a:p>
          <a:p>
            <a:r>
              <a:rPr lang="en-US" sz="1200">
                <a:latin typeface="Courier New" charset="0"/>
              </a:rPr>
              <a:t>private int hashCode() {</a:t>
            </a:r>
          </a:p>
          <a:p>
            <a:r>
              <a:rPr lang="en-US" sz="1200">
                <a:latin typeface="Courier New" charset="0"/>
              </a:rPr>
              <a:t>    int hashIndex = 0;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 for (int i = 0; i &lt; this.length(); i++) {</a:t>
            </a:r>
          </a:p>
          <a:p>
            <a:r>
              <a:rPr lang="en-US" sz="1200">
                <a:latin typeface="Courier New" charset="0"/>
              </a:rPr>
              <a:t>        hashIndex = (hashIndex*31 + this.charAt(i));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  return hashIndex;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0A1CDC9-6FDE-7D48-920F-A836386C47D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 frequency example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4953000" cy="4648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returning to the word frequency problem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pick a hash function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pick a table size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store word &amp; associated count in the table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as you read in words,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map to an index using the hash function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if an entry already exists, increment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otherwise, create entry with count = 1</a:t>
            </a:r>
          </a:p>
        </p:txBody>
      </p:sp>
      <p:graphicFrame>
        <p:nvGraphicFramePr>
          <p:cNvPr id="484408" name="Group 56"/>
          <p:cNvGraphicFramePr>
            <a:graphicFrameLocks noGrp="1"/>
          </p:cNvGraphicFramePr>
          <p:nvPr>
            <p:ph sz="quarter" idx="2"/>
          </p:nvPr>
        </p:nvGraphicFramePr>
        <p:xfrm>
          <a:off x="7086600" y="1527175"/>
          <a:ext cx="1295400" cy="609600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"FOO"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84356" name="Group 4"/>
          <p:cNvGraphicFramePr>
            <a:graphicFrameLocks noGrp="1"/>
          </p:cNvGraphicFramePr>
          <p:nvPr/>
        </p:nvGraphicFramePr>
        <p:xfrm>
          <a:off x="6553200" y="1447800"/>
          <a:ext cx="2514600" cy="3652838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 . 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84409" name="Group 57"/>
          <p:cNvGraphicFramePr>
            <a:graphicFrameLocks noGrp="1"/>
          </p:cNvGraphicFramePr>
          <p:nvPr>
            <p:ph sz="quarter" idx="3"/>
          </p:nvPr>
        </p:nvGraphicFramePr>
        <p:xfrm>
          <a:off x="7162800" y="2967038"/>
          <a:ext cx="1219200" cy="60960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"BAR"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611" name="Text Box 58"/>
          <p:cNvSpPr txBox="1">
            <a:spLocks noChangeArrowheads="1"/>
          </p:cNvSpPr>
          <p:nvPr/>
        </p:nvSpPr>
        <p:spPr bwMode="auto">
          <a:xfrm>
            <a:off x="6096000" y="151923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24612" name="Text Box 59"/>
          <p:cNvSpPr txBox="1">
            <a:spLocks noChangeArrowheads="1"/>
          </p:cNvSpPr>
          <p:nvPr/>
        </p:nvSpPr>
        <p:spPr bwMode="auto">
          <a:xfrm>
            <a:off x="6096000" y="228123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24613" name="Text Box 60"/>
          <p:cNvSpPr txBox="1">
            <a:spLocks noChangeArrowheads="1"/>
          </p:cNvSpPr>
          <p:nvPr/>
        </p:nvSpPr>
        <p:spPr bwMode="auto">
          <a:xfrm>
            <a:off x="6096000" y="3043238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4614" name="Text Box 61"/>
          <p:cNvSpPr txBox="1">
            <a:spLocks noChangeArrowheads="1"/>
          </p:cNvSpPr>
          <p:nvPr/>
        </p:nvSpPr>
        <p:spPr bwMode="auto">
          <a:xfrm>
            <a:off x="5715000" y="4491038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999</a:t>
            </a:r>
          </a:p>
        </p:txBody>
      </p:sp>
      <p:sp>
        <p:nvSpPr>
          <p:cNvPr id="24615" name="Rectangle 62"/>
          <p:cNvSpPr>
            <a:spLocks noChangeArrowheads="1"/>
          </p:cNvSpPr>
          <p:nvPr/>
        </p:nvSpPr>
        <p:spPr bwMode="auto">
          <a:xfrm>
            <a:off x="685800" y="5410200"/>
            <a:ext cx="495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WHAT ABOUT COLLISIONS?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48FA53-0E79-4641-BF0E-CE0A9E42FE3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Linear probing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4582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linear probing is a simple strategy for handling collisions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if a collision occurs, try next index &amp; keep looking until an empty one is found (wrap around to the beginning if necessary)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457200" lvl="1" indent="0">
              <a:lnSpc>
                <a:spcPct val="90000"/>
              </a:lnSpc>
              <a:buNone/>
            </a:pPr>
            <a:r>
              <a:rPr lang="en-US" b="1" dirty="0">
                <a:latin typeface="Arial Narrow" charset="0"/>
                <a:ea typeface="ＭＳ Ｐゴシック" charset="0"/>
                <a:cs typeface="ＭＳ Ｐゴシック" charset="0"/>
              </a:rPr>
              <a:t>example: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assume "first letter" hash function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insert "BOO", "BAR", "COO", "BOW, </a:t>
            </a:r>
            <a:r>
              <a:rPr lang="is-IS" dirty="0">
                <a:latin typeface="Arial Narrow" charset="0"/>
                <a:ea typeface="ＭＳ Ｐゴシック" charset="0"/>
              </a:rPr>
              <a:t>…</a:t>
            </a:r>
          </a:p>
          <a:p>
            <a:pPr lvl="1">
              <a:lnSpc>
                <a:spcPct val="70000"/>
              </a:lnSpc>
            </a:pPr>
            <a:endParaRPr lang="is-I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</a:pPr>
            <a:endParaRPr lang="is-I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</a:pPr>
            <a:r>
              <a:rPr lang="is-IS" dirty="0">
                <a:latin typeface="Arial Narrow" charset="0"/>
                <a:ea typeface="ＭＳ Ｐゴシック" charset="0"/>
              </a:rPr>
              <a:t>linear probing requires "lazy deletion"</a:t>
            </a:r>
          </a:p>
          <a:p>
            <a:pPr lvl="1">
              <a:lnSpc>
                <a:spcPct val="70000"/>
              </a:lnSpc>
            </a:pPr>
            <a:r>
              <a:rPr lang="is-IS" dirty="0">
                <a:latin typeface="Arial Narrow" charset="0"/>
                <a:ea typeface="ＭＳ Ｐゴシック" charset="0"/>
              </a:rPr>
              <a:t>when you delete an item, you can't just empty</a:t>
            </a:r>
          </a:p>
          <a:p>
            <a:pPr lvl="1">
              <a:lnSpc>
                <a:spcPct val="70000"/>
              </a:lnSpc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the location, since it would leave a hole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subsequent searches would reach that whole</a:t>
            </a:r>
          </a:p>
          <a:p>
            <a:pPr marL="738188" lvl="1" indent="-276225">
              <a:lnSpc>
                <a:spcPct val="70000"/>
              </a:lnSpc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and stop probing</a:t>
            </a:r>
          </a:p>
          <a:p>
            <a:pPr marL="739775" lvl="1" indent="-277813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instead, leave a marker (</a:t>
            </a:r>
            <a:r>
              <a:rPr lang="en-US" dirty="0" err="1">
                <a:latin typeface="Arial Narrow" charset="0"/>
                <a:ea typeface="ＭＳ Ｐゴシック" charset="0"/>
              </a:rPr>
              <a:t>a.k.a</a:t>
            </a:r>
            <a:r>
              <a:rPr lang="en-US" dirty="0">
                <a:latin typeface="Arial Narrow" charset="0"/>
                <a:ea typeface="ＭＳ Ｐゴシック" charset="0"/>
              </a:rPr>
              <a:t> a tombstone)</a:t>
            </a:r>
          </a:p>
          <a:p>
            <a:pPr marL="741363" lvl="1" indent="0">
              <a:lnSpc>
                <a:spcPct val="70000"/>
              </a:lnSpc>
              <a:buNone/>
              <a:tabLst>
                <a:tab pos="7429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in that spot 0 can be overwritten but not </a:t>
            </a:r>
          </a:p>
          <a:p>
            <a:pPr marL="741363" lvl="1" indent="0">
              <a:lnSpc>
                <a:spcPct val="70000"/>
              </a:lnSpc>
              <a:buNone/>
              <a:tabLst>
                <a:tab pos="7429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skipped when probing</a:t>
            </a:r>
          </a:p>
          <a:p>
            <a:pPr marL="741363" lvl="1" indent="0">
              <a:lnSpc>
                <a:spcPct val="70000"/>
              </a:lnSpc>
              <a:buNone/>
              <a:tabLst>
                <a:tab pos="74295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457200" lvl="1" indent="0">
              <a:lnSpc>
                <a:spcPct val="90000"/>
              </a:lnSpc>
              <a:buNone/>
            </a:pPr>
            <a:r>
              <a:rPr lang="en-US" b="1" dirty="0">
                <a:latin typeface="Arial Narrow" charset="0"/>
                <a:ea typeface="ＭＳ Ｐゴシック" charset="0"/>
                <a:cs typeface="ＭＳ Ｐゴシック" charset="0"/>
              </a:rPr>
              <a:t>example: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given above insertions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delete "BAR", search for "COO"</a:t>
            </a:r>
            <a:endParaRPr lang="is-I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488491" name="Group 43"/>
          <p:cNvGraphicFramePr>
            <a:graphicFrameLocks noGrp="1"/>
          </p:cNvGraphicFramePr>
          <p:nvPr/>
        </p:nvGraphicFramePr>
        <p:xfrm>
          <a:off x="6248400" y="2430463"/>
          <a:ext cx="2286000" cy="4732339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4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pitchFamily="-84" charset="0"/>
                        </a:rPr>
                        <a:t>. . 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pitchFamily="-8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5623" name="Text Box 34"/>
          <p:cNvSpPr txBox="1">
            <a:spLocks noChangeArrowheads="1"/>
          </p:cNvSpPr>
          <p:nvPr/>
        </p:nvSpPr>
        <p:spPr bwMode="auto">
          <a:xfrm>
            <a:off x="5791200" y="25146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25624" name="Text Box 35"/>
          <p:cNvSpPr txBox="1">
            <a:spLocks noChangeArrowheads="1"/>
          </p:cNvSpPr>
          <p:nvPr/>
        </p:nvSpPr>
        <p:spPr bwMode="auto">
          <a:xfrm>
            <a:off x="5791200" y="32004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25625" name="Text Box 36"/>
          <p:cNvSpPr txBox="1">
            <a:spLocks noChangeArrowheads="1"/>
          </p:cNvSpPr>
          <p:nvPr/>
        </p:nvSpPr>
        <p:spPr bwMode="auto">
          <a:xfrm>
            <a:off x="5791200" y="3886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5626" name="Text Box 37"/>
          <p:cNvSpPr txBox="1">
            <a:spLocks noChangeArrowheads="1"/>
          </p:cNvSpPr>
          <p:nvPr/>
        </p:nvSpPr>
        <p:spPr bwMode="auto">
          <a:xfrm>
            <a:off x="5638800" y="6629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25</a:t>
            </a:r>
          </a:p>
        </p:txBody>
      </p:sp>
      <p:sp>
        <p:nvSpPr>
          <p:cNvPr id="25627" name="Text Box 44"/>
          <p:cNvSpPr txBox="1">
            <a:spLocks noChangeArrowheads="1"/>
          </p:cNvSpPr>
          <p:nvPr/>
        </p:nvSpPr>
        <p:spPr bwMode="auto">
          <a:xfrm>
            <a:off x="5791200" y="4572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25628" name="Text Box 45"/>
          <p:cNvSpPr txBox="1">
            <a:spLocks noChangeArrowheads="1"/>
          </p:cNvSpPr>
          <p:nvPr/>
        </p:nvSpPr>
        <p:spPr bwMode="auto">
          <a:xfrm>
            <a:off x="5791200" y="5257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8050</TotalTime>
  <Words>1969</Words>
  <Application>Microsoft Macintosh PowerPoint</Application>
  <PresentationFormat>Custom</PresentationFormat>
  <Paragraphs>565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ＭＳ Ｐゴシック</vt:lpstr>
      <vt:lpstr>Arial Narrow</vt:lpstr>
      <vt:lpstr>Courier New</vt:lpstr>
      <vt:lpstr>Times New Roman</vt:lpstr>
      <vt:lpstr>Wingdings</vt:lpstr>
      <vt:lpstr>Blank Presentation</vt:lpstr>
      <vt:lpstr>PowerPoint Presentation</vt:lpstr>
      <vt:lpstr>HashSet &amp; HashMap</vt:lpstr>
      <vt:lpstr>Hash tables</vt:lpstr>
      <vt:lpstr>Mapping examples</vt:lpstr>
      <vt:lpstr>Table size &lt; data range</vt:lpstr>
      <vt:lpstr>Collisions</vt:lpstr>
      <vt:lpstr>Better hash function</vt:lpstr>
      <vt:lpstr>Word frequency example</vt:lpstr>
      <vt:lpstr>Linear probing</vt:lpstr>
      <vt:lpstr>Clustering and load factor</vt:lpstr>
      <vt:lpstr>Rehashing</vt:lpstr>
      <vt:lpstr>Chaining</vt:lpstr>
      <vt:lpstr>Analysis of chaining</vt:lpstr>
      <vt:lpstr>Hashtable class</vt:lpstr>
      <vt:lpstr>HashSet &amp; HashMap</vt:lpstr>
      <vt:lpstr>Word frequencies (again)</vt:lpstr>
      <vt:lpstr>hashCode function</vt:lpstr>
      <vt:lpstr>overriding hashCode v.1</vt:lpstr>
      <vt:lpstr>overriding hashCode v.2</vt:lpstr>
      <vt:lpstr>Graphs (sneak peek)</vt:lpstr>
      <vt:lpstr>Finite State Machines (FSMs)</vt:lpstr>
      <vt:lpstr>Other examples</vt:lpstr>
      <vt:lpstr>HW6: Simulate a FSM</vt:lpstr>
      <vt:lpstr>HW6: Other examples</vt:lpstr>
      <vt:lpstr>HW6: PathTracer</vt:lpstr>
      <vt:lpstr>HW6: PathFinder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179</cp:revision>
  <cp:lastPrinted>2018-11-18T21:14:22Z</cp:lastPrinted>
  <dcterms:created xsi:type="dcterms:W3CDTF">2012-11-15T01:36:43Z</dcterms:created>
  <dcterms:modified xsi:type="dcterms:W3CDTF">2018-11-20T02:47:12Z</dcterms:modified>
</cp:coreProperties>
</file>