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77" r:id="rId3"/>
    <p:sldId id="390" r:id="rId4"/>
    <p:sldId id="391" r:id="rId5"/>
    <p:sldId id="392" r:id="rId6"/>
    <p:sldId id="393" r:id="rId7"/>
    <p:sldId id="394" r:id="rId8"/>
    <p:sldId id="407" r:id="rId9"/>
    <p:sldId id="408" r:id="rId10"/>
    <p:sldId id="409" r:id="rId11"/>
    <p:sldId id="410" r:id="rId12"/>
    <p:sldId id="411" r:id="rId13"/>
    <p:sldId id="406" r:id="rId14"/>
    <p:sldId id="397" r:id="rId15"/>
    <p:sldId id="398" r:id="rId16"/>
    <p:sldId id="399" r:id="rId17"/>
    <p:sldId id="400" r:id="rId18"/>
    <p:sldId id="401" r:id="rId19"/>
    <p:sldId id="402" r:id="rId20"/>
    <p:sldId id="403" r:id="rId21"/>
    <p:sldId id="404" r:id="rId22"/>
    <p:sldId id="405" r:id="rId23"/>
    <p:sldId id="412" r:id="rId2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43"/>
  </p:normalViewPr>
  <p:slideViewPr>
    <p:cSldViewPr>
      <p:cViewPr varScale="1">
        <p:scale>
          <a:sx n="109" d="100"/>
          <a:sy n="109" d="100"/>
        </p:scale>
        <p:origin x="192" y="376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7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45107D8E-9CEA-4946-ACA4-5ACC6F9BFB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88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50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5400" y="720725"/>
            <a:ext cx="47244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4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8E9FE9B4-641D-0C42-8BF8-12066DFF0D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9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346C27-A2CD-6346-A565-CF367942F6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56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0A4474-D20E-7D4F-A3FE-FFF510E24E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93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D6F05-17EF-0E43-8549-6CE14E041B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11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6CB2E-8696-CD4E-B799-0F77E4E8B4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73B1A9-52A4-E249-AE65-DCCAF15BB9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1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A8506-8546-1547-9B6C-074CA8CEAE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1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EA5C8-0669-A347-8EBB-2193289F01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8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33FA2-0D46-C843-88A1-36C5F8587F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9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D485-F461-3D45-B567-785C466DA1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9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BD0DAC-FB0A-4C40-BCF0-29509D8577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1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BCD87-DB6C-4941-9B8C-883D43971C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1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0E895-5E60-3644-BDB4-0251F64DCA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9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1CCE7AB5-5F07-BF4F-8674-623F6B6036C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www.cs.usfca.edu/~galles/JavascriptVisual/Heap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www.cs.usfca.edu/~galles/JavascriptVisual/Heap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sfca.edu/~galles/visualization/AVLtree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sfca.edu/~galles/visualization/RedBlack.htm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8A9F1E-F6B7-D243-81FD-33343D0A359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2018</a:t>
            </a: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1050925" y="3276600"/>
            <a:ext cx="8093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Balanced and other trees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balanced BSTs: AVL trees, red-black trees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2000" dirty="0" err="1">
                <a:latin typeface="Arial Narrow" charset="0"/>
              </a:rPr>
              <a:t>TreeSet</a:t>
            </a:r>
            <a:r>
              <a:rPr lang="en-US" sz="2000" dirty="0">
                <a:latin typeface="Arial Narrow" charset="0"/>
              </a:rPr>
              <a:t> &amp; </a:t>
            </a:r>
            <a:r>
              <a:rPr lang="en-US" sz="2000" dirty="0" err="1">
                <a:latin typeface="Arial Narrow" charset="0"/>
              </a:rPr>
              <a:t>TreeMap</a:t>
            </a:r>
            <a:r>
              <a:rPr lang="en-US" sz="2000" dirty="0">
                <a:latin typeface="Arial Narrow" charset="0"/>
              </a:rPr>
              <a:t> implementations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heaps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priority queue implementation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heap sort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DB87639-F685-B743-BB55-82B894B8CFF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revisited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2667000" cy="54102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our Dictionary class could have been implemented using a Set</a:t>
            </a:r>
          </a:p>
          <a:p>
            <a:pPr marL="520700" lvl="1"/>
            <a:r>
              <a:rPr lang="en-US">
                <a:latin typeface="Arial Narrow" charset="0"/>
                <a:ea typeface="ＭＳ Ｐゴシック" charset="0"/>
              </a:rPr>
              <a:t>Strings are Comparable, so could use either implementation</a:t>
            </a:r>
          </a:p>
          <a:p>
            <a:pPr marL="520700"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520700" lvl="1"/>
            <a:r>
              <a:rPr lang="en-US">
                <a:latin typeface="Arial Narrow" charset="0"/>
                <a:ea typeface="ＭＳ Ｐゴシック" charset="0"/>
              </a:rPr>
              <a:t>TreeSet has the advantage that iterating over the Set elements gives them in order (here, alphabetical order)</a:t>
            </a: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3505200" y="708025"/>
            <a:ext cx="5867400" cy="63785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java.util.Set;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java.util.TreeSet;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Set&lt;String&gt;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this.words =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 new TreeSet&lt;String&gt;();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this.add(nextWord);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0D252D-7343-5F44-879A-5F5207882FB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Maps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java.util.Map interface: a collection of key 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 value mappings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public interface Map&lt;K, V&gt; {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put(K key, V value);	// adds key</a:t>
            </a:r>
            <a:r>
              <a:rPr lang="en-US" sz="1200">
                <a:latin typeface="Courier New" charset="0"/>
                <a:sym typeface="Wingdings" charset="0"/>
              </a:rPr>
              <a:t>value to Map</a:t>
            </a:r>
            <a:endParaRPr lang="en-US" sz="12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V remove(Object key);	// removes key</a:t>
            </a:r>
            <a:r>
              <a:rPr lang="en-US" sz="1200">
                <a:latin typeface="Courier New" charset="0"/>
                <a:sym typeface="Wingdings" charset="0"/>
              </a:rPr>
              <a:t>? entry from Map</a:t>
            </a:r>
            <a:endParaRPr lang="en-US" sz="12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V get(Object key);		// returns true if o in this Set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containsKey(Object key);     // returns true if key is stored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containsValue(Object value); // returns true if value is stored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isEmpty();		// returns true if empty Set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int size();		// returns number of elements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void clear();		// removes all elements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Set&lt;K&gt; keySet();		// returns set of all keys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. . 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implemented by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TreeMap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and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HashMap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classes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 dirty="0" err="1">
                <a:latin typeface="Arial Narrow" charset="0"/>
              </a:rPr>
              <a:t>TreeMap</a:t>
            </a:r>
            <a:r>
              <a:rPr lang="en-US" sz="2000" dirty="0">
                <a:latin typeface="Arial Narrow" charset="0"/>
              </a:rPr>
              <a:t> 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utilizes a red-black tree to store key/value pairs; ordered by the (Comparable) keys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provides O(log N) put, get, and </a:t>
            </a:r>
            <a:r>
              <a:rPr lang="en-US" sz="1800" dirty="0" err="1">
                <a:latin typeface="Arial Narrow" charset="0"/>
              </a:rPr>
              <a:t>containsKey</a:t>
            </a:r>
            <a:r>
              <a:rPr lang="en-US" sz="1800" dirty="0">
                <a:latin typeface="Arial Narrow" charset="0"/>
              </a:rPr>
              <a:t> (guaranteed)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 err="1">
                <a:latin typeface="Arial Narrow" charset="0"/>
              </a:rPr>
              <a:t>keySet</a:t>
            </a:r>
            <a:r>
              <a:rPr lang="en-US" sz="1800" dirty="0">
                <a:latin typeface="Arial Narrow" charset="0"/>
              </a:rPr>
              <a:t>() returns a</a:t>
            </a:r>
            <a:r>
              <a:rPr lang="en-US" sz="1800" dirty="0">
                <a:latin typeface="Arial Narrow" charset="0"/>
                <a:sym typeface="Wingdings" charset="0"/>
              </a:rPr>
              <a:t> </a:t>
            </a:r>
            <a:r>
              <a:rPr lang="en-US" sz="1800" dirty="0" err="1">
                <a:latin typeface="Arial Narrow" charset="0"/>
                <a:sym typeface="Wingdings" charset="0"/>
              </a:rPr>
              <a:t>TreeSet</a:t>
            </a:r>
            <a:r>
              <a:rPr lang="en-US" sz="1800" dirty="0">
                <a:latin typeface="Arial Narrow" charset="0"/>
                <a:sym typeface="Wingdings" charset="0"/>
              </a:rPr>
              <a:t>, so </a:t>
            </a:r>
            <a:r>
              <a:rPr lang="en-US" sz="1800" dirty="0">
                <a:latin typeface="Arial Narrow" charset="0"/>
              </a:rPr>
              <a:t>iteration over the </a:t>
            </a:r>
            <a:r>
              <a:rPr lang="en-US" sz="1800" dirty="0" err="1">
                <a:latin typeface="Arial Narrow" charset="0"/>
              </a:rPr>
              <a:t>keySet</a:t>
            </a:r>
            <a:r>
              <a:rPr lang="en-US" sz="1800" dirty="0">
                <a:latin typeface="Arial Narrow" charset="0"/>
              </a:rPr>
              <a:t> accesses the keys in order</a:t>
            </a: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000" dirty="0" err="1">
                <a:latin typeface="Arial Narrow" charset="0"/>
              </a:rPr>
              <a:t>HashMap</a:t>
            </a:r>
            <a:r>
              <a:rPr lang="en-US" sz="2000" dirty="0">
                <a:latin typeface="Arial Narrow" charset="0"/>
              </a:rPr>
              <a:t>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 err="1">
                <a:latin typeface="Arial Narrow" charset="0"/>
              </a:rPr>
              <a:t>HashSet</a:t>
            </a:r>
            <a:r>
              <a:rPr lang="en-US" sz="1800" dirty="0">
                <a:latin typeface="Arial Narrow" charset="0"/>
              </a:rPr>
              <a:t> </a:t>
            </a:r>
            <a:r>
              <a:rPr lang="en-US" sz="1800" dirty="0" err="1">
                <a:latin typeface="Arial Narrow" charset="0"/>
              </a:rPr>
              <a:t>utlizes</a:t>
            </a:r>
            <a:r>
              <a:rPr lang="en-US" sz="1800" dirty="0">
                <a:latin typeface="Arial Narrow" charset="0"/>
              </a:rPr>
              <a:t> a </a:t>
            </a:r>
            <a:r>
              <a:rPr lang="en-US" sz="1800" dirty="0" err="1">
                <a:latin typeface="Arial Narrow" charset="0"/>
              </a:rPr>
              <a:t>HashSet</a:t>
            </a:r>
            <a:r>
              <a:rPr lang="en-US" sz="1800" dirty="0">
                <a:latin typeface="Arial Narrow" charset="0"/>
              </a:rPr>
              <a:t> to store key/value pairs		</a:t>
            </a:r>
            <a:r>
              <a:rPr lang="en-US" sz="1800" dirty="0">
                <a:solidFill>
                  <a:srgbClr val="FF0000"/>
                </a:solidFill>
                <a:latin typeface="Arial Narrow" charset="0"/>
              </a:rPr>
              <a:t>LATER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 err="1">
                <a:latin typeface="Arial Narrow" charset="0"/>
              </a:rPr>
              <a:t>HashSet</a:t>
            </a:r>
            <a:r>
              <a:rPr lang="en-US" sz="1800" dirty="0">
                <a:latin typeface="Arial Narrow" charset="0"/>
              </a:rPr>
              <a:t> provides O(1) put, get, and </a:t>
            </a:r>
            <a:r>
              <a:rPr lang="en-US" sz="1800" dirty="0" err="1">
                <a:latin typeface="Arial Narrow" charset="0"/>
              </a:rPr>
              <a:t>containsKey</a:t>
            </a:r>
            <a:r>
              <a:rPr lang="en-US" sz="1800" dirty="0">
                <a:latin typeface="Arial Narrow" charset="0"/>
              </a:rPr>
              <a:t> (on average, but can degrade)</a:t>
            </a:r>
          </a:p>
          <a:p>
            <a:pPr marL="800100" lvl="1" indent="-342900">
              <a:spcBef>
                <a:spcPct val="20000"/>
              </a:spcBef>
            </a:pPr>
            <a:endParaRPr lang="en-US" sz="20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FDAED65-9CB9-1247-9DDA-D0A87115F8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209800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 frequencies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2743200" cy="48006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variant of Dictionary is WordFreq</a:t>
            </a: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stores words &amp; their frequencies (number of times they occur) </a:t>
            </a: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can represent the 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counter pairs in a Map</a:t>
            </a:r>
          </a:p>
          <a:p>
            <a:pPr marL="406400"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again, could utilize either Map implementation</a:t>
            </a:r>
          </a:p>
          <a:p>
            <a:pPr marL="406400" lvl="1"/>
            <a:endParaRPr lang="en-US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since TreeMap is used, showAll displays words + counts in alphabetical order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3505200" y="228600"/>
            <a:ext cx="5943600" cy="70389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java.util.Map;	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java.util.TreeMap;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	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WordFreq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2"/>
                </a:solidFill>
                <a:latin typeface="Courier New" charset="0"/>
              </a:rPr>
              <a:t>    private Map&lt;String, Integer&gt;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WordFreq()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words = new TreeMap&lt;String, Integer&gt;();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WordFreq(String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this.add(nextWord);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String cleanWord = newWord.toLowerCase();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words.containsKey(cleanWord)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words.put(cleanWord, words.get(cleanWord)+1);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else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words.put(cleanWord, 1);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showAll()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for (String str :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words.keySet()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System.out.println(str + ": " +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words.get(str)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tree structures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heap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a common tree structure that: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efficiently implement a priority queue (a list of items that are accessed based on some ranking or priority as opposed to FIFO/LIFO)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also be used to implement another O(N log N) sort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D55EF0-D4A7-E744-8813-EC1EDBB20B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3124200"/>
            <a:ext cx="87026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motivation: many real-world applications involve optimal scheduling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choosing the next in line at the deli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prioritizing a list of chores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balancing transmission of multiple signals over limited bandwidth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selecting a job from a printer queue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multiprogramming/multitasking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all these applications require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storing a collection of prioritizable items, and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selecting and/or removing the highest priority item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91C8C5-27AD-E04A-A288-111C066CC0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Priority queue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priority queue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the ADT that encapsulates these 3 operations:</a:t>
            </a:r>
          </a:p>
          <a:p>
            <a:pPr lvl="1">
              <a:lnSpc>
                <a:spcPct val="70000"/>
              </a:lnSpc>
              <a:buClr>
                <a:schemeClr val="tx2"/>
              </a:buClr>
              <a:buFont typeface="Wingdings" charset="0"/>
              <a:buChar char="ü"/>
            </a:pPr>
            <a:r>
              <a:rPr lang="en-US" i="1" dirty="0">
                <a:latin typeface="Arial Narrow" charset="0"/>
                <a:ea typeface="ＭＳ Ｐゴシック" charset="0"/>
              </a:rPr>
              <a:t>add item (with a given priority)</a:t>
            </a:r>
          </a:p>
          <a:p>
            <a:pPr lvl="1">
              <a:lnSpc>
                <a:spcPct val="70000"/>
              </a:lnSpc>
              <a:buClr>
                <a:schemeClr val="tx2"/>
              </a:buClr>
              <a:buFont typeface="Wingdings" charset="0"/>
              <a:buChar char="ü"/>
            </a:pPr>
            <a:r>
              <a:rPr lang="en-US" i="1" dirty="0">
                <a:latin typeface="Arial Narrow" charset="0"/>
                <a:ea typeface="ＭＳ Ｐゴシック" charset="0"/>
              </a:rPr>
              <a:t>find highest priority item</a:t>
            </a:r>
          </a:p>
          <a:p>
            <a:pPr lvl="1">
              <a:lnSpc>
                <a:spcPct val="70000"/>
              </a:lnSpc>
              <a:buClr>
                <a:schemeClr val="tx2"/>
              </a:buClr>
              <a:buFont typeface="Wingdings" charset="0"/>
              <a:buChar char="ü"/>
            </a:pPr>
            <a:r>
              <a:rPr lang="en-US" i="1" dirty="0">
                <a:latin typeface="Arial Narrow" charset="0"/>
                <a:ea typeface="ＭＳ Ｐゴシック" charset="0"/>
              </a:rPr>
              <a:t>remove highest priority item</a:t>
            </a:r>
          </a:p>
          <a:p>
            <a:pPr lvl="1">
              <a:lnSpc>
                <a:spcPct val="70000"/>
              </a:lnSpc>
              <a:buClr>
                <a:schemeClr val="tx2"/>
              </a:buClr>
              <a:buFont typeface="Wingdings" charset="0"/>
              <a:buChar char="ü"/>
            </a:pPr>
            <a:endParaRPr lang="en-US" i="1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Clr>
                <a:schemeClr val="tx2"/>
              </a:buClr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 assume printer jobs are given a priority 1-5, with 1 being the most urgent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priority queue can be implemented in a variety of ways</a:t>
            </a: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Clr>
                <a:schemeClr val="tx2"/>
              </a:buClr>
            </a:pPr>
            <a:r>
              <a:rPr lang="en-US" dirty="0">
                <a:latin typeface="Arial Narrow" charset="0"/>
                <a:ea typeface="ＭＳ Ｐゴシック" charset="0"/>
              </a:rPr>
              <a:t>unsorted list</a:t>
            </a:r>
          </a:p>
          <a:p>
            <a:pPr lvl="2">
              <a:lnSpc>
                <a:spcPct val="70000"/>
              </a:lnSpc>
              <a:buClr>
                <a:schemeClr val="tx2"/>
              </a:buClr>
            </a:pPr>
            <a:r>
              <a:rPr lang="en-US" dirty="0">
                <a:latin typeface="Arial Narrow" charset="0"/>
                <a:ea typeface="ＭＳ Ｐゴシック" charset="0"/>
              </a:rPr>
              <a:t>efficiency of add?  efficiency of find?  efficiency of remove?</a:t>
            </a:r>
          </a:p>
          <a:p>
            <a:pPr lvl="2">
              <a:lnSpc>
                <a:spcPct val="70000"/>
              </a:lnSpc>
              <a:buClr>
                <a:schemeClr val="tx2"/>
              </a:buClr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  <a:buClr>
                <a:schemeClr val="tx2"/>
              </a:buClr>
            </a:pPr>
            <a:endParaRPr lang="en-US" sz="32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Clr>
                <a:schemeClr val="tx2"/>
              </a:buClr>
            </a:pPr>
            <a:r>
              <a:rPr lang="en-US" dirty="0">
                <a:latin typeface="Arial Narrow" charset="0"/>
                <a:ea typeface="ＭＳ Ｐゴシック" charset="0"/>
              </a:rPr>
              <a:t>sorted list (sorted by priority)</a:t>
            </a:r>
          </a:p>
          <a:p>
            <a:pPr lvl="2">
              <a:lnSpc>
                <a:spcPct val="70000"/>
              </a:lnSpc>
              <a:buClr>
                <a:schemeClr val="tx2"/>
              </a:buClr>
            </a:pPr>
            <a:r>
              <a:rPr lang="en-US" dirty="0">
                <a:latin typeface="Arial Narrow" charset="0"/>
                <a:ea typeface="ＭＳ Ｐゴシック" charset="0"/>
              </a:rPr>
              <a:t>efficiency of add?  efficiency of find?  efficiency of remove?</a:t>
            </a:r>
          </a:p>
          <a:p>
            <a:pPr lvl="2">
              <a:lnSpc>
                <a:spcPct val="70000"/>
              </a:lnSpc>
              <a:buClr>
                <a:schemeClr val="tx2"/>
              </a:buClr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Clr>
                <a:schemeClr val="tx2"/>
              </a:buClr>
            </a:pPr>
            <a:r>
              <a:rPr lang="en-US" dirty="0">
                <a:latin typeface="Arial Narrow" charset="0"/>
                <a:ea typeface="ＭＳ Ｐゴシック" charset="0"/>
              </a:rPr>
              <a:t>others?</a:t>
            </a:r>
          </a:p>
        </p:txBody>
      </p:sp>
      <p:sp>
        <p:nvSpPr>
          <p:cNvPr id="467972" name="Text Box 4"/>
          <p:cNvSpPr txBox="1">
            <a:spLocks noChangeArrowheads="1"/>
          </p:cNvSpPr>
          <p:nvPr/>
        </p:nvSpPr>
        <p:spPr bwMode="auto">
          <a:xfrm>
            <a:off x="4267200" y="4089400"/>
            <a:ext cx="43338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job1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3</a:t>
            </a:r>
          </a:p>
        </p:txBody>
      </p:sp>
      <p:sp>
        <p:nvSpPr>
          <p:cNvPr id="467978" name="Text Box 10"/>
          <p:cNvSpPr txBox="1">
            <a:spLocks noChangeArrowheads="1"/>
          </p:cNvSpPr>
          <p:nvPr/>
        </p:nvSpPr>
        <p:spPr bwMode="auto">
          <a:xfrm>
            <a:off x="4689475" y="4089400"/>
            <a:ext cx="468313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2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4</a:t>
            </a:r>
          </a:p>
        </p:txBody>
      </p:sp>
      <p:sp>
        <p:nvSpPr>
          <p:cNvPr id="467979" name="Text Box 11"/>
          <p:cNvSpPr txBox="1">
            <a:spLocks noChangeArrowheads="1"/>
          </p:cNvSpPr>
          <p:nvPr/>
        </p:nvSpPr>
        <p:spPr bwMode="auto">
          <a:xfrm>
            <a:off x="5157788" y="4089400"/>
            <a:ext cx="468312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3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1</a:t>
            </a:r>
          </a:p>
        </p:txBody>
      </p:sp>
      <p:sp>
        <p:nvSpPr>
          <p:cNvPr id="467980" name="Text Box 12"/>
          <p:cNvSpPr txBox="1">
            <a:spLocks noChangeArrowheads="1"/>
          </p:cNvSpPr>
          <p:nvPr/>
        </p:nvSpPr>
        <p:spPr bwMode="auto">
          <a:xfrm>
            <a:off x="5627688" y="4089400"/>
            <a:ext cx="468312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4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4</a:t>
            </a:r>
          </a:p>
        </p:txBody>
      </p:sp>
      <p:sp>
        <p:nvSpPr>
          <p:cNvPr id="467981" name="Text Box 13"/>
          <p:cNvSpPr txBox="1">
            <a:spLocks noChangeArrowheads="1"/>
          </p:cNvSpPr>
          <p:nvPr/>
        </p:nvSpPr>
        <p:spPr bwMode="auto">
          <a:xfrm>
            <a:off x="6096000" y="4089400"/>
            <a:ext cx="468313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5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2</a:t>
            </a:r>
          </a:p>
        </p:txBody>
      </p:sp>
      <p:sp>
        <p:nvSpPr>
          <p:cNvPr id="467982" name="Text Box 14"/>
          <p:cNvSpPr txBox="1">
            <a:spLocks noChangeArrowheads="1"/>
          </p:cNvSpPr>
          <p:nvPr/>
        </p:nvSpPr>
        <p:spPr bwMode="auto">
          <a:xfrm>
            <a:off x="4279900" y="5321300"/>
            <a:ext cx="43338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job4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4</a:t>
            </a:r>
          </a:p>
        </p:txBody>
      </p:sp>
      <p:sp>
        <p:nvSpPr>
          <p:cNvPr id="467983" name="Text Box 15"/>
          <p:cNvSpPr txBox="1">
            <a:spLocks noChangeArrowheads="1"/>
          </p:cNvSpPr>
          <p:nvPr/>
        </p:nvSpPr>
        <p:spPr bwMode="auto">
          <a:xfrm>
            <a:off x="4702175" y="5321300"/>
            <a:ext cx="468313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2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4</a:t>
            </a:r>
          </a:p>
        </p:txBody>
      </p:sp>
      <p:sp>
        <p:nvSpPr>
          <p:cNvPr id="467984" name="Text Box 16"/>
          <p:cNvSpPr txBox="1">
            <a:spLocks noChangeArrowheads="1"/>
          </p:cNvSpPr>
          <p:nvPr/>
        </p:nvSpPr>
        <p:spPr bwMode="auto">
          <a:xfrm>
            <a:off x="5170488" y="5321300"/>
            <a:ext cx="468312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1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3</a:t>
            </a:r>
          </a:p>
        </p:txBody>
      </p:sp>
      <p:sp>
        <p:nvSpPr>
          <p:cNvPr id="467985" name="Text Box 17"/>
          <p:cNvSpPr txBox="1">
            <a:spLocks noChangeArrowheads="1"/>
          </p:cNvSpPr>
          <p:nvPr/>
        </p:nvSpPr>
        <p:spPr bwMode="auto">
          <a:xfrm>
            <a:off x="5638800" y="5321300"/>
            <a:ext cx="468313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5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2</a:t>
            </a:r>
          </a:p>
        </p:txBody>
      </p:sp>
      <p:sp>
        <p:nvSpPr>
          <p:cNvPr id="467986" name="Text Box 18"/>
          <p:cNvSpPr txBox="1">
            <a:spLocks noChangeArrowheads="1"/>
          </p:cNvSpPr>
          <p:nvPr/>
        </p:nvSpPr>
        <p:spPr bwMode="auto">
          <a:xfrm>
            <a:off x="6096000" y="5321300"/>
            <a:ext cx="468313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Arial Narrow" charset="0"/>
              </a:rPr>
              <a:t>job 3</a:t>
            </a:r>
          </a:p>
          <a:p>
            <a:pPr algn="ctr"/>
            <a:r>
              <a:rPr lang="en-US" sz="1200">
                <a:solidFill>
                  <a:schemeClr val="tx2"/>
                </a:solidFill>
                <a:latin typeface="Arial Narrow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7972" grpId="0" animBg="1"/>
      <p:bldP spid="467978" grpId="0" animBg="1"/>
      <p:bldP spid="467979" grpId="0" animBg="1"/>
      <p:bldP spid="467980" grpId="0" animBg="1"/>
      <p:bldP spid="467981" grpId="0" animBg="1"/>
      <p:bldP spid="467982" grpId="0" animBg="1"/>
      <p:bldP spid="467983" grpId="0" animBg="1"/>
      <p:bldP spid="467984" grpId="0" animBg="1"/>
      <p:bldP spid="467985" grpId="0" animBg="1"/>
      <p:bldP spid="46798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8962C00-C7E4-064B-9071-CBA5695D303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java.util.PriorityQueue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provides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PriorityQueue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public class PriorityQueue&lt;E extends Comparable&lt;? super E&gt;&gt; {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/** Constructs an empty priority queue 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*/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public PriorityQueue&lt;E&gt;()</a:t>
            </a:r>
            <a:r>
              <a:rPr lang="en-US" sz="1200">
                <a:latin typeface="Courier New" charset="0"/>
                <a:ea typeface="ＭＳ Ｐゴシック" charset="0"/>
              </a:rPr>
              <a:t> { … }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</a:endParaRP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/** Adds an item to the priority queue (ordered based on compareTo)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    @param newItem the item to be added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    @return true if the items was added successfully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*/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public boolean add(E newItem)</a:t>
            </a:r>
            <a:r>
              <a:rPr lang="en-US" sz="1200">
                <a:latin typeface="Courier New" charset="0"/>
                <a:ea typeface="ＭＳ Ｐゴシック" charset="0"/>
              </a:rPr>
              <a:t> { … }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</a:endParaRP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/** Accesses the smallest item from the priority queue (based on compareTo)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    @return the smallest item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*/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public E peek()</a:t>
            </a:r>
            <a:r>
              <a:rPr lang="en-US" sz="1200">
                <a:latin typeface="Courier New" charset="0"/>
                <a:ea typeface="ＭＳ Ｐゴシック" charset="0"/>
              </a:rPr>
              <a:t> { … }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</a:endParaRP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/** Accesses and removes the smallest item (based on compareTo)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    @return the smallest item 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 */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public E remove()</a:t>
            </a:r>
            <a:r>
              <a:rPr lang="en-US" sz="1200">
                <a:latin typeface="Courier New" charset="0"/>
                <a:ea typeface="ＭＳ Ｐゴシック" charset="0"/>
              </a:rPr>
              <a:t> { … }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endParaRPr lang="en-US" sz="1200">
              <a:latin typeface="Courier New" charset="0"/>
              <a:ea typeface="ＭＳ Ｐゴシック" charset="0"/>
            </a:endParaRP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public int size() { … }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public void clear() { … }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}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4800600" y="5410200"/>
            <a:ext cx="3810000" cy="12001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the underlying data structure is a special kind of binary tree called a </a:t>
            </a:r>
            <a:r>
              <a:rPr lang="en-US" i="1">
                <a:solidFill>
                  <a:schemeClr val="tx2"/>
                </a:solidFill>
                <a:latin typeface="Arial Narrow" charset="0"/>
              </a:rPr>
              <a:t>heap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43F41F9-AED0-514F-9F60-D2A8B1FC2CB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Heaps</a:t>
            </a:r>
          </a:p>
        </p:txBody>
      </p:sp>
      <p:sp>
        <p:nvSpPr>
          <p:cNvPr id="43012" name="Rectangle 16"/>
          <p:cNvSpPr>
            <a:spLocks noChangeArrowheads="1"/>
          </p:cNvSpPr>
          <p:nvPr/>
        </p:nvSpPr>
        <p:spPr bwMode="auto">
          <a:xfrm>
            <a:off x="609600" y="1143000"/>
            <a:ext cx="861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complete tree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is a tree in which </a:t>
            </a:r>
            <a:endParaRPr lang="en-US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all leaves are on the same level or else on 2 adjacent levels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all leaves at the lowest level are as far left as possible</a:t>
            </a:r>
            <a:endParaRPr lang="en-US" sz="1000">
              <a:latin typeface="Arial Narrow" charset="0"/>
            </a:endParaRPr>
          </a:p>
        </p:txBody>
      </p:sp>
      <p:sp>
        <p:nvSpPr>
          <p:cNvPr id="43013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8686800" cy="12192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heap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complete binary tree in which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 every node, the value stored is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</a:t>
            </a:r>
            <a:r>
              <a:rPr lang="en-US">
                <a:latin typeface="Arial Narrow" charset="0"/>
                <a:ea typeface="ＭＳ Ｐゴシック" charset="0"/>
              </a:rPr>
              <a:t> the values stored in both subtrees</a:t>
            </a:r>
          </a:p>
          <a:p>
            <a:pPr marL="857250" lvl="2" indent="0"/>
            <a:r>
              <a:rPr lang="en-US" sz="1800" i="1">
                <a:latin typeface="Arial Narrow" charset="0"/>
                <a:ea typeface="ＭＳ Ｐゴシック" charset="0"/>
              </a:rPr>
              <a:t>(technically, this is a min-heap -- can also define a max-heap where the value is </a:t>
            </a:r>
            <a:r>
              <a:rPr lang="en-US" sz="1800" i="1">
                <a:latin typeface="Arial Narrow" charset="0"/>
                <a:ea typeface="ＭＳ Ｐゴシック" charset="0"/>
                <a:sym typeface="Symbol" charset="0"/>
              </a:rPr>
              <a:t></a:t>
            </a:r>
            <a:r>
              <a:rPr lang="en-US" sz="1800" i="1">
                <a:latin typeface="Arial Narrow" charset="0"/>
                <a:ea typeface="ＭＳ Ｐゴシック" charset="0"/>
              </a:rPr>
              <a:t> )</a:t>
            </a:r>
          </a:p>
        </p:txBody>
      </p:sp>
      <p:pic>
        <p:nvPicPr>
          <p:cNvPr id="314389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3429000"/>
            <a:ext cx="3962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314390" name="Rectangle 22"/>
          <p:cNvSpPr>
            <a:spLocks noChangeArrowheads="1"/>
          </p:cNvSpPr>
          <p:nvPr/>
        </p:nvSpPr>
        <p:spPr bwMode="auto">
          <a:xfrm>
            <a:off x="609600" y="5257800"/>
            <a:ext cx="8915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complete, a heap has minimal height 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= 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Symbol" charset="0"/>
              </a:rPr>
              <a:t>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log</a:t>
            </a:r>
            <a:r>
              <a:rPr lang="en-US" baseline="-25000">
                <a:solidFill>
                  <a:schemeClr val="accent2"/>
                </a:solidFill>
                <a:latin typeface="Arial Narrow" charset="0"/>
                <a:sym typeface="Wingdings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 N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Symbol" charset="0"/>
              </a:rPr>
              <a:t>+1</a:t>
            </a:r>
            <a:endParaRPr lang="en-US" sz="20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insert in O(height) = O(log N), but searching is O(N)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not good for general storage,</a:t>
            </a:r>
            <a:r>
              <a:rPr lang="en-US" sz="2000">
                <a:latin typeface="Arial Narrow" charset="0"/>
              </a:rPr>
              <a:t> but perfect for implementing priority queues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can access min value in O(1), remove min value in O(height) = O(log N)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614863" y="3421063"/>
            <a:ext cx="4598987" cy="1697037"/>
            <a:chOff x="1056" y="1824"/>
            <a:chExt cx="3984" cy="1918"/>
          </a:xfrm>
        </p:grpSpPr>
        <p:pic>
          <p:nvPicPr>
            <p:cNvPr id="43017" name="Picture 2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824"/>
              <a:ext cx="3984" cy="1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3018" name="Picture 2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4" y="2706"/>
              <a:ext cx="16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3019" name="Picture 2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2" y="3111"/>
              <a:ext cx="1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3020" name="Picture 2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1" y="2688"/>
              <a:ext cx="1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3021" name="Picture 2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3111"/>
              <a:ext cx="1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FF45E7-A4CA-1B4C-9805-19D67DA3AC2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Inserting into a heap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791200"/>
            <a:ext cx="8702675" cy="1066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insertion maintains completeness and the heap property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worst case, if add smallest value, will have to swap all the way up to the root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 only nodes on the path are swapped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O(height) = O(log N) swaps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5800" y="1371600"/>
            <a:ext cx="87026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to insert into a heap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place new item in next open leaf position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if new value is smaller than parent, then swap nodes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continue up toward the root, swapping with parent, until smaller parent found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see </a:t>
            </a:r>
            <a:r>
              <a:rPr lang="en-US" sz="2000" dirty="0">
                <a:latin typeface="Arial Narrow" charset="0"/>
                <a:hlinkClick r:id="rId2"/>
              </a:rPr>
              <a:t>www.cs.usfca.edu/~galles/JavascriptVisual/Heap.html </a:t>
            </a:r>
            <a:endParaRPr lang="en-US" sz="2000" dirty="0">
              <a:latin typeface="Arial Narrow" charset="0"/>
            </a:endParaRPr>
          </a:p>
        </p:txBody>
      </p:sp>
      <p:sp>
        <p:nvSpPr>
          <p:cNvPr id="44038" name="AutoShape 8"/>
          <p:cNvSpPr>
            <a:spLocks noChangeArrowheads="1"/>
          </p:cNvSpPr>
          <p:nvPr/>
        </p:nvSpPr>
        <p:spPr bwMode="auto">
          <a:xfrm>
            <a:off x="4572000" y="441325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5056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733800"/>
            <a:ext cx="4191000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4404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33800"/>
            <a:ext cx="4171950" cy="176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4572000" y="3886200"/>
            <a:ext cx="457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>
                <a:latin typeface="Arial Narrow" charset="0"/>
              </a:rPr>
              <a:t>add 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1F7D8C-A742-0544-9C47-24D23EECE3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Removing from a heap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5562600"/>
            <a:ext cx="8702675" cy="1066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removing root maintains completeness and the heap property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worst case, if last value is largest, will have to swap all the way down to leaf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 only nodes on the path are swapped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O(height) = O(log N) swaps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5061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to remove the min value (root) of a heap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replace root with last node on bottom level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if new root value is greater than either child, swap with smaller child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continue down toward the leaves, swapping with smaller child, until smallest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see </a:t>
            </a:r>
            <a:r>
              <a:rPr lang="en-US" sz="2000" dirty="0">
                <a:latin typeface="Arial Narrow" charset="0"/>
                <a:hlinkClick r:id="rId2"/>
              </a:rPr>
              <a:t>www.cs.usfca.edu/~galles/JavascriptVisual/Heap.html</a:t>
            </a:r>
            <a:endParaRPr lang="en-US" sz="2000" dirty="0">
              <a:latin typeface="Arial Narrow" charset="0"/>
            </a:endParaRPr>
          </a:p>
        </p:txBody>
      </p:sp>
      <p:pic>
        <p:nvPicPr>
          <p:cNvPr id="45062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0"/>
            <a:ext cx="4191000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029200" y="3429000"/>
            <a:ext cx="3886200" cy="1752600"/>
            <a:chOff x="3216" y="2160"/>
            <a:chExt cx="2448" cy="1104"/>
          </a:xfrm>
        </p:grpSpPr>
        <p:pic>
          <p:nvPicPr>
            <p:cNvPr id="45065" name="Picture 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2160"/>
              <a:ext cx="244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5066" name="Picture 1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6" y="2817"/>
              <a:ext cx="97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5067" name="Picture 1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3" y="3122"/>
              <a:ext cx="10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</p:grpSp>
      <p:sp>
        <p:nvSpPr>
          <p:cNvPr id="45064" name="AutoShape 17"/>
          <p:cNvSpPr>
            <a:spLocks noChangeArrowheads="1"/>
          </p:cNvSpPr>
          <p:nvPr/>
        </p:nvSpPr>
        <p:spPr bwMode="auto">
          <a:xfrm>
            <a:off x="4800600" y="4191000"/>
            <a:ext cx="184150" cy="168275"/>
          </a:xfrm>
          <a:prstGeom prst="rightArrow">
            <a:avLst>
              <a:gd name="adj1" fmla="val 50000"/>
              <a:gd name="adj2" fmla="val 27358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6D5B665-2618-9546-9DD2-67EF0A2E638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a heap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534400" cy="1295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heap provides for O(1) find min, O(log N) insertion and min removal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also has a simple, List-based implementation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since there are no holes in a heap, can store nodes in an ArrayList, level-by-level</a:t>
            </a:r>
          </a:p>
        </p:txBody>
      </p:sp>
      <p:graphicFrame>
        <p:nvGraphicFramePr>
          <p:cNvPr id="454691" name="Group 35"/>
          <p:cNvGraphicFramePr>
            <a:graphicFrameLocks noGrp="1"/>
          </p:cNvGraphicFramePr>
          <p:nvPr>
            <p:ph sz="quarter" idx="3"/>
          </p:nvPr>
        </p:nvGraphicFramePr>
        <p:xfrm>
          <a:off x="677863" y="5410200"/>
          <a:ext cx="4275137" cy="396875"/>
        </p:xfrm>
        <a:graphic>
          <a:graphicData uri="http://schemas.openxmlformats.org/drawingml/2006/table">
            <a:tbl>
              <a:tblPr/>
              <a:tblGrid>
                <a:gridCol w="427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30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60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36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71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66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71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83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40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94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6109" name="Text Box 36"/>
          <p:cNvSpPr txBox="1">
            <a:spLocks noChangeArrowheads="1"/>
          </p:cNvSpPr>
          <p:nvPr/>
        </p:nvSpPr>
        <p:spPr bwMode="auto">
          <a:xfrm>
            <a:off x="5562600" y="3048000"/>
            <a:ext cx="3352800" cy="280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root is at index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0</a:t>
            </a:r>
          </a:p>
          <a:p>
            <a:pPr>
              <a:buFont typeface="Wingdings" charset="0"/>
              <a:buChar char="§"/>
            </a:pPr>
            <a:endParaRPr lang="en-US" sz="2000">
              <a:solidFill>
                <a:schemeClr val="accent2"/>
              </a:solidFill>
              <a:latin typeface="Arial Narrow" charset="0"/>
            </a:endParaRPr>
          </a:p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last leaf is at index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size()-1</a:t>
            </a:r>
          </a:p>
          <a:p>
            <a:pPr>
              <a:buFont typeface="Wingdings" charset="0"/>
              <a:buChar char="§"/>
            </a:pPr>
            <a:endParaRPr lang="en-US" sz="2000">
              <a:solidFill>
                <a:schemeClr val="accent2"/>
              </a:solidFill>
              <a:latin typeface="Arial Narrow" charset="0"/>
            </a:endParaRPr>
          </a:p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for a node at index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, children are at 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2*i+1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and 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2*i+2</a:t>
            </a:r>
          </a:p>
          <a:p>
            <a:pPr lvl="1">
              <a:buFont typeface="Wingdings" charset="0"/>
              <a:buChar char="§"/>
            </a:pPr>
            <a:endParaRPr lang="en-US" sz="1800">
              <a:solidFill>
                <a:schemeClr val="accent2"/>
              </a:solidFill>
              <a:latin typeface="Courier New" charset="0"/>
            </a:endParaRPr>
          </a:p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to add at next available leaf, simply add at end </a:t>
            </a:r>
          </a:p>
        </p:txBody>
      </p:sp>
      <p:grpSp>
        <p:nvGrpSpPr>
          <p:cNvPr id="46110" name="Group 39"/>
          <p:cNvGrpSpPr>
            <a:grpSpLocks/>
          </p:cNvGrpSpPr>
          <p:nvPr/>
        </p:nvGrpSpPr>
        <p:grpSpPr bwMode="auto">
          <a:xfrm>
            <a:off x="685800" y="2971800"/>
            <a:ext cx="4267200" cy="2209800"/>
            <a:chOff x="3216" y="2160"/>
            <a:chExt cx="2448" cy="1104"/>
          </a:xfrm>
        </p:grpSpPr>
        <p:pic>
          <p:nvPicPr>
            <p:cNvPr id="46111" name="Picture 4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2160"/>
              <a:ext cx="244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6112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6" y="2817"/>
              <a:ext cx="97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6113" name="Picture 4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3" y="3122"/>
              <a:ext cx="10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06047FE-1397-804F-A3AC-86854EC212F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Balancing trees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10600" cy="15240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on average, N random insertions into a BST yields O(log N) height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however, degenerative cases exist (e.g., if data is close to ordered)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can ensure logarithmic depth by maintaining balance</a:t>
            </a:r>
          </a:p>
        </p:txBody>
      </p:sp>
      <p:graphicFrame>
        <p:nvGraphicFramePr>
          <p:cNvPr id="2867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676400" y="2895600"/>
          <a:ext cx="6321425" cy="246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Visio" r:id="rId3" imgW="6441921" imgH="2513539" progId="Visio.Drawing.6">
                  <p:embed/>
                </p:oleObj>
              </mc:Choice>
              <mc:Fallback>
                <p:oleObj name="Visio" r:id="rId3" imgW="6441921" imgH="2513539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95600"/>
                        <a:ext cx="6321425" cy="2465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2374" name="Rectangle 6"/>
          <p:cNvSpPr>
            <a:spLocks noChangeArrowheads="1"/>
          </p:cNvSpPr>
          <p:nvPr/>
        </p:nvSpPr>
        <p:spPr bwMode="auto">
          <a:xfrm>
            <a:off x="685800" y="5638800"/>
            <a:ext cx="8610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maintaining full balance can be costly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however, full balance is not needed to ensure O(log N)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4663E0-D31B-FE4B-BD84-FADDF8892E4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MinHeap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6553200" cy="58674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import java.util.ArrayList;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public class MinHeap&lt;E extends Comparable&lt;? super E&gt;&gt;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private ArrayList&lt;E&gt; values;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public MinHeap()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this.values = new ArrayList&lt;E&gt;();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public E minValue()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if (this.values.size() == 0)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throw new java.util.NoSuchElementException();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return this.values.get(0);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public void add(E newValue)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this.values.add(newValue);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int pos = this.values.size()-1;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while (pos &gt; 0)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if (newValue.compareTo(this.values.get((pos-1)/2)) &lt; 0)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this.values.set(pos, this.values.get((pos-1)/2));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pos = (pos-1)/2;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else {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break;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this.values.set(pos, newValue);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7315200" y="1295400"/>
            <a:ext cx="1981200" cy="486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79400" indent="-1651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we can define our own simple min-heap implementation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800">
                <a:latin typeface="Courier New" charset="0"/>
              </a:rPr>
              <a:t>minValue </a:t>
            </a:r>
            <a:r>
              <a:rPr lang="en-US" sz="2000">
                <a:latin typeface="Arial Narrow" charset="0"/>
              </a:rPr>
              <a:t>returns the value at index 0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800">
                <a:latin typeface="Courier New" charset="0"/>
              </a:rPr>
              <a:t>add</a:t>
            </a:r>
            <a:r>
              <a:rPr lang="en-US" sz="2000">
                <a:latin typeface="Arial Narrow" charset="0"/>
              </a:rPr>
              <a:t> places the new value at the next available leaf (i.e., end of list), then moves upward until in position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89DF30B-9382-6144-81DE-DE842BFD2B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MinHeap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 (cont.)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458200" cy="48768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public void remove()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E newValue = this.values.remove(this.values.size()-1);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int pos = 0;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if (this.values.size() &gt; 0)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while (2*pos+1 &lt; this.values.size())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int minChild = 2*pos+1;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if (2*pos+2 &lt; this.values.size() &amp;&amp;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      this.values.get(2*pos+2).compareTo(this.values.get(2*pos+1)) &lt; 0)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    minChild = 2*pos+2;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if (newValue.compareTo(this.values.get(minChild)) &gt; 0)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    this.values.set(pos, this.values.get(minChild));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    pos = minChild;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    break;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    this.values.set(pos, newValue);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} 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5181600" y="4924425"/>
            <a:ext cx="3505200" cy="1323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24161750" indent="-24161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79400" indent="-1651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800">
                <a:latin typeface="Courier New" charset="0"/>
              </a:rPr>
              <a:t>remove</a:t>
            </a:r>
            <a:r>
              <a:rPr lang="en-US" sz="2000">
                <a:latin typeface="Arial Narrow" charset="0"/>
              </a:rPr>
              <a:t> removes the last leaf (i.e., last index), copies its value to the root, and then moves downward until in position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406DF2-1044-484F-9AB3-496BC730D0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sort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priority queue nature of heaps suggests an efficient sorting algorithm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start with the ArrayList to be sorted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construct a heap out of the elements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repeatedly, remove min element and put back into the ArrayList</a:t>
            </a:r>
          </a:p>
        </p:txBody>
      </p:sp>
      <p:sp>
        <p:nvSpPr>
          <p:cNvPr id="460804" name="Rectangle 4"/>
          <p:cNvSpPr>
            <a:spLocks noChangeArrowheads="1"/>
          </p:cNvSpPr>
          <p:nvPr/>
        </p:nvSpPr>
        <p:spPr bwMode="auto">
          <a:xfrm>
            <a:off x="5638800" y="3124200"/>
            <a:ext cx="36734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9250" lvl="1" indent="-2349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 items in list, each insertion can require O(log N) swaps to reheapify</a:t>
            </a: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</a:t>
            </a:r>
            <a:r>
              <a:rPr lang="en-US" sz="2000">
                <a:latin typeface="Arial Narrow" charset="0"/>
              </a:rPr>
              <a:t>construct heap in O(N log N) </a:t>
            </a: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349250" lvl="1" indent="-2349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 items in heap, each removal can require O(log N) swap to reheapify</a:t>
            </a: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à"/>
            </a:pPr>
            <a:r>
              <a:rPr lang="en-US" sz="2000">
                <a:latin typeface="Arial Narrow" charset="0"/>
                <a:sym typeface="Wingdings" charset="0"/>
              </a:rPr>
              <a:t>copy back in O(N log N)</a:t>
            </a:r>
          </a:p>
        </p:txBody>
      </p:sp>
      <p:sp>
        <p:nvSpPr>
          <p:cNvPr id="460805" name="Text Box 5"/>
          <p:cNvSpPr txBox="1">
            <a:spLocks noChangeArrowheads="1"/>
          </p:cNvSpPr>
          <p:nvPr/>
        </p:nvSpPr>
        <p:spPr bwMode="auto">
          <a:xfrm>
            <a:off x="381000" y="3048000"/>
            <a:ext cx="5334000" cy="247808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static </a:t>
            </a:r>
            <a:r>
              <a:rPr lang="pt-BR" sz="1200">
                <a:solidFill>
                  <a:schemeClr val="accent2"/>
                </a:solidFill>
                <a:latin typeface="Courier New" charset="0"/>
              </a:rPr>
              <a:t>&lt;E extends Comparable&lt;? super E&gt;&gt;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void heapSort(ArrayList&lt;E&gt; items)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MinHeap&lt;E&gt; itemHeap = new MyMinHeap&lt;E&gt;();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for (int i = 0; i &lt; items.size();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itemHeap.add(items.get(i));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for (int i = 0; i &lt; items.size();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items.set(i, itemHeap.minValue());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itemHeap.remove();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60806" name="Rectangle 6"/>
          <p:cNvSpPr>
            <a:spLocks noChangeArrowheads="1"/>
          </p:cNvSpPr>
          <p:nvPr/>
        </p:nvSpPr>
        <p:spPr bwMode="auto">
          <a:xfrm>
            <a:off x="685800" y="586740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thus, overall efficiency is O(N log N), which is as good as it gets!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can also implement so that the sorting is done in place, requires no extra storage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4" grpId="0"/>
      <p:bldP spid="460805" grpId="0" animBg="1"/>
      <p:bldP spid="46080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406DF2-1044-484F-9AB3-496BC730D0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Red-black sort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1447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heap sort suggests an additional O(N log N) sort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start with the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 to be sorted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construct a balanced-</a:t>
            </a:r>
            <a:r>
              <a:rPr lang="en-US" dirty="0" err="1">
                <a:latin typeface="Arial Narrow" charset="0"/>
                <a:ea typeface="ＭＳ Ｐゴシック" charset="0"/>
              </a:rPr>
              <a:t>ish</a:t>
            </a:r>
            <a:r>
              <a:rPr lang="en-US" dirty="0">
                <a:latin typeface="Arial Narrow" charset="0"/>
                <a:ea typeface="ＭＳ Ｐゴシック" charset="0"/>
              </a:rPr>
              <a:t> binary search tree out of the elements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iterate over the binary search tree and put back into the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60804" name="Rectangle 4"/>
          <p:cNvSpPr>
            <a:spLocks noChangeArrowheads="1"/>
          </p:cNvSpPr>
          <p:nvPr/>
        </p:nvSpPr>
        <p:spPr bwMode="auto">
          <a:xfrm>
            <a:off x="5638801" y="3124200"/>
            <a:ext cx="3505199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9250" lvl="1" indent="-2349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since </a:t>
            </a:r>
            <a:r>
              <a:rPr lang="en-US" sz="2000" dirty="0" err="1">
                <a:latin typeface="Arial Narrow" charset="0"/>
              </a:rPr>
              <a:t>TreeSet</a:t>
            </a:r>
            <a:r>
              <a:rPr lang="en-US" sz="2000" dirty="0">
                <a:latin typeface="Arial Narrow" charset="0"/>
              </a:rPr>
              <a:t> stores values in a red-black tree, each add is O(log N)</a:t>
            </a: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</a:t>
            </a:r>
            <a:r>
              <a:rPr lang="en-US" sz="2000" dirty="0">
                <a:latin typeface="Arial Narrow" charset="0"/>
              </a:rPr>
              <a:t>construct tree in O(N log N) </a:t>
            </a: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349250" lvl="1" indent="-2349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using an iterator, can traverse the items in order</a:t>
            </a: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à"/>
            </a:pPr>
            <a:r>
              <a:rPr lang="en-US" sz="2000" dirty="0">
                <a:latin typeface="Arial Narrow" charset="0"/>
                <a:sym typeface="Wingdings" charset="0"/>
              </a:rPr>
              <a:t>copy back in O(N)</a:t>
            </a:r>
          </a:p>
        </p:txBody>
      </p:sp>
      <p:sp>
        <p:nvSpPr>
          <p:cNvPr id="460805" name="Text Box 5"/>
          <p:cNvSpPr txBox="1">
            <a:spLocks noChangeArrowheads="1"/>
          </p:cNvSpPr>
          <p:nvPr/>
        </p:nvSpPr>
        <p:spPr bwMode="auto">
          <a:xfrm>
            <a:off x="381000" y="3048000"/>
            <a:ext cx="5334000" cy="249299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static </a:t>
            </a:r>
            <a:r>
              <a:rPr lang="pt-BR" sz="1200" dirty="0">
                <a:solidFill>
                  <a:schemeClr val="accent2"/>
                </a:solidFill>
                <a:latin typeface="Courier New" charset="0"/>
              </a:rPr>
              <a:t>&lt;E </a:t>
            </a:r>
            <a:r>
              <a:rPr lang="pt-BR" sz="1200" dirty="0" err="1">
                <a:solidFill>
                  <a:schemeClr val="accent2"/>
                </a:solidFill>
                <a:latin typeface="Courier New" charset="0"/>
              </a:rPr>
              <a:t>extends</a:t>
            </a:r>
            <a:r>
              <a:rPr lang="pt-BR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pt-BR" sz="1200" dirty="0" err="1">
                <a:solidFill>
                  <a:schemeClr val="accent2"/>
                </a:solidFill>
                <a:latin typeface="Courier New" charset="0"/>
              </a:rPr>
              <a:t>Comparable</a:t>
            </a:r>
            <a:r>
              <a:rPr lang="pt-BR" sz="1200" dirty="0">
                <a:solidFill>
                  <a:schemeClr val="accent2"/>
                </a:solidFill>
                <a:latin typeface="Courier New" charset="0"/>
              </a:rPr>
              <a:t>&lt;? </a:t>
            </a:r>
            <a:r>
              <a:rPr lang="pt-BR" sz="1200" dirty="0" err="1">
                <a:solidFill>
                  <a:schemeClr val="accent2"/>
                </a:solidFill>
                <a:latin typeface="Courier New" charset="0"/>
              </a:rPr>
              <a:t>super</a:t>
            </a:r>
            <a:r>
              <a:rPr lang="pt-BR" sz="1200" dirty="0">
                <a:solidFill>
                  <a:schemeClr val="accent2"/>
                </a:solidFill>
                <a:latin typeface="Courier New" charset="0"/>
              </a:rPr>
              <a:t> E&gt;&gt; 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redBlackSort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&lt;E&gt; items)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TreeSet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&lt;Integer&gt;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itemSet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new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TreeSet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&lt;Integer&gt;();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for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items.size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itemSet.add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items.get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for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val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: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itemSet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items.set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,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val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60806" name="Rectangle 6"/>
          <p:cNvSpPr>
            <a:spLocks noChangeArrowheads="1"/>
          </p:cNvSpPr>
          <p:nvPr/>
        </p:nvSpPr>
        <p:spPr bwMode="auto">
          <a:xfrm>
            <a:off x="685800" y="586740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  <a:sym typeface="Wingdings" charset="0"/>
              </a:rPr>
              <a:t>thus, overall efficiency is O(N log N), which is as good as it gets!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>
                <a:latin typeface="Arial Narrow" charset="0"/>
                <a:sym typeface="Wingdings" charset="0"/>
              </a:rPr>
              <a:t>but it does require extra storage for the tree</a:t>
            </a:r>
          </a:p>
        </p:txBody>
      </p:sp>
    </p:spTree>
    <p:extLst>
      <p:ext uri="{BB962C8B-B14F-4D97-AF65-F5344CB8AC3E}">
        <p14:creationId xmlns:p14="http://schemas.microsoft.com/office/powerpoint/2010/main" val="38698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4" grpId="0"/>
      <p:bldP spid="460805" grpId="0" animBg="1"/>
      <p:bldP spid="4608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DC7C03-7AD4-4B4B-9540-608656A70C5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AVL trees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5105400" cy="2133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AVL tree is a binary search tree where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 every node, the heights of the left and right subtrees differ by at most 1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first self-balancing binary search tree variant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named after Adelson-Velskii &amp; Landis (1962)</a:t>
            </a:r>
          </a:p>
        </p:txBody>
      </p:sp>
      <p:sp>
        <p:nvSpPr>
          <p:cNvPr id="444428" name="Text Box 12"/>
          <p:cNvSpPr txBox="1">
            <a:spLocks noChangeArrowheads="1"/>
          </p:cNvSpPr>
          <p:nvPr/>
        </p:nvSpPr>
        <p:spPr bwMode="auto">
          <a:xfrm>
            <a:off x="1828800" y="5851525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AVL tree</a:t>
            </a:r>
          </a:p>
        </p:txBody>
      </p:sp>
      <p:sp>
        <p:nvSpPr>
          <p:cNvPr id="444429" name="Text Box 13"/>
          <p:cNvSpPr txBox="1">
            <a:spLocks noChangeArrowheads="1"/>
          </p:cNvSpPr>
          <p:nvPr/>
        </p:nvSpPr>
        <p:spPr bwMode="auto">
          <a:xfrm>
            <a:off x="5181600" y="6232525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not an AVL tree – WHY?</a:t>
            </a:r>
          </a:p>
        </p:txBody>
      </p:sp>
      <p:pic>
        <p:nvPicPr>
          <p:cNvPr id="44443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987800"/>
            <a:ext cx="2667000" cy="223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4431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978275"/>
            <a:ext cx="2362200" cy="1792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5" name="Picture 17" descr="AVL_b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066800"/>
            <a:ext cx="29718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28" grpId="0"/>
      <p:bldP spid="4444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CE7A6AE-358B-D847-9D04-B1CEF4705B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AVL trees and balance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AVL property is weaker than full balance, but sufficient to ensure logarithmic height</a:t>
            </a:r>
          </a:p>
          <a:p>
            <a:pPr lvl="1">
              <a:spcBef>
                <a:spcPct val="5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height of AVL tree with N nodes &lt; 2 log(N+2) 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searching is O(log N)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pic>
        <p:nvPicPr>
          <p:cNvPr id="30725" name="Picture 4" descr="tre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81275"/>
            <a:ext cx="6343650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E6AB3DE-AF5C-1A42-ACA8-F32E0CDF4D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Inserting/removing from AVL tree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229600" cy="5410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when you insert or remove from an AVL tree, imbalances can occur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if an imbalance occurs, must rotate </a:t>
            </a:r>
            <a:r>
              <a:rPr lang="en-US" dirty="0" err="1">
                <a:latin typeface="Arial Narrow" charset="0"/>
                <a:ea typeface="ＭＳ Ｐゴシック" charset="0"/>
              </a:rPr>
              <a:t>subtrees</a:t>
            </a:r>
            <a:r>
              <a:rPr lang="en-US" dirty="0">
                <a:latin typeface="Arial Narrow" charset="0"/>
                <a:ea typeface="ＭＳ Ｐゴシック" charset="0"/>
              </a:rPr>
              <a:t> to retain the AVL property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see </a:t>
            </a:r>
            <a:r>
              <a:rPr lang="en-US" dirty="0">
                <a:latin typeface="Arial Narrow" charset="0"/>
                <a:ea typeface="ＭＳ Ｐゴシック" charset="0"/>
                <a:hlinkClick r:id="rId3"/>
              </a:rPr>
              <a:t>www.cs.usfca.edu/~galles/visualization/AVLtree.html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pic>
        <p:nvPicPr>
          <p:cNvPr id="3174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03425"/>
            <a:ext cx="2062163" cy="1317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0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400" y="2003425"/>
            <a:ext cx="2327275" cy="164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1" name="Picture 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495800"/>
            <a:ext cx="2195513" cy="12969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2" name="AutoShape 31"/>
          <p:cNvSpPr>
            <a:spLocks noChangeArrowheads="1"/>
          </p:cNvSpPr>
          <p:nvPr/>
        </p:nvSpPr>
        <p:spPr bwMode="auto">
          <a:xfrm>
            <a:off x="3724275" y="2438400"/>
            <a:ext cx="1143000" cy="304800"/>
          </a:xfrm>
          <a:prstGeom prst="rightArrow">
            <a:avLst>
              <a:gd name="adj1" fmla="val 50000"/>
              <a:gd name="adj2" fmla="val 937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BAF2D3-18A9-D547-8B79-5C190C3D0D2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AVL tree rotations</a:t>
            </a:r>
          </a:p>
        </p:txBody>
      </p:sp>
      <p:sp>
        <p:nvSpPr>
          <p:cNvPr id="460804" name="Rectangle 4"/>
          <p:cNvSpPr>
            <a:spLocks noChangeArrowheads="1"/>
          </p:cNvSpPr>
          <p:nvPr/>
        </p:nvSpPr>
        <p:spPr bwMode="auto">
          <a:xfrm>
            <a:off x="609600" y="53340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worst case, inserting/removing requires traversing the path back to the root and rotating at each level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each rotation is a constant amount of work  </a:t>
            </a:r>
            <a:r>
              <a:rPr lang="en-US" sz="2000">
                <a:latin typeface="Arial Narrow" charset="0"/>
                <a:sym typeface="Wingdings" charset="0"/>
              </a:rPr>
              <a:t>  inserting/removing is O(log N)</a:t>
            </a:r>
            <a:endParaRPr lang="en-US" sz="2000">
              <a:latin typeface="Arial Narrow" charset="0"/>
            </a:endParaRPr>
          </a:p>
        </p:txBody>
      </p:sp>
      <p:pic>
        <p:nvPicPr>
          <p:cNvPr id="3277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95563"/>
            <a:ext cx="3886200" cy="23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3277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763" y="2590800"/>
            <a:ext cx="3856037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32775" name="Rectangle 15"/>
          <p:cNvSpPr>
            <a:spLocks noChangeArrowheads="1"/>
          </p:cNvSpPr>
          <p:nvPr/>
        </p:nvSpPr>
        <p:spPr bwMode="auto">
          <a:xfrm>
            <a:off x="609600" y="12954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there are two possible types of rotations, depending upon the imbalance caused by the insertion/removal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4DA7434-2ACF-C842-8AE8-005881ACABD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Red-black trees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667000"/>
          </a:xfrm>
        </p:spPr>
        <p:txBody>
          <a:bodyPr/>
          <a:lstStyle/>
          <a:p>
            <a:pPr marL="438150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red-black tree is a binary search tree in which each node is assigned a color (either red or black) such that</a:t>
            </a:r>
          </a:p>
          <a:p>
            <a:pPr marL="838200" lvl="1" indent="-381000">
              <a:lnSpc>
                <a:spcPct val="7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the root is black</a:t>
            </a: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a red node never has a red child</a:t>
            </a: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every path from root to leaf has the same number of black nodes</a:t>
            </a: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endParaRPr lang="en-US" sz="1000" i="1">
              <a:latin typeface="Arial Narrow" charset="0"/>
              <a:ea typeface="ＭＳ Ｐゴシック" charset="0"/>
            </a:endParaRPr>
          </a:p>
          <a:p>
            <a:pPr marL="838200" lvl="1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add &amp; remove preserve these properties (complex, but still O(log N))</a:t>
            </a:r>
          </a:p>
          <a:p>
            <a:pPr marL="838200" lvl="1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red-black properties ensure that tree height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&lt;</a:t>
            </a:r>
            <a:r>
              <a:rPr lang="en-US">
                <a:latin typeface="Arial Narrow" charset="0"/>
                <a:ea typeface="ＭＳ Ｐゴシック" charset="0"/>
              </a:rPr>
              <a:t> 2 log(N+1) 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O(log N) search</a:t>
            </a:r>
          </a:p>
        </p:txBody>
      </p: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962400"/>
            <a:ext cx="5943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33798" name="Text Box 5"/>
          <p:cNvSpPr txBox="1">
            <a:spLocks noChangeArrowheads="1"/>
          </p:cNvSpPr>
          <p:nvPr/>
        </p:nvSpPr>
        <p:spPr bwMode="auto">
          <a:xfrm>
            <a:off x="1371600" y="6172200"/>
            <a:ext cx="6248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dirty="0">
                <a:latin typeface="Arial Narrow" charset="0"/>
              </a:rPr>
              <a:t>see a demo at </a:t>
            </a:r>
            <a:r>
              <a:rPr lang="en-US" sz="1800" dirty="0">
                <a:latin typeface="Arial Narrow" charset="0"/>
                <a:hlinkClick r:id="rId3"/>
              </a:rPr>
              <a:t>www.cs.usfca.edu/~galles/visualization/RedBlack.html </a:t>
            </a: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2DD7FB6-9362-084F-8B9F-2A291B28EF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Collection classes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 the Java Collection Framework</a:t>
            </a:r>
          </a:p>
          <a:p>
            <a:pPr marL="450850" lvl="1" indent="-22225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defined using interfaces abstract classes, and inheritance</a:t>
            </a:r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8382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15000" y="2362200"/>
            <a:ext cx="3048000" cy="923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in some languages, a Map is referred to as an "associative list" or "dictionary"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5029200"/>
            <a:ext cx="990600" cy="3381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FF0000"/>
                </a:solidFill>
                <a:latin typeface="Arial Narrow" charset="0"/>
              </a:rPr>
              <a:t>array</a:t>
            </a:r>
            <a:endParaRPr lang="en-US" sz="1800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5029200"/>
            <a:ext cx="990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doubly-linked list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6019800"/>
            <a:ext cx="990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red-black tree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6019800"/>
            <a:ext cx="990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red-black tree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6019800"/>
            <a:ext cx="9906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hash table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81800" y="6019800"/>
            <a:ext cx="9906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hash table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D22DA7-C940-0040-A204-F88566DDAA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2895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java.util.Set interface: an unordered collection of items, with no duplicates</a:t>
            </a:r>
          </a:p>
          <a:p>
            <a:pPr lvl="1"/>
            <a:endParaRPr lang="en-US" sz="180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public interface Set&lt;E&gt; extends Collection&lt;E&gt; {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add(E o);		// adds o to this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remove(Object o);	// removes o from this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contains(Object o);	// returns true if o in this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isEmpty();		// returns true if empty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int size();		// returns number of elements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void clear();		// removes all elements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Iterator&lt;E&gt; iterator();	// returns iterator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471044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implemented by TreeSet and TreeMap classes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TreeSet 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implemented using a red-black tree; items stored in the nodes (must be Comparable)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provides O(log N) add, remove, and contains (guaranteed)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iteration over a TreeSet accesses the items in order (based on compareTo)</a:t>
            </a:r>
            <a:endParaRPr lang="en-US" sz="200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HashSet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HashSet utlizes a hash table data structure  	</a:t>
            </a:r>
            <a:r>
              <a:rPr lang="en-US" sz="1800">
                <a:solidFill>
                  <a:srgbClr val="FF0000"/>
                </a:solidFill>
                <a:latin typeface="Arial Narrow" charset="0"/>
              </a:rPr>
              <a:t>LATER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HashSet provides O(1) add, remove, and contains (on average, but can degrade)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4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6253</TotalTime>
  <Words>2736</Words>
  <Application>Microsoft Macintosh PowerPoint</Application>
  <PresentationFormat>Custom</PresentationFormat>
  <Paragraphs>482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ＭＳ Ｐゴシック</vt:lpstr>
      <vt:lpstr>Arial Narrow</vt:lpstr>
      <vt:lpstr>Courier New</vt:lpstr>
      <vt:lpstr>Symbol</vt:lpstr>
      <vt:lpstr>Times New Roman</vt:lpstr>
      <vt:lpstr>Wingdings</vt:lpstr>
      <vt:lpstr>Blank Presentation</vt:lpstr>
      <vt:lpstr>Visio</vt:lpstr>
      <vt:lpstr>PowerPoint Presentation</vt:lpstr>
      <vt:lpstr>Balancing trees</vt:lpstr>
      <vt:lpstr>AVL trees</vt:lpstr>
      <vt:lpstr>AVL trees and balance</vt:lpstr>
      <vt:lpstr>Inserting/removing from AVL tree</vt:lpstr>
      <vt:lpstr>AVL tree rotations</vt:lpstr>
      <vt:lpstr>Red-black trees</vt:lpstr>
      <vt:lpstr>Java Collection classes</vt:lpstr>
      <vt:lpstr>Sets</vt:lpstr>
      <vt:lpstr>Dictionary revisited</vt:lpstr>
      <vt:lpstr>Maps</vt:lpstr>
      <vt:lpstr>Word frequencies</vt:lpstr>
      <vt:lpstr>Other tree structures</vt:lpstr>
      <vt:lpstr>Priority queue</vt:lpstr>
      <vt:lpstr>java.util.PriorityQueue</vt:lpstr>
      <vt:lpstr>Heaps</vt:lpstr>
      <vt:lpstr>Inserting into a heap</vt:lpstr>
      <vt:lpstr>Removing from a heap</vt:lpstr>
      <vt:lpstr>Implementing a heap</vt:lpstr>
      <vt:lpstr>MinHeap class</vt:lpstr>
      <vt:lpstr>MinHeap class (cont.)</vt:lpstr>
      <vt:lpstr>Heap sort</vt:lpstr>
      <vt:lpstr>Red-black sort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130</cp:revision>
  <cp:lastPrinted>2011-10-19T19:14:33Z</cp:lastPrinted>
  <dcterms:created xsi:type="dcterms:W3CDTF">2013-10-14T15:07:14Z</dcterms:created>
  <dcterms:modified xsi:type="dcterms:W3CDTF">2018-10-31T16:58:58Z</dcterms:modified>
</cp:coreProperties>
</file>