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7" r:id="rId3"/>
    <p:sldId id="332" r:id="rId4"/>
    <p:sldId id="312" r:id="rId5"/>
    <p:sldId id="325" r:id="rId6"/>
    <p:sldId id="326" r:id="rId7"/>
    <p:sldId id="333" r:id="rId8"/>
    <p:sldId id="335" r:id="rId9"/>
    <p:sldId id="330" r:id="rId10"/>
    <p:sldId id="331" r:id="rId11"/>
    <p:sldId id="336" r:id="rId12"/>
    <p:sldId id="345" r:id="rId13"/>
    <p:sldId id="346" r:id="rId14"/>
    <p:sldId id="313" r:id="rId15"/>
    <p:sldId id="308" r:id="rId16"/>
    <p:sldId id="314" r:id="rId17"/>
    <p:sldId id="347" r:id="rId18"/>
    <p:sldId id="339" r:id="rId19"/>
    <p:sldId id="327" r:id="rId20"/>
    <p:sldId id="328" r:id="rId21"/>
    <p:sldId id="329" r:id="rId22"/>
    <p:sldId id="337" r:id="rId23"/>
    <p:sldId id="338" r:id="rId24"/>
    <p:sldId id="343" r:id="rId25"/>
    <p:sldId id="340" r:id="rId26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8"/>
    <p:restoredTop sz="91454"/>
  </p:normalViewPr>
  <p:slideViewPr>
    <p:cSldViewPr>
      <p:cViewPr varScale="1">
        <p:scale>
          <a:sx n="110" d="100"/>
          <a:sy n="110" d="100"/>
        </p:scale>
        <p:origin x="192" y="184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916A6898-E8BB-D745-ABDB-C1F36392AF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08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4320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5EBECE9B-ACFA-474B-8479-733757FE6B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81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ECB982-3203-4D4E-B332-E5A51B018A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96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3BC531-2499-B142-B1BB-91B8EE10E5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17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BE03EB-36B7-AC4E-BAD6-F9267193BC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70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A663BB-1E10-D244-B75B-E328077DE6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21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C60A7B-F2CB-DA49-80A6-CD30ACFEEB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8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98C20-6A26-BE45-B974-41B1CC6C75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4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DB079-036E-F841-B1F2-B8DEC69DC4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212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879328-9F8E-9246-B8B6-3C3CB5FCD3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4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FAA7E3-9BBF-954D-AC84-BF06A0F68F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74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161FD-3ABB-B64E-A450-6BBAC5D833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17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0898A2-1DD5-EF48-8222-A9FE7C6577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675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3C957-911E-6546-9C06-B3ECAEC434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9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5EA45708-B0B3-9C4C-98A4-5E89AEF2093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9BD1992-6420-3049-B882-1A3DB7EF20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</a:t>
            </a:r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2018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1050925" y="2895600"/>
            <a:ext cx="80930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Algorithm analysis, searching and sorting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best vs. average vs. worst case analysis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big-Oh analysis (intuitively)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analyzing searches &amp; sorts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general rules for analyzing algorithms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analyzing recursion recurrence relations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specialized sorts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big-Oh analysis (formally), big-Omega, big-Theta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65B01A-4010-3E4F-8484-F3D3E065F9E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finding all anagrams of a word (approach 2)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1905000"/>
          </a:xfrm>
        </p:spPr>
        <p:txBody>
          <a:bodyPr/>
          <a:lstStyle/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sort letters of given word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traverse the entire dictionary, word by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sort the next dictionary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test to see if identical to sorted given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if so, add to the list of anagrams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this approach, where L is word length &amp; D is dictionary size?</a:t>
            </a:r>
          </a:p>
        </p:txBody>
      </p:sp>
      <p:sp>
        <p:nvSpPr>
          <p:cNvPr id="345092" name="Rectangle 4"/>
          <p:cNvSpPr>
            <a:spLocks noChangeArrowheads="1"/>
          </p:cNvSpPr>
          <p:nvPr/>
        </p:nvSpPr>
        <p:spPr bwMode="auto">
          <a:xfrm>
            <a:off x="685800" y="3733800"/>
            <a:ext cx="8534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sort letters of given word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 log 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an efficient sort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traverse the entire dictionary, word by word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sort the next dictionary word	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 log 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an efficient sort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test to see if identical to sorted given word 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O(L)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 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if so, add to the list of anagrams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O(1)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 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O(L log L + (D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(L log L + L + 1)))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 O(L log L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 D)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	</a:t>
            </a:r>
          </a:p>
        </p:txBody>
      </p:sp>
      <p:sp>
        <p:nvSpPr>
          <p:cNvPr id="345093" name="AutoShape 5"/>
          <p:cNvSpPr>
            <a:spLocks/>
          </p:cNvSpPr>
          <p:nvPr/>
        </p:nvSpPr>
        <p:spPr bwMode="auto">
          <a:xfrm>
            <a:off x="7543800" y="4343400"/>
            <a:ext cx="152400" cy="1828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33"/>
              </a:solidFill>
            </a:endParaRPr>
          </a:p>
        </p:txBody>
      </p:sp>
      <p:sp>
        <p:nvSpPr>
          <p:cNvPr id="345094" name="Text Box 6"/>
          <p:cNvSpPr txBox="1">
            <a:spLocks noChangeArrowheads="1"/>
          </p:cNvSpPr>
          <p:nvPr/>
        </p:nvSpPr>
        <p:spPr bwMode="auto">
          <a:xfrm>
            <a:off x="7772400" y="4876800"/>
            <a:ext cx="152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</a:rPr>
              <a:t>since dictionary is size D, will loop D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2" grpId="0"/>
      <p:bldP spid="345093" grpId="0" animBg="1"/>
      <p:bldP spid="34509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8A5051B-A53D-BF45-A4F3-33DCF46299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Approach 1 vs. approach 2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clearly, approach 2 will be faster 		O(L log L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D) vs. O(L!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D)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400">
                <a:latin typeface="Arial Narrow" charset="0"/>
                <a:ea typeface="ＭＳ Ｐゴシック" charset="0"/>
              </a:rPr>
              <a:t>for a 5-letter word:</a:t>
            </a:r>
          </a:p>
          <a:p>
            <a:pPr lvl="1">
              <a:lnSpc>
                <a:spcPct val="70000"/>
              </a:lnSpc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5 log 5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</a:rPr>
              <a:t> 117,000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</a:t>
            </a:r>
            <a:r>
              <a:rPr lang="en-US">
                <a:latin typeface="Arial Narrow" charset="0"/>
                <a:ea typeface="ＭＳ Ｐゴシック" charset="0"/>
              </a:rPr>
              <a:t> 12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</a:rPr>
              <a:t> 117,000 =                  1,404,000 </a:t>
            </a:r>
          </a:p>
          <a:p>
            <a:pPr lvl="2">
              <a:lnSpc>
                <a:spcPct val="7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5!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</a:rPr>
              <a:t> 117,000 = 120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</a:rPr>
              <a:t> 117,000 =                      14,040,000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sz="2400">
                <a:latin typeface="Arial Narrow" charset="0"/>
                <a:ea typeface="ＭＳ Ｐゴシック" charset="0"/>
              </a:rPr>
              <a:t>for a 10-letter word: </a:t>
            </a:r>
          </a:p>
          <a:p>
            <a:pPr lvl="1">
              <a:lnSpc>
                <a:spcPct val="70000"/>
              </a:lnSpc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10 log 10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</a:rPr>
              <a:t> 117,000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</a:t>
            </a:r>
            <a:r>
              <a:rPr lang="en-US">
                <a:latin typeface="Arial Narrow" charset="0"/>
                <a:ea typeface="ＭＳ Ｐゴシック" charset="0"/>
              </a:rPr>
              <a:t> 33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</a:rPr>
              <a:t> 117,000 =              3,861,000 </a:t>
            </a:r>
          </a:p>
          <a:p>
            <a:pPr lvl="2">
              <a:lnSpc>
                <a:spcPct val="7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10!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</a:rPr>
              <a:t> 117,000 = 3,628,800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>
                <a:latin typeface="Arial Narrow" charset="0"/>
                <a:ea typeface="ＭＳ Ｐゴシック" charset="0"/>
              </a:rPr>
              <a:t> 117,000 = 424,569,600,000</a:t>
            </a:r>
            <a:r>
              <a:rPr lang="en-US" sz="2400">
                <a:latin typeface="Arial Narrow" charset="0"/>
                <a:ea typeface="ＭＳ Ｐゴシック" charset="0"/>
              </a:rPr>
              <a:t> 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5791200"/>
            <a:ext cx="7924800" cy="708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rgbClr val="FF0000"/>
                </a:solidFill>
                <a:latin typeface="+mn-lt"/>
                <a:ea typeface="ＭＳ Ｐゴシック" charset="-128"/>
                <a:cs typeface="+mn-cs"/>
              </a:rPr>
              <a:t>approach 3: 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instead of sorting the letters in a word, count the number of 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a's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, 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b's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, </a:t>
            </a:r>
            <a:r>
              <a:rPr lang="en-US" sz="2000" dirty="0" err="1">
                <a:latin typeface="+mn-lt"/>
                <a:ea typeface="ＭＳ Ｐゴシック" charset="-128"/>
                <a:cs typeface="+mn-cs"/>
              </a:rPr>
              <a:t>c's</a:t>
            </a:r>
            <a:r>
              <a:rPr lang="en-US" sz="2000" dirty="0">
                <a:latin typeface="+mn-lt"/>
                <a:ea typeface="ＭＳ Ｐゴシック" charset="-128"/>
                <a:cs typeface="+mn-cs"/>
              </a:rPr>
              <a:t>, … and compare with counts from the other word		</a:t>
            </a:r>
            <a:r>
              <a:rPr lang="en-US" sz="2000" dirty="0">
                <a:solidFill>
                  <a:srgbClr val="FF0000"/>
                </a:solidFill>
                <a:latin typeface="+mn-lt"/>
                <a:ea typeface="ＭＳ Ｐゴシック" charset="-128"/>
                <a:cs typeface="+mn-cs"/>
              </a:rPr>
              <a:t>EFFICIENCY?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0E03D42-E3B1-A94A-8F1E-3031FC1A54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Analyzing recursive algorithms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pPr>
              <a:spcBef>
                <a:spcPct val="0"/>
              </a:spcBef>
              <a:tabLst>
                <a:tab pos="11430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algorithms can be analyzed by defining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recurrence relation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>
              <a:spcBef>
                <a:spcPct val="0"/>
              </a:spcBef>
              <a:tabLst>
                <a:tab pos="1143000" algn="l"/>
              </a:tabLst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cost of searching N items using binary search = </a:t>
            </a: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		cost of comparing middle element + cost of searching correct half (N/2 items) </a:t>
            </a: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endParaRPr lang="en-US" sz="100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more succinctly:  Cost(N) = Cost(N/2) + C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Cost(N) 	= Cost(N/2) + C	can unwind Cost(N/2)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(Cost(N/4) + C) + C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Cost(N/4) + 2C	can unwind Cost(N/4)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(Cost(N/8) + C) + 2C	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Cost(N/8) + 3C	can continue unwinding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…	(a total of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N times)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Cost(1) + (log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N)*C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N + C'	where C' = Cost(1) 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 O(log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25C0834-2F5C-134C-AA72-70DFE6CB9A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Analyzing merge sort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00200"/>
          </a:xfrm>
        </p:spPr>
        <p:txBody>
          <a:bodyPr/>
          <a:lstStyle/>
          <a:p>
            <a:pPr>
              <a:spcBef>
                <a:spcPct val="0"/>
              </a:spcBef>
              <a:tabLst>
                <a:tab pos="685800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cost of sorting N items using merge sort = 	</a:t>
            </a:r>
          </a:p>
          <a:p>
            <a:pPr>
              <a:spcBef>
                <a:spcPct val="0"/>
              </a:spcBef>
              <a:tabLst>
                <a:tab pos="685800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cost of sorting left half (N/2 items) + cost of sorting right half (N/2 items) +</a:t>
            </a:r>
          </a:p>
          <a:p>
            <a:pPr>
              <a:spcBef>
                <a:spcPct val="0"/>
              </a:spcBef>
              <a:tabLst>
                <a:tab pos="685800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cost of merging (N items)</a:t>
            </a:r>
          </a:p>
          <a:p>
            <a:pPr>
              <a:spcBef>
                <a:spcPct val="0"/>
              </a:spcBef>
              <a:tabLst>
                <a:tab pos="685800" algn="l"/>
              </a:tabLst>
            </a:pPr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  <a:tabLst>
                <a:tab pos="685800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more succinctly:  Cost(N) = 2Cost(N/2) + C</a:t>
            </a:r>
            <a:r>
              <a:rPr lang="en-US" sz="2000" baseline="-25000">
                <a:latin typeface="Arial Narrow" charset="0"/>
                <a:ea typeface="ＭＳ Ｐゴシック" charset="0"/>
                <a:cs typeface="ＭＳ Ｐゴシック" charset="0"/>
              </a:rPr>
              <a:t>1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N + C</a:t>
            </a:r>
            <a:r>
              <a:rPr lang="en-US" sz="2000" baseline="-25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17444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Cost(N) 	= 2Cost(N/2) +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*N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	can unwind Cost(N/2)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2( 2Cost(N/4) +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N/2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+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N + C</a:t>
            </a:r>
            <a:r>
              <a:rPr lang="en-US" sz="2000" baseline="-25000">
                <a:latin typeface="Arial Narrow" charset="0"/>
              </a:rPr>
              <a:t>2</a:t>
            </a:r>
            <a:endParaRPr lang="en-US" sz="2000">
              <a:latin typeface="Arial Narrow" charset="0"/>
            </a:endParaRP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4Cost(N/4) + 2C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N + 3C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	can unwind Cost(N/4)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4( 2Cost(N/8) +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N/4 +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+ 2C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N + 3C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	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8Cost(N/8) + 3C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N + 7C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	can continue unwinding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…	(a total of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N times)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NCost(1) + (log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N)C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N + (N-1) C</a:t>
            </a:r>
            <a:r>
              <a:rPr lang="en-US" sz="2000" baseline="-25000">
                <a:latin typeface="Arial Narrow" charset="0"/>
              </a:rPr>
              <a:t>2</a:t>
            </a:r>
            <a:endParaRPr lang="en-US" sz="2000">
              <a:latin typeface="Arial Narrow" charset="0"/>
            </a:endParaRP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N log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N + (C'+C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)N - C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	where C' = Cost(1) 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 O(N log 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4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AEEBE2-45F4-0F46-BE5F-43CE7BFCE26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(slightly more formally)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more formally: an algorithm is O( f(N) ) if,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after some point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, the # of steps can be bounded from above by a scaled f(N) function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O(N):  if number of steps can eventually be bounded by a line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): if number of steps can eventually be bounded by a quadratic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…</a:t>
            </a:r>
          </a:p>
        </p:txBody>
      </p:sp>
      <p:graphicFrame>
        <p:nvGraphicFramePr>
          <p:cNvPr id="30722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81200" y="2743200"/>
          <a:ext cx="4648200" cy="204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Visio" r:id="rId3" imgW="5067616" imgH="2231768" progId="Visio.Drawing.6">
                  <p:embed/>
                </p:oleObj>
              </mc:Choice>
              <mc:Fallback>
                <p:oleObj name="Visio" r:id="rId3" imgW="5067616" imgH="2231768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4648200" cy="204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0519" name="Rectangle 7"/>
          <p:cNvSpPr>
            <a:spLocks noChangeArrowheads="1"/>
          </p:cNvSpPr>
          <p:nvPr/>
        </p:nvSpPr>
        <p:spPr bwMode="auto">
          <a:xfrm>
            <a:off x="685800" y="4953000"/>
            <a:ext cx="8474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"after some point" captures the fact that we only care about the long run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small values of N, the constants can make an O(N) algorithm do more work than an 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algorithm</a:t>
            </a:r>
            <a:endParaRPr lang="en-US" sz="2000" baseline="30000"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but beyond some threshold size, the 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will always do more work</a:t>
            </a:r>
            <a:r>
              <a:rPr lang="en-US" sz="180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e.g., f</a:t>
            </a:r>
            <a:r>
              <a:rPr lang="en-US" sz="1800" baseline="-25000">
                <a:solidFill>
                  <a:srgbClr val="FF0033"/>
                </a:solidFill>
                <a:latin typeface="Arial Narrow" charset="0"/>
              </a:rPr>
              <a:t>1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(N) = 300N  &amp;   f</a:t>
            </a:r>
            <a:r>
              <a:rPr lang="en-US" sz="1800" baseline="-25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(N) = ½ N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</a:rPr>
              <a:t>2		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what threshold forces  f</a:t>
            </a:r>
            <a:r>
              <a:rPr lang="en-US" sz="1800" baseline="-25000">
                <a:solidFill>
                  <a:srgbClr val="FF0033"/>
                </a:solidFill>
                <a:latin typeface="Arial Narrow" charset="0"/>
              </a:rPr>
              <a:t>1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(N) 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Symbol" charset="0"/>
              </a:rPr>
              <a:t>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 f</a:t>
            </a:r>
            <a:r>
              <a:rPr lang="en-US" sz="1800" baseline="-25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(N)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7AC5ED-6642-0948-997F-925FCDF0354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(formally)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5715000"/>
          </a:xfrm>
        </p:spPr>
        <p:txBody>
          <a:bodyPr/>
          <a:lstStyle/>
          <a:p>
            <a:pPr marL="0" indent="4763">
              <a:lnSpc>
                <a:spcPct val="90000"/>
              </a:lnSpc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algorithm is O( f(N) ) if there exists a positive constant C &amp; non-negative integer T such that for all N ≥ T,  # of steps required ≤ C*f(N)</a:t>
            </a: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r>
              <a:rPr lang="en-US" sz="2400" dirty="0">
                <a:latin typeface="Arial Narrow" charset="0"/>
                <a:ea typeface="ＭＳ Ｐゴシック" charset="0"/>
              </a:rPr>
              <a:t>for example, selection sort: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N(N-1)/2 inspections + N-1 swaps =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N/2 -1) steps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we consider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 = 1 </a:t>
            </a:r>
            <a:r>
              <a:rPr lang="en-US" dirty="0">
                <a:latin typeface="Arial Narrow" charset="0"/>
                <a:ea typeface="ＭＳ Ｐゴシック" charset="0"/>
              </a:rPr>
              <a:t>and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 = 1</a:t>
            </a:r>
            <a:r>
              <a:rPr lang="en-US" dirty="0">
                <a:latin typeface="Arial Narrow" charset="0"/>
                <a:ea typeface="ＭＳ Ｐゴシック" charset="0"/>
              </a:rPr>
              <a:t>, then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       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N/2 - 1 	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 		</a:t>
            </a:r>
            <a:r>
              <a:rPr lang="en-US" sz="1800" i="1" dirty="0" smtClean="0">
                <a:latin typeface="Arial Narrow" charset="0"/>
                <a:ea typeface="ＭＳ Ｐゴシック" charset="0"/>
              </a:rPr>
              <a:t>since 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added 1 to </a:t>
            </a:r>
            <a:r>
              <a:rPr lang="en-US" sz="1800" i="1" dirty="0" err="1">
                <a:latin typeface="Arial Narrow" charset="0"/>
                <a:ea typeface="ＭＳ Ｐゴシック" charset="0"/>
              </a:rPr>
              <a:t>rhs</a:t>
            </a:r>
            <a:endParaRPr lang="en-US" sz="1800" i="1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	</a:t>
            </a:r>
            <a:r>
              <a:rPr lang="en-US" dirty="0">
                <a:latin typeface="Arial Narrow" charset="0"/>
                <a:ea typeface="ＭＳ Ｐゴシック" charset="0"/>
              </a:rPr>
              <a:t>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N(N/2)		</a:t>
            </a:r>
            <a:r>
              <a:rPr lang="en-US" sz="1800" i="1" dirty="0" smtClean="0">
                <a:latin typeface="Arial Narrow" charset="0"/>
                <a:ea typeface="ＭＳ Ｐゴシック" charset="0"/>
              </a:rPr>
              <a:t>since 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1 </a:t>
            </a:r>
            <a:r>
              <a:rPr lang="en-US" sz="1800" dirty="0">
                <a:latin typeface="Arial Narrow" charset="0"/>
                <a:ea typeface="ＭＳ Ｐゴシック" charset="0"/>
              </a:rPr>
              <a:t>≤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 N  at </a:t>
            </a:r>
            <a:r>
              <a:rPr lang="en-US" sz="1800" i="1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 and beyond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	</a:t>
            </a:r>
            <a:r>
              <a:rPr lang="en-US" dirty="0">
                <a:latin typeface="Arial Narrow" charset="0"/>
                <a:ea typeface="ＭＳ Ｐゴシック" charset="0"/>
              </a:rPr>
              <a:t>=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	=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 	 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</a:t>
            </a:r>
            <a:r>
              <a:rPr lang="en-US" dirty="0">
                <a:latin typeface="Arial Narrow" charset="0"/>
                <a:ea typeface="ＭＳ Ｐゴシック" charset="0"/>
              </a:rPr>
              <a:t>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</p:txBody>
      </p:sp>
      <p:graphicFrame>
        <p:nvGraphicFramePr>
          <p:cNvPr id="31746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81200" y="2133600"/>
          <a:ext cx="48006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name="Visio" r:id="rId3" imgW="5067616" imgH="2231768" progId="Visio.Drawing.6">
                  <p:embed/>
                </p:oleObj>
              </mc:Choice>
              <mc:Fallback>
                <p:oleObj name="Visio" r:id="rId3" imgW="5067616" imgH="2231768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4800600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6686550"/>
            <a:ext cx="7848600" cy="4000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2"/>
                </a:solidFill>
                <a:latin typeface="+mn-lt"/>
                <a:ea typeface="ＭＳ Ｐゴシック" charset="-128"/>
                <a:cs typeface="+mn-cs"/>
              </a:rPr>
              <a:t>in general, can use C = sum of positive terms, T = 1 (but other constants work too)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3BE537B-A41B-E548-A56C-E202ECDD98F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219200"/>
            <a:ext cx="7924800" cy="2514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consider an algorithm whose cost function is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Cost(N) = 3N</a:t>
            </a:r>
            <a:r>
              <a:rPr lang="en-US" sz="1800" baseline="30000">
                <a:latin typeface="Arial Narrow" charset="0"/>
                <a:ea typeface="ＭＳ Ｐゴシック" charset="0"/>
              </a:rPr>
              <a:t>2</a:t>
            </a:r>
            <a:r>
              <a:rPr lang="en-US" sz="1800">
                <a:latin typeface="Arial Narrow" charset="0"/>
                <a:ea typeface="ＭＳ Ｐゴシック" charset="0"/>
              </a:rPr>
              <a:t>  –  12N + 5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intuitively, we know this is O(N</a:t>
            </a:r>
            <a:r>
              <a:rPr lang="en-US" sz="2000" baseline="30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formally, what are values of C and T that meet the definition?</a:t>
            </a:r>
          </a:p>
          <a:p>
            <a:pPr marL="404813" lvl="1">
              <a:lnSpc>
                <a:spcPct val="90000"/>
              </a:lnSpc>
              <a:tabLst>
                <a:tab pos="1712913" algn="l"/>
                <a:tab pos="4122738" algn="l"/>
              </a:tabLst>
            </a:pPr>
            <a:r>
              <a:rPr lang="en-US" sz="1600">
                <a:latin typeface="Arial Narrow" charset="0"/>
                <a:ea typeface="ＭＳ Ｐゴシック" charset="0"/>
              </a:rPr>
              <a:t>an algorithm is O(N</a:t>
            </a:r>
            <a:r>
              <a:rPr lang="en-US" sz="1600" baseline="30000">
                <a:latin typeface="Arial Narrow" charset="0"/>
                <a:ea typeface="ＭＳ Ｐゴシック" charset="0"/>
              </a:rPr>
              <a:t>2</a:t>
            </a:r>
            <a:r>
              <a:rPr lang="en-US" sz="1600">
                <a:latin typeface="Arial Narrow" charset="0"/>
                <a:ea typeface="ＭＳ Ｐゴシック" charset="0"/>
              </a:rPr>
              <a:t>) if there exists a positive constant C &amp; non-negative integer T such that for all N ≥ T,  # of steps required ≤ C*N</a:t>
            </a:r>
            <a:r>
              <a:rPr lang="en-US" sz="1600" baseline="30000">
                <a:latin typeface="Arial Narrow" charset="0"/>
                <a:ea typeface="ＭＳ Ｐゴシック" charset="0"/>
              </a:rPr>
              <a:t>2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4191000"/>
            <a:ext cx="79248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 indent="4763"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404813" indent="-285750"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12913" algn="l"/>
                <a:tab pos="4122738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consider an algorithm whose cost function is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Cost(N) = 12N</a:t>
            </a:r>
            <a:r>
              <a:rPr lang="en-US" sz="1800" baseline="30000">
                <a:latin typeface="Arial Narrow" charset="0"/>
              </a:rPr>
              <a:t>3</a:t>
            </a:r>
            <a:r>
              <a:rPr lang="en-US" sz="1800">
                <a:latin typeface="Arial Narrow" charset="0"/>
              </a:rPr>
              <a:t> – 5N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+ N – 300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intuitively, we know this is O(N</a:t>
            </a:r>
            <a:r>
              <a:rPr lang="en-US" sz="2000" baseline="30000">
                <a:solidFill>
                  <a:schemeClr val="accent2"/>
                </a:solidFill>
                <a:latin typeface="Arial Narrow" charset="0"/>
              </a:rPr>
              <a:t>3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formally, what are values of C and T that meet the definition?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600">
                <a:latin typeface="Arial Narrow" charset="0"/>
              </a:rPr>
              <a:t>an algorithm is O(N</a:t>
            </a:r>
            <a:r>
              <a:rPr lang="en-US" sz="1600" baseline="30000">
                <a:latin typeface="Arial Narrow" charset="0"/>
              </a:rPr>
              <a:t>3</a:t>
            </a:r>
            <a:r>
              <a:rPr lang="en-US" sz="1600">
                <a:latin typeface="Arial Narrow" charset="0"/>
              </a:rPr>
              <a:t>) if there exists a positive constant C &amp; non-negative integer T such that for all N ≥ T,  # of steps required ≤ C*N</a:t>
            </a:r>
            <a:r>
              <a:rPr lang="en-US" sz="1600" baseline="30000">
                <a:latin typeface="Arial Narrow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7B35B9-57BF-8544-9536-2B0D067F34A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219200"/>
            <a:ext cx="7924800" cy="381000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consider a merge-3 sort algorithm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	</a:t>
            </a:r>
          </a:p>
          <a:p>
            <a:pPr marL="404813" lvl="1">
              <a:buFont typeface="Arial Narrow" charset="0"/>
              <a:buAutoNum type="arabicPeriod"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if the list contains 0 or 1 items, then done</a:t>
            </a:r>
          </a:p>
          <a:p>
            <a:pPr marL="404813" lvl="1">
              <a:buFont typeface="Arial Narrow" charset="0"/>
              <a:buAutoNum type="arabicPeriod"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otherwise, divide the list into thirds and recursively sort each third</a:t>
            </a:r>
          </a:p>
          <a:p>
            <a:pPr marL="404813" lvl="1">
              <a:buFont typeface="Arial Narrow" charset="0"/>
              <a:buAutoNum type="arabicPeriod"/>
              <a:tabLst>
                <a:tab pos="1712913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then, merge the sorted thirds into a single sorted list</a:t>
            </a:r>
          </a:p>
          <a:p>
            <a:pPr marL="404813" lvl="1">
              <a:buFont typeface="Wingdings" charset="0"/>
              <a:buNone/>
              <a:tabLst>
                <a:tab pos="1712913" algn="l"/>
                <a:tab pos="4122738" algn="l"/>
              </a:tabLst>
            </a:pPr>
            <a:endParaRPr lang="en-US" sz="1800">
              <a:latin typeface="Arial Narrow" charset="0"/>
              <a:ea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what is the recurrence relation for this algorithm?</a:t>
            </a:r>
          </a:p>
          <a:p>
            <a:pPr marL="0" indent="4763">
              <a:tabLst>
                <a:tab pos="1712913" algn="l"/>
                <a:tab pos="4122738" algn="l"/>
              </a:tabLst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closed (polynomial) form?</a:t>
            </a:r>
          </a:p>
          <a:p>
            <a:pPr marL="0" indent="4763">
              <a:tabLst>
                <a:tab pos="1712913" algn="l"/>
                <a:tab pos="4122738" algn="l"/>
              </a:tabLst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Big-Oh?</a:t>
            </a:r>
          </a:p>
          <a:p>
            <a:pPr marL="0" indent="4763">
              <a:tabLst>
                <a:tab pos="1712913" algn="l"/>
                <a:tab pos="4122738" algn="l"/>
              </a:tabLst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tabLst>
                <a:tab pos="1712913" algn="l"/>
                <a:tab pos="4122738" algn="l"/>
              </a:tabLst>
            </a:pPr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Specialized sorts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5410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for general-purpose, comparable data, O(N log N) is optimal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i.e., it is proven that there is no sorting algorithm better than O(N log N) for sorting arbitrary lists of elements (using only data comparisons)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proof later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interestingly, you can do better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in special cases</a:t>
            </a:r>
          </a:p>
          <a:p>
            <a:pPr marL="0" indent="0"/>
            <a:endParaRPr lang="en-US" i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the range of potential data values is limited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frequency list</a:t>
            </a:r>
          </a:p>
          <a:p>
            <a:pPr lvl="1"/>
            <a:endParaRPr lang="en-US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if the data values can be compared lexicographically 	 radix sort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FAB5075-9252-D147-A9EA-072A7284C52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62306E-739A-C648-A3CD-CAC792AF23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Frequency lists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458200" cy="1066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there is a fixed, reasonably-sized range of values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such as years in the range 1900-2006</a:t>
            </a:r>
          </a:p>
        </p:txBody>
      </p:sp>
      <p:graphicFrame>
        <p:nvGraphicFramePr>
          <p:cNvPr id="335960" name="Group 88"/>
          <p:cNvGraphicFramePr>
            <a:graphicFrameLocks noGrp="1"/>
          </p:cNvGraphicFramePr>
          <p:nvPr>
            <p:ph sz="quarter" idx="2"/>
          </p:nvPr>
        </p:nvGraphicFramePr>
        <p:xfrm>
          <a:off x="838200" y="2514600"/>
          <a:ext cx="8397875" cy="304800"/>
        </p:xfrm>
        <a:graphic>
          <a:graphicData uri="http://schemas.openxmlformats.org/drawingml/2006/table">
            <a:tbl>
              <a:tblPr/>
              <a:tblGrid>
                <a:gridCol w="523875"/>
                <a:gridCol w="527050"/>
                <a:gridCol w="523875"/>
                <a:gridCol w="523875"/>
                <a:gridCol w="527050"/>
                <a:gridCol w="523875"/>
                <a:gridCol w="523875"/>
                <a:gridCol w="527050"/>
                <a:gridCol w="523875"/>
                <a:gridCol w="523875"/>
                <a:gridCol w="523875"/>
                <a:gridCol w="527050"/>
                <a:gridCol w="523875"/>
                <a:gridCol w="523875"/>
                <a:gridCol w="527050"/>
                <a:gridCol w="52387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5922" name="Rectangle 50"/>
          <p:cNvSpPr>
            <a:spLocks noChangeArrowheads="1"/>
          </p:cNvSpPr>
          <p:nvPr/>
        </p:nvSpPr>
        <p:spPr bwMode="auto">
          <a:xfrm>
            <a:off x="685800" y="3276600"/>
            <a:ext cx="8382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construct a frequency array with |range| </a:t>
            </a:r>
            <a:r>
              <a:rPr lang="en-US" sz="2000" dirty="0" smtClean="0">
                <a:latin typeface="Arial Narrow" charset="0"/>
              </a:rPr>
              <a:t>counters, one for each year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2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then traverse and copy the appropriate values back to the list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  <p:graphicFrame>
        <p:nvGraphicFramePr>
          <p:cNvPr id="336075" name="Group 203"/>
          <p:cNvGraphicFramePr>
            <a:graphicFrameLocks noGrp="1"/>
          </p:cNvGraphicFramePr>
          <p:nvPr>
            <p:ph sz="quarter" idx="3"/>
          </p:nvPr>
        </p:nvGraphicFramePr>
        <p:xfrm>
          <a:off x="1828800" y="3810000"/>
          <a:ext cx="6324600" cy="762000"/>
        </p:xfrm>
        <a:graphic>
          <a:graphicData uri="http://schemas.openxmlformats.org/drawingml/2006/table">
            <a:tbl>
              <a:tblPr/>
              <a:tblGrid>
                <a:gridCol w="525463"/>
                <a:gridCol w="528637"/>
                <a:gridCol w="527050"/>
                <a:gridCol w="527050"/>
                <a:gridCol w="1055688"/>
                <a:gridCol w="525462"/>
                <a:gridCol w="527050"/>
                <a:gridCol w="527050"/>
                <a:gridCol w="527050"/>
                <a:gridCol w="528638"/>
                <a:gridCol w="525462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6076" name="Group 204"/>
          <p:cNvGraphicFramePr>
            <a:graphicFrameLocks noGrp="1"/>
          </p:cNvGraphicFramePr>
          <p:nvPr/>
        </p:nvGraphicFramePr>
        <p:xfrm>
          <a:off x="838200" y="5410200"/>
          <a:ext cx="8397875" cy="304800"/>
        </p:xfrm>
        <a:graphic>
          <a:graphicData uri="http://schemas.openxmlformats.org/drawingml/2006/table">
            <a:tbl>
              <a:tblPr/>
              <a:tblGrid>
                <a:gridCol w="523875"/>
                <a:gridCol w="527050"/>
                <a:gridCol w="523875"/>
                <a:gridCol w="523875"/>
                <a:gridCol w="527050"/>
                <a:gridCol w="523875"/>
                <a:gridCol w="523875"/>
                <a:gridCol w="527050"/>
                <a:gridCol w="523875"/>
                <a:gridCol w="523875"/>
                <a:gridCol w="523875"/>
                <a:gridCol w="527050"/>
                <a:gridCol w="523875"/>
                <a:gridCol w="523875"/>
                <a:gridCol w="527050"/>
                <a:gridCol w="52387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6113" name="Rectangle 241"/>
          <p:cNvSpPr>
            <a:spLocks noChangeArrowheads="1"/>
          </p:cNvSpPr>
          <p:nvPr/>
        </p:nvSpPr>
        <p:spPr bwMode="auto">
          <a:xfrm>
            <a:off x="762000" y="6096000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big-Oh analysis?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922" grpId="0"/>
      <p:bldP spid="3361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26E095-47B5-E646-A7A4-D499EB4CB4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Algorithm efficiency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8229600" cy="1828800"/>
          </a:xfrm>
        </p:spPr>
        <p:txBody>
          <a:bodyPr/>
          <a:lstStyle/>
          <a:p>
            <a:pPr marL="0" indent="0">
              <a:tabLst>
                <a:tab pos="2293938" algn="l"/>
                <a:tab pos="32004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we want to classify the efficiency of an algorithm, we must first identify the costs to be measured</a:t>
            </a:r>
          </a:p>
          <a:p>
            <a:pPr lvl="1">
              <a:tabLst>
                <a:tab pos="2293938" algn="l"/>
                <a:tab pos="32004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memory used?		sometimes relevant, but not usually driving force</a:t>
            </a:r>
          </a:p>
          <a:p>
            <a:pPr lvl="1">
              <a:tabLst>
                <a:tab pos="2293938" algn="l"/>
                <a:tab pos="32004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execution time?  		dependent on various factors, including computer specs</a:t>
            </a:r>
          </a:p>
          <a:p>
            <a:pPr lvl="1">
              <a:tabLst>
                <a:tab pos="2293938" algn="l"/>
                <a:tab pos="3200400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# of steps 		somewhat generic definition, but most useful</a:t>
            </a:r>
          </a:p>
        </p:txBody>
      </p:sp>
      <p:sp>
        <p:nvSpPr>
          <p:cNvPr id="314372" name="Rectangle 4"/>
          <p:cNvSpPr>
            <a:spLocks noChangeArrowheads="1"/>
          </p:cNvSpPr>
          <p:nvPr/>
        </p:nvSpPr>
        <p:spPr bwMode="auto">
          <a:xfrm>
            <a:off x="685800" y="3657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classify an algorithm's efficiency, first identify the steps that are to be measured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e.g., for searching: # of inspections, …</a:t>
            </a:r>
          </a:p>
          <a:p>
            <a:pPr marL="1600200" lvl="3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for sorting: # of inspections, # of swaps, # of inspections + swaps, …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must focus on key steps (that capture the behavior of the algorithm)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for searching: there is overhead, but the work done by the algorithm is dominated by the number of inspections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21DAD7-DF2B-2148-9A40-CCB0BBB9C7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Radix sort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458200" cy="2362200"/>
          </a:xfrm>
        </p:spPr>
        <p:txBody>
          <a:bodyPr/>
          <a:lstStyle/>
          <a:p>
            <a:pPr marL="381000" indent="-3810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the values can be compared lexicographically (either character-by-character or digit-by-digit)</a:t>
            </a:r>
          </a:p>
          <a:p>
            <a:pPr marL="381000" indent="-381000"/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381000" indent="-3810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radix sort:</a:t>
            </a:r>
          </a:p>
          <a:p>
            <a:pPr marL="800100" lvl="1" indent="-342900">
              <a:buFontTx/>
              <a:buAutoNum type="arabicPeriod"/>
            </a:pPr>
            <a:r>
              <a:rPr lang="en-US" sz="1800">
                <a:latin typeface="Arial Narrow" charset="0"/>
                <a:ea typeface="ＭＳ Ｐゴシック" charset="0"/>
              </a:rPr>
              <a:t>take the least significant char/digit of each value </a:t>
            </a:r>
          </a:p>
          <a:p>
            <a:pPr marL="800100" lvl="1" indent="-342900">
              <a:buFontTx/>
              <a:buAutoNum type="arabicPeriod"/>
            </a:pPr>
            <a:r>
              <a:rPr lang="en-US" sz="1800">
                <a:latin typeface="Arial Narrow" charset="0"/>
                <a:ea typeface="ＭＳ Ｐゴシック" charset="0"/>
              </a:rPr>
              <a:t>sort the list based on that char/digit, but keep the order of values with the same char/digit </a:t>
            </a:r>
          </a:p>
          <a:p>
            <a:pPr marL="800100" lvl="1" indent="-342900">
              <a:buFontTx/>
              <a:buAutoNum type="arabicPeriod"/>
            </a:pPr>
            <a:r>
              <a:rPr lang="en-US" sz="1800">
                <a:latin typeface="Arial Narrow" charset="0"/>
                <a:ea typeface="ＭＳ Ｐゴシック" charset="0"/>
              </a:rPr>
              <a:t>repeat the sort with each more significant char/digit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graphicFrame>
        <p:nvGraphicFramePr>
          <p:cNvPr id="339094" name="Group 150"/>
          <p:cNvGraphicFramePr>
            <a:graphicFrameLocks noGrp="1"/>
          </p:cNvGraphicFramePr>
          <p:nvPr>
            <p:ph sz="quarter" idx="2"/>
          </p:nvPr>
        </p:nvGraphicFramePr>
        <p:xfrm>
          <a:off x="1752600" y="3825875"/>
          <a:ext cx="5173663" cy="365602"/>
        </p:xfrm>
        <a:graphic>
          <a:graphicData uri="http://schemas.openxmlformats.org/drawingml/2006/table">
            <a:tbl>
              <a:tblPr/>
              <a:tblGrid>
                <a:gridCol w="862013"/>
                <a:gridCol w="862012"/>
                <a:gridCol w="862013"/>
                <a:gridCol w="863600"/>
                <a:gridCol w="862012"/>
                <a:gridCol w="862013"/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641" marB="4564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641" marB="4564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984" name="Rectangle 40"/>
          <p:cNvSpPr>
            <a:spLocks noChangeArrowheads="1"/>
          </p:cNvSpPr>
          <p:nvPr/>
        </p:nvSpPr>
        <p:spPr bwMode="auto">
          <a:xfrm>
            <a:off x="685800" y="4572000"/>
            <a:ext cx="8382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most often implemented using a "bucket list"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here, need one bucket for each possible letter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copy all of the words ending in "a" in the 1st bucket, "b" in the 2</a:t>
            </a:r>
            <a:r>
              <a:rPr lang="en-US" sz="2000" baseline="30000">
                <a:latin typeface="Arial Narrow" charset="0"/>
              </a:rPr>
              <a:t>nd</a:t>
            </a:r>
            <a:r>
              <a:rPr lang="en-US" sz="2000">
                <a:latin typeface="Arial Narrow" charset="0"/>
              </a:rPr>
              <a:t> bucket, …</a:t>
            </a:r>
          </a:p>
        </p:txBody>
      </p:sp>
      <p:graphicFrame>
        <p:nvGraphicFramePr>
          <p:cNvPr id="339188" name="Group 244"/>
          <p:cNvGraphicFramePr>
            <a:graphicFrameLocks noGrp="1"/>
          </p:cNvGraphicFramePr>
          <p:nvPr>
            <p:ph sz="quarter" idx="3"/>
          </p:nvPr>
        </p:nvGraphicFramePr>
        <p:xfrm>
          <a:off x="1828800" y="5772150"/>
          <a:ext cx="3708400" cy="1238250"/>
        </p:xfrm>
        <a:graphic>
          <a:graphicData uri="http://schemas.openxmlformats.org/drawingml/2006/table">
            <a:tbl>
              <a:tblPr/>
              <a:tblGrid>
                <a:gridCol w="617538"/>
                <a:gridCol w="619125"/>
                <a:gridCol w="617537"/>
                <a:gridCol w="617538"/>
                <a:gridCol w="619125"/>
                <a:gridCol w="617537"/>
              </a:tblGrid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"a"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"d"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8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511F23-119A-0245-8B7D-EF0766424AA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Radix sort (cont.)</a:t>
            </a:r>
          </a:p>
        </p:txBody>
      </p:sp>
      <p:graphicFrame>
        <p:nvGraphicFramePr>
          <p:cNvPr id="339990" name="Group 22"/>
          <p:cNvGraphicFramePr>
            <a:graphicFrameLocks noGrp="1"/>
          </p:cNvGraphicFramePr>
          <p:nvPr>
            <p:ph sz="quarter" idx="3"/>
          </p:nvPr>
        </p:nvGraphicFramePr>
        <p:xfrm>
          <a:off x="533400" y="1905000"/>
          <a:ext cx="3708400" cy="1238250"/>
        </p:xfrm>
        <a:graphic>
          <a:graphicData uri="http://schemas.openxmlformats.org/drawingml/2006/table">
            <a:tbl>
              <a:tblPr/>
              <a:tblGrid>
                <a:gridCol w="617538"/>
                <a:gridCol w="619125"/>
                <a:gridCol w="617537"/>
                <a:gridCol w="617538"/>
                <a:gridCol w="619125"/>
                <a:gridCol w="617537"/>
              </a:tblGrid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"a"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"d"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"e"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4" name="Rectangle 54"/>
          <p:cNvSpPr>
            <a:spLocks noChangeArrowheads="1"/>
          </p:cNvSpPr>
          <p:nvPr/>
        </p:nvSpPr>
        <p:spPr bwMode="auto">
          <a:xfrm>
            <a:off x="685800" y="1143000"/>
            <a:ext cx="845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copy the words from the bucket list back to the list, preserving order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results in a list with words sorted by last letter</a:t>
            </a:r>
          </a:p>
        </p:txBody>
      </p:sp>
      <p:graphicFrame>
        <p:nvGraphicFramePr>
          <p:cNvPr id="340136" name="Group 168"/>
          <p:cNvGraphicFramePr>
            <a:graphicFrameLocks noGrp="1"/>
          </p:cNvGraphicFramePr>
          <p:nvPr>
            <p:ph sz="quarter" idx="2"/>
          </p:nvPr>
        </p:nvGraphicFramePr>
        <p:xfrm>
          <a:off x="5257800" y="1905000"/>
          <a:ext cx="3954463" cy="335194"/>
        </p:xfrm>
        <a:graphic>
          <a:graphicData uri="http://schemas.openxmlformats.org/drawingml/2006/table">
            <a:tbl>
              <a:tblPr/>
              <a:tblGrid>
                <a:gridCol w="658813"/>
                <a:gridCol w="658812"/>
                <a:gridCol w="658813"/>
                <a:gridCol w="660400"/>
                <a:gridCol w="658812"/>
                <a:gridCol w="658813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0039" name="Rectangle 71"/>
          <p:cNvSpPr>
            <a:spLocks noChangeArrowheads="1"/>
          </p:cNvSpPr>
          <p:nvPr/>
        </p:nvSpPr>
        <p:spPr bwMode="auto">
          <a:xfrm>
            <a:off x="685800" y="2971800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repeat, but now place words into buckets based on next-to-last letter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results in a list with words sorted by last two letters</a:t>
            </a:r>
          </a:p>
        </p:txBody>
      </p:sp>
      <p:sp>
        <p:nvSpPr>
          <p:cNvPr id="37932" name="AutoShape 169"/>
          <p:cNvSpPr>
            <a:spLocks noChangeArrowheads="1"/>
          </p:cNvSpPr>
          <p:nvPr/>
        </p:nvSpPr>
        <p:spPr bwMode="auto">
          <a:xfrm>
            <a:off x="4419600" y="1906588"/>
            <a:ext cx="671513" cy="333375"/>
          </a:xfrm>
          <a:prstGeom prst="rightArrow">
            <a:avLst>
              <a:gd name="adj1" fmla="val 50000"/>
              <a:gd name="adj2" fmla="val 50357"/>
            </a:avLst>
          </a:prstGeom>
          <a:solidFill>
            <a:srgbClr val="FF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40187" name="Group 219"/>
          <p:cNvGraphicFramePr>
            <a:graphicFrameLocks noGrp="1"/>
          </p:cNvGraphicFramePr>
          <p:nvPr/>
        </p:nvGraphicFramePr>
        <p:xfrm>
          <a:off x="533400" y="3790950"/>
          <a:ext cx="3708400" cy="1530350"/>
        </p:xfrm>
        <a:graphic>
          <a:graphicData uri="http://schemas.openxmlformats.org/drawingml/2006/table">
            <a:tbl>
              <a:tblPr/>
              <a:tblGrid>
                <a:gridCol w="617538"/>
                <a:gridCol w="619125"/>
                <a:gridCol w="617537"/>
                <a:gridCol w="617538"/>
                <a:gridCol w="619125"/>
                <a:gridCol w="617537"/>
              </a:tblGrid>
              <a:tr h="9206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70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"a"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"d"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0168" name="Group 200"/>
          <p:cNvGraphicFramePr>
            <a:graphicFrameLocks noGrp="1"/>
          </p:cNvGraphicFramePr>
          <p:nvPr/>
        </p:nvGraphicFramePr>
        <p:xfrm>
          <a:off x="5257800" y="3790950"/>
          <a:ext cx="3954463" cy="335194"/>
        </p:xfrm>
        <a:graphic>
          <a:graphicData uri="http://schemas.openxmlformats.org/drawingml/2006/table">
            <a:tbl>
              <a:tblPr/>
              <a:tblGrid>
                <a:gridCol w="658813"/>
                <a:gridCol w="658812"/>
                <a:gridCol w="658813"/>
                <a:gridCol w="660400"/>
                <a:gridCol w="658812"/>
                <a:gridCol w="658813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0184" name="AutoShape 216"/>
          <p:cNvSpPr>
            <a:spLocks noChangeArrowheads="1"/>
          </p:cNvSpPr>
          <p:nvPr/>
        </p:nvSpPr>
        <p:spPr bwMode="auto">
          <a:xfrm>
            <a:off x="4419600" y="3792538"/>
            <a:ext cx="671513" cy="333375"/>
          </a:xfrm>
          <a:prstGeom prst="rightArrow">
            <a:avLst>
              <a:gd name="adj1" fmla="val 50000"/>
              <a:gd name="adj2" fmla="val 50357"/>
            </a:avLst>
          </a:prstGeom>
          <a:solidFill>
            <a:srgbClr val="FF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0188" name="Rectangle 220"/>
          <p:cNvSpPr>
            <a:spLocks noChangeArrowheads="1"/>
          </p:cNvSpPr>
          <p:nvPr/>
        </p:nvSpPr>
        <p:spPr bwMode="auto">
          <a:xfrm>
            <a:off x="685800" y="5105400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repeat, but now place words into buckets based on first letter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results in a sorted list</a:t>
            </a:r>
          </a:p>
        </p:txBody>
      </p:sp>
      <p:graphicFrame>
        <p:nvGraphicFramePr>
          <p:cNvPr id="340237" name="Group 269"/>
          <p:cNvGraphicFramePr>
            <a:graphicFrameLocks noGrp="1"/>
          </p:cNvGraphicFramePr>
          <p:nvPr/>
        </p:nvGraphicFramePr>
        <p:xfrm>
          <a:off x="533400" y="5924550"/>
          <a:ext cx="3708400" cy="1530350"/>
        </p:xfrm>
        <a:graphic>
          <a:graphicData uri="http://schemas.openxmlformats.org/drawingml/2006/table">
            <a:tbl>
              <a:tblPr/>
              <a:tblGrid>
                <a:gridCol w="617538"/>
                <a:gridCol w="619125"/>
                <a:gridCol w="617537"/>
                <a:gridCol w="617538"/>
                <a:gridCol w="619125"/>
                <a:gridCol w="617537"/>
              </a:tblGrid>
              <a:tr h="92064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 Narrow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70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"a"</a:t>
                      </a:r>
                    </a:p>
                  </a:txBody>
                  <a:tcPr marT="45728" marB="45728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"d"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"e"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. . .</a:t>
                      </a:r>
                    </a:p>
                  </a:txBody>
                  <a:tcPr marT="45728" marB="45728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0239" name="Group 271"/>
          <p:cNvGraphicFramePr>
            <a:graphicFrameLocks noGrp="1"/>
          </p:cNvGraphicFramePr>
          <p:nvPr/>
        </p:nvGraphicFramePr>
        <p:xfrm>
          <a:off x="5257800" y="5924550"/>
          <a:ext cx="3954463" cy="335194"/>
        </p:xfrm>
        <a:graphic>
          <a:graphicData uri="http://schemas.openxmlformats.org/drawingml/2006/table">
            <a:tbl>
              <a:tblPr/>
              <a:tblGrid>
                <a:gridCol w="658813"/>
                <a:gridCol w="658812"/>
                <a:gridCol w="658813"/>
                <a:gridCol w="660400"/>
                <a:gridCol w="658812"/>
                <a:gridCol w="658813"/>
              </a:tblGrid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"ace"</a:t>
                      </a:r>
                    </a:p>
                  </a:txBody>
                  <a:tcPr marT="45677" marB="4567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"baa"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"bee"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"cad"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"ebb"</a:t>
                      </a:r>
                    </a:p>
                  </a:txBody>
                  <a:tcPr marT="45677" marB="4567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0235" name="AutoShape 267"/>
          <p:cNvSpPr>
            <a:spLocks noChangeArrowheads="1"/>
          </p:cNvSpPr>
          <p:nvPr/>
        </p:nvSpPr>
        <p:spPr bwMode="auto">
          <a:xfrm>
            <a:off x="4419600" y="5926138"/>
            <a:ext cx="671513" cy="333375"/>
          </a:xfrm>
          <a:prstGeom prst="rightArrow">
            <a:avLst>
              <a:gd name="adj1" fmla="val 50000"/>
              <a:gd name="adj2" fmla="val 50357"/>
            </a:avLst>
          </a:prstGeom>
          <a:solidFill>
            <a:srgbClr val="FF00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0242" name="Text Box 274"/>
          <p:cNvSpPr txBox="1">
            <a:spLocks noChangeArrowheads="1"/>
          </p:cNvSpPr>
          <p:nvPr/>
        </p:nvSpPr>
        <p:spPr bwMode="auto">
          <a:xfrm>
            <a:off x="6705600" y="64770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big-Oh analysis?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039" grpId="0"/>
      <p:bldP spid="340184" grpId="0" animBg="1"/>
      <p:bldP spid="340188" grpId="0"/>
      <p:bldP spid="340235" grpId="0" animBg="1"/>
      <p:bldP spid="3402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Big-Omega &amp; Big-Theta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534400" cy="2895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represents an asymptotic upper bound on algorithm cost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but not necessarily a "tight" bound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an algorithm is O(N), then it is also O(N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f(N) = 5N - 2 &lt; 5N ≤ </a:t>
            </a: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5</a:t>
            </a:r>
            <a:r>
              <a:rPr lang="en-US">
                <a:latin typeface="Arial Narrow" charset="0"/>
                <a:ea typeface="ＭＳ Ｐゴシック" charset="0"/>
              </a:rPr>
              <a:t>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(when N ≥ </a:t>
            </a: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really capture rate of growth, we must prove a tight bound on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9B5C69D-0888-004A-BCE3-9A724173460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685800" y="4495800"/>
            <a:ext cx="8534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Big-Omega is an asymptotic lower bound</a:t>
            </a: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an algorithm is Ω( f(N) ) if there exists a positive constant C &amp; non-negative integer T such that for all N ≥ T,  # of steps required ≥ C*f(N)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Big-Theta is a tight asymptotic bound (both lower and upper)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an algorithm is θ( f(N) ) if it is O( f(N) ) and Ω( f(N) 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Proving a tight bound</a:t>
            </a:r>
          </a:p>
        </p:txBody>
      </p:sp>
      <p:sp>
        <p:nvSpPr>
          <p:cNvPr id="39939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05800" cy="54102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formally prove rate-of-growth, must show Big-Theta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f(N) =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+ 5N – 2 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+ 5N 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+ 5N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(when N ≥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) =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6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O(N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/>
            <a:endParaRPr lang="en-US" baseline="30000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f(N) = 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+ 5N – 2 </a:t>
            </a:r>
            <a:r>
              <a:rPr lang="en-US" dirty="0" smtClean="0">
                <a:latin typeface="Arial Narrow" charset="0"/>
                <a:ea typeface="ＭＳ Ｐゴシック" charset="0"/>
                <a:sym typeface="Wingdings" charset="0"/>
              </a:rPr>
              <a:t>≥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+ </a:t>
            </a:r>
            <a:r>
              <a:rPr lang="en-US" dirty="0" smtClean="0">
                <a:latin typeface="Arial Narrow" charset="0"/>
                <a:ea typeface="ＭＳ Ｐゴシック" charset="0"/>
                <a:sym typeface="Wingdings" charset="0"/>
              </a:rPr>
              <a:t>5N – 2N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(when N ≥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  </a:t>
            </a:r>
            <a:r>
              <a:rPr lang="en-US" dirty="0" smtClean="0">
                <a:latin typeface="Arial Narrow" charset="0"/>
                <a:ea typeface="ＭＳ Ｐゴシック" charset="0"/>
                <a:sym typeface="Wingdings" charset="0"/>
              </a:rPr>
              <a:t>= N</a:t>
            </a:r>
            <a:r>
              <a:rPr lang="en-US" baseline="30000" dirty="0" smtClean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 smtClean="0">
                <a:latin typeface="Arial Narrow" charset="0"/>
                <a:ea typeface="ＭＳ Ｐゴシック" charset="0"/>
                <a:sym typeface="Wingdings" charset="0"/>
              </a:rPr>
              <a:t> + 3N &gt;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  <a:sym typeface="Wingdings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  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Char char="è"/>
            </a:pP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θ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(N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)</a:t>
            </a:r>
          </a:p>
          <a:p>
            <a:pPr lvl="1">
              <a:buFont typeface="Wingdings" charset="0"/>
              <a:buChar char="è"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Char char="è"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as long as we are conservative in proving the upper-bound, the corresponding lower-bound usually follows easily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so, usually algorithm analysis is stated in terms of Big-Oh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(even though Big-Theta is implied)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8A0CEF3-16E6-3147-AAAD-17A9E033558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log is a log</a:t>
            </a:r>
          </a:p>
        </p:txBody>
      </p:sp>
      <p:sp>
        <p:nvSpPr>
          <p:cNvPr id="38915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8382000" cy="32766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mathematically, x = 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y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 y =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b</a:t>
            </a:r>
            <a:r>
              <a:rPr lang="en-US" baseline="30000" dirty="0" err="1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x</a:t>
            </a:r>
            <a:endParaRPr lang="en-US" baseline="30000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marL="0" indent="0"/>
            <a:endParaRPr lang="en-US" baseline="30000" dirty="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marL="400050" lvl="1" indent="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e.g.,  10 = log</a:t>
            </a:r>
            <a:r>
              <a:rPr lang="en-US" baseline="-250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1024, since 1024 = 2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10</a:t>
            </a:r>
            <a:endParaRPr lang="en-US" baseline="30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properties of logarithms</a:t>
            </a:r>
          </a:p>
          <a:p>
            <a:pPr marL="400050" lvl="1" indent="0">
              <a:spcBef>
                <a:spcPts val="1075"/>
              </a:spcBef>
              <a:buFont typeface="Wingdings" charset="0"/>
              <a:buNone/>
            </a:pP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(nm) =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n +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m 		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(n/m) =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n −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m</a:t>
            </a:r>
          </a:p>
          <a:p>
            <a:pPr marL="400050" lvl="1" indent="0">
              <a:spcBef>
                <a:spcPts val="1075"/>
              </a:spcBef>
              <a:buFont typeface="Wingdings" charset="0"/>
              <a:buNone/>
            </a:pP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(n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r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 = r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n		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 err="1" smtClean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 smtClean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</a:t>
            </a:r>
            <a:r>
              <a:rPr lang="en-US" baseline="-25000" dirty="0" smtClean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 = </a:t>
            </a:r>
            <a:r>
              <a:rPr lang="en-US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baseline="-25000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 / </a:t>
            </a:r>
            <a:r>
              <a:rPr lang="en-US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b</a:t>
            </a:r>
            <a:r>
              <a:rPr lang="en-US" baseline="-25000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 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A9FE22-C69E-6B49-9A2E-B7D8810C157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 Placeholder 2"/>
          <p:cNvSpPr txBox="1">
            <a:spLocks/>
          </p:cNvSpPr>
          <p:nvPr/>
        </p:nvSpPr>
        <p:spPr bwMode="auto">
          <a:xfrm>
            <a:off x="685800" y="4495800"/>
            <a:ext cx="8686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4000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this last property is why we don't care about the log base for Big-Oh</a:t>
            </a:r>
            <a:endParaRPr lang="en-US" baseline="30000" dirty="0">
              <a:solidFill>
                <a:schemeClr val="accent2"/>
              </a:solidFill>
              <a:latin typeface="Arial Narrow" charset="0"/>
              <a:sym typeface="Wingdings" charset="0"/>
            </a:endParaRPr>
          </a:p>
          <a:p>
            <a:pPr>
              <a:spcBef>
                <a:spcPct val="20000"/>
              </a:spcBef>
            </a:pPr>
            <a:endParaRPr lang="en-US" baseline="30000" dirty="0">
              <a:solidFill>
                <a:schemeClr val="accent2"/>
              </a:solidFill>
              <a:latin typeface="Arial Narrow" charset="0"/>
              <a:sym typeface="Wingdings" charset="0"/>
            </a:endParaRPr>
          </a:p>
          <a:p>
            <a:pPr lvl="1" defTabSz="1082675">
              <a:lnSpc>
                <a:spcPct val="80000"/>
              </a:lnSpc>
              <a:spcBef>
                <a:spcPts val="1075"/>
              </a:spcBef>
              <a:buFont typeface="Wingdings" charset="0"/>
              <a:buNone/>
              <a:tabLst>
                <a:tab pos="1938338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f(N) is O(</a:t>
            </a:r>
            <a:r>
              <a:rPr lang="en-US" sz="2000" dirty="0" err="1">
                <a:latin typeface="Arial Narrow" charset="0"/>
                <a:sym typeface="Wingdings" charset="0"/>
              </a:rPr>
              <a:t>log</a:t>
            </a:r>
            <a:r>
              <a:rPr lang="en-US" sz="2000" baseline="-25000" dirty="0" err="1">
                <a:latin typeface="Arial Narrow" charset="0"/>
                <a:sym typeface="Wingdings" charset="0"/>
              </a:rPr>
              <a:t>a</a:t>
            </a:r>
            <a:r>
              <a:rPr lang="en-US" sz="2000" dirty="0">
                <a:latin typeface="Arial Narrow" charset="0"/>
                <a:sym typeface="Wingdings" charset="0"/>
              </a:rPr>
              <a:t> N)	 f(N) &lt;= </a:t>
            </a: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C</a:t>
            </a:r>
            <a:r>
              <a:rPr lang="en-US" sz="2000" dirty="0">
                <a:latin typeface="Arial Narrow" charset="0"/>
                <a:sym typeface="Wingdings" charset="0"/>
              </a:rPr>
              <a:t> </a:t>
            </a:r>
            <a:r>
              <a:rPr lang="en-US" sz="2000" dirty="0" err="1">
                <a:latin typeface="Arial Narrow" charset="0"/>
                <a:sym typeface="Wingdings" charset="0"/>
              </a:rPr>
              <a:t>log</a:t>
            </a:r>
            <a:r>
              <a:rPr lang="en-US" sz="2000" baseline="-25000" dirty="0" err="1">
                <a:latin typeface="Arial Narrow" charset="0"/>
                <a:sym typeface="Wingdings" charset="0"/>
              </a:rPr>
              <a:t>a</a:t>
            </a:r>
            <a:r>
              <a:rPr lang="en-US" sz="2000" dirty="0">
                <a:latin typeface="Arial Narrow" charset="0"/>
                <a:sym typeface="Wingdings" charset="0"/>
              </a:rPr>
              <a:t> N for N ≥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T</a:t>
            </a:r>
          </a:p>
          <a:p>
            <a:pPr lvl="1" defTabSz="1082675">
              <a:lnSpc>
                <a:spcPct val="80000"/>
              </a:lnSpc>
              <a:spcBef>
                <a:spcPts val="1075"/>
              </a:spcBef>
              <a:tabLst>
                <a:tab pos="1938338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	</a:t>
            </a:r>
            <a:r>
              <a:rPr lang="en-US" sz="2000" dirty="0" smtClean="0">
                <a:latin typeface="Arial Narrow" charset="0"/>
                <a:sym typeface="Wingdings" charset="0"/>
              </a:rPr>
              <a:t> </a:t>
            </a:r>
            <a:r>
              <a:rPr lang="en-US" sz="2000" dirty="0">
                <a:latin typeface="Arial Narrow" charset="0"/>
                <a:sym typeface="Wingdings" charset="0"/>
              </a:rPr>
              <a:t>f(N) &lt;= C </a:t>
            </a:r>
            <a:r>
              <a:rPr lang="en-US" sz="2000" dirty="0" err="1">
                <a:latin typeface="Arial Narrow" charset="0"/>
                <a:sym typeface="Wingdings" charset="0"/>
              </a:rPr>
              <a:t>log</a:t>
            </a:r>
            <a:r>
              <a:rPr lang="en-US" sz="2000" baseline="-25000" dirty="0" err="1">
                <a:latin typeface="Arial Narrow" charset="0"/>
                <a:sym typeface="Wingdings" charset="0"/>
              </a:rPr>
              <a:t>a</a:t>
            </a:r>
            <a:r>
              <a:rPr lang="en-US" sz="2000" dirty="0">
                <a:latin typeface="Arial Narrow" charset="0"/>
                <a:sym typeface="Wingdings" charset="0"/>
              </a:rPr>
              <a:t> N = C (</a:t>
            </a:r>
            <a:r>
              <a:rPr lang="en-US" sz="2000" dirty="0" err="1">
                <a:latin typeface="Arial Narrow" charset="0"/>
              </a:rPr>
              <a:t>log</a:t>
            </a:r>
            <a:r>
              <a:rPr lang="en-US" sz="2000" baseline="-25000" dirty="0" err="1">
                <a:latin typeface="Arial Narrow" charset="0"/>
              </a:rPr>
              <a:t>b</a:t>
            </a:r>
            <a:r>
              <a:rPr lang="en-US" sz="2000" baseline="-25000" dirty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N / </a:t>
            </a:r>
            <a:r>
              <a:rPr lang="en-US" sz="2000" dirty="0" err="1">
                <a:latin typeface="Arial Narrow" charset="0"/>
              </a:rPr>
              <a:t>log</a:t>
            </a:r>
            <a:r>
              <a:rPr lang="en-US" sz="2000" baseline="-25000" dirty="0" err="1">
                <a:latin typeface="Arial Narrow" charset="0"/>
              </a:rPr>
              <a:t>b</a:t>
            </a:r>
            <a:r>
              <a:rPr lang="en-US" sz="2000" baseline="-25000" dirty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a) =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(C/</a:t>
            </a:r>
            <a:r>
              <a:rPr lang="en-US" sz="2000" dirty="0" err="1">
                <a:solidFill>
                  <a:srgbClr val="FF0033"/>
                </a:solidFill>
                <a:latin typeface="Arial Narrow" charset="0"/>
              </a:rPr>
              <a:t>log</a:t>
            </a:r>
            <a:r>
              <a:rPr lang="en-US" sz="2000" baseline="-25000" dirty="0" err="1">
                <a:solidFill>
                  <a:srgbClr val="FF0033"/>
                </a:solidFill>
                <a:latin typeface="Arial Narrow" charset="0"/>
              </a:rPr>
              <a:t>b</a:t>
            </a:r>
            <a:r>
              <a:rPr lang="en-US" sz="2000" baseline="-25000" dirty="0">
                <a:solidFill>
                  <a:srgbClr val="FF0033"/>
                </a:solidFill>
                <a:latin typeface="Arial Narrow" charset="0"/>
              </a:rPr>
              <a:t>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a) </a:t>
            </a:r>
            <a:r>
              <a:rPr lang="en-US" sz="2000" dirty="0" err="1">
                <a:latin typeface="Arial Narrow" charset="0"/>
              </a:rPr>
              <a:t>log</a:t>
            </a:r>
            <a:r>
              <a:rPr lang="en-US" sz="2000" baseline="-25000" dirty="0" err="1">
                <a:latin typeface="Arial Narrow" charset="0"/>
              </a:rPr>
              <a:t>b</a:t>
            </a:r>
            <a:r>
              <a:rPr lang="en-US" sz="2000" baseline="-25000" dirty="0">
                <a:latin typeface="Arial Narrow" charset="0"/>
              </a:rPr>
              <a:t> </a:t>
            </a:r>
            <a:r>
              <a:rPr lang="en-US" sz="2000" dirty="0">
                <a:latin typeface="Arial Narrow" charset="0"/>
              </a:rPr>
              <a:t>N for N ≥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T</a:t>
            </a:r>
          </a:p>
          <a:p>
            <a:pPr lvl="1" defTabSz="1082675">
              <a:lnSpc>
                <a:spcPct val="80000"/>
              </a:lnSpc>
              <a:spcBef>
                <a:spcPts val="1075"/>
              </a:spcBef>
              <a:tabLst>
                <a:tab pos="1938338" algn="l"/>
              </a:tabLst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	</a:t>
            </a:r>
            <a:r>
              <a:rPr lang="en-US" sz="2000" dirty="0" smtClean="0">
                <a:latin typeface="Arial Narrow" charset="0"/>
                <a:sym typeface="Wingdings" charset="0"/>
              </a:rPr>
              <a:t> </a:t>
            </a:r>
            <a:r>
              <a:rPr lang="en-US" sz="2000" dirty="0">
                <a:latin typeface="Arial Narrow" charset="0"/>
                <a:sym typeface="Wingdings" charset="0"/>
              </a:rPr>
              <a:t>f(N) is O(</a:t>
            </a:r>
            <a:r>
              <a:rPr lang="en-US" sz="2000" dirty="0" err="1">
                <a:latin typeface="Arial Narrow" charset="0"/>
                <a:sym typeface="Wingdings" charset="0"/>
              </a:rPr>
              <a:t>log</a:t>
            </a:r>
            <a:r>
              <a:rPr lang="en-US" sz="2000" baseline="-25000" dirty="0" err="1">
                <a:latin typeface="Arial Narrow" charset="0"/>
                <a:sym typeface="Wingdings" charset="0"/>
              </a:rPr>
              <a:t>b</a:t>
            </a:r>
            <a:r>
              <a:rPr lang="en-US" sz="2000" dirty="0">
                <a:latin typeface="Arial Narrow" charset="0"/>
                <a:sym typeface="Wingdings" charset="0"/>
              </a:rPr>
              <a:t> N)</a:t>
            </a:r>
            <a:r>
              <a:rPr lang="en-US" sz="2000" dirty="0">
                <a:latin typeface="Arial Narrow" charset="0"/>
              </a:rPr>
              <a:t> </a:t>
            </a:r>
            <a:endParaRPr lang="en-US" sz="2000" dirty="0">
              <a:latin typeface="Arial Narrow" charset="0"/>
              <a:sym typeface="Wingdings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 baseline="30000" dirty="0"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bad is O(N!)?</a:t>
            </a:r>
          </a:p>
        </p:txBody>
      </p:sp>
      <p:sp>
        <p:nvSpPr>
          <p:cNvPr id="44035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8382000" cy="51816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 the first approach to generating anagrams		O(L! x D)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Stirling's formula: 			      where</a:t>
            </a: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68325" lvl="1" indent="-334963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 n gets large, ε(n) approaches 0, so  </a:t>
            </a:r>
          </a:p>
          <a:p>
            <a:pPr marL="568325" lvl="1" indent="-334963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68325" lvl="1" indent="-334963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68325" lvl="1" indent="-334963">
              <a:buFont typeface="Wingdings" charset="0"/>
              <a:buNone/>
            </a:pPr>
            <a:endParaRPr lang="en-US" sz="2400">
              <a:latin typeface="Arial Narrow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 marL="568325" lvl="1" indent="-334963">
              <a:buFont typeface="Wingdings" charset="0"/>
              <a:buNone/>
            </a:pP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 O(N!) ~ O(N</a:t>
            </a:r>
            <a:r>
              <a:rPr lang="en-US" sz="2400" baseline="300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N</a:t>
            </a:r>
            <a:r>
              <a:rPr lang="en-US" sz="240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)</a:t>
            </a:r>
            <a:endParaRPr lang="en-US" sz="2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735A0C5-A43A-5F46-82AA-894D9B74190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44037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37"/>
          <a:stretch>
            <a:fillRect/>
          </a:stretch>
        </p:blipFill>
        <p:spPr bwMode="auto">
          <a:xfrm>
            <a:off x="2819400" y="2209800"/>
            <a:ext cx="28051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8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1313" y="2209800"/>
            <a:ext cx="22098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913" y="3048000"/>
            <a:ext cx="19272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0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062413"/>
            <a:ext cx="4876800" cy="2947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45731E-E10D-0B40-AF17-46A91B738C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Best vs. average vs. worst case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02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measuring efficiency, you need to decide what case you care about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best case: usually not of much practical use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the best case scenario may be rare, certainly not guaranteed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average case: can be useful to know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on average, how would you expect the algorithm to perform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can be difficult to analyze – must consider all possible inputs and calculate the average performance across all inputs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worst case: most commonly used measure of performance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provides upper-bound on performance, guaranteed to do no worse</a:t>
            </a:r>
          </a:p>
          <a:p>
            <a:pPr lvl="2"/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sequential search: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best?		average?	worst?</a:t>
            </a:r>
          </a:p>
          <a:p>
            <a:endParaRPr lang="en-US" sz="1800">
              <a:solidFill>
                <a:srgbClr val="FF0033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search: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best?		average?	worst?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6477000"/>
            <a:ext cx="82296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ＭＳ Ｐゴシック" pitchFamily="-84" charset="-128"/>
                <a:cs typeface="+mn-cs"/>
              </a:rPr>
              <a:t>note: best ≠ small, worst ≠ big	</a:t>
            </a:r>
            <a:r>
              <a:rPr lang="en-US" sz="2000">
                <a:latin typeface="+mn-lt"/>
                <a:ea typeface="ＭＳ Ｐゴシック" pitchFamily="-84" charset="-128"/>
                <a:cs typeface="+mn-cs"/>
              </a:rPr>
              <a:t>best/worst </a:t>
            </a:r>
            <a:r>
              <a:rPr lang="en-US" sz="2000" smtClean="0">
                <a:latin typeface="+mn-lt"/>
                <a:ea typeface="ＭＳ Ｐゴシック" pitchFamily="-84" charset="-128"/>
                <a:cs typeface="+mn-cs"/>
              </a:rPr>
              <a:t>cases </a:t>
            </a:r>
            <a:r>
              <a:rPr lang="en-US" sz="2000" dirty="0">
                <a:latin typeface="+mn-lt"/>
                <a:ea typeface="ＭＳ Ｐゴシック" pitchFamily="-84" charset="-128"/>
                <a:cs typeface="+mn-cs"/>
              </a:rPr>
              <a:t>are relative to arbitrary size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5C53299-FFEC-9445-A901-4ED4B319C52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(intuitively)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229600" cy="1828800"/>
          </a:xfrm>
        </p:spPr>
        <p:txBody>
          <a:bodyPr/>
          <a:lstStyle/>
          <a:p>
            <a:pPr marL="0" indent="0">
              <a:lnSpc>
                <a:spcPct val="90000"/>
              </a:lnSpc>
              <a:tabLst>
                <a:tab pos="2293938" algn="l"/>
                <a:tab pos="41227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intuitively: an algorithm is O( f(N) ) if the # of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steps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involved in solving a problem of size N has f(N) as the dominant term</a:t>
            </a:r>
          </a:p>
          <a:p>
            <a:pPr marL="0" indent="0">
              <a:lnSpc>
                <a:spcPct val="90000"/>
              </a:lnSpc>
              <a:tabLst>
                <a:tab pos="2293938" algn="l"/>
                <a:tab pos="4122738" algn="l"/>
              </a:tabLst>
            </a:pP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2293938" algn="l"/>
                <a:tab pos="41227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O(N):    5N	3N + 2	N/2 – 20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2293938" algn="l"/>
                <a:tab pos="41227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O(N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):   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	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+ 100	10N</a:t>
            </a:r>
            <a:r>
              <a:rPr lang="en-US" baseline="30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– 5N + 100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2293938" algn="l"/>
                <a:tab pos="4122738" algn="l"/>
              </a:tabLst>
            </a:pPr>
            <a:r>
              <a:rPr lang="en-US" sz="1800">
                <a:latin typeface="Arial Narrow" charset="0"/>
                <a:ea typeface="ＭＳ Ｐゴシック" charset="0"/>
              </a:rPr>
              <a:t>…	</a:t>
            </a:r>
          </a:p>
        </p:txBody>
      </p:sp>
      <p:sp>
        <p:nvSpPr>
          <p:cNvPr id="319495" name="Rectangle 7"/>
          <p:cNvSpPr>
            <a:spLocks noChangeArrowheads="1"/>
          </p:cNvSpPr>
          <p:nvPr/>
        </p:nvSpPr>
        <p:spPr bwMode="auto">
          <a:xfrm>
            <a:off x="669925" y="35814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why aren't the smaller terms important?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big-Oh is a "long-term" measure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when N is sufficiently large, the largest term dominates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consider f</a:t>
            </a:r>
            <a:r>
              <a:rPr lang="en-US" sz="2000" baseline="-25000">
                <a:latin typeface="Arial Narrow" charset="0"/>
              </a:rPr>
              <a:t>1</a:t>
            </a:r>
            <a:r>
              <a:rPr lang="en-US" sz="2000">
                <a:latin typeface="Arial Narrow" charset="0"/>
              </a:rPr>
              <a:t>(N) = 300*N (a very steep line) &amp; f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(N) = ½*N</a:t>
            </a:r>
            <a:r>
              <a:rPr lang="en-US" sz="2000" baseline="30000">
                <a:latin typeface="Arial Narrow" charset="0"/>
              </a:rPr>
              <a:t>2 </a:t>
            </a:r>
            <a:r>
              <a:rPr lang="en-US" sz="2000">
                <a:latin typeface="Arial Narrow" charset="0"/>
              </a:rPr>
              <a:t>(a very gradual quadratic)</a:t>
            </a:r>
            <a:endParaRPr lang="en-US" sz="2000" baseline="30000">
              <a:latin typeface="Arial Narrow" charset="0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buFont typeface="Wingdings" charset="0"/>
              <a:buNone/>
            </a:pPr>
            <a:endParaRPr lang="en-US" sz="2000" baseline="30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in the short run (i.e., for small values of N), f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(N) &gt; f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(N)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e.g., f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(10) = 300*10 = 3,000 &gt; 50 = ½*10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= f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(10)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in the long run (i.e., for large values of N), f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(N) &lt; f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(N)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e.g., f</a:t>
            </a:r>
            <a:r>
              <a:rPr lang="en-US" sz="1800" baseline="-25000">
                <a:latin typeface="Arial Narrow" charset="0"/>
              </a:rPr>
              <a:t>1</a:t>
            </a:r>
            <a:r>
              <a:rPr lang="en-US" sz="1800">
                <a:latin typeface="Arial Narrow" charset="0"/>
              </a:rPr>
              <a:t>(1,000) = 300*1,000 = 300,000 &lt; 500,000 = ½*1,000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= f</a:t>
            </a:r>
            <a:r>
              <a:rPr lang="en-US" sz="1800" baseline="-25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(1,000)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EF3F282-D143-6047-9286-ED1AEEB4E2E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and rate-of-growth</a:t>
            </a:r>
          </a:p>
        </p:txBody>
      </p:sp>
      <p:sp>
        <p:nvSpPr>
          <p:cNvPr id="333833" name="Rectangle 9"/>
          <p:cNvSpPr>
            <a:spLocks noChangeArrowheads="1"/>
          </p:cNvSpPr>
          <p:nvPr/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big-Oh classifications capture rate of growth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O(N) algorithm, doubling the problem size doubles the amount of work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 – 3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</a:t>
            </a:r>
            <a:r>
              <a:rPr lang="en-US" sz="1800">
                <a:latin typeface="Arial Narrow" charset="0"/>
              </a:rPr>
              <a:t> – 3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 – 3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10s</a:t>
            </a:r>
            <a:r>
              <a:rPr lang="en-US" sz="1800">
                <a:latin typeface="Arial Narrow" charset="0"/>
              </a:rPr>
              <a:t> - 3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 log N) algorithm, doubling the problem size more than doubles the amount of work 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 log N + N </a:t>
            </a:r>
          </a:p>
          <a:p>
            <a:pPr marL="1600200" lvl="3" indent="-228600">
              <a:spcBef>
                <a:spcPct val="4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 log s </a:t>
            </a:r>
            <a:r>
              <a:rPr lang="en-US" sz="1800">
                <a:latin typeface="Arial Narrow" charset="0"/>
              </a:rPr>
              <a:t>+ s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 log (2s) + 2s = 10s(log(s)+1) + 2s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10s log s</a:t>
            </a:r>
            <a:r>
              <a:rPr lang="en-US" sz="1800">
                <a:latin typeface="Arial Narrow" charset="0"/>
              </a:rPr>
              <a:t> + 12s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algorithm, doubling the problem size quadruples the amount of work 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– 3N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</a:t>
            </a:r>
            <a:r>
              <a:rPr lang="en-US" sz="1800" baseline="30000">
                <a:solidFill>
                  <a:srgbClr val="FF0033"/>
                </a:solidFill>
              </a:rPr>
              <a:t>2</a:t>
            </a:r>
            <a:r>
              <a:rPr lang="en-US" sz="1800">
                <a:latin typeface="Arial Narrow" charset="0"/>
              </a:rPr>
              <a:t> – 3s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</a:t>
            </a:r>
            <a:r>
              <a:rPr lang="en-US" sz="1800" baseline="30000"/>
              <a:t>2</a:t>
            </a:r>
            <a:r>
              <a:rPr lang="en-US" sz="1800">
                <a:latin typeface="Arial Narrow" charset="0"/>
              </a:rPr>
              <a:t> – 3(2s) + 10 = 5(4s</a:t>
            </a:r>
            <a:r>
              <a:rPr lang="en-US" sz="1800" baseline="30000"/>
              <a:t>2</a:t>
            </a:r>
            <a:r>
              <a:rPr lang="en-US" sz="1800">
                <a:latin typeface="Arial Narrow" charset="0"/>
              </a:rPr>
              <a:t>) – 6s + 10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20s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 </a:t>
            </a:r>
            <a:r>
              <a:rPr lang="en-US" sz="1800">
                <a:latin typeface="Arial Narrow" charset="0"/>
              </a:rPr>
              <a:t>– 6s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endParaRPr lang="en-US" sz="18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390BA7-4E76-1C49-9DFC-3BD36D3B467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of searching/sorting</a:t>
            </a:r>
          </a:p>
        </p:txBody>
      </p:sp>
      <p:sp>
        <p:nvSpPr>
          <p:cNvPr id="334851" name="Rectangle 3"/>
          <p:cNvSpPr>
            <a:spLocks noChangeArrowheads="1"/>
          </p:cNvSpPr>
          <p:nvPr/>
        </p:nvSpPr>
        <p:spPr bwMode="auto">
          <a:xfrm>
            <a:off x="669925" y="15240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sequential search: </a:t>
            </a:r>
            <a:r>
              <a:rPr lang="en-US" sz="2000">
                <a:latin typeface="Arial Narrow" charset="0"/>
              </a:rPr>
              <a:t>worst case cost of finding an item in a list of size 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may have to inspect every item in the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Cost(N) = N inspections + overhead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 O(N)</a:t>
            </a: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4852" name="Rectangle 4"/>
          <p:cNvSpPr>
            <a:spLocks noChangeArrowheads="1"/>
          </p:cNvSpPr>
          <p:nvPr/>
        </p:nvSpPr>
        <p:spPr bwMode="auto">
          <a:xfrm>
            <a:off x="685800" y="37338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selection sort: </a:t>
            </a:r>
            <a:r>
              <a:rPr lang="en-US" sz="2000">
                <a:latin typeface="Arial Narrow" charset="0"/>
              </a:rPr>
              <a:t>cost of sorting a list of N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Arial Narrow" charset="0"/>
              </a:rPr>
              <a:t>make N-1 passes through the list, comparing all elements and performing one swap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Cost(N) = (1 + 2 + 3 + … + N-1) comparisons + N-1 swaps + overhead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		= N*(N-1)/2 comparisons + N-1 swaps + overhead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		= ½ N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 – ½ N comparisons + N-1 swaps + overhead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 O(N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  <a:sym typeface="Wingdings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)</a:t>
            </a:r>
            <a:endParaRPr lang="en-US" sz="18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4AF265-D065-B342-B068-32B8F57DBA1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rules for analyzing algorithms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828800"/>
          </a:xfrm>
        </p:spPr>
        <p:txBody>
          <a:bodyPr/>
          <a:lstStyle/>
          <a:p>
            <a:pPr marL="280988" indent="-280988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1.  for loops: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running time of a for loop is at most</a:t>
            </a:r>
          </a:p>
          <a:p>
            <a:pPr marL="849313" lvl="1" indent="-381000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</a:rPr>
              <a:t>		</a:t>
            </a:r>
            <a:r>
              <a:rPr lang="en-US" sz="1800" i="1">
                <a:latin typeface="Arial Narrow" charset="0"/>
                <a:ea typeface="ＭＳ Ｐゴシック" charset="0"/>
              </a:rPr>
              <a:t>running time of statements in loop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 sz="180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  <a:ea typeface="ＭＳ Ｐゴシック" charset="0"/>
              </a:rPr>
              <a:t> </a:t>
            </a:r>
            <a:r>
              <a:rPr lang="en-US" sz="1800" i="1">
                <a:latin typeface="Arial Narrow" charset="0"/>
                <a:ea typeface="ＭＳ Ｐゴシック" charset="0"/>
              </a:rPr>
              <a:t>number of loop iterations</a:t>
            </a:r>
          </a:p>
          <a:p>
            <a:pPr marL="849313" lvl="1" indent="-381000">
              <a:buFont typeface="Wingdings" charset="0"/>
              <a:buNone/>
            </a:pPr>
            <a:endParaRPr lang="en-US" sz="1800" i="1">
              <a:latin typeface="Arial Narrow" charset="0"/>
              <a:ea typeface="ＭＳ Ｐゴシック" charset="0"/>
            </a:endParaRP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N; i++) {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sum += nums[i];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347140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0988" indent="-28098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2.  nested loops: </a:t>
            </a:r>
            <a:r>
              <a:rPr lang="en-US" sz="2000">
                <a:latin typeface="Arial Narrow" charset="0"/>
              </a:rPr>
              <a:t>the running time of a statement in nested loops is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800" i="1">
                <a:latin typeface="Arial Narrow" charset="0"/>
              </a:rPr>
              <a:t>running time of statement in loop</a:t>
            </a:r>
            <a:r>
              <a:rPr lang="en-US" sz="1800">
                <a:latin typeface="Arial Narrow" charset="0"/>
              </a:rPr>
              <a:t> </a:t>
            </a:r>
            <a:r>
              <a:rPr lang="en-US" sz="2000">
                <a:latin typeface="Arial Narrow" charset="0"/>
                <a:sym typeface="Symbol" charset="0"/>
              </a:rPr>
              <a:t> </a:t>
            </a:r>
            <a:r>
              <a:rPr lang="en-US" sz="1800" i="1">
                <a:latin typeface="Arial Narrow" charset="0"/>
              </a:rPr>
              <a:t>product of sizes of the loops 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endParaRPr lang="en-US" sz="1800" i="1">
              <a:latin typeface="Arial Narrow" charset="0"/>
            </a:endParaRP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N; i++)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for (int j = 0; j &lt; M; j++)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  nums1[i] += nums2[j] + i;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E975EF-90BA-EC44-9379-70B68FD56BD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rules for analyzing algorithms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25146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3.  consecutive statements: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running time of consecutive statements is </a:t>
            </a:r>
          </a:p>
          <a:p>
            <a:pPr marL="457200" indent="-457200"/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1800" i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sum of their individual running times</a:t>
            </a:r>
          </a:p>
          <a:p>
            <a:pPr marL="849313" lvl="1" indent="-381000">
              <a:buFont typeface="Wingdings" charset="0"/>
              <a:buNone/>
            </a:pPr>
            <a:endParaRPr lang="en-US" sz="1600" i="1">
              <a:latin typeface="Arial Narrow" charset="0"/>
              <a:ea typeface="ＭＳ Ｐゴシック" charset="0"/>
            </a:endParaRP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sum = 0;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N; i++) {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sum += nums[i];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double avg = (double)sum/N;</a:t>
            </a:r>
          </a:p>
        </p:txBody>
      </p:sp>
      <p:sp>
        <p:nvSpPr>
          <p:cNvPr id="349188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0988" indent="-28098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4.  if-else: </a:t>
            </a:r>
            <a:r>
              <a:rPr lang="en-US" sz="2000">
                <a:latin typeface="Arial Narrow" charset="0"/>
              </a:rPr>
              <a:t>the running time of an if-else statement is at most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800" i="1">
                <a:latin typeface="Arial Narrow" charset="0"/>
              </a:rPr>
              <a:t>running time of the test + maximum running time of the if and else cases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endParaRPr lang="en-US" sz="1800" i="1">
              <a:latin typeface="Arial Narrow" charset="0"/>
            </a:endParaRP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if (isSorted(nums))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index = binarySearch(nums, desired);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else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index = sequentialSearch(nums, desired);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659F55-75EC-C14B-B4DB-61C7EDFE511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finding all anagrams of a word (approach 1)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1905000"/>
          </a:xfrm>
        </p:spPr>
        <p:txBody>
          <a:bodyPr/>
          <a:lstStyle/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for each possible permutation of the word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generate the next permutation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test to see if contained in the dictionary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if so, add to the list of anagrams</a:t>
            </a:r>
          </a:p>
          <a:p>
            <a:endParaRPr lang="en-US" sz="16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this approach, where L is word length &amp; D is dictionary size?</a:t>
            </a: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685800" y="3733800"/>
            <a:ext cx="8534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for each possible permutation of the word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generate the next permutation	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 smart encoding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test to see if contained in the dictionary 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O(D),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sequential search</a:t>
            </a:r>
            <a:endParaRPr lang="en-US" sz="1600" i="1">
              <a:solidFill>
                <a:srgbClr val="FF0033"/>
              </a:solidFill>
              <a:latin typeface="Courier New" charset="0"/>
            </a:endParaRP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if so, add to the list of anagrams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O(1)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 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O(L!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(L + D + 1))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O(L!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D) 	</a:t>
            </a:r>
            <a:r>
              <a:rPr lang="en-US" sz="1800" i="1">
                <a:latin typeface="Arial Narrow" charset="0"/>
              </a:rPr>
              <a:t>note:</a:t>
            </a:r>
            <a:r>
              <a:rPr lang="en-US" sz="1800">
                <a:latin typeface="Arial Narrow" charset="0"/>
              </a:rPr>
              <a:t>    6! = 720 	    9! = 362,880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					            7! = 5,040         10! = 3,628,800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					            8! = 40,320	  11! = 39,916,800</a:t>
            </a:r>
          </a:p>
        </p:txBody>
      </p:sp>
      <p:sp>
        <p:nvSpPr>
          <p:cNvPr id="344069" name="AutoShape 5"/>
          <p:cNvSpPr>
            <a:spLocks/>
          </p:cNvSpPr>
          <p:nvPr/>
        </p:nvSpPr>
        <p:spPr bwMode="auto">
          <a:xfrm>
            <a:off x="7543800" y="3733800"/>
            <a:ext cx="152400" cy="1828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33"/>
              </a:solidFill>
            </a:endParaRPr>
          </a:p>
        </p:txBody>
      </p:sp>
      <p:sp>
        <p:nvSpPr>
          <p:cNvPr id="344070" name="Text Box 6"/>
          <p:cNvSpPr txBox="1">
            <a:spLocks noChangeArrowheads="1"/>
          </p:cNvSpPr>
          <p:nvPr/>
        </p:nvSpPr>
        <p:spPr bwMode="auto">
          <a:xfrm>
            <a:off x="7772400" y="4267200"/>
            <a:ext cx="152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</a:rPr>
              <a:t>since L! different permutations, will loop L!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8" grpId="0"/>
      <p:bldP spid="344069" grpId="0" animBg="1"/>
      <p:bldP spid="344070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5778</TotalTime>
  <Words>1945</Words>
  <Application>Microsoft Macintosh PowerPoint</Application>
  <PresentationFormat>Custom</PresentationFormat>
  <Paragraphs>508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 Narrow</vt:lpstr>
      <vt:lpstr>Courier New</vt:lpstr>
      <vt:lpstr>ＭＳ Ｐゴシック</vt:lpstr>
      <vt:lpstr>Symbol</vt:lpstr>
      <vt:lpstr>Times New Roman</vt:lpstr>
      <vt:lpstr>Wingdings</vt:lpstr>
      <vt:lpstr>Blank Presentation</vt:lpstr>
      <vt:lpstr>Visio</vt:lpstr>
      <vt:lpstr>PowerPoint Presentation</vt:lpstr>
      <vt:lpstr>Algorithm efficiency</vt:lpstr>
      <vt:lpstr>Best vs. average vs. worst case</vt:lpstr>
      <vt:lpstr>Big-Oh (intuitively)</vt:lpstr>
      <vt:lpstr>Big-Oh and rate-of-growth</vt:lpstr>
      <vt:lpstr>Big-Oh of searching/sorting</vt:lpstr>
      <vt:lpstr>General rules for analyzing algorithms</vt:lpstr>
      <vt:lpstr>General rules for analyzing algorithms</vt:lpstr>
      <vt:lpstr>EXAMPLE: finding all anagrams of a word (approach 1)</vt:lpstr>
      <vt:lpstr>EXAMPLE: finding all anagrams of a word (approach 2)</vt:lpstr>
      <vt:lpstr>Approach 1 vs. approach 2</vt:lpstr>
      <vt:lpstr>Analyzing recursive algorithms</vt:lpstr>
      <vt:lpstr>Analyzing merge sort</vt:lpstr>
      <vt:lpstr>Big-Oh (slightly more formally)</vt:lpstr>
      <vt:lpstr>Big-Oh (formally)</vt:lpstr>
      <vt:lpstr>Exercises</vt:lpstr>
      <vt:lpstr>Exercise</vt:lpstr>
      <vt:lpstr>Specialized sorts</vt:lpstr>
      <vt:lpstr>Frequency lists</vt:lpstr>
      <vt:lpstr>Radix sort</vt:lpstr>
      <vt:lpstr>Radix sort (cont.)</vt:lpstr>
      <vt:lpstr>Big-Omega &amp; Big-Theta</vt:lpstr>
      <vt:lpstr>Proving a tight bound</vt:lpstr>
      <vt:lpstr>A log is a log</vt:lpstr>
      <vt:lpstr>How bad is O(N!)?</vt:lpstr>
    </vt:vector>
  </TitlesOfParts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130</cp:revision>
  <cp:lastPrinted>2001-09-04T05:55:52Z</cp:lastPrinted>
  <dcterms:created xsi:type="dcterms:W3CDTF">2012-09-20T04:40:04Z</dcterms:created>
  <dcterms:modified xsi:type="dcterms:W3CDTF">2018-09-12T16:54:30Z</dcterms:modified>
</cp:coreProperties>
</file>