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3"/>
  </p:notesMasterIdLst>
  <p:handoutMasterIdLst>
    <p:handoutMasterId r:id="rId34"/>
  </p:handoutMasterIdLst>
  <p:sldIdLst>
    <p:sldId id="256" r:id="rId2"/>
    <p:sldId id="494" r:id="rId3"/>
    <p:sldId id="495" r:id="rId4"/>
    <p:sldId id="496" r:id="rId5"/>
    <p:sldId id="578" r:id="rId6"/>
    <p:sldId id="550" r:id="rId7"/>
    <p:sldId id="606" r:id="rId8"/>
    <p:sldId id="558" r:id="rId9"/>
    <p:sldId id="559" r:id="rId10"/>
    <p:sldId id="562" r:id="rId11"/>
    <p:sldId id="577" r:id="rId12"/>
    <p:sldId id="565" r:id="rId13"/>
    <p:sldId id="566" r:id="rId14"/>
    <p:sldId id="569" r:id="rId15"/>
    <p:sldId id="571" r:id="rId16"/>
    <p:sldId id="579" r:id="rId17"/>
    <p:sldId id="576" r:id="rId18"/>
    <p:sldId id="594" r:id="rId19"/>
    <p:sldId id="595" r:id="rId20"/>
    <p:sldId id="596" r:id="rId21"/>
    <p:sldId id="591" r:id="rId22"/>
    <p:sldId id="592" r:id="rId23"/>
    <p:sldId id="593" r:id="rId24"/>
    <p:sldId id="597" r:id="rId25"/>
    <p:sldId id="598" r:id="rId26"/>
    <p:sldId id="599" r:id="rId27"/>
    <p:sldId id="600" r:id="rId28"/>
    <p:sldId id="590" r:id="rId29"/>
    <p:sldId id="601" r:id="rId30"/>
    <p:sldId id="604" r:id="rId31"/>
    <p:sldId id="605" r:id="rId32"/>
  </p:sldIdLst>
  <p:sldSz cx="9601200" cy="73152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593"/>
    <p:restoredTop sz="50000"/>
  </p:normalViewPr>
  <p:slideViewPr>
    <p:cSldViewPr>
      <p:cViewPr varScale="1">
        <p:scale>
          <a:sx n="109" d="100"/>
          <a:sy n="109" d="100"/>
        </p:scale>
        <p:origin x="192" y="280"/>
      </p:cViewPr>
      <p:guideLst>
        <p:guide orient="horz" pos="2304"/>
        <p:guide pos="3024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notesMaster" Target="notesMasters/notesMaster1.xml"/><Relationship Id="rId34" Type="http://schemas.openxmlformats.org/officeDocument/2006/relationships/handoutMaster" Target="handoutMasters/handoutMaster1.xml"/><Relationship Id="rId35" Type="http://schemas.openxmlformats.org/officeDocument/2006/relationships/presProps" Target="presProps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theme" Target="theme/theme1.xml"/><Relationship Id="rId38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fld id="{FBDBE4BF-7E5B-7147-8A20-40BBD37EF09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4378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529793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47800" y="3200400"/>
            <a:ext cx="6705600" cy="28194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838200"/>
            <a:ext cx="822960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80225" y="6664325"/>
            <a:ext cx="2000250" cy="488950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</a:lstStyle>
          <a:p>
            <a:fld id="{AD140C63-1219-CD4B-9FBA-19686ED06B7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594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3E2747-64AC-8E46-A785-4641AAA92D9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712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8350" y="381000"/>
            <a:ext cx="2270125" cy="6248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661150" cy="6248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77A397-5416-CC46-BE72-8588DB3D726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422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038205-6CA9-F247-85B0-3386A9ECF58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351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4700588"/>
            <a:ext cx="8161338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3100388"/>
            <a:ext cx="8161338" cy="1600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318425-CE28-3342-8192-F42E8E89D45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264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A62F5EA-BF64-0E47-A183-228EE12E6C7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312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3688"/>
            <a:ext cx="864235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36713"/>
            <a:ext cx="4243388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319338"/>
            <a:ext cx="4243388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636713"/>
            <a:ext cx="4244975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319338"/>
            <a:ext cx="4244975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449DC9-9484-0E44-B299-5603F5FF43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602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B5DA54-D675-5646-B6EA-869A8DCF0AF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333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121C87-EBE4-E545-84E7-7A11E8E4ED2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803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0513"/>
            <a:ext cx="3159125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290513"/>
            <a:ext cx="5367337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1530350"/>
            <a:ext cx="3159125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90D8D3-234D-964A-88B7-17093E7BF72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039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5121275"/>
            <a:ext cx="5761037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654050"/>
            <a:ext cx="5761037" cy="4389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5724525"/>
            <a:ext cx="5761037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AD14C00-0EC8-7C42-BE66-402B25AFD97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390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8702675" cy="541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r>
              <a:rPr lang="en-US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07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9775" y="6664325"/>
            <a:ext cx="30416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374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0033"/>
                </a:solidFill>
                <a:latin typeface="Arial Narrow" charset="0"/>
              </a:defRPr>
            </a:lvl1pPr>
          </a:lstStyle>
          <a:p>
            <a:fld id="{1D223D9C-D60D-4F47-81B2-DB77FD49598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9067800" cy="6858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1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788" r:id="rId9"/>
    <p:sldLayoutId id="2147483789" r:id="rId10"/>
    <p:sldLayoutId id="2147483790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accent2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charset="0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F2993AE-07FF-BD49-925A-2A5FB89976A2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5363" name="Rectangle 12"/>
          <p:cNvSpPr>
            <a:spLocks noChangeArrowheads="1"/>
          </p:cNvSpPr>
          <p:nvPr/>
        </p:nvSpPr>
        <p:spPr bwMode="auto">
          <a:xfrm>
            <a:off x="533400" y="427038"/>
            <a:ext cx="8534400" cy="2468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/>
          <a:p>
            <a:pPr algn="ctr"/>
            <a:r>
              <a:rPr lang="en-US" sz="3200" dirty="0">
                <a:solidFill>
                  <a:srgbClr val="FF0033"/>
                </a:solidFill>
                <a:latin typeface="Arial Narrow" charset="0"/>
              </a:rPr>
              <a:t>CSC 321: Data Structures</a:t>
            </a:r>
          </a:p>
          <a:p>
            <a:pPr algn="ctr"/>
            <a:endParaRPr lang="en-US" sz="3200" dirty="0">
              <a:solidFill>
                <a:srgbClr val="FF0033"/>
              </a:solidFill>
              <a:latin typeface="Arial Narrow" charset="0"/>
            </a:endParaRPr>
          </a:p>
          <a:p>
            <a:pPr algn="ctr"/>
            <a:r>
              <a:rPr lang="en-US" sz="3200" dirty="0">
                <a:solidFill>
                  <a:srgbClr val="FF0033"/>
                </a:solidFill>
                <a:latin typeface="Arial Narrow" charset="0"/>
              </a:rPr>
              <a:t>Fall </a:t>
            </a:r>
            <a:r>
              <a:rPr lang="en-US" sz="3200" dirty="0" smtClean="0">
                <a:solidFill>
                  <a:srgbClr val="FF0033"/>
                </a:solidFill>
                <a:latin typeface="Arial Narrow" charset="0"/>
              </a:rPr>
              <a:t>2018</a:t>
            </a:r>
            <a:endParaRPr lang="en-US" sz="3200" dirty="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5364" name="Rectangle 13"/>
          <p:cNvSpPr>
            <a:spLocks noChangeArrowheads="1"/>
          </p:cNvSpPr>
          <p:nvPr/>
        </p:nvSpPr>
        <p:spPr bwMode="auto">
          <a:xfrm>
            <a:off x="685800" y="2895600"/>
            <a:ext cx="8702675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20000"/>
              </a:lnSpc>
              <a:spcBef>
                <a:spcPct val="20000"/>
              </a:spcBef>
            </a:pPr>
            <a:endParaRPr lang="en-US" dirty="0">
              <a:solidFill>
                <a:schemeClr val="accent2"/>
              </a:solidFill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1800" dirty="0">
                <a:latin typeface="Arial Narrow" charset="0"/>
              </a:rPr>
              <a:t>Java review (or What I Expect You to Know from 222)</a:t>
            </a:r>
          </a:p>
          <a:p>
            <a:pPr marL="1143000" lvl="2" indent="-228600">
              <a:lnSpc>
                <a:spcPct val="80000"/>
              </a:lnSpc>
              <a:spcBef>
                <a:spcPct val="50000"/>
              </a:spcBef>
              <a:buFont typeface="Wingdings" charset="0"/>
              <a:buChar char="Ø"/>
            </a:pPr>
            <a:r>
              <a:rPr lang="en-US" sz="1800" dirty="0">
                <a:latin typeface="Arial Narrow" charset="0"/>
              </a:rPr>
              <a:t>class, object, fields, methods, private vs. public, parameters</a:t>
            </a:r>
          </a:p>
          <a:p>
            <a:pPr marL="1143000" lvl="2" indent="-228600">
              <a:lnSpc>
                <a:spcPct val="80000"/>
              </a:lnSpc>
              <a:spcBef>
                <a:spcPct val="50000"/>
              </a:spcBef>
              <a:buFont typeface="Wingdings" charset="0"/>
              <a:buChar char="Ø"/>
            </a:pPr>
            <a:r>
              <a:rPr lang="en-US" sz="1800" dirty="0">
                <a:latin typeface="Arial Narrow" charset="0"/>
              </a:rPr>
              <a:t>variables, primitive vs. objects, expressions, if, if-else, while, for</a:t>
            </a:r>
          </a:p>
          <a:p>
            <a:pPr marL="1143000" lvl="2" indent="-228600">
              <a:lnSpc>
                <a:spcPct val="80000"/>
              </a:lnSpc>
              <a:spcBef>
                <a:spcPct val="50000"/>
              </a:spcBef>
              <a:buFont typeface="Wingdings" charset="0"/>
              <a:buChar char="Ø"/>
            </a:pPr>
            <a:r>
              <a:rPr lang="en-US" sz="1800" dirty="0">
                <a:latin typeface="Arial Narrow" charset="0"/>
              </a:rPr>
              <a:t>object-oriented design: cohesion, coupling</a:t>
            </a:r>
          </a:p>
          <a:p>
            <a:pPr marL="1143000" lvl="2" indent="-228600">
              <a:lnSpc>
                <a:spcPct val="80000"/>
              </a:lnSpc>
              <a:spcBef>
                <a:spcPct val="50000"/>
              </a:spcBef>
              <a:buFont typeface="Wingdings" charset="0"/>
              <a:buChar char="Ø"/>
            </a:pPr>
            <a:r>
              <a:rPr lang="en-US" sz="1800" dirty="0">
                <a:latin typeface="Arial Narrow" charset="0"/>
              </a:rPr>
              <a:t>String, Math, arrays, </a:t>
            </a:r>
            <a:r>
              <a:rPr lang="en-US" sz="1800" dirty="0" err="1">
                <a:latin typeface="Arial Narrow" charset="0"/>
              </a:rPr>
              <a:t>ArrayList</a:t>
            </a:r>
            <a:endParaRPr lang="en-US" sz="1800" dirty="0">
              <a:latin typeface="Arial Narrow" charset="0"/>
            </a:endParaRPr>
          </a:p>
          <a:p>
            <a:pPr marL="1143000" lvl="2" indent="-228600">
              <a:lnSpc>
                <a:spcPct val="80000"/>
              </a:lnSpc>
              <a:spcBef>
                <a:spcPct val="50000"/>
              </a:spcBef>
              <a:buFont typeface="Wingdings" charset="0"/>
              <a:buChar char="Ø"/>
            </a:pPr>
            <a:r>
              <a:rPr lang="en-US" sz="1800" dirty="0">
                <a:latin typeface="Arial Narrow" charset="0"/>
              </a:rPr>
              <a:t>searching and sorting, algorithm efficiency, recursion</a:t>
            </a:r>
          </a:p>
          <a:p>
            <a:pPr marL="1143000" lvl="2" indent="-228600">
              <a:lnSpc>
                <a:spcPct val="80000"/>
              </a:lnSpc>
              <a:spcBef>
                <a:spcPct val="50000"/>
              </a:spcBef>
              <a:buFont typeface="Wingdings" charset="0"/>
              <a:buChar char="Ø"/>
            </a:pPr>
            <a:r>
              <a:rPr lang="en-US" sz="1800" dirty="0">
                <a:latin typeface="Arial Narrow" charset="0"/>
              </a:rPr>
              <a:t>interfaces, inheritance, </a:t>
            </a:r>
            <a:r>
              <a:rPr lang="en-US" sz="1800" dirty="0" smtClean="0">
                <a:latin typeface="Arial Narrow" charset="0"/>
              </a:rPr>
              <a:t>polymorphism</a:t>
            </a:r>
            <a:endParaRPr lang="en-US" sz="1800" dirty="0"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290A8B9-28C2-8A4D-A4FE-9E613CFEB0F8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Example: Interactive VolleyballStats</a:t>
            </a:r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95400"/>
            <a:ext cx="7924800" cy="5867400"/>
          </a:xfrm>
          <a:ln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import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java.util.Scanner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;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endParaRPr lang="en-US" sz="1200" dirty="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/**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* Performs a large number of volleyball game simulations and displays statistics.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*   @author Dave Reed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*   @version </a:t>
            </a:r>
            <a:r>
              <a:rPr lang="en-US" sz="1200" dirty="0" smtClean="0">
                <a:latin typeface="Courier New" charset="0"/>
                <a:ea typeface="ＭＳ Ｐゴシック" charset="0"/>
                <a:cs typeface="ＭＳ Ｐゴシック" charset="0"/>
              </a:rPr>
              <a:t>7/22/18</a:t>
            </a:r>
            <a:endParaRPr lang="en-US" sz="1200" dirty="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*/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public class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VolleyballStats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{</a:t>
            </a:r>
          </a:p>
          <a:p>
            <a:pPr>
              <a:lnSpc>
                <a:spcPct val="80000"/>
              </a:lnSpc>
            </a:pPr>
            <a:endParaRPr lang="en-US" sz="1200" dirty="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  public final static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WINNING_POINTS = 15;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  public final static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NUM_GAMES = 10000;</a:t>
            </a:r>
          </a:p>
          <a:p>
            <a:pPr>
              <a:lnSpc>
                <a:spcPct val="80000"/>
              </a:lnSpc>
            </a:pPr>
            <a:endParaRPr lang="en-US" sz="1200" dirty="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  public static void main(String[]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args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) 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      Scanner input = new Scanner(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System.in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);</a:t>
            </a:r>
          </a:p>
          <a:p>
            <a:pPr>
              <a:lnSpc>
                <a:spcPct val="80000"/>
              </a:lnSpc>
            </a:pPr>
            <a:endParaRPr lang="en-US" sz="1200" dirty="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	   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System.out.print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("What is the ranking for team 1? ");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	   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ranking1 =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input.nextInt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();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	   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System.out.print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("What is the ranking for team 2? ");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	   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ranking2 =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input.nextInt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();</a:t>
            </a:r>
          </a:p>
          <a:p>
            <a:pPr>
              <a:lnSpc>
                <a:spcPct val="80000"/>
              </a:lnSpc>
            </a:pPr>
            <a:endParaRPr lang="en-US" sz="1200" dirty="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     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VolleyballSimulator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sim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= new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VolleyballSimulator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(ranking1, ranking2);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	   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team1Wins = 0;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	    for (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game = 0; game &lt; NUM_GAMES; game++) 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	        if (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sim.playGame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(WINNING_POINTS).equals("team 1")) 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	            team1Wins++;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	        }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	    }</a:t>
            </a:r>
          </a:p>
          <a:p>
            <a:pPr>
              <a:lnSpc>
                <a:spcPct val="80000"/>
              </a:lnSpc>
            </a:pPr>
            <a:endParaRPr lang="en-US" sz="1200" dirty="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	   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System.out.println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("Out of " + NUM_GAMES + " games to " + WINNING_POINTS + 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                         ", team 1 (" + ranking1 + "-" + ranking2 + ") won: " +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                         100.0*team1Wins/NUM_GAMES + "%");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	}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}</a:t>
            </a:r>
          </a:p>
        </p:txBody>
      </p:sp>
      <p:sp>
        <p:nvSpPr>
          <p:cNvPr id="24582" name="Text Box 5"/>
          <p:cNvSpPr txBox="1">
            <a:spLocks noChangeArrowheads="1"/>
          </p:cNvSpPr>
          <p:nvPr/>
        </p:nvSpPr>
        <p:spPr bwMode="auto">
          <a:xfrm>
            <a:off x="5105400" y="2206625"/>
            <a:ext cx="4343400" cy="12985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46075" indent="-2317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the </a:t>
            </a:r>
            <a:r>
              <a:rPr lang="en-US" sz="1800">
                <a:latin typeface="Courier New" charset="0"/>
              </a:rPr>
              <a:t>Scanner</a:t>
            </a:r>
            <a:r>
              <a:rPr lang="en-US" sz="2000">
                <a:latin typeface="Arial Narrow" charset="0"/>
              </a:rPr>
              <a:t> class contains methods for reading from the console or a file</a:t>
            </a:r>
          </a:p>
          <a:p>
            <a:pPr lvl="1">
              <a:spcBef>
                <a:spcPct val="20000"/>
              </a:spcBef>
              <a:buFontTx/>
              <a:buChar char="•"/>
            </a:pPr>
            <a:r>
              <a:rPr lang="en-US" sz="1600">
                <a:latin typeface="Arial Narrow" charset="0"/>
              </a:rPr>
              <a:t>next, hasNext, nextLine, hasNextLine</a:t>
            </a:r>
          </a:p>
          <a:p>
            <a:pPr lvl="1">
              <a:spcBef>
                <a:spcPct val="20000"/>
              </a:spcBef>
              <a:buFontTx/>
              <a:buChar char="•"/>
            </a:pPr>
            <a:r>
              <a:rPr lang="en-US" sz="1600">
                <a:latin typeface="Arial Narrow" charset="0"/>
              </a:rPr>
              <a:t>nextInt, hasNextInt, nextDouble, hasNextDouble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A7A69F3-B1E7-C145-880D-7892DFF489F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Design issues 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2286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i="1">
                <a:latin typeface="Arial Narrow" charset="0"/>
                <a:ea typeface="ＭＳ Ｐゴシック" charset="0"/>
                <a:cs typeface="ＭＳ Ｐゴシック" charset="0"/>
              </a:rPr>
              <a:t>cohesion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describes how well a unit of code maps to an entity or behavior</a:t>
            </a:r>
          </a:p>
          <a:p>
            <a:pPr lvl="1">
              <a:lnSpc>
                <a:spcPct val="70000"/>
              </a:lnSpc>
            </a:pPr>
            <a:endParaRPr lang="en-US" sz="800">
              <a:latin typeface="Arial Narro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 a highly cohesive system: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each class maps to a single, well-defined entity – encapsulating all of its internal state and external behaviors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each method of the class maps to a single, well-defined behavior</a:t>
            </a:r>
          </a:p>
          <a:p>
            <a:pPr lvl="1">
              <a:lnSpc>
                <a:spcPct val="70000"/>
              </a:lnSpc>
            </a:pPr>
            <a:endParaRPr lang="en-US">
              <a:latin typeface="Arial Narrow" charset="0"/>
              <a:ea typeface="ＭＳ Ｐゴシック" charset="0"/>
            </a:endParaRP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leads to code that is easier to read and reuse</a:t>
            </a:r>
          </a:p>
        </p:txBody>
      </p:sp>
      <p:sp>
        <p:nvSpPr>
          <p:cNvPr id="348164" name="Rectangle 4"/>
          <p:cNvSpPr>
            <a:spLocks noChangeArrowheads="1"/>
          </p:cNvSpPr>
          <p:nvPr/>
        </p:nvSpPr>
        <p:spPr bwMode="auto">
          <a:xfrm>
            <a:off x="669925" y="4114800"/>
            <a:ext cx="8702675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i="1" dirty="0">
                <a:solidFill>
                  <a:schemeClr val="accent2"/>
                </a:solidFill>
                <a:latin typeface="Arial Narrow" charset="0"/>
              </a:rPr>
              <a:t>coupling</a:t>
            </a:r>
            <a:r>
              <a:rPr lang="en-US" dirty="0">
                <a:solidFill>
                  <a:schemeClr val="accent2"/>
                </a:solidFill>
                <a:latin typeface="Arial Narrow" charset="0"/>
              </a:rPr>
              <a:t> describes the interconnectedness of classes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800" dirty="0">
              <a:latin typeface="Arial Narrow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in a loosely coupled system: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each class is largely independent and communicates with other classes </a:t>
            </a:r>
            <a:r>
              <a:rPr lang="en-US" sz="2000" dirty="0" smtClean="0">
                <a:latin typeface="Arial Narrow" charset="0"/>
              </a:rPr>
              <a:t>via </a:t>
            </a:r>
            <a:r>
              <a:rPr lang="en-US" sz="2000" dirty="0">
                <a:latin typeface="Arial Narrow" charset="0"/>
              </a:rPr>
              <a:t>a small, well-defined interface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 dirty="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leads to code that is easier to develop and modify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6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7AB73D1-34DC-624E-AB9A-137409ED10F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Java Strings</a:t>
            </a:r>
          </a:p>
        </p:txBody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066800"/>
            <a:ext cx="8702675" cy="594360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0"/>
              </a:spcBef>
              <a:tabLst>
                <a:tab pos="3889375" algn="l"/>
              </a:tabLst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the </a:t>
            </a:r>
            <a:r>
              <a:rPr lang="en-US" sz="2000">
                <a:latin typeface="Courier New" charset="0"/>
                <a:ea typeface="ＭＳ Ｐゴシック" charset="0"/>
                <a:cs typeface="ＭＳ Ｐゴシック" charset="0"/>
              </a:rPr>
              <a:t>String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class includes many useful methods (in addition to '+')</a:t>
            </a:r>
          </a:p>
          <a:p>
            <a:pPr>
              <a:lnSpc>
                <a:spcPct val="90000"/>
              </a:lnSpc>
              <a:spcBef>
                <a:spcPct val="0"/>
              </a:spcBef>
              <a:tabLst>
                <a:tab pos="3889375" algn="l"/>
              </a:tabLst>
            </a:pPr>
            <a:endParaRPr lang="en-US" sz="10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tabLst>
                <a:tab pos="3889375" algn="l"/>
              </a:tabLst>
            </a:pPr>
            <a:r>
              <a:rPr lang="en-US" sz="1800">
                <a:latin typeface="Courier New" charset="0"/>
                <a:ea typeface="ＭＳ Ｐゴシック" charset="0"/>
                <a:cs typeface="ＭＳ Ｐゴシック" charset="0"/>
              </a:rPr>
              <a:t>int length()</a:t>
            </a: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returns number of chars in String</a:t>
            </a:r>
          </a:p>
          <a:p>
            <a:pPr>
              <a:lnSpc>
                <a:spcPct val="90000"/>
              </a:lnSpc>
              <a:spcBef>
                <a:spcPct val="0"/>
              </a:spcBef>
              <a:tabLst>
                <a:tab pos="3889375" algn="l"/>
              </a:tabLst>
            </a:pPr>
            <a:endParaRPr lang="en-US" sz="800">
              <a:solidFill>
                <a:schemeClr val="tx1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tabLst>
                <a:tab pos="3889375" algn="l"/>
              </a:tabLst>
            </a:pPr>
            <a:r>
              <a:rPr lang="en-US" sz="1800">
                <a:latin typeface="Courier New" charset="0"/>
                <a:ea typeface="ＭＳ Ｐゴシック" charset="0"/>
                <a:cs typeface="ＭＳ Ｐゴシック" charset="0"/>
              </a:rPr>
              <a:t>char charAt(int index)</a:t>
            </a: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returns the character at the specified index </a:t>
            </a:r>
          </a:p>
          <a:p>
            <a:pPr>
              <a:lnSpc>
                <a:spcPct val="90000"/>
              </a:lnSpc>
              <a:spcBef>
                <a:spcPct val="0"/>
              </a:spcBef>
              <a:tabLst>
                <a:tab pos="3889375" algn="l"/>
              </a:tabLst>
            </a:pPr>
            <a:endParaRPr lang="en-US" sz="800">
              <a:solidFill>
                <a:schemeClr val="tx1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tabLst>
                <a:tab pos="3889375" algn="l"/>
              </a:tabLst>
            </a:pPr>
            <a:r>
              <a:rPr lang="en-US" sz="1800">
                <a:latin typeface="Courier New" charset="0"/>
                <a:ea typeface="ＭＳ Ｐゴシック" charset="0"/>
                <a:cs typeface="ＭＳ Ｐゴシック" charset="0"/>
              </a:rPr>
              <a:t>int indexOf(char ch)	</a:t>
            </a: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returns index where the specified char/substring</a:t>
            </a: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 </a:t>
            </a:r>
          </a:p>
          <a:p>
            <a:pPr>
              <a:lnSpc>
                <a:spcPct val="90000"/>
              </a:lnSpc>
              <a:spcBef>
                <a:spcPct val="0"/>
              </a:spcBef>
              <a:tabLst>
                <a:tab pos="3889375" algn="l"/>
              </a:tabLst>
            </a:pPr>
            <a:r>
              <a:rPr lang="en-US" sz="1800">
                <a:latin typeface="Courier New" charset="0"/>
                <a:ea typeface="ＭＳ Ｐゴシック" charset="0"/>
                <a:cs typeface="ＭＳ Ｐゴシック" charset="0"/>
              </a:rPr>
              <a:t>int indexOf(String str)</a:t>
            </a: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first occurs in the String (-1 if not found)</a:t>
            </a:r>
          </a:p>
          <a:p>
            <a:pPr>
              <a:lnSpc>
                <a:spcPct val="90000"/>
              </a:lnSpc>
              <a:spcBef>
                <a:spcPct val="0"/>
              </a:spcBef>
              <a:tabLst>
                <a:tab pos="3889375" algn="l"/>
              </a:tabLst>
            </a:pPr>
            <a:endParaRPr lang="en-US" sz="800">
              <a:solidFill>
                <a:schemeClr val="tx1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tabLst>
                <a:tab pos="3889375" algn="l"/>
              </a:tabLst>
            </a:pPr>
            <a:r>
              <a:rPr lang="en-US" sz="1800">
                <a:latin typeface="Courier New" charset="0"/>
                <a:ea typeface="ＭＳ Ｐゴシック" charset="0"/>
                <a:cs typeface="ＭＳ Ｐゴシック" charset="0"/>
              </a:rPr>
              <a:t>String substring(int start, int end)</a:t>
            </a: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	</a:t>
            </a:r>
          </a:p>
          <a:p>
            <a:pPr>
              <a:lnSpc>
                <a:spcPct val="90000"/>
              </a:lnSpc>
              <a:spcBef>
                <a:spcPct val="0"/>
              </a:spcBef>
              <a:tabLst>
                <a:tab pos="3889375" algn="l"/>
              </a:tabLst>
            </a:pP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		</a:t>
            </a: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returns the substring from indices start to (end-1)</a:t>
            </a:r>
          </a:p>
          <a:p>
            <a:pPr>
              <a:lnSpc>
                <a:spcPct val="90000"/>
              </a:lnSpc>
              <a:spcBef>
                <a:spcPct val="0"/>
              </a:spcBef>
              <a:tabLst>
                <a:tab pos="3889375" algn="l"/>
              </a:tabLst>
            </a:pPr>
            <a:endParaRPr lang="en-US" sz="800">
              <a:solidFill>
                <a:schemeClr val="tx1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tabLst>
                <a:tab pos="3889375" algn="l"/>
              </a:tabLst>
            </a:pPr>
            <a:r>
              <a:rPr lang="en-US" sz="1800">
                <a:latin typeface="Courier New" charset="0"/>
                <a:ea typeface="ＭＳ Ｐゴシック" charset="0"/>
                <a:cs typeface="ＭＳ Ｐゴシック" charset="0"/>
              </a:rPr>
              <a:t>String toUpperCase()	</a:t>
            </a: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returns copy of String with all letters uppercase </a:t>
            </a:r>
          </a:p>
          <a:p>
            <a:pPr>
              <a:lnSpc>
                <a:spcPct val="90000"/>
              </a:lnSpc>
              <a:spcBef>
                <a:spcPct val="0"/>
              </a:spcBef>
              <a:tabLst>
                <a:tab pos="3889375" algn="l"/>
              </a:tabLst>
            </a:pPr>
            <a:r>
              <a:rPr lang="en-US" sz="1800">
                <a:latin typeface="Courier New" charset="0"/>
                <a:ea typeface="ＭＳ Ｐゴシック" charset="0"/>
                <a:cs typeface="ＭＳ Ｐゴシック" charset="0"/>
              </a:rPr>
              <a:t>String toLowerCase()</a:t>
            </a: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returns copy of String with all letters lowercase</a:t>
            </a:r>
          </a:p>
          <a:p>
            <a:pPr>
              <a:lnSpc>
                <a:spcPct val="90000"/>
              </a:lnSpc>
              <a:spcBef>
                <a:spcPct val="0"/>
              </a:spcBef>
              <a:tabLst>
                <a:tab pos="3889375" algn="l"/>
              </a:tabLst>
            </a:pPr>
            <a:endParaRPr lang="en-US" sz="8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tabLst>
                <a:tab pos="3889375" algn="l"/>
              </a:tabLst>
            </a:pPr>
            <a:r>
              <a:rPr lang="en-US" sz="1800">
                <a:latin typeface="Courier New" charset="0"/>
                <a:ea typeface="ＭＳ Ｐゴシック" charset="0"/>
                <a:cs typeface="ＭＳ Ｐゴシック" charset="0"/>
              </a:rPr>
              <a:t>bool equals(String other)</a:t>
            </a: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returns true if other String has same value</a:t>
            </a:r>
          </a:p>
          <a:p>
            <a:pPr>
              <a:lnSpc>
                <a:spcPct val="90000"/>
              </a:lnSpc>
              <a:spcBef>
                <a:spcPct val="0"/>
              </a:spcBef>
              <a:tabLst>
                <a:tab pos="3889375" algn="l"/>
              </a:tabLst>
            </a:pPr>
            <a:r>
              <a:rPr lang="en-US" sz="1800">
                <a:latin typeface="Courier New" charset="0"/>
                <a:ea typeface="ＭＳ Ｐゴシック" charset="0"/>
                <a:cs typeface="ＭＳ Ｐゴシック" charset="0"/>
              </a:rPr>
              <a:t>int compareTo(String other)	</a:t>
            </a: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returns </a:t>
            </a:r>
            <a:r>
              <a:rPr lang="en-US" sz="2000" i="1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neg</a:t>
            </a: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 if &lt; other; 0 if = other; </a:t>
            </a:r>
            <a:r>
              <a:rPr lang="en-US" sz="2000" i="1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pos</a:t>
            </a: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 if &gt; other</a:t>
            </a:r>
          </a:p>
          <a:p>
            <a:pPr>
              <a:lnSpc>
                <a:spcPct val="90000"/>
              </a:lnSpc>
              <a:spcBef>
                <a:spcPct val="0"/>
              </a:spcBef>
              <a:tabLst>
                <a:tab pos="3889375" algn="l"/>
              </a:tabLst>
            </a:pPr>
            <a:endParaRPr lang="en-US" sz="2000" b="1">
              <a:solidFill>
                <a:schemeClr val="tx1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tabLst>
                <a:tab pos="3889375" algn="l"/>
              </a:tabLst>
            </a:pPr>
            <a:r>
              <a:rPr lang="en-US" sz="2000" b="1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ALSO, from the </a:t>
            </a:r>
            <a:r>
              <a:rPr lang="en-US"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Character</a:t>
            </a:r>
            <a:r>
              <a:rPr lang="en-US" sz="2000" b="1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 class:</a:t>
            </a:r>
          </a:p>
          <a:p>
            <a:pPr>
              <a:lnSpc>
                <a:spcPct val="90000"/>
              </a:lnSpc>
              <a:spcBef>
                <a:spcPct val="0"/>
              </a:spcBef>
              <a:tabLst>
                <a:tab pos="3889375" algn="l"/>
              </a:tabLst>
            </a:pPr>
            <a:endParaRPr lang="en-US" sz="1000" b="1">
              <a:solidFill>
                <a:schemeClr val="tx1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tabLst>
                <a:tab pos="3889375" algn="l"/>
              </a:tabLst>
            </a:pPr>
            <a:r>
              <a:rPr lang="en-US" sz="1800">
                <a:latin typeface="Courier New" charset="0"/>
                <a:ea typeface="ＭＳ Ｐゴシック" charset="0"/>
                <a:cs typeface="ＭＳ Ｐゴシック" charset="0"/>
              </a:rPr>
              <a:t>char Character.toLowerCase(char ch)     </a:t>
            </a: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returns lowercase copy of ch</a:t>
            </a:r>
          </a:p>
          <a:p>
            <a:pPr>
              <a:lnSpc>
                <a:spcPct val="90000"/>
              </a:lnSpc>
              <a:spcBef>
                <a:spcPct val="0"/>
              </a:spcBef>
              <a:tabLst>
                <a:tab pos="3889375" algn="l"/>
              </a:tabLst>
            </a:pPr>
            <a:r>
              <a:rPr lang="en-US" sz="1800">
                <a:latin typeface="Courier New" charset="0"/>
                <a:ea typeface="ＭＳ Ｐゴシック" charset="0"/>
                <a:cs typeface="ＭＳ Ｐゴシック" charset="0"/>
              </a:rPr>
              <a:t>char Character.toUpperCase(char ch)     </a:t>
            </a: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returns uppercase copy of ch</a:t>
            </a:r>
          </a:p>
          <a:p>
            <a:pPr>
              <a:lnSpc>
                <a:spcPct val="90000"/>
              </a:lnSpc>
              <a:spcBef>
                <a:spcPct val="0"/>
              </a:spcBef>
              <a:tabLst>
                <a:tab pos="3889375" algn="l"/>
              </a:tabLst>
            </a:pPr>
            <a:r>
              <a:rPr lang="en-US" sz="1800">
                <a:latin typeface="Courier New" charset="0"/>
                <a:ea typeface="ＭＳ Ｐゴシック" charset="0"/>
                <a:cs typeface="ＭＳ Ｐゴシック" charset="0"/>
              </a:rPr>
              <a:t>boolean Character.isLetter(char ch)     </a:t>
            </a: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returns true if ch is a letter</a:t>
            </a:r>
          </a:p>
          <a:p>
            <a:pPr>
              <a:lnSpc>
                <a:spcPct val="90000"/>
              </a:lnSpc>
              <a:spcBef>
                <a:spcPct val="0"/>
              </a:spcBef>
              <a:tabLst>
                <a:tab pos="3889375" algn="l"/>
              </a:tabLst>
            </a:pPr>
            <a:r>
              <a:rPr lang="en-US" sz="1800">
                <a:latin typeface="Courier New" charset="0"/>
                <a:ea typeface="ＭＳ Ｐゴシック" charset="0"/>
                <a:cs typeface="ＭＳ Ｐゴシック" charset="0"/>
              </a:rPr>
              <a:t>boolean Character.isLowerCase(char ch)  </a:t>
            </a: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returns true if lowercase letter</a:t>
            </a:r>
          </a:p>
          <a:p>
            <a:pPr>
              <a:lnSpc>
                <a:spcPct val="90000"/>
              </a:lnSpc>
              <a:spcBef>
                <a:spcPct val="0"/>
              </a:spcBef>
              <a:tabLst>
                <a:tab pos="3889375" algn="l"/>
              </a:tabLst>
            </a:pPr>
            <a:r>
              <a:rPr lang="en-US" sz="1800">
                <a:latin typeface="Courier New" charset="0"/>
                <a:ea typeface="ＭＳ Ｐゴシック" charset="0"/>
                <a:cs typeface="ＭＳ Ｐゴシック" charset="0"/>
              </a:rPr>
              <a:t>boolean Character.isUpperCase(char ch)  </a:t>
            </a: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returns true if uppercase letter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AFB4605-3201-0F4A-9C67-B8B6CAAE0454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8915400" cy="6096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Example: Pig Latin</a:t>
            </a:r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143000"/>
            <a:ext cx="7620000" cy="5943600"/>
          </a:xfrm>
          <a:ln w="3175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</a:t>
            </a:r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. . .</a:t>
            </a:r>
          </a:p>
          <a:p>
            <a:pPr>
              <a:lnSpc>
                <a:spcPct val="80000"/>
              </a:lnSpc>
            </a:pPr>
            <a:endParaRPr lang="en-US" sz="1400" dirty="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    public String </a:t>
            </a:r>
            <a:r>
              <a:rPr lang="en-US" sz="1400" dirty="0" err="1">
                <a:latin typeface="Courier New" charset="0"/>
                <a:ea typeface="ＭＳ Ｐゴシック" charset="0"/>
                <a:cs typeface="ＭＳ Ｐゴシック" charset="0"/>
              </a:rPr>
              <a:t>pigLatin</a:t>
            </a:r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(String word)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        </a:t>
            </a:r>
            <a:r>
              <a:rPr lang="en-US" sz="1400" dirty="0" err="1"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400" dirty="0" err="1">
                <a:latin typeface="Courier New" charset="0"/>
                <a:ea typeface="ＭＳ Ｐゴシック" charset="0"/>
                <a:cs typeface="ＭＳ Ｐゴシック" charset="0"/>
              </a:rPr>
              <a:t>firstVowel</a:t>
            </a:r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 = </a:t>
            </a:r>
            <a:r>
              <a:rPr lang="en-US" sz="1400" dirty="0" err="1">
                <a:latin typeface="Courier New" charset="0"/>
                <a:ea typeface="ＭＳ Ｐゴシック" charset="0"/>
                <a:cs typeface="ＭＳ Ｐゴシック" charset="0"/>
              </a:rPr>
              <a:t>this.findVowel</a:t>
            </a:r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(word);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        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        if (</a:t>
            </a:r>
            <a:r>
              <a:rPr lang="en-US" sz="1400" dirty="0" err="1">
                <a:latin typeface="Courier New" charset="0"/>
                <a:ea typeface="ＭＳ Ｐゴシック" charset="0"/>
                <a:cs typeface="ＭＳ Ｐゴシック" charset="0"/>
              </a:rPr>
              <a:t>firstVowel</a:t>
            </a:r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 &lt;= 0)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            return </a:t>
            </a:r>
            <a:r>
              <a:rPr lang="en-US" sz="1400" dirty="0" smtClean="0">
                <a:latin typeface="Courier New" charset="0"/>
                <a:ea typeface="ＭＳ Ｐゴシック" charset="0"/>
                <a:cs typeface="ＭＳ Ｐゴシック" charset="0"/>
              </a:rPr>
              <a:t>word + </a:t>
            </a:r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"way";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        }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        else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            return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word.substring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firstVowel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,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word.length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())</a:t>
            </a:r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 + 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                  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word.substring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(0,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firstVowel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</a:t>
            </a:r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 + "ay";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        }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    }</a:t>
            </a:r>
          </a:p>
          <a:p>
            <a:pPr>
              <a:lnSpc>
                <a:spcPct val="80000"/>
              </a:lnSpc>
            </a:pPr>
            <a:endParaRPr lang="en-US" sz="1400" dirty="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    private </a:t>
            </a:r>
            <a:r>
              <a:rPr lang="en-US" sz="1400" dirty="0" err="1">
                <a:latin typeface="Courier New" charset="0"/>
                <a:ea typeface="ＭＳ Ｐゴシック" charset="0"/>
                <a:cs typeface="ＭＳ Ｐゴシック" charset="0"/>
              </a:rPr>
              <a:t>boolean</a:t>
            </a:r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400" dirty="0" err="1">
                <a:latin typeface="Courier New" charset="0"/>
                <a:ea typeface="ＭＳ Ｐゴシック" charset="0"/>
                <a:cs typeface="ＭＳ Ｐゴシック" charset="0"/>
              </a:rPr>
              <a:t>isVowel</a:t>
            </a:r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(char </a:t>
            </a:r>
            <a:r>
              <a:rPr lang="en-US" sz="1400" dirty="0" err="1">
                <a:latin typeface="Courier New" charset="0"/>
                <a:ea typeface="ＭＳ Ｐゴシック" charset="0"/>
                <a:cs typeface="ＭＳ Ｐゴシック" charset="0"/>
              </a:rPr>
              <a:t>ch</a:t>
            </a:r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        String VOWELS = "</a:t>
            </a:r>
            <a:r>
              <a:rPr lang="en-US" sz="1400" dirty="0" err="1">
                <a:latin typeface="Courier New" charset="0"/>
                <a:ea typeface="ＭＳ Ｐゴシック" charset="0"/>
                <a:cs typeface="ＭＳ Ｐゴシック" charset="0"/>
              </a:rPr>
              <a:t>aeiouAEIOU</a:t>
            </a:r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";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        return (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VOWELS.indexOf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ch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</a:t>
            </a:r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 != -1);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    }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    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    private </a:t>
            </a:r>
            <a:r>
              <a:rPr lang="en-US" sz="1400" dirty="0" err="1"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400" dirty="0" err="1">
                <a:latin typeface="Courier New" charset="0"/>
                <a:ea typeface="ＭＳ Ｐゴシック" charset="0"/>
                <a:cs typeface="ＭＳ Ｐゴシック" charset="0"/>
              </a:rPr>
              <a:t>findVowel</a:t>
            </a:r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(String </a:t>
            </a:r>
            <a:r>
              <a:rPr lang="en-US" sz="1400" dirty="0" err="1">
                <a:latin typeface="Courier New" charset="0"/>
                <a:ea typeface="ＭＳ Ｐゴシック" charset="0"/>
                <a:cs typeface="ＭＳ Ｐゴシック" charset="0"/>
              </a:rPr>
              <a:t>str</a:t>
            </a:r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        for (</a:t>
            </a:r>
            <a:r>
              <a:rPr lang="en-US" sz="1400" dirty="0" err="1"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400" dirty="0" err="1">
                <a:latin typeface="Courier New" charset="0"/>
                <a:ea typeface="ＭＳ Ｐゴシック" charset="0"/>
                <a:cs typeface="ＭＳ Ｐゴシック" charset="0"/>
              </a:rPr>
              <a:t>i</a:t>
            </a:r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 = 0; </a:t>
            </a:r>
            <a:r>
              <a:rPr lang="en-US" sz="1400" dirty="0" err="1">
                <a:latin typeface="Courier New" charset="0"/>
                <a:ea typeface="ＭＳ Ｐゴシック" charset="0"/>
                <a:cs typeface="ＭＳ Ｐゴシック" charset="0"/>
              </a:rPr>
              <a:t>i</a:t>
            </a:r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 &lt;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str.length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()</a:t>
            </a:r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; </a:t>
            </a:r>
            <a:r>
              <a:rPr lang="en-US" sz="1400" dirty="0" err="1">
                <a:latin typeface="Courier New" charset="0"/>
                <a:ea typeface="ＭＳ Ｐゴシック" charset="0"/>
                <a:cs typeface="ＭＳ Ｐゴシック" charset="0"/>
              </a:rPr>
              <a:t>i</a:t>
            </a:r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++)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            if (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this.isVowel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str.charAt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))</a:t>
            </a:r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                return </a:t>
            </a:r>
            <a:r>
              <a:rPr lang="en-US" sz="1400" dirty="0" err="1">
                <a:latin typeface="Courier New" charset="0"/>
                <a:ea typeface="ＭＳ Ｐゴシック" charset="0"/>
                <a:cs typeface="ＭＳ Ｐゴシック" charset="0"/>
              </a:rPr>
              <a:t>i</a:t>
            </a:r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            }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        }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        return -1;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    }</a:t>
            </a:r>
          </a:p>
        </p:txBody>
      </p:sp>
      <p:sp>
        <p:nvSpPr>
          <p:cNvPr id="27653" name="Rectangle 4"/>
          <p:cNvSpPr>
            <a:spLocks noChangeArrowheads="1"/>
          </p:cNvSpPr>
          <p:nvPr/>
        </p:nvSpPr>
        <p:spPr bwMode="auto">
          <a:xfrm>
            <a:off x="457200" y="6019800"/>
            <a:ext cx="23622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endParaRPr lang="en-US" sz="1200" b="1">
              <a:latin typeface="Courier Ne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FA36DB9-AD9B-6F42-8052-196F5FC7E77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Java arrays</a:t>
            </a:r>
          </a:p>
        </p:txBody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5240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arrays are simple lists</a:t>
            </a:r>
          </a:p>
          <a:p>
            <a:pPr lvl="1">
              <a:lnSpc>
                <a:spcPct val="100000"/>
              </a:lnSpc>
              <a:spcBef>
                <a:spcPct val="0"/>
              </a:spcBef>
            </a:pPr>
            <a:r>
              <a:rPr lang="en-US">
                <a:latin typeface="Arial Narrow" charset="0"/>
                <a:ea typeface="ＭＳ Ｐゴシック" charset="0"/>
              </a:rPr>
              <a:t>stored contiguously, with each item accessible via an index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must specify content type when declare, size when create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once created, the size cannot be changed (without copying entire contents)</a:t>
            </a:r>
          </a:p>
        </p:txBody>
      </p:sp>
      <p:sp>
        <p:nvSpPr>
          <p:cNvPr id="28677" name="Text Box 4"/>
          <p:cNvSpPr txBox="1">
            <a:spLocks noChangeArrowheads="1"/>
          </p:cNvSpPr>
          <p:nvPr/>
        </p:nvSpPr>
        <p:spPr bwMode="auto">
          <a:xfrm>
            <a:off x="1295400" y="3086100"/>
            <a:ext cx="6324600" cy="3390900"/>
          </a:xfrm>
          <a:prstGeom prst="rect">
            <a:avLst/>
          </a:prstGeom>
          <a:noFill/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public class DiceStats1 {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public final static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int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DIE_SIDES = 6;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public final static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int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NUM_ROLLS = 10000;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public static void main(String[]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args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) {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</a:t>
            </a:r>
            <a:r>
              <a:rPr lang="en-US" sz="1200" dirty="0" err="1">
                <a:solidFill>
                  <a:srgbClr val="FF0033"/>
                </a:solidFill>
                <a:latin typeface="Courier New" charset="0"/>
              </a:rPr>
              <a:t>int</a:t>
            </a: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[] counts = new </a:t>
            </a:r>
            <a:r>
              <a:rPr lang="en-US" sz="1200" dirty="0" err="1">
                <a:solidFill>
                  <a:srgbClr val="FF0033"/>
                </a:solidFill>
                <a:latin typeface="Courier New" charset="0"/>
              </a:rPr>
              <a:t>int</a:t>
            </a: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[2*DIE_SIDES+1];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Die die = new Die(DIE_SIDES);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for (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int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i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= 0;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i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&lt; NUM_ROLLS;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i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++) {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 </a:t>
            </a: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counts[</a:t>
            </a:r>
            <a:r>
              <a:rPr lang="en-US" sz="1200" dirty="0" err="1">
                <a:solidFill>
                  <a:srgbClr val="FF0033"/>
                </a:solidFill>
                <a:latin typeface="Courier New" charset="0"/>
              </a:rPr>
              <a:t>die.roll</a:t>
            </a: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() + </a:t>
            </a:r>
            <a:r>
              <a:rPr lang="en-US" sz="1200" dirty="0" err="1">
                <a:solidFill>
                  <a:srgbClr val="FF0033"/>
                </a:solidFill>
                <a:latin typeface="Courier New" charset="0"/>
              </a:rPr>
              <a:t>die.roll</a:t>
            </a: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()]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++;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}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for (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int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i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= 2;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i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&lt; </a:t>
            </a:r>
            <a:r>
              <a:rPr lang="en-US" sz="1200" dirty="0" err="1">
                <a:solidFill>
                  <a:srgbClr val="FF0033"/>
                </a:solidFill>
                <a:latin typeface="Courier New" charset="0"/>
              </a:rPr>
              <a:t>counts.length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;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i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++) {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System.out.println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(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i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+ ": " + </a:t>
            </a: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counts[</a:t>
            </a:r>
            <a:r>
              <a:rPr lang="en-US" sz="1200" dirty="0" err="1">
                <a:solidFill>
                  <a:srgbClr val="FF0033"/>
                </a:solidFill>
                <a:latin typeface="Courier New" charset="0"/>
              </a:rPr>
              <a:t>i</a:t>
            </a: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]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+ "  ("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                    + (100.0*</a:t>
            </a: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counts[</a:t>
            </a:r>
            <a:r>
              <a:rPr lang="en-US" sz="1200" dirty="0" err="1">
                <a:solidFill>
                  <a:srgbClr val="FF0033"/>
                </a:solidFill>
                <a:latin typeface="Courier New" charset="0"/>
              </a:rPr>
              <a:t>i</a:t>
            </a: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]/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NUM_ROLLS) + "%)");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}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}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}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0" y="2997200"/>
            <a:ext cx="1866900" cy="241300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6966E74-7C5C-E54F-B073-E7F3034A199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Java ArrayLists</a:t>
            </a:r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438400"/>
            <a:ext cx="8702675" cy="2362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common methods: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800">
                <a:latin typeface="Courier New" charset="0"/>
                <a:ea typeface="ＭＳ Ｐゴシック" charset="0"/>
                <a:cs typeface="ＭＳ Ｐゴシック" charset="0"/>
              </a:rPr>
              <a:t>	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800">
                <a:latin typeface="Courier New" charset="0"/>
                <a:ea typeface="ＭＳ Ｐゴシック" charset="0"/>
                <a:cs typeface="ＭＳ Ｐゴシック" charset="0"/>
              </a:rPr>
              <a:t>	T get(int index)</a:t>
            </a: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			</a:t>
            </a: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returns object at specified index 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800">
                <a:latin typeface="Courier New" charset="0"/>
                <a:ea typeface="ＭＳ Ｐゴシック" charset="0"/>
                <a:cs typeface="ＭＳ Ｐゴシック" charset="0"/>
              </a:rPr>
              <a:t>	T add(Object obj)</a:t>
            </a: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			</a:t>
            </a: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adds obj to the end of the list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800">
                <a:latin typeface="Courier New" charset="0"/>
                <a:ea typeface="ＭＳ Ｐゴシック" charset="0"/>
                <a:cs typeface="ＭＳ Ｐゴシック" charset="0"/>
              </a:rPr>
              <a:t>	T add(int index, T obj) 		</a:t>
            </a: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adds obj at index (shifts to right)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800">
                <a:latin typeface="Courier New" charset="0"/>
                <a:ea typeface="ＭＳ Ｐゴシック" charset="0"/>
                <a:cs typeface="ＭＳ Ｐゴシック" charset="0"/>
              </a:rPr>
              <a:t>	T remove(int index)</a:t>
            </a: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		</a:t>
            </a: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removes object at index (shifts to left)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800">
                <a:latin typeface="Courier New" charset="0"/>
                <a:ea typeface="ＭＳ Ｐゴシック" charset="0"/>
                <a:cs typeface="ＭＳ Ｐゴシック" charset="0"/>
              </a:rPr>
              <a:t>	int size()</a:t>
            </a: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				</a:t>
            </a: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removes number of entries in list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8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1800">
                <a:latin typeface="Courier New" charset="0"/>
                <a:ea typeface="ＭＳ Ｐゴシック" charset="0"/>
                <a:cs typeface="ＭＳ Ｐゴシック" charset="0"/>
              </a:rPr>
              <a:t>boolean contains(T obj)</a:t>
            </a: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		</a:t>
            </a: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returns true if obj is in the list</a:t>
            </a:r>
          </a:p>
        </p:txBody>
      </p:sp>
      <p:sp>
        <p:nvSpPr>
          <p:cNvPr id="342020" name="Rectangle 4"/>
          <p:cNvSpPr>
            <a:spLocks noChangeArrowheads="1"/>
          </p:cNvSpPr>
          <p:nvPr/>
        </p:nvSpPr>
        <p:spPr bwMode="auto">
          <a:xfrm>
            <a:off x="685800" y="4800600"/>
            <a:ext cx="8702675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other useful methods:</a:t>
            </a:r>
          </a:p>
          <a:p>
            <a:pPr marL="342900" indent="-342900"/>
            <a:r>
              <a:rPr lang="en-US" sz="800">
                <a:solidFill>
                  <a:schemeClr val="accent2"/>
                </a:solidFill>
                <a:latin typeface="Courier New" charset="0"/>
              </a:rPr>
              <a:t>	</a:t>
            </a:r>
          </a:p>
          <a:p>
            <a:pPr marL="342900" indent="-342900"/>
            <a:r>
              <a:rPr lang="en-US" sz="1800">
                <a:solidFill>
                  <a:schemeClr val="accent2"/>
                </a:solidFill>
                <a:latin typeface="Courier New" charset="0"/>
              </a:rPr>
              <a:t>	T set(int index, T obj)</a:t>
            </a:r>
            <a:r>
              <a:rPr lang="en-US" sz="2000">
                <a:solidFill>
                  <a:schemeClr val="accent2"/>
                </a:solidFill>
                <a:latin typeface="Arial Narrow" charset="0"/>
              </a:rPr>
              <a:t> 		</a:t>
            </a:r>
            <a:r>
              <a:rPr lang="en-US" sz="2000">
                <a:latin typeface="Arial Narrow" charset="0"/>
              </a:rPr>
              <a:t>sets entry at index to be obj </a:t>
            </a:r>
          </a:p>
          <a:p>
            <a:pPr marL="342900" indent="-342900"/>
            <a:r>
              <a:rPr lang="en-US" sz="1800">
                <a:solidFill>
                  <a:schemeClr val="accent2"/>
                </a:solidFill>
                <a:latin typeface="Courier New" charset="0"/>
              </a:rPr>
              <a:t>	int indexOf(T obj)</a:t>
            </a:r>
            <a:r>
              <a:rPr lang="en-US" sz="2000">
                <a:solidFill>
                  <a:schemeClr val="accent2"/>
                </a:solidFill>
                <a:latin typeface="Arial Narrow" charset="0"/>
              </a:rPr>
              <a:t>		</a:t>
            </a:r>
            <a:r>
              <a:rPr lang="en-US" sz="2000">
                <a:latin typeface="Arial Narrow" charset="0"/>
              </a:rPr>
              <a:t>returns index of obj in the list 							(assumes obj has an </a:t>
            </a:r>
            <a:r>
              <a:rPr lang="en-US" sz="1800">
                <a:latin typeface="Courier New" charset="0"/>
              </a:rPr>
              <a:t>equals</a:t>
            </a:r>
            <a:r>
              <a:rPr lang="en-US" sz="2000">
                <a:latin typeface="Arial Narrow" charset="0"/>
              </a:rPr>
              <a:t> method)</a:t>
            </a:r>
          </a:p>
          <a:p>
            <a:pPr marL="342900" indent="-342900"/>
            <a:r>
              <a:rPr lang="en-US" sz="1800">
                <a:solidFill>
                  <a:schemeClr val="accent2"/>
                </a:solidFill>
                <a:latin typeface="Courier New" charset="0"/>
              </a:rPr>
              <a:t>	String toString()</a:t>
            </a:r>
            <a:r>
              <a:rPr lang="en-US" sz="2000">
                <a:solidFill>
                  <a:schemeClr val="accent2"/>
                </a:solidFill>
                <a:latin typeface="Arial Narrow" charset="0"/>
              </a:rPr>
              <a:t>			</a:t>
            </a:r>
            <a:r>
              <a:rPr lang="en-US" sz="2000">
                <a:latin typeface="Arial Narrow" charset="0"/>
              </a:rPr>
              <a:t>returns a String representation of the list</a:t>
            </a:r>
          </a:p>
          <a:p>
            <a:pPr marL="342900" indent="-342900"/>
            <a:r>
              <a:rPr lang="en-US" sz="2000">
                <a:latin typeface="Arial Narrow" charset="0"/>
              </a:rPr>
              <a:t>						e.g., "[foo, bar, biz, baz]"	</a:t>
            </a:r>
          </a:p>
        </p:txBody>
      </p:sp>
      <p:sp>
        <p:nvSpPr>
          <p:cNvPr id="29702" name="Rectangle 5"/>
          <p:cNvSpPr>
            <a:spLocks noChangeArrowheads="1"/>
          </p:cNvSpPr>
          <p:nvPr/>
        </p:nvSpPr>
        <p:spPr bwMode="auto">
          <a:xfrm>
            <a:off x="685800" y="1143000"/>
            <a:ext cx="8702675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an </a:t>
            </a:r>
            <a:r>
              <a:rPr lang="en-US" sz="2000" dirty="0" err="1">
                <a:solidFill>
                  <a:schemeClr val="accent2"/>
                </a:solidFill>
                <a:latin typeface="Courier New" charset="0"/>
              </a:rPr>
              <a:t>ArrayList</a:t>
            </a:r>
            <a:r>
              <a:rPr lang="en-US" dirty="0">
                <a:solidFill>
                  <a:schemeClr val="accent2"/>
                </a:solidFill>
                <a:latin typeface="Arial Narrow" charset="0"/>
              </a:rPr>
              <a:t> is a more robust, general purpose list of objects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must specify content type when declare, </a:t>
            </a:r>
            <a:r>
              <a:rPr lang="en-US" sz="2000" dirty="0" smtClean="0">
                <a:latin typeface="Arial Narrow" charset="0"/>
              </a:rPr>
              <a:t>capacity is </a:t>
            </a:r>
            <a:r>
              <a:rPr lang="en-US" sz="2000" dirty="0">
                <a:latin typeface="Arial Narrow" charset="0"/>
              </a:rPr>
              <a:t>optional (default is 0)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can be dynamically expanded/reduced; can easily add/remove from middle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202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BC3CB77-E170-B24A-9327-D51439108CC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Arial Narrow" charset="0"/>
                <a:ea typeface="ＭＳ Ｐゴシック" charset="0"/>
                <a:cs typeface="ＭＳ Ｐゴシック" charset="0"/>
              </a:rPr>
              <a:t>ArrayLists</a:t>
            </a:r>
            <a:r>
              <a:rPr lang="en-US" dirty="0" smtClean="0">
                <a:latin typeface="Arial Narrow" charset="0"/>
                <a:ea typeface="ＭＳ Ｐゴシック" charset="0"/>
                <a:cs typeface="ＭＳ Ｐゴシック" charset="0"/>
              </a:rPr>
              <a:t> 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&amp; primitives</a:t>
            </a:r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1430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ArrayLists can only store objects, but Java will automatically box and unbox primitives into </a:t>
            </a:r>
            <a:r>
              <a:rPr lang="en-US" i="1">
                <a:latin typeface="Arial Narrow" charset="0"/>
                <a:ea typeface="ＭＳ Ｐゴシック" charset="0"/>
                <a:cs typeface="ＭＳ Ｐゴシック" charset="0"/>
              </a:rPr>
              <a:t>wrapper classes </a:t>
            </a: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(Integer, Double, Character, …)</a:t>
            </a:r>
          </a:p>
        </p:txBody>
      </p:sp>
      <p:sp>
        <p:nvSpPr>
          <p:cNvPr id="31749" name="Text Box 4"/>
          <p:cNvSpPr txBox="1">
            <a:spLocks noChangeArrowheads="1"/>
          </p:cNvSpPr>
          <p:nvPr/>
        </p:nvSpPr>
        <p:spPr bwMode="auto">
          <a:xfrm>
            <a:off x="1143000" y="2362200"/>
            <a:ext cx="6858000" cy="44862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Courier New" charset="0"/>
              </a:rPr>
              <a:t>import java.util.ArrayList;</a:t>
            </a:r>
          </a:p>
          <a:p>
            <a:endParaRPr lang="en-US" sz="1200">
              <a:latin typeface="Courier New" charset="0"/>
            </a:endParaRPr>
          </a:p>
          <a:p>
            <a:r>
              <a:rPr lang="en-US" sz="1200">
                <a:latin typeface="Courier New" charset="0"/>
              </a:rPr>
              <a:t>public class DiceStats2 {</a:t>
            </a:r>
          </a:p>
          <a:p>
            <a:r>
              <a:rPr lang="en-US" sz="1200">
                <a:latin typeface="Courier New" charset="0"/>
              </a:rPr>
              <a:t>   public final static int DIE_SIDES = 6;</a:t>
            </a:r>
          </a:p>
          <a:p>
            <a:r>
              <a:rPr lang="en-US" sz="1200">
                <a:latin typeface="Courier New" charset="0"/>
              </a:rPr>
              <a:t>   public final static int NUM_ROLLS = 10000;</a:t>
            </a:r>
          </a:p>
          <a:p>
            <a:r>
              <a:rPr lang="en-US" sz="1200">
                <a:latin typeface="Courier New" charset="0"/>
              </a:rPr>
              <a:t>   </a:t>
            </a:r>
          </a:p>
          <a:p>
            <a:r>
              <a:rPr lang="en-US" sz="1200">
                <a:latin typeface="Courier New" charset="0"/>
              </a:rPr>
              <a:t>   public static void main(String[] args) {</a:t>
            </a:r>
          </a:p>
          <a:p>
            <a:r>
              <a:rPr lang="en-US" sz="1200">
                <a:latin typeface="Courier New" charset="0"/>
              </a:rPr>
              <a:t>      </a:t>
            </a:r>
            <a:r>
              <a:rPr lang="en-US" sz="1200">
                <a:solidFill>
                  <a:schemeClr val="tx2"/>
                </a:solidFill>
                <a:latin typeface="Courier New" charset="0"/>
              </a:rPr>
              <a:t>ArrayList&lt;Integer&gt; counts = new ArrayList&lt;Integer&gt;();</a:t>
            </a:r>
          </a:p>
          <a:p>
            <a:r>
              <a:rPr lang="en-US" sz="1200">
                <a:latin typeface="Courier New" charset="0"/>
              </a:rPr>
              <a:t>      for (int i = 0; i &lt;= 2*DIE_SIDES; i++) {</a:t>
            </a:r>
          </a:p>
          <a:p>
            <a:r>
              <a:rPr lang="en-US" sz="1200">
                <a:latin typeface="Courier New" charset="0"/>
              </a:rPr>
              <a:t>         </a:t>
            </a:r>
            <a:r>
              <a:rPr lang="en-US" sz="1200">
                <a:solidFill>
                  <a:schemeClr val="tx2"/>
                </a:solidFill>
                <a:latin typeface="Courier New" charset="0"/>
              </a:rPr>
              <a:t>counts.add(0);</a:t>
            </a:r>
          </a:p>
          <a:p>
            <a:r>
              <a:rPr lang="en-US" sz="1200">
                <a:latin typeface="Courier New" charset="0"/>
              </a:rPr>
              <a:t>      }</a:t>
            </a:r>
          </a:p>
          <a:p>
            <a:r>
              <a:rPr lang="en-US" sz="1200">
                <a:latin typeface="Courier New" charset="0"/>
              </a:rPr>
              <a:t>      </a:t>
            </a:r>
          </a:p>
          <a:p>
            <a:r>
              <a:rPr lang="en-US" sz="1200">
                <a:latin typeface="Courier New" charset="0"/>
              </a:rPr>
              <a:t>      Die die = new Die(DIE_SIDES);</a:t>
            </a:r>
          </a:p>
          <a:p>
            <a:r>
              <a:rPr lang="en-US" sz="1200">
                <a:latin typeface="Courier New" charset="0"/>
              </a:rPr>
              <a:t>      for (int i = 0; i &lt; NUM_ROLLS; i++) {</a:t>
            </a:r>
          </a:p>
          <a:p>
            <a:r>
              <a:rPr lang="en-US" sz="1200">
                <a:latin typeface="Courier New" charset="0"/>
              </a:rPr>
              <a:t>         int roll = die.roll() + die.roll();</a:t>
            </a:r>
          </a:p>
          <a:p>
            <a:r>
              <a:rPr lang="en-US" sz="1200">
                <a:latin typeface="Courier New" charset="0"/>
              </a:rPr>
              <a:t>         </a:t>
            </a:r>
            <a:r>
              <a:rPr lang="en-US" sz="1200">
                <a:solidFill>
                  <a:schemeClr val="tx2"/>
                </a:solidFill>
                <a:latin typeface="Courier New" charset="0"/>
              </a:rPr>
              <a:t>counts.set(roll, counts.get(roll)+1);</a:t>
            </a:r>
          </a:p>
          <a:p>
            <a:r>
              <a:rPr lang="en-US" sz="1200">
                <a:latin typeface="Courier New" charset="0"/>
              </a:rPr>
              <a:t>      }</a:t>
            </a:r>
          </a:p>
          <a:p>
            <a:r>
              <a:rPr lang="en-US" sz="1200">
                <a:latin typeface="Courier New" charset="0"/>
              </a:rPr>
              <a:t>      </a:t>
            </a:r>
          </a:p>
          <a:p>
            <a:r>
              <a:rPr lang="en-US" sz="1200">
                <a:latin typeface="Courier New" charset="0"/>
              </a:rPr>
              <a:t>      for (int i = 2; i &lt; counts.size(); i++) {</a:t>
            </a:r>
          </a:p>
          <a:p>
            <a:r>
              <a:rPr lang="en-US" sz="1200">
                <a:latin typeface="Courier New" charset="0"/>
              </a:rPr>
              <a:t>         System.out.println(i + ": " + </a:t>
            </a:r>
            <a:r>
              <a:rPr lang="en-US" sz="1200">
                <a:solidFill>
                  <a:schemeClr val="tx2"/>
                </a:solidFill>
                <a:latin typeface="Courier New" charset="0"/>
              </a:rPr>
              <a:t>counts.get(i)</a:t>
            </a:r>
            <a:r>
              <a:rPr lang="en-US" sz="1200">
                <a:latin typeface="Courier New" charset="0"/>
              </a:rPr>
              <a:t> + "  ("</a:t>
            </a:r>
          </a:p>
          <a:p>
            <a:r>
              <a:rPr lang="en-US" sz="1200">
                <a:latin typeface="Courier New" charset="0"/>
              </a:rPr>
              <a:t>                            + (100.0*</a:t>
            </a:r>
            <a:r>
              <a:rPr lang="en-US" sz="1200">
                <a:solidFill>
                  <a:schemeClr val="tx2"/>
                </a:solidFill>
                <a:latin typeface="Courier New" charset="0"/>
              </a:rPr>
              <a:t>counts.get(i)</a:t>
            </a:r>
            <a:r>
              <a:rPr lang="en-US" sz="1200">
                <a:latin typeface="Courier New" charset="0"/>
              </a:rPr>
              <a:t>/NUM_ROLLS) + "%)");</a:t>
            </a:r>
          </a:p>
          <a:p>
            <a:r>
              <a:rPr lang="en-US" sz="1200">
                <a:latin typeface="Courier New" charset="0"/>
              </a:rPr>
              <a:t>      }</a:t>
            </a:r>
          </a:p>
          <a:p>
            <a:r>
              <a:rPr lang="en-US" sz="1200">
                <a:latin typeface="Courier New" charset="0"/>
              </a:rPr>
              <a:t>   }</a:t>
            </a:r>
          </a:p>
          <a:p>
            <a:r>
              <a:rPr lang="en-US" sz="1200">
                <a:latin typeface="Courier New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DCE0724-2B63-234E-AE1D-2840BB77230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Example: Dictionary</a:t>
            </a:r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3505200" y="762000"/>
            <a:ext cx="5867400" cy="6378575"/>
          </a:xfrm>
          <a:prstGeom prst="rect">
            <a:avLst/>
          </a:prstGeom>
          <a:noFill/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import java.util.ArrayList;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import java.util.Scanner;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import java.io.File;</a:t>
            </a:r>
          </a:p>
          <a:p>
            <a:pPr>
              <a:lnSpc>
                <a:spcPct val="90000"/>
              </a:lnSpc>
            </a:pPr>
            <a:endParaRPr lang="en-US" sz="1200">
              <a:solidFill>
                <a:schemeClr val="accent2"/>
              </a:solidFill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public class Dictionary {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</a:t>
            </a:r>
            <a:r>
              <a:rPr lang="en-US" sz="1200">
                <a:solidFill>
                  <a:srgbClr val="FF0033"/>
                </a:solidFill>
                <a:latin typeface="Courier New" charset="0"/>
              </a:rPr>
              <a:t>private ArrayList&lt;String&gt; words;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Dictionary() {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</a:t>
            </a:r>
            <a:r>
              <a:rPr lang="en-US" sz="1200">
                <a:solidFill>
                  <a:srgbClr val="FF0033"/>
                </a:solidFill>
                <a:latin typeface="Courier New" charset="0"/>
              </a:rPr>
              <a:t>this.words = new ArrayList&lt;String&gt;();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Dictionary(String filename) {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this();</a:t>
            </a:r>
          </a:p>
          <a:p>
            <a:pPr>
              <a:lnSpc>
                <a:spcPct val="90000"/>
              </a:lnSpc>
            </a:pPr>
            <a:endParaRPr lang="en-US" sz="1200">
              <a:solidFill>
                <a:schemeClr val="accent2"/>
              </a:solidFill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try {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Scanner infile = new Scanner(new File(filename));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while (infile.hasNext()) {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    String nextWord = infile.next();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    this.add(nextWord);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}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}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catch (java.io.FileNotFoundException e) {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System.out.println("FILE NOT FOUND");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}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void add(String newWord) {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</a:t>
            </a:r>
            <a:r>
              <a:rPr lang="en-US" sz="1200">
                <a:solidFill>
                  <a:srgbClr val="FF0033"/>
                </a:solidFill>
                <a:latin typeface="Courier New" charset="0"/>
              </a:rPr>
              <a:t>this.words.add(newWord.toLowerCase());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boolean remove(String oldWord) {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return </a:t>
            </a:r>
            <a:r>
              <a:rPr lang="en-US" sz="1200">
                <a:solidFill>
                  <a:srgbClr val="FF0033"/>
                </a:solidFill>
                <a:latin typeface="Courier New" charset="0"/>
              </a:rPr>
              <a:t>this.words.remove(oldWord.toLowerCase());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boolean contains(String testWord) {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return </a:t>
            </a:r>
            <a:r>
              <a:rPr lang="en-US" sz="1200">
                <a:solidFill>
                  <a:srgbClr val="FF0033"/>
                </a:solidFill>
                <a:latin typeface="Courier New" charset="0"/>
              </a:rPr>
              <a:t>this.words.contains(testWord.toLowerCase());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}</a:t>
            </a:r>
          </a:p>
        </p:txBody>
      </p:sp>
      <p:sp>
        <p:nvSpPr>
          <p:cNvPr id="30725" name="Text Box 6"/>
          <p:cNvSpPr txBox="1">
            <a:spLocks noChangeArrowheads="1"/>
          </p:cNvSpPr>
          <p:nvPr/>
        </p:nvSpPr>
        <p:spPr bwMode="auto">
          <a:xfrm>
            <a:off x="381000" y="1295400"/>
            <a:ext cx="3048000" cy="521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234950" indent="-1206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3492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latin typeface="Arial Narrow" charset="0"/>
              </a:rPr>
              <a:t>one constructor can call another via </a:t>
            </a:r>
            <a:r>
              <a:rPr lang="en-US" sz="1800">
                <a:latin typeface="Courier New" charset="0"/>
              </a:rPr>
              <a:t>this()</a:t>
            </a:r>
          </a:p>
          <a:p>
            <a:pPr>
              <a:spcBef>
                <a:spcPct val="50000"/>
              </a:spcBef>
            </a:pPr>
            <a:endParaRPr lang="en-US" sz="2000">
              <a:latin typeface="Arial Narrow" charset="0"/>
            </a:endParaRPr>
          </a:p>
          <a:p>
            <a:pPr>
              <a:spcBef>
                <a:spcPct val="50000"/>
              </a:spcBef>
            </a:pPr>
            <a:r>
              <a:rPr lang="en-US" sz="2000">
                <a:latin typeface="Arial Narrow" charset="0"/>
              </a:rPr>
              <a:t>a </a:t>
            </a:r>
            <a:r>
              <a:rPr lang="en-US" sz="1800">
                <a:latin typeface="Courier New" charset="0"/>
              </a:rPr>
              <a:t>Scanner</a:t>
            </a:r>
            <a:r>
              <a:rPr lang="en-US" sz="2000">
                <a:latin typeface="Arial Narrow" charset="0"/>
              </a:rPr>
              <a:t> object can be used to read from a file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en-US" sz="2000">
                <a:latin typeface="Arial Narrow" charset="0"/>
              </a:rPr>
              <a:t>must create a </a:t>
            </a:r>
            <a:r>
              <a:rPr lang="en-US" sz="1800">
                <a:latin typeface="Courier New" charset="0"/>
              </a:rPr>
              <a:t>File</a:t>
            </a:r>
            <a:r>
              <a:rPr lang="en-US" sz="2000">
                <a:latin typeface="Arial Narrow" charset="0"/>
              </a:rPr>
              <a:t> object 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en-US" sz="2000">
                <a:latin typeface="Arial Narrow" charset="0"/>
              </a:rPr>
              <a:t>in case the file isn't there, the code is required to catch </a:t>
            </a:r>
            <a:r>
              <a:rPr lang="en-US" sz="1600">
                <a:latin typeface="Courier New" charset="0"/>
              </a:rPr>
              <a:t>FileNotFoundException</a:t>
            </a:r>
          </a:p>
          <a:p>
            <a:pPr lvl="1">
              <a:spcBef>
                <a:spcPct val="50000"/>
              </a:spcBef>
              <a:buFontTx/>
              <a:buChar char="•"/>
            </a:pPr>
            <a:endParaRPr lang="en-US" sz="1600">
              <a:latin typeface="Courier New" charset="0"/>
            </a:endParaRPr>
          </a:p>
          <a:p>
            <a:pPr lvl="1">
              <a:spcBef>
                <a:spcPct val="50000"/>
              </a:spcBef>
              <a:buFontTx/>
              <a:buChar char="•"/>
            </a:pPr>
            <a:endParaRPr lang="en-US" sz="1600">
              <a:latin typeface="Courier New" charset="0"/>
            </a:endParaRPr>
          </a:p>
          <a:p>
            <a:pPr lvl="2"/>
            <a:r>
              <a:rPr lang="en-US" sz="1200">
                <a:solidFill>
                  <a:srgbClr val="FF0033"/>
                </a:solidFill>
                <a:latin typeface="Courier New" charset="0"/>
              </a:rPr>
              <a:t>try {</a:t>
            </a:r>
          </a:p>
          <a:p>
            <a:pPr lvl="2"/>
            <a:r>
              <a:rPr lang="en-US" sz="1200">
                <a:solidFill>
                  <a:srgbClr val="FF0033"/>
                </a:solidFill>
                <a:latin typeface="Courier New" charset="0"/>
              </a:rPr>
              <a:t>  // CODE TO TRY</a:t>
            </a:r>
          </a:p>
          <a:p>
            <a:pPr lvl="2"/>
            <a:r>
              <a:rPr lang="en-US" sz="1200">
                <a:solidFill>
                  <a:srgbClr val="FF0033"/>
                </a:solidFill>
                <a:latin typeface="Courier New" charset="0"/>
              </a:rPr>
              <a:t>}</a:t>
            </a:r>
          </a:p>
          <a:p>
            <a:pPr lvl="2"/>
            <a:r>
              <a:rPr lang="en-US" sz="1200">
                <a:solidFill>
                  <a:srgbClr val="FF0033"/>
                </a:solidFill>
                <a:latin typeface="Courier New" charset="0"/>
              </a:rPr>
              <a:t>catch (ExceptionType e) {</a:t>
            </a:r>
          </a:p>
          <a:p>
            <a:pPr lvl="2"/>
            <a:r>
              <a:rPr lang="en-US" sz="1200">
                <a:solidFill>
                  <a:srgbClr val="FF0033"/>
                </a:solidFill>
                <a:latin typeface="Courier New" charset="0"/>
              </a:rPr>
              <a:t>  // CODE IN CASE IT OCCURS</a:t>
            </a:r>
          </a:p>
          <a:p>
            <a:pPr lvl="2"/>
            <a:r>
              <a:rPr lang="en-US" sz="1200">
                <a:solidFill>
                  <a:srgbClr val="FF0033"/>
                </a:solidFill>
                <a:latin typeface="Courier New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8F9C2C7-29FA-B049-A1D6-9E9009A5A68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List interface</a:t>
            </a:r>
          </a:p>
        </p:txBody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5562600"/>
          </a:xfrm>
        </p:spPr>
        <p:txBody>
          <a:bodyPr/>
          <a:lstStyle/>
          <a:p>
            <a:pPr>
              <a:lnSpc>
                <a:spcPct val="90000"/>
              </a:lnSpc>
              <a:tabLst>
                <a:tab pos="5321300" algn="l"/>
              </a:tabLst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an </a:t>
            </a:r>
            <a:r>
              <a:rPr lang="en-US" i="1">
                <a:latin typeface="Arial Narrow" charset="0"/>
                <a:ea typeface="ＭＳ Ｐゴシック" charset="0"/>
                <a:cs typeface="ＭＳ Ｐゴシック" charset="0"/>
              </a:rPr>
              <a:t>interface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defines a generic template for a class</a:t>
            </a:r>
          </a:p>
          <a:p>
            <a:pPr lvl="1">
              <a:lnSpc>
                <a:spcPct val="70000"/>
              </a:lnSpc>
              <a:tabLst>
                <a:tab pos="5321300" algn="l"/>
              </a:tabLst>
            </a:pPr>
            <a:r>
              <a:rPr lang="en-US">
                <a:latin typeface="Arial Narrow" charset="0"/>
                <a:ea typeface="ＭＳ Ｐゴシック" charset="0"/>
              </a:rPr>
              <a:t>specifies the methods that the class must implement</a:t>
            </a:r>
          </a:p>
          <a:p>
            <a:pPr lvl="1">
              <a:lnSpc>
                <a:spcPct val="70000"/>
              </a:lnSpc>
              <a:tabLst>
                <a:tab pos="5321300" algn="l"/>
              </a:tabLst>
            </a:pPr>
            <a:r>
              <a:rPr lang="en-US">
                <a:latin typeface="Arial Narrow" charset="0"/>
                <a:ea typeface="ＭＳ Ｐゴシック" charset="0"/>
              </a:rPr>
              <a:t>but, does not specify fields nor method implementations</a:t>
            </a:r>
          </a:p>
          <a:p>
            <a:pPr lvl="1">
              <a:lnSpc>
                <a:spcPct val="70000"/>
              </a:lnSpc>
              <a:tabLst>
                <a:tab pos="5321300" algn="l"/>
              </a:tabLst>
            </a:pPr>
            <a:endParaRPr lang="en-US">
              <a:latin typeface="Arial Narrow" charset="0"/>
              <a:ea typeface="ＭＳ Ｐゴシック" charset="0"/>
            </a:endParaRPr>
          </a:p>
          <a:p>
            <a:pPr lvl="1">
              <a:lnSpc>
                <a:spcPct val="70000"/>
              </a:lnSpc>
              <a:buFont typeface="Wingdings" charset="0"/>
              <a:buNone/>
              <a:tabLst>
                <a:tab pos="5321300" algn="l"/>
              </a:tabLst>
            </a:pPr>
            <a:r>
              <a:rPr lang="en-US" sz="12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public interface List&lt;T&gt; {</a:t>
            </a:r>
          </a:p>
          <a:p>
            <a:pPr lvl="1">
              <a:lnSpc>
                <a:spcPct val="70000"/>
              </a:lnSpc>
              <a:buFont typeface="Wingdings" charset="0"/>
              <a:buNone/>
              <a:tabLst>
                <a:tab pos="5321300" algn="l"/>
              </a:tabLst>
            </a:pPr>
            <a:r>
              <a:rPr lang="en-US" sz="12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boolean add(T obj);</a:t>
            </a:r>
          </a:p>
          <a:p>
            <a:pPr lvl="1">
              <a:lnSpc>
                <a:spcPct val="70000"/>
              </a:lnSpc>
              <a:buFont typeface="Wingdings" charset="0"/>
              <a:buNone/>
              <a:tabLst>
                <a:tab pos="5321300" algn="l"/>
              </a:tabLst>
            </a:pPr>
            <a:r>
              <a:rPr lang="en-US" sz="12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boolean add(int index, T obj);</a:t>
            </a:r>
          </a:p>
          <a:p>
            <a:pPr lvl="1">
              <a:lnSpc>
                <a:spcPct val="70000"/>
              </a:lnSpc>
              <a:buFont typeface="Wingdings" charset="0"/>
              <a:buNone/>
              <a:tabLst>
                <a:tab pos="5321300" algn="l"/>
              </a:tabLst>
            </a:pPr>
            <a:r>
              <a:rPr lang="en-US" sz="12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void clear();</a:t>
            </a:r>
          </a:p>
          <a:p>
            <a:pPr lvl="1">
              <a:lnSpc>
                <a:spcPct val="70000"/>
              </a:lnSpc>
              <a:buFont typeface="Wingdings" charset="0"/>
              <a:buNone/>
              <a:tabLst>
                <a:tab pos="5321300" algn="l"/>
              </a:tabLst>
            </a:pPr>
            <a:r>
              <a:rPr lang="en-US" sz="12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boolean contains(Object obj);</a:t>
            </a:r>
          </a:p>
          <a:p>
            <a:pPr lvl="1">
              <a:lnSpc>
                <a:spcPct val="70000"/>
              </a:lnSpc>
              <a:buFont typeface="Wingdings" charset="0"/>
              <a:buNone/>
              <a:tabLst>
                <a:tab pos="5321300" algn="l"/>
              </a:tabLst>
            </a:pPr>
            <a:r>
              <a:rPr lang="en-US" sz="12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T get(int index);</a:t>
            </a:r>
          </a:p>
          <a:p>
            <a:pPr lvl="1">
              <a:lnSpc>
                <a:spcPct val="70000"/>
              </a:lnSpc>
              <a:buFont typeface="Wingdings" charset="0"/>
              <a:buNone/>
              <a:tabLst>
                <a:tab pos="5321300" algn="l"/>
              </a:tabLst>
            </a:pPr>
            <a:r>
              <a:rPr lang="en-US" sz="12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T remove(int index);</a:t>
            </a:r>
          </a:p>
          <a:p>
            <a:pPr lvl="1">
              <a:lnSpc>
                <a:spcPct val="70000"/>
              </a:lnSpc>
              <a:buFont typeface="Wingdings" charset="0"/>
              <a:buNone/>
              <a:tabLst>
                <a:tab pos="5321300" algn="l"/>
              </a:tabLst>
            </a:pPr>
            <a:r>
              <a:rPr lang="en-US" sz="12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boolean remove(T obj)</a:t>
            </a:r>
          </a:p>
          <a:p>
            <a:pPr lvl="1">
              <a:lnSpc>
                <a:spcPct val="70000"/>
              </a:lnSpc>
              <a:buFont typeface="Wingdings" charset="0"/>
              <a:buNone/>
              <a:tabLst>
                <a:tab pos="5321300" algn="l"/>
              </a:tabLst>
            </a:pPr>
            <a:r>
              <a:rPr lang="en-US" sz="12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T set(int index, T obj);</a:t>
            </a:r>
          </a:p>
          <a:p>
            <a:pPr lvl="1">
              <a:lnSpc>
                <a:spcPct val="70000"/>
              </a:lnSpc>
              <a:buFont typeface="Wingdings" charset="0"/>
              <a:buNone/>
              <a:tabLst>
                <a:tab pos="5321300" algn="l"/>
              </a:tabLst>
            </a:pPr>
            <a:r>
              <a:rPr lang="en-US" sz="12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int size();</a:t>
            </a:r>
          </a:p>
          <a:p>
            <a:pPr lvl="1">
              <a:lnSpc>
                <a:spcPct val="70000"/>
              </a:lnSpc>
              <a:buFont typeface="Wingdings" charset="0"/>
              <a:buNone/>
              <a:tabLst>
                <a:tab pos="5321300" algn="l"/>
              </a:tabLst>
            </a:pPr>
            <a:r>
              <a:rPr lang="en-US" sz="12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. . .</a:t>
            </a:r>
          </a:p>
          <a:p>
            <a:pPr lvl="1">
              <a:lnSpc>
                <a:spcPct val="70000"/>
              </a:lnSpc>
              <a:buFont typeface="Wingdings" charset="0"/>
              <a:buNone/>
              <a:tabLst>
                <a:tab pos="5321300" algn="l"/>
              </a:tabLst>
            </a:pPr>
            <a:r>
              <a:rPr lang="en-US" sz="12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}</a:t>
            </a:r>
          </a:p>
          <a:p>
            <a:pPr lvl="1">
              <a:lnSpc>
                <a:spcPct val="70000"/>
              </a:lnSpc>
              <a:buFont typeface="Wingdings" charset="0"/>
              <a:buNone/>
              <a:tabLst>
                <a:tab pos="5321300" algn="l"/>
              </a:tabLst>
            </a:pPr>
            <a:endParaRPr lang="en-US" sz="12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>
              <a:lnSpc>
                <a:spcPct val="90000"/>
              </a:lnSpc>
              <a:tabLst>
                <a:tab pos="5321300" algn="l"/>
              </a:tabLst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advantage: can define different implementations with different tradeoffs</a:t>
            </a:r>
          </a:p>
          <a:p>
            <a:pPr>
              <a:lnSpc>
                <a:spcPct val="90000"/>
              </a:lnSpc>
              <a:spcBef>
                <a:spcPct val="0"/>
              </a:spcBef>
              <a:tabLst>
                <a:tab pos="5321300" algn="l"/>
              </a:tabLst>
            </a:pPr>
            <a:r>
              <a:rPr lang="en-US">
                <a:solidFill>
                  <a:srgbClr val="FF0033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12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public class ArrayList&lt;T&gt; implements List&lt;T&gt; { … }	// uses array, so direct access</a:t>
            </a:r>
          </a:p>
          <a:p>
            <a:pPr>
              <a:lnSpc>
                <a:spcPct val="90000"/>
              </a:lnSpc>
              <a:spcBef>
                <a:spcPct val="0"/>
              </a:spcBef>
              <a:tabLst>
                <a:tab pos="5321300" algn="l"/>
              </a:tabLst>
            </a:pPr>
            <a:r>
              <a:rPr lang="en-US" sz="12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// but must shift when add/remove</a:t>
            </a:r>
          </a:p>
          <a:p>
            <a:pPr>
              <a:lnSpc>
                <a:spcPct val="90000"/>
              </a:lnSpc>
              <a:spcBef>
                <a:spcPct val="0"/>
              </a:spcBef>
              <a:tabLst>
                <a:tab pos="5321300" algn="l"/>
              </a:tabLst>
            </a:pPr>
            <a:r>
              <a:rPr lang="en-US">
                <a:solidFill>
                  <a:srgbClr val="FF0033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12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public class LinkedList&lt;T&gt; implements List&lt;T&gt; { … }	// uses doubly-linked list, so</a:t>
            </a:r>
          </a:p>
          <a:p>
            <a:pPr>
              <a:lnSpc>
                <a:spcPct val="90000"/>
              </a:lnSpc>
              <a:spcBef>
                <a:spcPct val="0"/>
              </a:spcBef>
              <a:tabLst>
                <a:tab pos="5321300" algn="l"/>
              </a:tabLst>
            </a:pPr>
            <a:r>
              <a:rPr lang="en-US" sz="12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// sequential access but easy</a:t>
            </a:r>
          </a:p>
          <a:p>
            <a:pPr>
              <a:lnSpc>
                <a:spcPct val="90000"/>
              </a:lnSpc>
              <a:spcBef>
                <a:spcPct val="0"/>
              </a:spcBef>
              <a:tabLst>
                <a:tab pos="5321300" algn="l"/>
              </a:tabLst>
            </a:pPr>
            <a:r>
              <a:rPr lang="en-US" sz="12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// add/remove</a:t>
            </a:r>
          </a:p>
          <a:p>
            <a:pPr>
              <a:lnSpc>
                <a:spcPct val="90000"/>
              </a:lnSpc>
              <a:tabLst>
                <a:tab pos="5321300" algn="l"/>
              </a:tabLst>
            </a:pPr>
            <a:endParaRPr lang="en-US" sz="1200">
              <a:solidFill>
                <a:srgbClr val="FF0033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70000"/>
              </a:lnSpc>
              <a:tabLst>
                <a:tab pos="5321300" algn="l"/>
              </a:tabLst>
            </a:pPr>
            <a:r>
              <a:rPr lang="en-US">
                <a:latin typeface="Arial Narrow" charset="0"/>
                <a:ea typeface="ＭＳ Ｐゴシック" charset="0"/>
              </a:rPr>
              <a:t>so, can write generic code that works on a </a:t>
            </a:r>
            <a:r>
              <a:rPr lang="en-US" sz="1800">
                <a:latin typeface="Courier New" charset="0"/>
                <a:ea typeface="ＭＳ Ｐゴシック" charset="0"/>
              </a:rPr>
              <a:t>List</a:t>
            </a:r>
            <a:r>
              <a:rPr lang="en-US">
                <a:latin typeface="Arial Narrow" charset="0"/>
                <a:ea typeface="ＭＳ Ｐゴシック" charset="0"/>
              </a:rPr>
              <a:t> 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 either implementation will work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15A1901-AC3E-FB4C-B31D-601B1407DBB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Example: Dictionary</a:t>
            </a:r>
          </a:p>
        </p:txBody>
      </p:sp>
      <p:sp>
        <p:nvSpPr>
          <p:cNvPr id="33796" name="Text Box 3"/>
          <p:cNvSpPr txBox="1">
            <a:spLocks noChangeArrowheads="1"/>
          </p:cNvSpPr>
          <p:nvPr/>
        </p:nvSpPr>
        <p:spPr bwMode="auto">
          <a:xfrm>
            <a:off x="3505200" y="609600"/>
            <a:ext cx="5867400" cy="6543675"/>
          </a:xfrm>
          <a:prstGeom prst="rect">
            <a:avLst/>
          </a:prstGeom>
          <a:noFill/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import java.util.ArrayList;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import java.util.Scanner;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import java.io.File;</a:t>
            </a:r>
          </a:p>
          <a:p>
            <a:pPr>
              <a:lnSpc>
                <a:spcPct val="90000"/>
              </a:lnSpc>
            </a:pPr>
            <a:endParaRPr lang="en-US" sz="1200">
              <a:solidFill>
                <a:schemeClr val="accent2"/>
              </a:solidFill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public class Dictionary {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</a:t>
            </a:r>
            <a:r>
              <a:rPr lang="en-US" sz="1200">
                <a:solidFill>
                  <a:srgbClr val="FF0033"/>
                </a:solidFill>
                <a:latin typeface="Courier New" charset="0"/>
              </a:rPr>
              <a:t>private List&lt;String&gt; words;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Dictionary() {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</a:t>
            </a:r>
            <a:r>
              <a:rPr lang="en-US" sz="1200">
                <a:solidFill>
                  <a:srgbClr val="FF0033"/>
                </a:solidFill>
                <a:latin typeface="Courier New" charset="0"/>
              </a:rPr>
              <a:t>this.words = new ArrayList&lt;String&gt;();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Dictionary(String filename) {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this();</a:t>
            </a:r>
          </a:p>
          <a:p>
            <a:pPr>
              <a:lnSpc>
                <a:spcPct val="90000"/>
              </a:lnSpc>
            </a:pPr>
            <a:endParaRPr lang="en-US" sz="1200">
              <a:solidFill>
                <a:schemeClr val="accent2"/>
              </a:solidFill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try {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Scanner infile = new Scanner(new File(filename));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while (infile.hasNext()) {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    String nextWord = infile.next();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    this.add(nextWord);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}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}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catch (java.io.FileNotFoundException e) {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System.out.println("FILE NOT FOUND");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}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void add(String newWord) {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this.words.add(newWord.toLowerCase());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boolean remove(String oldWord) {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return this.words.remove(oldWord.toLowerCase());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boolean contains(String testWord) {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return this.words.contains(testWord.toLowerCase());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}</a:t>
            </a:r>
          </a:p>
        </p:txBody>
      </p:sp>
      <p:sp>
        <p:nvSpPr>
          <p:cNvPr id="33797" name="Text Box 4"/>
          <p:cNvSpPr txBox="1">
            <a:spLocks noChangeArrowheads="1"/>
          </p:cNvSpPr>
          <p:nvPr/>
        </p:nvSpPr>
        <p:spPr bwMode="auto">
          <a:xfrm>
            <a:off x="304800" y="1298575"/>
            <a:ext cx="3048000" cy="5386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234950" indent="-1206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sz="2000" i="1" dirty="0">
                <a:latin typeface="Arial Narrow" charset="0"/>
              </a:rPr>
              <a:t>polymorphism:</a:t>
            </a:r>
            <a:r>
              <a:rPr lang="en-US" sz="2000" dirty="0">
                <a:latin typeface="Arial Narrow" charset="0"/>
              </a:rPr>
              <a:t> the capability of objects to react differently to the same method call</a:t>
            </a:r>
          </a:p>
          <a:p>
            <a:pPr>
              <a:spcBef>
                <a:spcPct val="20000"/>
              </a:spcBef>
            </a:pPr>
            <a:endParaRPr lang="en-US" sz="2000" dirty="0">
              <a:latin typeface="Arial Narrow" charset="0"/>
            </a:endParaRPr>
          </a:p>
          <a:p>
            <a:pPr>
              <a:spcBef>
                <a:spcPct val="20000"/>
              </a:spcBef>
            </a:pPr>
            <a:r>
              <a:rPr lang="en-US" sz="2000" dirty="0">
                <a:latin typeface="Arial Narrow" charset="0"/>
              </a:rPr>
              <a:t>here, can declare the field to be of type </a:t>
            </a:r>
            <a:r>
              <a:rPr lang="en-US" sz="1800" dirty="0">
                <a:latin typeface="Courier New" charset="0"/>
              </a:rPr>
              <a:t>List</a:t>
            </a:r>
            <a:r>
              <a:rPr lang="en-US" sz="2000" dirty="0">
                <a:latin typeface="Arial Narrow" charset="0"/>
              </a:rPr>
              <a:t> (the more generic interface)</a:t>
            </a:r>
          </a:p>
          <a:p>
            <a:pPr lvl="1">
              <a:spcBef>
                <a:spcPct val="20000"/>
              </a:spcBef>
              <a:buFontTx/>
              <a:buChar char="•"/>
            </a:pPr>
            <a:r>
              <a:rPr lang="en-US" sz="2000" dirty="0">
                <a:latin typeface="Arial Narrow" charset="0"/>
              </a:rPr>
              <a:t>if choose to instantiate with an </a:t>
            </a:r>
            <a:r>
              <a:rPr lang="en-US" sz="1800" dirty="0" err="1">
                <a:latin typeface="Courier New" charset="0"/>
              </a:rPr>
              <a:t>ArrayList</a:t>
            </a:r>
            <a:r>
              <a:rPr lang="en-US" sz="2000" dirty="0">
                <a:latin typeface="Arial Narrow" charset="0"/>
              </a:rPr>
              <a:t>, </a:t>
            </a:r>
            <a:r>
              <a:rPr lang="en-US" sz="2000" dirty="0" smtClean="0">
                <a:latin typeface="Arial Narrow" charset="0"/>
              </a:rPr>
              <a:t>its </a:t>
            </a:r>
            <a:r>
              <a:rPr lang="en-US" sz="2000" dirty="0">
                <a:latin typeface="Arial Narrow" charset="0"/>
              </a:rPr>
              <a:t>methods will be called</a:t>
            </a:r>
          </a:p>
          <a:p>
            <a:pPr lvl="1">
              <a:spcBef>
                <a:spcPct val="20000"/>
              </a:spcBef>
              <a:buFontTx/>
              <a:buChar char="•"/>
            </a:pPr>
            <a:r>
              <a:rPr lang="en-US" sz="2000" dirty="0">
                <a:latin typeface="Arial Narrow" charset="0"/>
              </a:rPr>
              <a:t>if choose to instantiate with a </a:t>
            </a:r>
            <a:r>
              <a:rPr lang="en-US" sz="1800" dirty="0" err="1">
                <a:latin typeface="Courier New" charset="0"/>
              </a:rPr>
              <a:t>LinkedList</a:t>
            </a:r>
            <a:r>
              <a:rPr lang="en-US" sz="2000">
                <a:latin typeface="Arial Narrow" charset="0"/>
              </a:rPr>
              <a:t>, </a:t>
            </a:r>
            <a:r>
              <a:rPr lang="en-US" sz="2000" smtClean="0">
                <a:latin typeface="Arial Narrow" charset="0"/>
              </a:rPr>
              <a:t>its </a:t>
            </a:r>
            <a:r>
              <a:rPr lang="en-US" sz="2000" dirty="0">
                <a:latin typeface="Arial Narrow" charset="0"/>
              </a:rPr>
              <a:t>methods will be called</a:t>
            </a:r>
          </a:p>
          <a:p>
            <a:pPr>
              <a:spcBef>
                <a:spcPct val="20000"/>
              </a:spcBef>
            </a:pPr>
            <a:endParaRPr lang="en-US" sz="2000" dirty="0">
              <a:latin typeface="Arial Narrow" charset="0"/>
            </a:endParaRPr>
          </a:p>
          <a:p>
            <a:pPr>
              <a:spcBef>
                <a:spcPct val="20000"/>
              </a:spcBef>
            </a:pPr>
            <a:r>
              <a:rPr lang="en-US" sz="2000" dirty="0">
                <a:latin typeface="Arial Narrow" charset="0"/>
              </a:rPr>
              <a:t>this style leads to more general-purpose code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9EDC94C-526F-5541-AF9C-557C0325A7A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Class structure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5486400" cy="5943600"/>
          </a:xfrm>
          <a:ln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/**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* This class models a simple die object, 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* which can have any number of sides.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*   @author Dave Reed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*   @version </a:t>
            </a:r>
            <a:r>
              <a:rPr lang="en-US" sz="1200" dirty="0" smtClean="0">
                <a:latin typeface="Courier New" charset="0"/>
                <a:ea typeface="ＭＳ Ｐゴシック" charset="0"/>
                <a:cs typeface="ＭＳ Ｐゴシック" charset="0"/>
              </a:rPr>
              <a:t>7/22/18</a:t>
            </a:r>
            <a:endParaRPr lang="en-US" sz="1200" dirty="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*/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public class Die {</a:t>
            </a:r>
          </a:p>
          <a:p>
            <a:pPr>
              <a:lnSpc>
                <a:spcPct val="80000"/>
              </a:lnSpc>
            </a:pPr>
            <a:endParaRPr lang="en-US" sz="1200" dirty="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private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numSides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private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numRolls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;</a:t>
            </a:r>
          </a:p>
          <a:p>
            <a:pPr>
              <a:lnSpc>
                <a:spcPct val="80000"/>
              </a:lnSpc>
            </a:pPr>
            <a:endParaRPr lang="en-US" sz="1200" dirty="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/**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 * Constructs a 6-sided die object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 */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public Die() 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this.numSides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= 6;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this.numRolls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= 0;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}</a:t>
            </a:r>
          </a:p>
          <a:p>
            <a:pPr>
              <a:lnSpc>
                <a:spcPct val="80000"/>
              </a:lnSpc>
            </a:pPr>
            <a:endParaRPr lang="en-US" sz="1200" dirty="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/**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 * Constructs an arbitrary die object.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 *   @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param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sides the number of sides on the die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 */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public Die(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sides) 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this.numSides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= sides;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this.numRolls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= 0;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}</a:t>
            </a:r>
          </a:p>
          <a:p>
            <a:pPr>
              <a:lnSpc>
                <a:spcPct val="80000"/>
              </a:lnSpc>
            </a:pPr>
            <a:endParaRPr lang="en-US" sz="1200" dirty="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. . .</a:t>
            </a:r>
          </a:p>
        </p:txBody>
      </p:sp>
      <p:sp>
        <p:nvSpPr>
          <p:cNvPr id="16389" name="Text Box 4"/>
          <p:cNvSpPr txBox="1">
            <a:spLocks noChangeArrowheads="1"/>
          </p:cNvSpPr>
          <p:nvPr/>
        </p:nvSpPr>
        <p:spPr bwMode="auto">
          <a:xfrm>
            <a:off x="5486400" y="990600"/>
            <a:ext cx="3886200" cy="477361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39725" indent="-2254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10000"/>
              </a:spcBef>
            </a:pPr>
            <a:r>
              <a:rPr lang="en-US" sz="1800" dirty="0">
                <a:latin typeface="Arial Narrow" charset="0"/>
              </a:rPr>
              <a:t>a </a:t>
            </a:r>
            <a:r>
              <a:rPr lang="en-US" sz="1800" i="1" dirty="0">
                <a:latin typeface="Arial Narrow" charset="0"/>
              </a:rPr>
              <a:t>class</a:t>
            </a:r>
            <a:r>
              <a:rPr lang="en-US" sz="1800" dirty="0">
                <a:latin typeface="Arial Narrow" charset="0"/>
              </a:rPr>
              <a:t> defines a new type of object</a:t>
            </a:r>
          </a:p>
          <a:p>
            <a:pPr lvl="1">
              <a:spcBef>
                <a:spcPct val="10000"/>
              </a:spcBef>
              <a:buFontTx/>
              <a:buChar char="•"/>
            </a:pPr>
            <a:r>
              <a:rPr lang="en-US" sz="1800" i="1" dirty="0">
                <a:latin typeface="Arial Narrow" charset="0"/>
              </a:rPr>
              <a:t>fields</a:t>
            </a:r>
            <a:r>
              <a:rPr lang="en-US" sz="1800" dirty="0">
                <a:latin typeface="Arial Narrow" charset="0"/>
              </a:rPr>
              <a:t> are variables that belong to the object (and maintain its state)</a:t>
            </a:r>
          </a:p>
          <a:p>
            <a:pPr lvl="1">
              <a:spcBef>
                <a:spcPct val="10000"/>
              </a:spcBef>
              <a:buFontTx/>
              <a:buChar char="•"/>
            </a:pPr>
            <a:r>
              <a:rPr lang="en-US" sz="1800" dirty="0">
                <a:latin typeface="Arial Narrow" charset="0"/>
              </a:rPr>
              <a:t>typically </a:t>
            </a:r>
            <a:r>
              <a:rPr lang="en-US" sz="1800" i="1" dirty="0">
                <a:latin typeface="Arial Narrow" charset="0"/>
              </a:rPr>
              <a:t>private, </a:t>
            </a:r>
            <a:r>
              <a:rPr lang="en-US" sz="1800" dirty="0">
                <a:latin typeface="Arial Narrow" charset="0"/>
              </a:rPr>
              <a:t>so can only be accessed from within the class </a:t>
            </a:r>
          </a:p>
          <a:p>
            <a:pPr lvl="1">
              <a:spcBef>
                <a:spcPct val="10000"/>
              </a:spcBef>
              <a:buFontTx/>
              <a:buChar char="•"/>
            </a:pPr>
            <a:r>
              <a:rPr lang="en-US" sz="1800" i="1" dirty="0">
                <a:latin typeface="Arial Narrow" charset="0"/>
              </a:rPr>
              <a:t>note: "this." is optional, but instructive</a:t>
            </a:r>
          </a:p>
          <a:p>
            <a:pPr lvl="1">
              <a:spcBef>
                <a:spcPct val="10000"/>
              </a:spcBef>
              <a:buFontTx/>
              <a:buChar char="•"/>
            </a:pPr>
            <a:endParaRPr lang="en-US" sz="1800" i="1" dirty="0">
              <a:latin typeface="Arial Narrow" charset="0"/>
            </a:endParaRPr>
          </a:p>
          <a:p>
            <a:pPr lvl="1">
              <a:spcBef>
                <a:spcPct val="10000"/>
              </a:spcBef>
              <a:buFontTx/>
              <a:buChar char="•"/>
            </a:pPr>
            <a:r>
              <a:rPr lang="en-US" sz="1800" i="1" dirty="0">
                <a:latin typeface="Arial Narrow" charset="0"/>
              </a:rPr>
              <a:t>methods</a:t>
            </a:r>
            <a:r>
              <a:rPr lang="en-US" sz="1800" dirty="0">
                <a:latin typeface="Arial Narrow" charset="0"/>
              </a:rPr>
              <a:t> define the actions that can be performed on an object</a:t>
            </a:r>
          </a:p>
          <a:p>
            <a:pPr lvl="1">
              <a:spcBef>
                <a:spcPct val="10000"/>
              </a:spcBef>
              <a:buFontTx/>
              <a:buChar char="•"/>
            </a:pPr>
            <a:r>
              <a:rPr lang="en-US" sz="1800" dirty="0">
                <a:latin typeface="Arial Narrow" charset="0"/>
              </a:rPr>
              <a:t>typically </a:t>
            </a:r>
            <a:r>
              <a:rPr lang="en-US" sz="1800" i="1" dirty="0">
                <a:latin typeface="Arial Narrow" charset="0"/>
              </a:rPr>
              <a:t>public</a:t>
            </a:r>
            <a:r>
              <a:rPr lang="en-US" sz="1800" dirty="0">
                <a:latin typeface="Arial Narrow" charset="0"/>
              </a:rPr>
              <a:t>, so can be called by client code</a:t>
            </a:r>
          </a:p>
          <a:p>
            <a:pPr lvl="1">
              <a:spcBef>
                <a:spcPct val="10000"/>
              </a:spcBef>
              <a:buFontTx/>
              <a:buChar char="•"/>
            </a:pPr>
            <a:endParaRPr lang="en-US" sz="1800" dirty="0">
              <a:latin typeface="Arial Narrow" charset="0"/>
            </a:endParaRPr>
          </a:p>
          <a:p>
            <a:pPr lvl="1">
              <a:spcBef>
                <a:spcPct val="10000"/>
              </a:spcBef>
              <a:buFontTx/>
              <a:buChar char="•"/>
            </a:pPr>
            <a:r>
              <a:rPr lang="en-US" sz="1800" dirty="0">
                <a:latin typeface="Arial Narrow" charset="0"/>
              </a:rPr>
              <a:t>a </a:t>
            </a:r>
            <a:r>
              <a:rPr lang="en-US" sz="1800" i="1" dirty="0">
                <a:latin typeface="Arial Narrow" charset="0"/>
              </a:rPr>
              <a:t>constructor</a:t>
            </a:r>
            <a:r>
              <a:rPr lang="en-US" sz="1800" dirty="0">
                <a:latin typeface="Arial Narrow" charset="0"/>
              </a:rPr>
              <a:t> is a special method that automatically initializes the object when it is created </a:t>
            </a:r>
          </a:p>
          <a:p>
            <a:pPr lvl="1">
              <a:spcBef>
                <a:spcPct val="10000"/>
              </a:spcBef>
              <a:buFontTx/>
              <a:buChar char="•"/>
            </a:pPr>
            <a:r>
              <a:rPr lang="en-US" sz="1800" dirty="0">
                <a:latin typeface="Arial Narrow" charset="0"/>
              </a:rPr>
              <a:t>can have more than one constructor</a:t>
            </a:r>
            <a:endParaRPr lang="en-US" sz="1800" i="1" dirty="0"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57057F3-44E5-D64E-ACC5-B401EE6314AE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Collections class</a:t>
            </a:r>
          </a:p>
        </p:txBody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5715000"/>
          </a:xfrm>
        </p:spPr>
        <p:txBody>
          <a:bodyPr/>
          <a:lstStyle/>
          <a:p>
            <a:r>
              <a:rPr lang="en-US" sz="2000">
                <a:latin typeface="Courier New" charset="0"/>
                <a:ea typeface="ＭＳ Ｐゴシック" charset="0"/>
                <a:cs typeface="ＭＳ Ｐゴシック" charset="0"/>
              </a:rPr>
              <a:t>java.util.Collections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provides a variety of static methods on Lists</a:t>
            </a:r>
          </a:p>
          <a:p>
            <a:endParaRPr lang="en-US" sz="18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100000"/>
              </a:lnSpc>
              <a:buFont typeface="Wingdings" charset="0"/>
              <a:buNone/>
            </a:pPr>
            <a:r>
              <a:rPr lang="en-US" sz="1400">
                <a:latin typeface="Courier New" charset="0"/>
                <a:ea typeface="ＭＳ Ｐゴシック" charset="0"/>
              </a:rPr>
              <a:t>static int binarySearch(List&lt;T&gt; list, T key);	// where T is Comparable</a:t>
            </a:r>
          </a:p>
          <a:p>
            <a:pPr lvl="1">
              <a:lnSpc>
                <a:spcPct val="100000"/>
              </a:lnSpc>
              <a:buFont typeface="Wingdings" charset="0"/>
              <a:buNone/>
            </a:pPr>
            <a:r>
              <a:rPr lang="en-US" sz="1400">
                <a:latin typeface="Courier New" charset="0"/>
                <a:ea typeface="ＭＳ Ｐゴシック" charset="0"/>
              </a:rPr>
              <a:t>static T max(List&lt;T&gt; list);			// where T is Comparable</a:t>
            </a:r>
          </a:p>
          <a:p>
            <a:pPr lvl="1">
              <a:lnSpc>
                <a:spcPct val="100000"/>
              </a:lnSpc>
              <a:buFont typeface="Wingdings" charset="0"/>
              <a:buNone/>
            </a:pPr>
            <a:r>
              <a:rPr lang="en-US" sz="1400">
                <a:latin typeface="Courier New" charset="0"/>
                <a:ea typeface="ＭＳ Ｐゴシック" charset="0"/>
              </a:rPr>
              <a:t>static T min(List&lt;T&gt; list);			// where T is Comparable</a:t>
            </a:r>
          </a:p>
          <a:p>
            <a:pPr lvl="1">
              <a:lnSpc>
                <a:spcPct val="100000"/>
              </a:lnSpc>
              <a:buFont typeface="Wingdings" charset="0"/>
              <a:buNone/>
            </a:pPr>
            <a:r>
              <a:rPr lang="en-US" sz="1400">
                <a:latin typeface="Courier New" charset="0"/>
                <a:ea typeface="ＭＳ Ｐゴシック" charset="0"/>
              </a:rPr>
              <a:t>static void reverse(List&lt;T&gt; list);</a:t>
            </a:r>
          </a:p>
          <a:p>
            <a:pPr lvl="1">
              <a:lnSpc>
                <a:spcPct val="100000"/>
              </a:lnSpc>
              <a:buFont typeface="Wingdings" charset="0"/>
              <a:buNone/>
            </a:pPr>
            <a:r>
              <a:rPr lang="en-US" sz="1400">
                <a:latin typeface="Courier New" charset="0"/>
                <a:ea typeface="ＭＳ Ｐゴシック" charset="0"/>
              </a:rPr>
              <a:t>static void shuffle(List&lt;T&gt; list);</a:t>
            </a:r>
          </a:p>
          <a:p>
            <a:pPr lvl="1">
              <a:lnSpc>
                <a:spcPct val="100000"/>
              </a:lnSpc>
              <a:buFont typeface="Wingdings" charset="0"/>
              <a:buNone/>
            </a:pPr>
            <a:r>
              <a:rPr lang="en-US" sz="1400">
                <a:latin typeface="Courier New" charset="0"/>
                <a:ea typeface="ＭＳ Ｐゴシック" charset="0"/>
              </a:rPr>
              <a:t>static void sort(List&lt;T&gt; list);		// where T is Comparable</a:t>
            </a:r>
          </a:p>
          <a:p>
            <a:pPr lvl="1">
              <a:lnSpc>
                <a:spcPct val="100000"/>
              </a:lnSpc>
              <a:buFont typeface="Wingdings" charset="0"/>
              <a:buNone/>
            </a:pPr>
            <a:endParaRPr lang="en-US" sz="1400">
              <a:latin typeface="Courier New" charset="0"/>
              <a:ea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since the </a:t>
            </a:r>
            <a:r>
              <a:rPr lang="en-US" sz="2000">
                <a:latin typeface="Courier New" charset="0"/>
                <a:ea typeface="ＭＳ Ｐゴシック" charset="0"/>
                <a:cs typeface="ＭＳ Ｐゴシック" charset="0"/>
              </a:rPr>
              <a:t>List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interface is specified, can make use of polymorphism</a:t>
            </a:r>
          </a:p>
          <a:p>
            <a:pPr lvl="1">
              <a:lnSpc>
                <a:spcPct val="10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these methods can be called on both </a:t>
            </a:r>
            <a:r>
              <a:rPr lang="en-US" sz="1800">
                <a:latin typeface="Courier New" charset="0"/>
                <a:ea typeface="ＭＳ Ｐゴシック" charset="0"/>
              </a:rPr>
              <a:t>ArrayLists</a:t>
            </a:r>
            <a:r>
              <a:rPr lang="en-US">
                <a:latin typeface="Arial Narrow" charset="0"/>
                <a:ea typeface="ＭＳ Ｐゴシック" charset="0"/>
              </a:rPr>
              <a:t> and </a:t>
            </a:r>
            <a:r>
              <a:rPr lang="en-US" sz="1800">
                <a:latin typeface="Courier New" charset="0"/>
                <a:ea typeface="ＭＳ Ｐゴシック" charset="0"/>
              </a:rPr>
              <a:t>LinkedLists</a:t>
            </a:r>
          </a:p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100000"/>
              </a:lnSpc>
              <a:spcBef>
                <a:spcPct val="0"/>
              </a:spcBef>
              <a:buFont typeface="Wingdings" charset="0"/>
              <a:buNone/>
            </a:pPr>
            <a:r>
              <a:rPr lang="en-US" sz="1400">
                <a:latin typeface="Courier New" charset="0"/>
                <a:ea typeface="ＭＳ Ｐゴシック" charset="0"/>
              </a:rPr>
              <a:t>ArrayList&lt;String&gt; words = new ArrayList&lt;String&gt;();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Font typeface="Wingdings" charset="0"/>
              <a:buNone/>
            </a:pPr>
            <a:r>
              <a:rPr lang="en-US" sz="1400">
                <a:latin typeface="Courier New" charset="0"/>
                <a:ea typeface="ＭＳ Ｐゴシック" charset="0"/>
              </a:rPr>
              <a:t>…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Font typeface="Wingdings" charset="0"/>
              <a:buNone/>
            </a:pPr>
            <a:r>
              <a:rPr lang="en-US" sz="1400">
                <a:latin typeface="Courier New" charset="0"/>
                <a:ea typeface="ＭＳ Ｐゴシック" charset="0"/>
              </a:rPr>
              <a:t>Collections.sort(words);</a:t>
            </a:r>
          </a:p>
          <a:p>
            <a:pPr lvl="1">
              <a:lnSpc>
                <a:spcPct val="100000"/>
              </a:lnSpc>
              <a:buFont typeface="Wingdings" charset="0"/>
              <a:buNone/>
            </a:pPr>
            <a:endParaRPr lang="en-US" sz="1400">
              <a:latin typeface="Courier New" charset="0"/>
              <a:ea typeface="ＭＳ Ｐゴシック" charset="0"/>
            </a:endParaRPr>
          </a:p>
          <a:p>
            <a:pPr lvl="1">
              <a:lnSpc>
                <a:spcPct val="100000"/>
              </a:lnSpc>
              <a:spcBef>
                <a:spcPct val="0"/>
              </a:spcBef>
              <a:buFont typeface="Wingdings" charset="0"/>
              <a:buNone/>
            </a:pPr>
            <a:r>
              <a:rPr lang="en-US" sz="1400">
                <a:latin typeface="Courier New" charset="0"/>
                <a:ea typeface="ＭＳ Ｐゴシック" charset="0"/>
              </a:rPr>
              <a:t>LinkedList&lt;Integer&gt; nums = new LinkedList&lt;Integer&gt;();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Font typeface="Wingdings" charset="0"/>
              <a:buNone/>
            </a:pPr>
            <a:r>
              <a:rPr lang="en-US" sz="1400">
                <a:latin typeface="Courier New" charset="0"/>
                <a:ea typeface="ＭＳ Ｐゴシック" charset="0"/>
              </a:rPr>
              <a:t>…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Font typeface="Wingdings" charset="0"/>
              <a:buNone/>
            </a:pPr>
            <a:r>
              <a:rPr lang="en-US" sz="1400">
                <a:latin typeface="Courier New" charset="0"/>
                <a:ea typeface="ＭＳ Ｐゴシック" charset="0"/>
              </a:rPr>
              <a:t>Collections.sort(nums);</a:t>
            </a:r>
          </a:p>
          <a:p>
            <a:pPr lvl="1">
              <a:lnSpc>
                <a:spcPct val="100000"/>
              </a:lnSpc>
              <a:buFont typeface="Wingdings" charset="0"/>
              <a:buNone/>
            </a:pPr>
            <a:endParaRPr lang="en-US" sz="1400">
              <a:latin typeface="Arial Narrow" charset="0"/>
              <a:ea typeface="ＭＳ Ｐゴシック" charset="0"/>
            </a:endParaRPr>
          </a:p>
          <a:p>
            <a:pPr lvl="1"/>
            <a:endParaRPr lang="en-US" sz="1400">
              <a:solidFill>
                <a:schemeClr val="accent2"/>
              </a:solidFill>
              <a:latin typeface="Arial Narrow" charset="0"/>
              <a:ea typeface="ＭＳ Ｐゴシック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8030808-0926-AA4B-B1AB-D4AA0D53C53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Searching </a:t>
            </a:r>
            <a:r>
              <a:rPr lang="en-US" dirty="0" smtClean="0">
                <a:latin typeface="Arial Narrow" charset="0"/>
                <a:ea typeface="ＭＳ Ｐゴシック" charset="0"/>
                <a:cs typeface="ＭＳ Ｐゴシック" charset="0"/>
              </a:rPr>
              <a:t>a List</a:t>
            </a: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sequential search traverses the list from beginning to end</a:t>
            </a:r>
          </a:p>
          <a:p>
            <a:pPr lvl="1">
              <a:lnSpc>
                <a:spcPct val="100000"/>
              </a:lnSpc>
              <a:spcBef>
                <a:spcPct val="0"/>
              </a:spcBef>
            </a:pPr>
            <a:r>
              <a:rPr lang="en-US">
                <a:latin typeface="Arial Narrow" charset="0"/>
                <a:ea typeface="ＭＳ Ｐゴシック" charset="0"/>
              </a:rPr>
              <a:t>check each entry in the list</a:t>
            </a:r>
          </a:p>
          <a:p>
            <a:pPr lvl="1">
              <a:lnSpc>
                <a:spcPct val="100000"/>
              </a:lnSpc>
              <a:spcBef>
                <a:spcPct val="0"/>
              </a:spcBef>
            </a:pPr>
            <a:r>
              <a:rPr lang="en-US">
                <a:latin typeface="Arial Narrow" charset="0"/>
                <a:ea typeface="ＭＳ Ｐゴシック" charset="0"/>
              </a:rPr>
              <a:t>if matches the desired entry, then FOUND (return its index)</a:t>
            </a:r>
          </a:p>
          <a:p>
            <a:pPr lvl="1">
              <a:lnSpc>
                <a:spcPct val="100000"/>
              </a:lnSpc>
              <a:spcBef>
                <a:spcPct val="0"/>
              </a:spcBef>
            </a:pPr>
            <a:r>
              <a:rPr lang="en-US">
                <a:latin typeface="Arial Narrow" charset="0"/>
                <a:ea typeface="ＭＳ Ｐゴシック" charset="0"/>
              </a:rPr>
              <a:t>if traverse entire list and no match, then NOT FOUND (return -1)</a:t>
            </a:r>
          </a:p>
          <a:p>
            <a:pPr lvl="1">
              <a:lnSpc>
                <a:spcPct val="100000"/>
              </a:lnSpc>
              <a:spcBef>
                <a:spcPct val="0"/>
              </a:spcBef>
            </a:pPr>
            <a:endParaRPr lang="en-US">
              <a:latin typeface="Arial Narrow" charset="0"/>
              <a:ea typeface="ＭＳ Ｐゴシック" charset="0"/>
            </a:endParaRPr>
          </a:p>
          <a:p>
            <a:pPr lvl="1">
              <a:lnSpc>
                <a:spcPct val="100000"/>
              </a:lnSpc>
              <a:spcBef>
                <a:spcPct val="0"/>
              </a:spcBef>
            </a:pPr>
            <a:endParaRPr lang="en-US">
              <a:latin typeface="Arial Narrow" charset="0"/>
              <a:ea typeface="ＭＳ Ｐゴシック" charset="0"/>
            </a:endParaRPr>
          </a:p>
          <a:p>
            <a:pPr>
              <a:spcBef>
                <a:spcPct val="0"/>
              </a:spcBef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recall: the </a:t>
            </a:r>
            <a:r>
              <a:rPr lang="en-US" sz="2000">
                <a:latin typeface="Courier New" charset="0"/>
                <a:ea typeface="ＭＳ Ｐゴシック" charset="0"/>
                <a:cs typeface="ＭＳ Ｐゴシック" charset="0"/>
              </a:rPr>
              <a:t>ArrayList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class has </a:t>
            </a:r>
            <a:r>
              <a:rPr lang="en-US" sz="2000">
                <a:latin typeface="Courier New" charset="0"/>
                <a:ea typeface="ＭＳ Ｐゴシック" charset="0"/>
                <a:cs typeface="ＭＳ Ｐゴシック" charset="0"/>
              </a:rPr>
              <a:t>indexOf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, </a:t>
            </a:r>
            <a:r>
              <a:rPr lang="en-US" sz="2000">
                <a:latin typeface="Courier New" charset="0"/>
                <a:ea typeface="ＭＳ Ｐゴシック" charset="0"/>
                <a:cs typeface="ＭＳ Ｐゴシック" charset="0"/>
              </a:rPr>
              <a:t>contains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methods</a:t>
            </a:r>
          </a:p>
          <a:p>
            <a:pPr lvl="1">
              <a:lnSpc>
                <a:spcPct val="60000"/>
              </a:lnSpc>
            </a:pPr>
            <a:endParaRPr lang="en-US">
              <a:latin typeface="Arial Narrow" charset="0"/>
              <a:ea typeface="ＭＳ Ｐゴシック" charset="0"/>
            </a:endParaRPr>
          </a:p>
          <a:p>
            <a:pPr lvl="1">
              <a:lnSpc>
                <a:spcPct val="60000"/>
              </a:lnSpc>
            </a:pPr>
            <a:endParaRPr lang="en-US">
              <a:latin typeface="Arial Narro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spcBef>
                <a:spcPct val="0"/>
              </a:spcBef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public int indexOf(T desired) {</a:t>
            </a:r>
          </a:p>
          <a:p>
            <a:pPr lvl="1">
              <a:lnSpc>
                <a:spcPct val="90000"/>
              </a:lnSpc>
              <a:spcBef>
                <a:spcPct val="0"/>
              </a:spcBef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for(int k=0; k &lt; this.size(); k++) {</a:t>
            </a:r>
          </a:p>
          <a:p>
            <a:pPr lvl="1">
              <a:lnSpc>
                <a:spcPct val="90000"/>
              </a:lnSpc>
              <a:spcBef>
                <a:spcPct val="0"/>
              </a:spcBef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if (desired.equals(this.get(k))) {     </a:t>
            </a:r>
          </a:p>
          <a:p>
            <a:pPr lvl="1">
              <a:lnSpc>
                <a:spcPct val="90000"/>
              </a:lnSpc>
              <a:spcBef>
                <a:spcPct val="0"/>
              </a:spcBef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    return k;</a:t>
            </a:r>
          </a:p>
          <a:p>
            <a:pPr lvl="1">
              <a:lnSpc>
                <a:spcPct val="90000"/>
              </a:lnSpc>
              <a:spcBef>
                <a:spcPct val="0"/>
              </a:spcBef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}</a:t>
            </a:r>
          </a:p>
          <a:p>
            <a:pPr lvl="1">
              <a:lnSpc>
                <a:spcPct val="90000"/>
              </a:lnSpc>
              <a:spcBef>
                <a:spcPct val="0"/>
              </a:spcBef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}</a:t>
            </a:r>
          </a:p>
          <a:p>
            <a:pPr lvl="1">
              <a:lnSpc>
                <a:spcPct val="90000"/>
              </a:lnSpc>
              <a:spcBef>
                <a:spcPct val="0"/>
              </a:spcBef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return -1;</a:t>
            </a:r>
          </a:p>
          <a:p>
            <a:pPr lvl="1">
              <a:lnSpc>
                <a:spcPct val="90000"/>
              </a:lnSpc>
              <a:spcBef>
                <a:spcPct val="0"/>
              </a:spcBef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}</a:t>
            </a:r>
          </a:p>
          <a:p>
            <a:pPr lvl="1">
              <a:lnSpc>
                <a:spcPct val="90000"/>
              </a:lnSpc>
              <a:spcBef>
                <a:spcPct val="0"/>
              </a:spcBef>
              <a:buFont typeface="Wingdings" charset="0"/>
              <a:buNone/>
            </a:pPr>
            <a:endParaRPr lang="en-US" sz="14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spcBef>
                <a:spcPct val="0"/>
              </a:spcBef>
              <a:buFont typeface="Wingdings" charset="0"/>
              <a:buNone/>
            </a:pPr>
            <a:endParaRPr lang="en-US" sz="14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spcBef>
                <a:spcPct val="0"/>
              </a:spcBef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public boolean contains(T desired) {</a:t>
            </a:r>
          </a:p>
          <a:p>
            <a:pPr lvl="1">
              <a:lnSpc>
                <a:spcPct val="90000"/>
              </a:lnSpc>
              <a:spcBef>
                <a:spcPct val="0"/>
              </a:spcBef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return this.indexOf(desired) != -1;</a:t>
            </a:r>
          </a:p>
          <a:p>
            <a:pPr lvl="1">
              <a:lnSpc>
                <a:spcPct val="90000"/>
              </a:lnSpc>
              <a:spcBef>
                <a:spcPct val="0"/>
              </a:spcBef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}</a:t>
            </a:r>
            <a:endParaRPr lang="en-US" sz="1600">
              <a:latin typeface="Arial Narrow" charset="0"/>
              <a:ea typeface="ＭＳ Ｐゴシック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4808896-1758-CC4E-877E-9DAB09CD7C0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Sequential search: Big-Oh analysis</a:t>
            </a:r>
          </a:p>
        </p:txBody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458200" cy="2438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to represent an </a:t>
            </a:r>
            <a:r>
              <a:rPr lang="en-US" dirty="0" smtClean="0">
                <a:latin typeface="Arial Narrow" charset="0"/>
                <a:ea typeface="ＭＳ Ｐゴシック" charset="0"/>
                <a:cs typeface="ＭＳ Ｐゴシック" charset="0"/>
              </a:rPr>
              <a:t>algorithms 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performance in relation to the size of the problem, computer scientists use </a:t>
            </a:r>
            <a:r>
              <a:rPr lang="en-US" i="1" dirty="0">
                <a:latin typeface="Arial Narrow" charset="0"/>
                <a:ea typeface="ＭＳ Ｐゴシック" charset="0"/>
                <a:cs typeface="ＭＳ Ｐゴシック" charset="0"/>
              </a:rPr>
              <a:t>Big-Oh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notation</a:t>
            </a:r>
          </a:p>
          <a:p>
            <a:pPr>
              <a:lnSpc>
                <a:spcPct val="90000"/>
              </a:lnSpc>
            </a:pPr>
            <a:endParaRPr lang="en-US" sz="14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70000"/>
              </a:lnSpc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an algorithm is O(N) if the number of operations required to solve a problem is proportional to the size of the problem</a:t>
            </a:r>
          </a:p>
          <a:p>
            <a:pPr lvl="1">
              <a:lnSpc>
                <a:spcPct val="70000"/>
              </a:lnSpc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70000"/>
              </a:lnSpc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sequential search on a list of N items requires </a:t>
            </a:r>
            <a:r>
              <a:rPr lang="en-US" i="1" dirty="0">
                <a:latin typeface="Arial Narrow" charset="0"/>
                <a:ea typeface="ＭＳ Ｐゴシック" charset="0"/>
              </a:rPr>
              <a:t>roughly</a:t>
            </a:r>
            <a:r>
              <a:rPr lang="en-US" dirty="0">
                <a:latin typeface="Arial Narrow" charset="0"/>
                <a:ea typeface="ＭＳ Ｐゴシック" charset="0"/>
              </a:rPr>
              <a:t> N checks (ignoring constants)</a:t>
            </a:r>
          </a:p>
          <a:p>
            <a:pPr lvl="2">
              <a:lnSpc>
                <a:spcPct val="70000"/>
              </a:lnSpc>
            </a:pP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 O(N)</a:t>
            </a:r>
            <a:endParaRPr lang="en-US" dirty="0">
              <a:latin typeface="Arial Narrow" charset="0"/>
              <a:ea typeface="ＭＳ Ｐゴシック" charset="0"/>
            </a:endParaRPr>
          </a:p>
        </p:txBody>
      </p:sp>
      <p:sp>
        <p:nvSpPr>
          <p:cNvPr id="364548" name="Rectangle 4"/>
          <p:cNvSpPr>
            <a:spLocks noChangeArrowheads="1"/>
          </p:cNvSpPr>
          <p:nvPr/>
        </p:nvSpPr>
        <p:spPr bwMode="auto">
          <a:xfrm>
            <a:off x="685800" y="4419600"/>
            <a:ext cx="83820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for an O(N) algorithm, doubling the size of the problem requires double the amount of work (in the worst case)</a:t>
            </a:r>
          </a:p>
          <a:p>
            <a:pPr marL="342900" indent="-342900">
              <a:spcBef>
                <a:spcPct val="20000"/>
              </a:spcBef>
            </a:pPr>
            <a:endParaRPr lang="en-US" sz="1200">
              <a:solidFill>
                <a:schemeClr val="accent2"/>
              </a:solidFill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if it takes 1 second to search a list of 1,000 items, then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	 	it takes 2 seconds to search a list of 2,000 items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		it takes 4 seconds to search a list of 4,000 items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		it takes 8 seconds to search a list of 8,000 items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		. . .</a:t>
            </a:r>
          </a:p>
        </p:txBody>
      </p:sp>
      <p:sp>
        <p:nvSpPr>
          <p:cNvPr id="36870" name="Text Box 5"/>
          <p:cNvSpPr txBox="1">
            <a:spLocks noChangeArrowheads="1"/>
          </p:cNvSpPr>
          <p:nvPr/>
        </p:nvSpPr>
        <p:spPr bwMode="auto">
          <a:xfrm>
            <a:off x="1219200" y="3657600"/>
            <a:ext cx="7696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sz="2000" i="1">
                <a:solidFill>
                  <a:srgbClr val="FF0033"/>
                </a:solidFill>
                <a:latin typeface="Arial Narrow" charset="0"/>
              </a:rPr>
              <a:t>[we will revisit the technical definition of Big-Oh later in the course]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4548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4B4856A-CF35-5C4B-8E79-D872C5606F12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Binary search</a:t>
            </a:r>
          </a:p>
        </p:txBody>
      </p:sp>
      <p:sp>
        <p:nvSpPr>
          <p:cNvPr id="37892" name="Rectangle 3"/>
          <p:cNvSpPr>
            <a:spLocks noChangeArrowheads="1"/>
          </p:cNvSpPr>
          <p:nvPr/>
        </p:nvSpPr>
        <p:spPr bwMode="auto">
          <a:xfrm>
            <a:off x="457200" y="2971800"/>
            <a:ext cx="8686800" cy="3429000"/>
          </a:xfrm>
          <a:prstGeom prst="rect">
            <a:avLst/>
          </a:prstGeom>
          <a:noFill/>
          <a:ln w="9525">
            <a:solidFill>
              <a:srgbClr val="FF003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</a:pP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public static </a:t>
            </a:r>
            <a:r>
              <a:rPr lang="fr-FR" sz="1200" dirty="0">
                <a:solidFill>
                  <a:srgbClr val="FF0033"/>
                </a:solidFill>
                <a:latin typeface="Courier New" charset="0"/>
              </a:rPr>
              <a:t>&lt;</a:t>
            </a:r>
            <a:r>
              <a:rPr lang="fr-FR" sz="1200" dirty="0" err="1">
                <a:solidFill>
                  <a:srgbClr val="FF0033"/>
                </a:solidFill>
                <a:latin typeface="Courier New" charset="0"/>
              </a:rPr>
              <a:t>T</a:t>
            </a:r>
            <a:r>
              <a:rPr lang="fr-FR" sz="1200" dirty="0">
                <a:solidFill>
                  <a:srgbClr val="FF0033"/>
                </a:solidFill>
                <a:latin typeface="Courier New" charset="0"/>
              </a:rPr>
              <a:t> </a:t>
            </a:r>
            <a:r>
              <a:rPr lang="fr-FR" sz="1200" dirty="0" err="1">
                <a:solidFill>
                  <a:srgbClr val="FF0033"/>
                </a:solidFill>
                <a:latin typeface="Courier New" charset="0"/>
              </a:rPr>
              <a:t>extends</a:t>
            </a:r>
            <a:r>
              <a:rPr lang="fr-FR" sz="1200" dirty="0">
                <a:solidFill>
                  <a:srgbClr val="FF0033"/>
                </a:solidFill>
                <a:latin typeface="Courier New" charset="0"/>
              </a:rPr>
              <a:t> Comparable&lt;? super </a:t>
            </a:r>
            <a:r>
              <a:rPr lang="fr-FR" sz="1200" dirty="0" err="1">
                <a:solidFill>
                  <a:srgbClr val="FF0033"/>
                </a:solidFill>
                <a:latin typeface="Courier New" charset="0"/>
              </a:rPr>
              <a:t>T</a:t>
            </a:r>
            <a:r>
              <a:rPr lang="fr-FR" sz="1200" dirty="0">
                <a:solidFill>
                  <a:srgbClr val="FF0033"/>
                </a:solidFill>
                <a:latin typeface="Courier New" charset="0"/>
              </a:rPr>
              <a:t>&gt;&gt; </a:t>
            </a:r>
            <a:r>
              <a:rPr lang="en-US" sz="1200" dirty="0" err="1">
                <a:solidFill>
                  <a:srgbClr val="FF0033"/>
                </a:solidFill>
                <a:latin typeface="Courier New" charset="0"/>
              </a:rPr>
              <a:t>int</a:t>
            </a: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 </a:t>
            </a:r>
            <a:r>
              <a:rPr lang="en-US" sz="1200" dirty="0" err="1">
                <a:solidFill>
                  <a:srgbClr val="FF0033"/>
                </a:solidFill>
                <a:latin typeface="Courier New" charset="0"/>
              </a:rPr>
              <a:t>binarySearch</a:t>
            </a: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(List&lt;T&gt; items, T desired) {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    </a:t>
            </a:r>
            <a:r>
              <a:rPr lang="en-US" sz="1200" dirty="0" err="1">
                <a:solidFill>
                  <a:srgbClr val="FF0033"/>
                </a:solidFill>
                <a:latin typeface="Courier New" charset="0"/>
              </a:rPr>
              <a:t>int</a:t>
            </a: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 left = 0;			// initialize range where desired could be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    </a:t>
            </a:r>
            <a:r>
              <a:rPr lang="en-US" sz="1200" dirty="0" err="1">
                <a:solidFill>
                  <a:srgbClr val="FF0033"/>
                </a:solidFill>
                <a:latin typeface="Courier New" charset="0"/>
              </a:rPr>
              <a:t>int</a:t>
            </a: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 right = items.length-1; </a:t>
            </a:r>
          </a:p>
          <a:p>
            <a:pPr marL="342900" indent="-342900">
              <a:lnSpc>
                <a:spcPct val="90000"/>
              </a:lnSpc>
            </a:pPr>
            <a:endParaRPr lang="en-US" sz="1200" dirty="0">
              <a:solidFill>
                <a:srgbClr val="FF0033"/>
              </a:solidFill>
              <a:latin typeface="Courier New" charset="0"/>
            </a:endParaRP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    while (left &lt;= right) {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        </a:t>
            </a:r>
            <a:r>
              <a:rPr lang="en-US" sz="1200" dirty="0" err="1">
                <a:solidFill>
                  <a:srgbClr val="FF0033"/>
                </a:solidFill>
                <a:latin typeface="Courier New" charset="0"/>
              </a:rPr>
              <a:t>int</a:t>
            </a: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 mid = (</a:t>
            </a:r>
            <a:r>
              <a:rPr lang="en-US" sz="1200" dirty="0" err="1">
                <a:solidFill>
                  <a:srgbClr val="FF0033"/>
                </a:solidFill>
                <a:latin typeface="Courier New" charset="0"/>
              </a:rPr>
              <a:t>left+right</a:t>
            </a: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)/2;	// get midpoint value and compare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        </a:t>
            </a:r>
            <a:r>
              <a:rPr lang="en-US" sz="1200" dirty="0" err="1">
                <a:solidFill>
                  <a:srgbClr val="FF0033"/>
                </a:solidFill>
                <a:latin typeface="Courier New" charset="0"/>
              </a:rPr>
              <a:t>int</a:t>
            </a: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 comparison = </a:t>
            </a:r>
            <a:r>
              <a:rPr lang="en-US" sz="1200" dirty="0" err="1">
                <a:solidFill>
                  <a:srgbClr val="FF0033"/>
                </a:solidFill>
                <a:latin typeface="Courier New" charset="0"/>
              </a:rPr>
              <a:t>desired.compareTo</a:t>
            </a: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(</a:t>
            </a:r>
            <a:r>
              <a:rPr lang="en-US" sz="1200" dirty="0" err="1">
                <a:solidFill>
                  <a:srgbClr val="FF0033"/>
                </a:solidFill>
                <a:latin typeface="Courier New" charset="0"/>
              </a:rPr>
              <a:t>items.get</a:t>
            </a: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(mid));</a:t>
            </a:r>
          </a:p>
          <a:p>
            <a:pPr marL="342900" indent="-342900">
              <a:lnSpc>
                <a:spcPct val="90000"/>
              </a:lnSpc>
            </a:pPr>
            <a:endParaRPr lang="en-US" sz="1200" dirty="0">
              <a:solidFill>
                <a:srgbClr val="FF0033"/>
              </a:solidFill>
              <a:latin typeface="Courier New" charset="0"/>
            </a:endParaRP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        if (comparison == 0) {	// if desired at midpoint, then DONE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            return mid;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        }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        else if (comparison &lt; 0) {	// if less than midpoint, focus on left half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            right = mid-1;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        }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        else {			// otherwise, focus on right half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            left = mid + 1;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        }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    }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    return </a:t>
            </a:r>
            <a:r>
              <a:rPr lang="en-US" sz="1200" dirty="0" smtClean="0">
                <a:solidFill>
                  <a:srgbClr val="FF0033"/>
                </a:solidFill>
                <a:latin typeface="Courier New" charset="0"/>
              </a:rPr>
              <a:t>–left - 1</a:t>
            </a: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;		</a:t>
            </a:r>
            <a:r>
              <a:rPr lang="en-US" sz="1200" dirty="0" smtClean="0">
                <a:solidFill>
                  <a:srgbClr val="FF0033"/>
                </a:solidFill>
                <a:latin typeface="Courier New" charset="0"/>
              </a:rPr>
              <a:t>/</a:t>
            </a: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/ if reduced to empty range, NOT FOUND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}</a:t>
            </a:r>
          </a:p>
        </p:txBody>
      </p:sp>
      <p:sp>
        <p:nvSpPr>
          <p:cNvPr id="37893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8702675" cy="16764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the </a:t>
            </a:r>
            <a:r>
              <a:rPr lang="en-US" sz="2000" dirty="0">
                <a:latin typeface="Courier New" charset="0"/>
                <a:ea typeface="ＭＳ Ｐゴシック" charset="0"/>
                <a:cs typeface="ＭＳ Ｐゴシック" charset="0"/>
              </a:rPr>
              <a:t>Collections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utility class contains a </a:t>
            </a:r>
            <a:r>
              <a:rPr lang="en-US" sz="2000" dirty="0" err="1">
                <a:latin typeface="Courier New" charset="0"/>
                <a:ea typeface="ＭＳ Ｐゴシック" charset="0"/>
                <a:cs typeface="ＭＳ Ｐゴシック" charset="0"/>
              </a:rPr>
              <a:t>binarySearch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method</a:t>
            </a:r>
          </a:p>
          <a:p>
            <a:pPr lvl="1"/>
            <a:r>
              <a:rPr lang="en-US" sz="1800" dirty="0">
                <a:latin typeface="Courier New" charset="0"/>
                <a:ea typeface="ＭＳ Ｐゴシック" charset="0"/>
              </a:rPr>
              <a:t>T extends Comparable&lt;? super T&gt;</a:t>
            </a:r>
            <a:r>
              <a:rPr lang="en-US" dirty="0">
                <a:latin typeface="Arial Narrow" charset="0"/>
                <a:ea typeface="ＭＳ Ｐゴシック" charset="0"/>
              </a:rPr>
              <a:t> is UGLY notation</a:t>
            </a:r>
          </a:p>
          <a:p>
            <a:pPr lvl="2"/>
            <a:r>
              <a:rPr lang="en-US" dirty="0">
                <a:latin typeface="Arial Narrow" charset="0"/>
                <a:ea typeface="ＭＳ Ｐゴシック" charset="0"/>
              </a:rPr>
              <a:t>refers to the fact that the class must implement the </a:t>
            </a:r>
            <a:r>
              <a:rPr lang="en-US" sz="1800" dirty="0">
                <a:latin typeface="Courier New" charset="0"/>
                <a:ea typeface="ＭＳ Ｐゴシック" charset="0"/>
              </a:rPr>
              <a:t>Comparable</a:t>
            </a:r>
            <a:r>
              <a:rPr lang="en-US" dirty="0">
                <a:latin typeface="Arial Narrow" charset="0"/>
                <a:ea typeface="ＭＳ Ｐゴシック" charset="0"/>
              </a:rPr>
              <a:t> interface, or if a derived class then one of its </a:t>
            </a:r>
            <a:r>
              <a:rPr lang="en-US" dirty="0" smtClean="0">
                <a:latin typeface="Arial Narrow" charset="0"/>
                <a:ea typeface="ＭＳ Ｐゴシック" charset="0"/>
              </a:rPr>
              <a:t>ancestors must </a:t>
            </a:r>
            <a:endParaRPr lang="en-US" dirty="0">
              <a:latin typeface="Arial Narrow" charset="0"/>
              <a:ea typeface="ＭＳ Ｐゴシック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0A30C58-4C16-8A47-BF46-1A9ED8ECA32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Binary search: Big-Oh analysis</a:t>
            </a:r>
          </a:p>
        </p:txBody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458200" cy="25146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an algorithm is O(log N) if the number of operations required to solve a problem is proportional to the logarithm of the size of the problem</a:t>
            </a:r>
          </a:p>
          <a:p>
            <a:pPr lvl="1">
              <a:buFont typeface="Wingdings" charset="0"/>
              <a:buNone/>
            </a:pPr>
            <a:endParaRPr lang="en-US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binary search on a list of N items requires </a:t>
            </a:r>
            <a:r>
              <a:rPr lang="en-US" i="1">
                <a:latin typeface="Arial Narrow" charset="0"/>
                <a:ea typeface="ＭＳ Ｐゴシック" charset="0"/>
              </a:rPr>
              <a:t>roughly</a:t>
            </a:r>
            <a:r>
              <a:rPr lang="en-US">
                <a:latin typeface="Arial Narrow" charset="0"/>
                <a:ea typeface="ＭＳ Ｐゴシック" charset="0"/>
              </a:rPr>
              <a:t> log</a:t>
            </a:r>
            <a:r>
              <a:rPr lang="en-US" baseline="-25000">
                <a:latin typeface="Arial Narrow" charset="0"/>
                <a:ea typeface="ＭＳ Ｐゴシック" charset="0"/>
              </a:rPr>
              <a:t>2</a:t>
            </a:r>
            <a:r>
              <a:rPr lang="en-US">
                <a:latin typeface="Arial Narrow" charset="0"/>
                <a:ea typeface="ＭＳ Ｐゴシック" charset="0"/>
              </a:rPr>
              <a:t> N checks (ignoring constants)</a:t>
            </a: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	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 O(log N)</a:t>
            </a:r>
            <a:endParaRPr lang="en-US">
              <a:latin typeface="Arial Narrow" charset="0"/>
              <a:ea typeface="ＭＳ Ｐゴシック" charset="0"/>
            </a:endParaRPr>
          </a:p>
        </p:txBody>
      </p:sp>
      <p:sp>
        <p:nvSpPr>
          <p:cNvPr id="370692" name="Rectangle 4"/>
          <p:cNvSpPr>
            <a:spLocks noChangeArrowheads="1"/>
          </p:cNvSpPr>
          <p:nvPr/>
        </p:nvSpPr>
        <p:spPr bwMode="auto">
          <a:xfrm>
            <a:off x="685800" y="3657600"/>
            <a:ext cx="8610600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for an O(log N) algorithm, doubling the size of the problem adds only a constant amount of work</a:t>
            </a:r>
          </a:p>
          <a:p>
            <a:pPr marL="342900" indent="-342900">
              <a:spcBef>
                <a:spcPct val="20000"/>
              </a:spcBef>
            </a:pPr>
            <a:endParaRPr lang="en-US" sz="1200">
              <a:solidFill>
                <a:schemeClr val="accent2"/>
              </a:solidFill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if it takes 1 second to search a list of 1,000 items, then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	 	searching a list of 2,000 items will take time to check midpoint + 1 second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	 	searching a list of 4,000 items will take time for 2 checks + 1 second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	 	searching a list of 8,000 items will take time for 3 checks + 1 second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		. . 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069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A8697FE-7457-B148-8D01-F2DFE4415B02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Comparison: searching a phone book</a:t>
            </a:r>
          </a:p>
        </p:txBody>
      </p:sp>
      <p:graphicFrame>
        <p:nvGraphicFramePr>
          <p:cNvPr id="371715" name="Group 3"/>
          <p:cNvGraphicFramePr>
            <a:graphicFrameLocks noGrp="1"/>
          </p:cNvGraphicFramePr>
          <p:nvPr>
            <p:ph sz="half" idx="2"/>
          </p:nvPr>
        </p:nvGraphicFramePr>
        <p:xfrm>
          <a:off x="914400" y="1371600"/>
          <a:ext cx="4343400" cy="5109846"/>
        </p:xfrm>
        <a:graphic>
          <a:graphicData uri="http://schemas.openxmlformats.org/drawingml/2006/table">
            <a:tbl>
              <a:tblPr/>
              <a:tblGrid>
                <a:gridCol w="1179513"/>
                <a:gridCol w="1687512"/>
                <a:gridCol w="1476375"/>
              </a:tblGrid>
              <a:tr h="727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Number of entries in phone book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476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Number of checks performed by sequential search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476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Number of checks performed by binary search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 Narrow" charset="0"/>
                        <a:ea typeface="ＭＳ Ｐゴシック" charset="0"/>
                        <a:cs typeface="Times New Roman" charset="0"/>
                        <a:sym typeface="Symbo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FF"/>
                    </a:solidFill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100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100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7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200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200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8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400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400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9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8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800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800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10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1,600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1,600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11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…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…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…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10,000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10,000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14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5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20,000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20,000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15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40,000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40,000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16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…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…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…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1,000,000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1,000,000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20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9994" name="Text Box 57"/>
          <p:cNvSpPr txBox="1">
            <a:spLocks noChangeArrowheads="1"/>
          </p:cNvSpPr>
          <p:nvPr/>
        </p:nvSpPr>
        <p:spPr bwMode="auto">
          <a:xfrm>
            <a:off x="5486400" y="1600200"/>
            <a:ext cx="3810000" cy="4154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>
                <a:latin typeface="Arial Narrow" charset="0"/>
              </a:rPr>
              <a:t>to search a phone book of the United States (~</a:t>
            </a:r>
            <a:r>
              <a:rPr lang="en-US" dirty="0" smtClean="0">
                <a:latin typeface="Arial Narrow" charset="0"/>
              </a:rPr>
              <a:t>328 </a:t>
            </a:r>
            <a:r>
              <a:rPr lang="en-US" dirty="0">
                <a:latin typeface="Arial Narrow" charset="0"/>
              </a:rPr>
              <a:t>million) using binary search?</a:t>
            </a:r>
          </a:p>
          <a:p>
            <a:pPr lvl="1">
              <a:spcBef>
                <a:spcPct val="50000"/>
              </a:spcBef>
            </a:pPr>
            <a:endParaRPr lang="en-US" dirty="0">
              <a:latin typeface="Arial Narrow" charset="0"/>
            </a:endParaRPr>
          </a:p>
          <a:p>
            <a:pPr lvl="1">
              <a:spcBef>
                <a:spcPct val="50000"/>
              </a:spcBef>
            </a:pPr>
            <a:endParaRPr lang="en-US" dirty="0">
              <a:latin typeface="Arial Narrow" charset="0"/>
            </a:endParaRPr>
          </a:p>
          <a:p>
            <a:pPr>
              <a:spcBef>
                <a:spcPct val="50000"/>
              </a:spcBef>
            </a:pPr>
            <a:r>
              <a:rPr lang="en-US" dirty="0">
                <a:latin typeface="Arial Narrow" charset="0"/>
              </a:rPr>
              <a:t>to search a phone book of the world </a:t>
            </a:r>
            <a:r>
              <a:rPr lang="en-US" dirty="0" smtClean="0">
                <a:latin typeface="Arial Narrow" charset="0"/>
              </a:rPr>
              <a:t>(</a:t>
            </a:r>
            <a:r>
              <a:rPr lang="en-US" dirty="0" smtClean="0">
                <a:latin typeface="Arial Narrow" charset="0"/>
              </a:rPr>
              <a:t>7.5 </a:t>
            </a:r>
            <a:r>
              <a:rPr lang="en-US" dirty="0">
                <a:latin typeface="Arial Narrow" charset="0"/>
              </a:rPr>
              <a:t>billion) using binary search?</a:t>
            </a:r>
          </a:p>
          <a:p>
            <a:pPr>
              <a:spcBef>
                <a:spcPct val="50000"/>
              </a:spcBef>
            </a:pPr>
            <a:endParaRPr lang="en-US" dirty="0"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7CC4D96-7259-124F-8C40-CAD12126AAE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409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O(N</a:t>
            </a:r>
            <a:r>
              <a:rPr lang="en-US" baseline="30000">
                <a:latin typeface="Arial Narrow" charset="0"/>
                <a:ea typeface="ＭＳ Ｐゴシック" charset="0"/>
                <a:cs typeface="ＭＳ Ｐゴシック" charset="0"/>
              </a:rPr>
              <a:t>2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) sorts</a:t>
            </a:r>
          </a:p>
        </p:txBody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4478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 variety of algorithms exist for sorting a list</a:t>
            </a:r>
          </a:p>
          <a:p>
            <a:pPr lvl="1"/>
            <a:r>
              <a:rPr lang="en-US" i="1">
                <a:latin typeface="Arial Narrow" charset="0"/>
                <a:ea typeface="ＭＳ Ｐゴシック" charset="0"/>
              </a:rPr>
              <a:t>insertion sort</a:t>
            </a:r>
            <a:r>
              <a:rPr lang="en-US">
                <a:latin typeface="Arial Narrow" charset="0"/>
                <a:ea typeface="ＭＳ Ｐゴシック" charset="0"/>
              </a:rPr>
              <a:t> takes one item at a time and inserts it into an auxiliary sorted list</a:t>
            </a:r>
          </a:p>
          <a:p>
            <a:pPr lvl="1"/>
            <a:r>
              <a:rPr lang="en-US" i="1">
                <a:latin typeface="Arial Narrow" charset="0"/>
                <a:ea typeface="ＭＳ Ｐゴシック" charset="0"/>
              </a:rPr>
              <a:t>selection sort</a:t>
            </a:r>
            <a:r>
              <a:rPr lang="en-US">
                <a:latin typeface="Arial Narrow" charset="0"/>
                <a:ea typeface="ＭＳ Ｐゴシック" charset="0"/>
              </a:rPr>
              <a:t> traverses to find the next smallest, then swaps it into place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both are O(N</a:t>
            </a:r>
            <a:r>
              <a:rPr lang="en-US" baseline="30000">
                <a:latin typeface="Arial Narrow" charset="0"/>
                <a:ea typeface="ＭＳ Ｐゴシック" charset="0"/>
              </a:rPr>
              <a:t>2</a:t>
            </a:r>
            <a:r>
              <a:rPr lang="en-US">
                <a:latin typeface="Arial Narrow" charset="0"/>
                <a:ea typeface="ＭＳ Ｐゴシック" charset="0"/>
              </a:rPr>
              <a:t>), so doubling the list size quadruples the amount of work</a:t>
            </a:r>
          </a:p>
        </p:txBody>
      </p:sp>
      <p:sp>
        <p:nvSpPr>
          <p:cNvPr id="40965" name="Text Box 5"/>
          <p:cNvSpPr txBox="1">
            <a:spLocks noChangeArrowheads="1"/>
          </p:cNvSpPr>
          <p:nvPr/>
        </p:nvSpPr>
        <p:spPr bwMode="auto">
          <a:xfrm>
            <a:off x="666044" y="3078966"/>
            <a:ext cx="8610600" cy="3970318"/>
          </a:xfrm>
          <a:prstGeom prst="rect">
            <a:avLst/>
          </a:prstGeom>
          <a:noFill/>
          <a:ln w="12700">
            <a:solidFill>
              <a:srgbClr val="FF0033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public static &lt;T extends Comparable&lt;? super T&gt;&gt; </a:t>
            </a:r>
            <a:endParaRPr lang="en-US" sz="1400" dirty="0" smtClean="0">
              <a:solidFill>
                <a:srgbClr val="FF0033"/>
              </a:solidFill>
              <a:latin typeface="Courier New" charset="0"/>
            </a:endParaRPr>
          </a:p>
          <a:p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 </a:t>
            </a:r>
            <a:r>
              <a:rPr lang="en-US" sz="1400" dirty="0" smtClean="0">
                <a:solidFill>
                  <a:srgbClr val="FF0033"/>
                </a:solidFill>
                <a:latin typeface="Courier New" charset="0"/>
              </a:rPr>
              <a:t>             void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</a:rPr>
              <a:t>selectionSort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(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</a:rPr>
              <a:t>ArrayList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&lt;T&gt; items) {    </a:t>
            </a:r>
            <a:endParaRPr lang="en-US" sz="1400" dirty="0" smtClean="0">
              <a:solidFill>
                <a:srgbClr val="FF0033"/>
              </a:solidFill>
              <a:latin typeface="Courier New" charset="0"/>
            </a:endParaRPr>
          </a:p>
          <a:p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 </a:t>
            </a:r>
            <a:r>
              <a:rPr lang="en-US" sz="1400" dirty="0" smtClean="0">
                <a:solidFill>
                  <a:srgbClr val="FF0033"/>
                </a:solidFill>
                <a:latin typeface="Courier New" charset="0"/>
              </a:rPr>
              <a:t>   for 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(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</a:rPr>
              <a:t>int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</a:rPr>
              <a:t>i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 = 0;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</a:rPr>
              <a:t>i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 &lt;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</a:rPr>
              <a:t>items.size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()-1;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</a:rPr>
              <a:t>i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++) </a:t>
            </a:r>
            <a:r>
              <a:rPr lang="en-US" sz="1400" dirty="0" smtClean="0">
                <a:solidFill>
                  <a:srgbClr val="FF0033"/>
                </a:solidFill>
                <a:latin typeface="Courier New" charset="0"/>
              </a:rPr>
              <a:t>{</a:t>
            </a:r>
          </a:p>
          <a:p>
            <a:r>
              <a:rPr lang="en-US" sz="1400" dirty="0" smtClean="0">
                <a:solidFill>
                  <a:srgbClr val="FF0033"/>
                </a:solidFill>
                <a:latin typeface="Courier New" charset="0"/>
              </a:rPr>
              <a:t>       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</a:rPr>
              <a:t>int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</a:rPr>
              <a:t>indexOfSmallest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 =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</a:rPr>
              <a:t>Sorts.findSmallestStartingAt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(items,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</a:rPr>
              <a:t>i</a:t>
            </a:r>
            <a:r>
              <a:rPr lang="en-US" sz="1400" dirty="0" smtClean="0">
                <a:solidFill>
                  <a:srgbClr val="FF0033"/>
                </a:solidFill>
                <a:latin typeface="Courier New" charset="0"/>
              </a:rPr>
              <a:t>);</a:t>
            </a:r>
          </a:p>
          <a:p>
            <a:r>
              <a:rPr lang="en-US" sz="1400" dirty="0" smtClean="0">
                <a:solidFill>
                  <a:srgbClr val="FF0033"/>
                </a:solidFill>
                <a:latin typeface="Courier New" charset="0"/>
              </a:rPr>
              <a:t>       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</a:rPr>
              <a:t>Collections.swap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(items,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</a:rPr>
              <a:t>i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, </a:t>
            </a:r>
            <a:r>
              <a:rPr lang="en-US" sz="1400" dirty="0" err="1" smtClean="0">
                <a:solidFill>
                  <a:srgbClr val="FF0033"/>
                </a:solidFill>
                <a:latin typeface="Courier New" charset="0"/>
              </a:rPr>
              <a:t>indexOfSmallest</a:t>
            </a:r>
            <a:r>
              <a:rPr lang="en-US" sz="1400" dirty="0" smtClean="0">
                <a:solidFill>
                  <a:srgbClr val="FF0033"/>
                </a:solidFill>
                <a:latin typeface="Courier New" charset="0"/>
              </a:rPr>
              <a:t>);</a:t>
            </a:r>
          </a:p>
          <a:p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 </a:t>
            </a:r>
            <a:r>
              <a:rPr lang="en-US" sz="1400" dirty="0" smtClean="0">
                <a:solidFill>
                  <a:srgbClr val="FF0033"/>
                </a:solidFill>
                <a:latin typeface="Courier New" charset="0"/>
              </a:rPr>
              <a:t>   }</a:t>
            </a:r>
          </a:p>
          <a:p>
            <a:r>
              <a:rPr lang="en-US" sz="1400" dirty="0" smtClean="0">
                <a:solidFill>
                  <a:srgbClr val="FF0033"/>
                </a:solidFill>
                <a:latin typeface="Courier New" charset="0"/>
              </a:rPr>
              <a:t>}</a:t>
            </a:r>
          </a:p>
          <a:p>
            <a:endParaRPr lang="en-US" sz="1400" dirty="0">
              <a:solidFill>
                <a:srgbClr val="FF0033"/>
              </a:solidFill>
              <a:latin typeface="Courier New" charset="0"/>
            </a:endParaRPr>
          </a:p>
          <a:p>
            <a:r>
              <a:rPr lang="en-US" sz="1400" dirty="0" smtClean="0">
                <a:solidFill>
                  <a:srgbClr val="FF0033"/>
                </a:solidFill>
                <a:latin typeface="Courier New" charset="0"/>
              </a:rPr>
              <a:t>private 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static &lt;T extends Comparable&lt;? super T&gt;&gt; </a:t>
            </a:r>
            <a:endParaRPr lang="en-US" sz="1400" dirty="0" smtClean="0">
              <a:solidFill>
                <a:srgbClr val="FF0033"/>
              </a:solidFill>
              <a:latin typeface="Courier New" charset="0"/>
            </a:endParaRPr>
          </a:p>
          <a:p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 </a:t>
            </a:r>
            <a:r>
              <a:rPr lang="en-US" sz="1400" dirty="0" smtClean="0">
                <a:solidFill>
                  <a:srgbClr val="FF0033"/>
                </a:solidFill>
                <a:latin typeface="Courier New" charset="0"/>
              </a:rPr>
              <a:t>              </a:t>
            </a:r>
            <a:r>
              <a:rPr lang="en-US" sz="1400" dirty="0" err="1" smtClean="0">
                <a:solidFill>
                  <a:srgbClr val="FF0033"/>
                </a:solidFill>
                <a:latin typeface="Courier New" charset="0"/>
              </a:rPr>
              <a:t>int</a:t>
            </a:r>
            <a:r>
              <a:rPr lang="en-US" sz="1400" dirty="0" smtClean="0">
                <a:solidFill>
                  <a:srgbClr val="FF0033"/>
                </a:solidFill>
                <a:latin typeface="Courier New" charset="0"/>
              </a:rPr>
              <a:t>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</a:rPr>
              <a:t>findSmallestStartingAt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(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</a:rPr>
              <a:t>ArrayList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&lt;T&gt; items,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</a:rPr>
              <a:t>int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</a:rPr>
              <a:t>startIndex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) {      </a:t>
            </a:r>
            <a:r>
              <a:rPr lang="en-US" sz="1400" dirty="0" smtClean="0">
                <a:solidFill>
                  <a:srgbClr val="FF0033"/>
                </a:solidFill>
                <a:latin typeface="Courier New" charset="0"/>
              </a:rPr>
              <a:t> </a:t>
            </a:r>
          </a:p>
          <a:p>
            <a:r>
              <a:rPr lang="en-US" sz="1400" dirty="0" smtClean="0">
                <a:solidFill>
                  <a:srgbClr val="FF0033"/>
                </a:solidFill>
                <a:latin typeface="Courier New" charset="0"/>
              </a:rPr>
              <a:t>    </a:t>
            </a:r>
            <a:r>
              <a:rPr lang="en-US" sz="1400" dirty="0" err="1" smtClean="0">
                <a:solidFill>
                  <a:srgbClr val="FF0033"/>
                </a:solidFill>
                <a:latin typeface="Courier New" charset="0"/>
              </a:rPr>
              <a:t>int</a:t>
            </a:r>
            <a:r>
              <a:rPr lang="en-US" sz="1400" dirty="0" smtClean="0">
                <a:solidFill>
                  <a:srgbClr val="FF0033"/>
                </a:solidFill>
                <a:latin typeface="Courier New" charset="0"/>
              </a:rPr>
              <a:t>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</a:rPr>
              <a:t>indexOfMin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 =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</a:rPr>
              <a:t>startIndex</a:t>
            </a:r>
            <a:r>
              <a:rPr lang="en-US" sz="1400" dirty="0" smtClean="0">
                <a:solidFill>
                  <a:srgbClr val="FF0033"/>
                </a:solidFill>
                <a:latin typeface="Courier New" charset="0"/>
              </a:rPr>
              <a:t>;</a:t>
            </a:r>
          </a:p>
          <a:p>
            <a:r>
              <a:rPr lang="en-US" sz="1400" dirty="0" smtClean="0">
                <a:solidFill>
                  <a:srgbClr val="FF0033"/>
                </a:solidFill>
                <a:latin typeface="Courier New" charset="0"/>
              </a:rPr>
              <a:t>    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for (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</a:rPr>
              <a:t>int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</a:rPr>
              <a:t>i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 = startIndex+1;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</a:rPr>
              <a:t>i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 &lt;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</a:rPr>
              <a:t>items.size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();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</a:rPr>
              <a:t>i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++) </a:t>
            </a:r>
            <a:r>
              <a:rPr lang="en-US" sz="1400" dirty="0" smtClean="0">
                <a:solidFill>
                  <a:srgbClr val="FF0033"/>
                </a:solidFill>
                <a:latin typeface="Courier New" charset="0"/>
              </a:rPr>
              <a:t>{</a:t>
            </a:r>
          </a:p>
          <a:p>
            <a:r>
              <a:rPr lang="en-US" sz="1400" dirty="0" smtClean="0">
                <a:solidFill>
                  <a:srgbClr val="FF0033"/>
                </a:solidFill>
                <a:latin typeface="Courier New" charset="0"/>
              </a:rPr>
              <a:t>        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if (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</a:rPr>
              <a:t>items.get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(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</a:rPr>
              <a:t>i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).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</a:rPr>
              <a:t>compareTo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(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</a:rPr>
              <a:t>items.get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(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</a:rPr>
              <a:t>indexOfMin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)) &lt; 0) </a:t>
            </a:r>
            <a:r>
              <a:rPr lang="en-US" sz="1400" dirty="0" smtClean="0">
                <a:solidFill>
                  <a:srgbClr val="FF0033"/>
                </a:solidFill>
                <a:latin typeface="Courier New" charset="0"/>
              </a:rPr>
              <a:t>{</a:t>
            </a:r>
          </a:p>
          <a:p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 </a:t>
            </a:r>
            <a:r>
              <a:rPr lang="en-US" sz="1400" dirty="0" smtClean="0">
                <a:solidFill>
                  <a:srgbClr val="FF0033"/>
                </a:solidFill>
                <a:latin typeface="Courier New" charset="0"/>
              </a:rPr>
              <a:t>           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</a:rPr>
              <a:t>indexOfMin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 =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</a:rPr>
              <a:t>i</a:t>
            </a:r>
            <a:r>
              <a:rPr lang="en-US" sz="1400" dirty="0" smtClean="0">
                <a:solidFill>
                  <a:srgbClr val="FF0033"/>
                </a:solidFill>
                <a:latin typeface="Courier New" charset="0"/>
              </a:rPr>
              <a:t>;</a:t>
            </a:r>
          </a:p>
          <a:p>
            <a:r>
              <a:rPr lang="en-US" sz="1400" dirty="0" smtClean="0">
                <a:solidFill>
                  <a:srgbClr val="FF0033"/>
                </a:solidFill>
                <a:latin typeface="Courier New" charset="0"/>
              </a:rPr>
              <a:t>        }</a:t>
            </a:r>
          </a:p>
          <a:p>
            <a:r>
              <a:rPr lang="en-US" sz="1400" dirty="0" smtClean="0">
                <a:solidFill>
                  <a:srgbClr val="FF0033"/>
                </a:solidFill>
                <a:latin typeface="Courier New" charset="0"/>
              </a:rPr>
              <a:t>    }</a:t>
            </a:r>
          </a:p>
          <a:p>
            <a:r>
              <a:rPr lang="en-US" sz="1400" dirty="0" smtClean="0">
                <a:solidFill>
                  <a:srgbClr val="FF0033"/>
                </a:solidFill>
                <a:latin typeface="Courier New" charset="0"/>
              </a:rPr>
              <a:t>    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return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</a:rPr>
              <a:t>indexOfMin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;  </a:t>
            </a:r>
            <a:endParaRPr lang="en-US" sz="1400" dirty="0" smtClean="0">
              <a:solidFill>
                <a:srgbClr val="FF0033"/>
              </a:solidFill>
              <a:latin typeface="Courier New" charset="0"/>
            </a:endParaRPr>
          </a:p>
          <a:p>
            <a:r>
              <a:rPr lang="en-US" sz="1400" dirty="0" smtClean="0">
                <a:solidFill>
                  <a:srgbClr val="FF0033"/>
                </a:solidFill>
                <a:latin typeface="Courier New" charset="0"/>
              </a:rPr>
              <a:t>}</a:t>
            </a:r>
            <a:endParaRPr lang="en-US" sz="1400" dirty="0">
              <a:solidFill>
                <a:srgbClr val="FF0033"/>
              </a:solidFill>
              <a:latin typeface="Courier Ne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69AD092-6C2E-3A45-97E8-EDE16983F36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419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O(N log N) sorts</a:t>
            </a:r>
          </a:p>
        </p:txBody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8288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faster, but more complex sorts exist</a:t>
            </a:r>
          </a:p>
          <a:p>
            <a:pPr lvl="1"/>
            <a:r>
              <a:rPr lang="en-US" i="1">
                <a:latin typeface="Arial Narrow" charset="0"/>
                <a:ea typeface="ＭＳ Ｐゴシック" charset="0"/>
              </a:rPr>
              <a:t>quick sort</a:t>
            </a:r>
            <a:r>
              <a:rPr lang="en-US">
                <a:latin typeface="Arial Narrow" charset="0"/>
                <a:ea typeface="ＭＳ Ｐゴシック" charset="0"/>
              </a:rPr>
              <a:t> partitions the list around a pivot, then </a:t>
            </a:r>
            <a:r>
              <a:rPr lang="en-US" u="sng">
                <a:latin typeface="Arial Narrow" charset="0"/>
                <a:ea typeface="ＭＳ Ｐゴシック" charset="0"/>
              </a:rPr>
              <a:t>recursively</a:t>
            </a:r>
            <a:r>
              <a:rPr lang="en-US">
                <a:latin typeface="Arial Narrow" charset="0"/>
                <a:ea typeface="ＭＳ Ｐゴシック" charset="0"/>
              </a:rPr>
              <a:t> sorts each partition</a:t>
            </a:r>
          </a:p>
          <a:p>
            <a:pPr lvl="1"/>
            <a:r>
              <a:rPr lang="en-US" i="1">
                <a:latin typeface="Arial Narrow" charset="0"/>
                <a:ea typeface="ＭＳ Ｐゴシック" charset="0"/>
              </a:rPr>
              <a:t>merge sort</a:t>
            </a:r>
            <a:r>
              <a:rPr lang="en-US">
                <a:latin typeface="Arial Narrow" charset="0"/>
                <a:ea typeface="ＭＳ Ｐゴシック" charset="0"/>
              </a:rPr>
              <a:t> </a:t>
            </a:r>
            <a:r>
              <a:rPr lang="en-US" u="sng">
                <a:latin typeface="Arial Narrow" charset="0"/>
                <a:ea typeface="ＭＳ Ｐゴシック" charset="0"/>
              </a:rPr>
              <a:t>recursively</a:t>
            </a:r>
            <a:r>
              <a:rPr lang="en-US">
                <a:latin typeface="Arial Narrow" charset="0"/>
                <a:ea typeface="ＭＳ Ｐゴシック" charset="0"/>
              </a:rPr>
              <a:t> sorts each half of the list, then merges the sorted sublists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both are O(N log N), so doubling the list size increases the work by a little more than double</a:t>
            </a:r>
          </a:p>
        </p:txBody>
      </p:sp>
      <p:sp>
        <p:nvSpPr>
          <p:cNvPr id="41989" name="Text Box 4"/>
          <p:cNvSpPr txBox="1">
            <a:spLocks noChangeArrowheads="1"/>
          </p:cNvSpPr>
          <p:nvPr/>
        </p:nvSpPr>
        <p:spPr bwMode="auto">
          <a:xfrm>
            <a:off x="1219200" y="3197225"/>
            <a:ext cx="8001000" cy="3540125"/>
          </a:xfrm>
          <a:prstGeom prst="rect">
            <a:avLst/>
          </a:prstGeom>
          <a:noFill/>
          <a:ln w="12700">
            <a:solidFill>
              <a:srgbClr val="FF0033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public static &lt;T extends Comparable&lt;? super T&gt;&gt; </a:t>
            </a:r>
          </a:p>
          <a:p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              </a:t>
            </a:r>
            <a:r>
              <a:rPr lang="en-US" sz="1400" dirty="0" smtClean="0">
                <a:solidFill>
                  <a:srgbClr val="FF0033"/>
                </a:solidFill>
                <a:latin typeface="Courier New" charset="0"/>
              </a:rPr>
              <a:t>void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</a:rPr>
              <a:t>mergeSort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(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</a:rPr>
              <a:t>ArrayList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&lt;T&gt; items) {</a:t>
            </a:r>
          </a:p>
          <a:p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   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</a:rPr>
              <a:t>mergeSort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(items, 0,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</a:rPr>
              <a:t>items.size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()-1);</a:t>
            </a:r>
          </a:p>
          <a:p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}</a:t>
            </a:r>
          </a:p>
          <a:p>
            <a:endParaRPr lang="en-US" sz="1400" dirty="0">
              <a:solidFill>
                <a:srgbClr val="FF0033"/>
              </a:solidFill>
              <a:latin typeface="Courier New" charset="0"/>
            </a:endParaRPr>
          </a:p>
          <a:p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private static &lt;T extends Comparable&lt;? super T&gt;&gt; </a:t>
            </a:r>
          </a:p>
          <a:p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              </a:t>
            </a:r>
            <a:r>
              <a:rPr lang="en-US" sz="1400" dirty="0" smtClean="0">
                <a:solidFill>
                  <a:srgbClr val="FF0033"/>
                </a:solidFill>
                <a:latin typeface="Courier New" charset="0"/>
              </a:rPr>
              <a:t> 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void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</a:rPr>
              <a:t>mergeSort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(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</a:rPr>
              <a:t>ArrayList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&lt;T&gt; items,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</a:rPr>
              <a:t>int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 low,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</a:rPr>
              <a:t>int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 high) {</a:t>
            </a:r>
          </a:p>
          <a:p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    if (low &lt; high) {</a:t>
            </a:r>
          </a:p>
          <a:p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       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</a:rPr>
              <a:t>int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 middle = (low + high)/2;</a:t>
            </a:r>
          </a:p>
          <a:p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       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</a:rPr>
              <a:t>mergeSort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(items, low, middle);</a:t>
            </a:r>
          </a:p>
          <a:p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       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</a:rPr>
              <a:t>mergeSort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(items, middle+1, high);</a:t>
            </a:r>
          </a:p>
          <a:p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        merge(items, low, high);</a:t>
            </a:r>
          </a:p>
          <a:p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    }</a:t>
            </a:r>
          </a:p>
          <a:p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}</a:t>
            </a:r>
          </a:p>
          <a:p>
            <a:endParaRPr lang="en-US" sz="1400" dirty="0">
              <a:solidFill>
                <a:srgbClr val="FF0033"/>
              </a:solidFill>
              <a:latin typeface="Courier New" charset="0"/>
            </a:endParaRPr>
          </a:p>
          <a:p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. . .</a:t>
            </a:r>
            <a:endParaRPr lang="en-US" sz="1400" dirty="0">
              <a:latin typeface="Courier New" charset="0"/>
            </a:endParaRPr>
          </a:p>
        </p:txBody>
      </p:sp>
      <p:sp>
        <p:nvSpPr>
          <p:cNvPr id="41990" name="Text Box 5"/>
          <p:cNvSpPr txBox="1">
            <a:spLocks noChangeArrowheads="1"/>
          </p:cNvSpPr>
          <p:nvPr/>
        </p:nvSpPr>
        <p:spPr bwMode="auto">
          <a:xfrm>
            <a:off x="4724400" y="5867400"/>
            <a:ext cx="4191000" cy="7143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latin typeface="Arial Narrow" charset="0"/>
              </a:rPr>
              <a:t>note: merging two lists of size N can be done in O(N) steps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1C09556-4AEE-3245-B464-59379ACD590F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43011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2133600" cy="6858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Recursion</a:t>
            </a:r>
          </a:p>
        </p:txBody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143000"/>
            <a:ext cx="8610600" cy="1600200"/>
          </a:xfrm>
        </p:spPr>
        <p:txBody>
          <a:bodyPr/>
          <a:lstStyle/>
          <a:p>
            <a:pPr marL="0" indent="4763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recursion is useful when a task can be broken down into smaller, similar tasks</a:t>
            </a:r>
          </a:p>
          <a:p>
            <a:pPr marL="509588" lvl="1" indent="-287338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functional recursion: a method directly or indirectly calls itself</a:t>
            </a:r>
          </a:p>
          <a:p>
            <a:pPr marL="630238" lvl="2">
              <a:lnSpc>
                <a:spcPct val="70000"/>
              </a:lnSpc>
            </a:pPr>
            <a:endParaRPr lang="en-US">
              <a:latin typeface="Arial Narrow" charset="0"/>
              <a:ea typeface="ＭＳ Ｐゴシック" charset="0"/>
            </a:endParaRPr>
          </a:p>
        </p:txBody>
      </p:sp>
      <p:sp>
        <p:nvSpPr>
          <p:cNvPr id="43013" name="Text Box 4"/>
          <p:cNvSpPr txBox="1">
            <a:spLocks noChangeArrowheads="1"/>
          </p:cNvSpPr>
          <p:nvPr/>
        </p:nvSpPr>
        <p:spPr bwMode="auto">
          <a:xfrm>
            <a:off x="914400" y="2819400"/>
            <a:ext cx="7772400" cy="2031325"/>
          </a:xfrm>
          <a:prstGeom prst="rect">
            <a:avLst/>
          </a:prstGeom>
          <a:noFill/>
          <a:ln w="12700">
            <a:solidFill>
              <a:srgbClr val="FF0033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private static &lt;T extends Comparable&lt;? super T&gt;&gt; void </a:t>
            </a:r>
          </a:p>
          <a:p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               </a:t>
            </a:r>
            <a:r>
              <a:rPr lang="en-US" sz="1400" dirty="0" err="1" smtClean="0">
                <a:solidFill>
                  <a:srgbClr val="FF0033"/>
                </a:solidFill>
                <a:latin typeface="Courier New" charset="0"/>
              </a:rPr>
              <a:t>mergeSort</a:t>
            </a:r>
            <a:r>
              <a:rPr lang="en-US" sz="1400" dirty="0" smtClean="0">
                <a:solidFill>
                  <a:srgbClr val="FF0033"/>
                </a:solidFill>
                <a:latin typeface="Courier New" charset="0"/>
              </a:rPr>
              <a:t>(</a:t>
            </a:r>
            <a:r>
              <a:rPr lang="en-US" sz="1400" dirty="0" err="1" smtClean="0">
                <a:solidFill>
                  <a:srgbClr val="FF0033"/>
                </a:solidFill>
                <a:latin typeface="Courier New" charset="0"/>
              </a:rPr>
              <a:t>ArrayList</a:t>
            </a:r>
            <a:r>
              <a:rPr lang="en-US" sz="1400" dirty="0" smtClean="0">
                <a:solidFill>
                  <a:srgbClr val="FF0033"/>
                </a:solidFill>
                <a:latin typeface="Courier New" charset="0"/>
              </a:rPr>
              <a:t>&lt;T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&gt; items,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</a:rPr>
              <a:t>int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 low,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</a:rPr>
              <a:t>int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 high) {</a:t>
            </a:r>
          </a:p>
          <a:p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    if (low &lt; high) {</a:t>
            </a:r>
          </a:p>
          <a:p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       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</a:rPr>
              <a:t>int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 middle = (low + high)/2;</a:t>
            </a:r>
          </a:p>
          <a:p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       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</a:rPr>
              <a:t>mergeSort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(items, low, middle);</a:t>
            </a:r>
          </a:p>
          <a:p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       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</a:rPr>
              <a:t>mergeSort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(items, middle+1, high);</a:t>
            </a:r>
          </a:p>
          <a:p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        merge(items, low, high);</a:t>
            </a:r>
          </a:p>
          <a:p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    }</a:t>
            </a:r>
          </a:p>
          <a:p>
            <a:r>
              <a:rPr lang="en-US" sz="1400" dirty="0" smtClean="0">
                <a:solidFill>
                  <a:srgbClr val="FF0033"/>
                </a:solidFill>
                <a:latin typeface="Courier New" charset="0"/>
              </a:rPr>
              <a:t>}</a:t>
            </a:r>
            <a:endParaRPr lang="en-US" sz="1400" dirty="0">
              <a:solidFill>
                <a:srgbClr val="FF0033"/>
              </a:solidFill>
              <a:latin typeface="Courier New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77000" y="3540125"/>
            <a:ext cx="2667000" cy="173196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  <a:ea typeface="ＭＳ Ｐゴシック" charset="-128"/>
                <a:cs typeface="+mn-cs"/>
              </a:rPr>
              <a:t>key to understanding recursion: </a:t>
            </a:r>
          </a:p>
          <a:p>
            <a:pPr>
              <a:defRPr/>
            </a:pPr>
            <a:endParaRPr lang="en-US" sz="1050" dirty="0">
              <a:latin typeface="+mn-lt"/>
              <a:ea typeface="ＭＳ Ｐゴシック" charset="-128"/>
              <a:cs typeface="+mn-cs"/>
            </a:endParaRPr>
          </a:p>
          <a:p>
            <a:pPr>
              <a:defRPr/>
            </a:pPr>
            <a:r>
              <a:rPr lang="en-US" dirty="0">
                <a:latin typeface="+mn-lt"/>
                <a:ea typeface="ＭＳ Ｐゴシック" charset="-128"/>
                <a:cs typeface="+mn-cs"/>
              </a:rPr>
              <a:t>don't think too hard – only 1 level deep!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914400" y="5410200"/>
            <a:ext cx="7391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accent2"/>
                </a:solidFill>
                <a:latin typeface="+mn-lt"/>
              </a:rPr>
              <a:t>interesting aside:</a:t>
            </a:r>
          </a:p>
          <a:p>
            <a:pPr marL="800100" lvl="1" indent="-342900">
              <a:buFont typeface="Wingdings" charset="2"/>
              <a:buChar char="§"/>
            </a:pPr>
            <a:r>
              <a:rPr lang="en-US" sz="2000" dirty="0" err="1" smtClean="0">
                <a:solidFill>
                  <a:schemeClr val="accent2"/>
                </a:solidFill>
                <a:latin typeface="+mn-lt"/>
              </a:rPr>
              <a:t>Collections.sort</a:t>
            </a:r>
            <a:r>
              <a:rPr lang="en-US" sz="2000" dirty="0" smtClean="0">
                <a:solidFill>
                  <a:schemeClr val="accent2"/>
                </a:solidFill>
                <a:latin typeface="+mn-lt"/>
              </a:rPr>
              <a:t> uses merge sort</a:t>
            </a:r>
          </a:p>
          <a:p>
            <a:pPr marL="800100" lvl="1" indent="-342900">
              <a:buFont typeface="Wingdings" charset="2"/>
              <a:buChar char="§"/>
              <a:tabLst>
                <a:tab pos="2282825" algn="l"/>
              </a:tabLst>
            </a:pPr>
            <a:r>
              <a:rPr lang="en-US" sz="2000" dirty="0" err="1" smtClean="0">
                <a:solidFill>
                  <a:schemeClr val="accent2"/>
                </a:solidFill>
                <a:latin typeface="+mn-lt"/>
              </a:rPr>
              <a:t>Arrays.sort</a:t>
            </a:r>
            <a:r>
              <a:rPr lang="en-US" sz="2000" dirty="0" smtClean="0">
                <a:solidFill>
                  <a:schemeClr val="accent2"/>
                </a:solidFill>
                <a:latin typeface="+mn-lt"/>
              </a:rPr>
              <a:t> 	uses merge sort (when objects are stored)</a:t>
            </a:r>
          </a:p>
          <a:p>
            <a:pPr lvl="1">
              <a:tabLst>
                <a:tab pos="2795588" algn="l"/>
              </a:tabLst>
            </a:pPr>
            <a:r>
              <a:rPr lang="en-US" sz="2000" dirty="0">
                <a:solidFill>
                  <a:schemeClr val="accent2"/>
                </a:solidFill>
                <a:latin typeface="+mn-lt"/>
              </a:rPr>
              <a:t>	</a:t>
            </a:r>
            <a:r>
              <a:rPr lang="en-US" sz="2000" dirty="0" smtClean="0">
                <a:solidFill>
                  <a:schemeClr val="accent2"/>
                </a:solidFill>
                <a:latin typeface="+mn-lt"/>
              </a:rPr>
              <a:t>quick sort  (when primitives are stored)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93D0A6D-FB99-BD4F-9089-0EB6083B2CEF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440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Inheritance</a:t>
            </a:r>
          </a:p>
        </p:txBody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19200"/>
            <a:ext cx="4114800" cy="1828800"/>
          </a:xfrm>
        </p:spPr>
        <p:txBody>
          <a:bodyPr/>
          <a:lstStyle/>
          <a:p>
            <a:pPr marL="0" indent="4763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inheritance is a mechanism for enhancing existing classes</a:t>
            </a:r>
          </a:p>
          <a:p>
            <a:pPr marL="747713"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one of the most powerful techniques of object-oriented programming</a:t>
            </a:r>
          </a:p>
          <a:p>
            <a:pPr marL="747713"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allows for large-scale code reuse</a:t>
            </a:r>
          </a:p>
        </p:txBody>
      </p:sp>
      <p:pic>
        <p:nvPicPr>
          <p:cNvPr id="376837" name="Picture 5" descr="accoun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3143250"/>
            <a:ext cx="2819400" cy="219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038" name="Text Box 6"/>
          <p:cNvSpPr txBox="1">
            <a:spLocks noChangeArrowheads="1"/>
          </p:cNvSpPr>
          <p:nvPr/>
        </p:nvSpPr>
        <p:spPr bwMode="auto">
          <a:xfrm>
            <a:off x="5029200" y="1066800"/>
            <a:ext cx="4191000" cy="55816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Courier New" charset="0"/>
              </a:rPr>
              <a:t>public class BankAccount { </a:t>
            </a:r>
          </a:p>
          <a:p>
            <a:endParaRPr lang="en-US" sz="1200">
              <a:latin typeface="Courier New" charset="0"/>
            </a:endParaRPr>
          </a:p>
          <a:p>
            <a:r>
              <a:rPr lang="en-US" sz="1200">
                <a:latin typeface="Courier New" charset="0"/>
              </a:rPr>
              <a:t>  private double balance; </a:t>
            </a:r>
          </a:p>
          <a:p>
            <a:r>
              <a:rPr lang="en-US" sz="1200">
                <a:latin typeface="Courier New" charset="0"/>
              </a:rPr>
              <a:t>  private int accountNumber;</a:t>
            </a:r>
          </a:p>
          <a:p>
            <a:r>
              <a:rPr lang="en-US" sz="1200">
                <a:solidFill>
                  <a:schemeClr val="tx2"/>
                </a:solidFill>
                <a:latin typeface="Courier New" charset="0"/>
              </a:rPr>
              <a:t>  private static int nextNumber = 1;</a:t>
            </a:r>
          </a:p>
          <a:p>
            <a:r>
              <a:rPr lang="en-US" sz="1200">
                <a:latin typeface="Courier New" charset="0"/>
              </a:rPr>
              <a:t>  </a:t>
            </a:r>
          </a:p>
          <a:p>
            <a:r>
              <a:rPr lang="en-US" sz="1200">
                <a:latin typeface="Courier New" charset="0"/>
              </a:rPr>
              <a:t>  public BankAccount() { </a:t>
            </a:r>
          </a:p>
          <a:p>
            <a:r>
              <a:rPr lang="en-US" sz="1200">
                <a:latin typeface="Courier New" charset="0"/>
              </a:rPr>
              <a:t>      this.balance = 0;</a:t>
            </a:r>
          </a:p>
          <a:p>
            <a:r>
              <a:rPr lang="en-US" sz="1200">
                <a:solidFill>
                  <a:schemeClr val="tx2"/>
                </a:solidFill>
                <a:latin typeface="Courier New" charset="0"/>
              </a:rPr>
              <a:t>      </a:t>
            </a:r>
            <a:r>
              <a:rPr lang="en-US" sz="1200">
                <a:latin typeface="Courier New" charset="0"/>
              </a:rPr>
              <a:t>this.accountNumber =</a:t>
            </a:r>
            <a:r>
              <a:rPr lang="en-US" sz="1200">
                <a:solidFill>
                  <a:schemeClr val="tx2"/>
                </a:solidFill>
                <a:latin typeface="Courier New" charset="0"/>
              </a:rPr>
              <a:t> this.nextNumber;</a:t>
            </a:r>
          </a:p>
          <a:p>
            <a:r>
              <a:rPr lang="en-US" sz="1200">
                <a:solidFill>
                  <a:schemeClr val="tx2"/>
                </a:solidFill>
                <a:latin typeface="Courier New" charset="0"/>
              </a:rPr>
              <a:t>      this.nextNumber++;</a:t>
            </a:r>
          </a:p>
          <a:p>
            <a:r>
              <a:rPr lang="en-US" sz="1200">
                <a:latin typeface="Courier New" charset="0"/>
              </a:rPr>
              <a:t>  } </a:t>
            </a:r>
          </a:p>
          <a:p>
            <a:r>
              <a:rPr lang="en-US" sz="1200">
                <a:latin typeface="Courier New" charset="0"/>
              </a:rPr>
              <a:t>  </a:t>
            </a:r>
          </a:p>
          <a:p>
            <a:r>
              <a:rPr lang="en-US" sz="1200">
                <a:latin typeface="Courier New" charset="0"/>
              </a:rPr>
              <a:t>  public int getAccountNumber() {</a:t>
            </a:r>
          </a:p>
          <a:p>
            <a:r>
              <a:rPr lang="en-US" sz="1200">
                <a:latin typeface="Courier New" charset="0"/>
              </a:rPr>
              <a:t>      return this.accountNumber;</a:t>
            </a:r>
          </a:p>
          <a:p>
            <a:r>
              <a:rPr lang="en-US" sz="1200">
                <a:latin typeface="Courier New" charset="0"/>
              </a:rPr>
              <a:t>  }</a:t>
            </a:r>
          </a:p>
          <a:p>
            <a:r>
              <a:rPr lang="en-US" sz="1200">
                <a:latin typeface="Courier New" charset="0"/>
              </a:rPr>
              <a:t>  </a:t>
            </a:r>
          </a:p>
          <a:p>
            <a:r>
              <a:rPr lang="en-US" sz="1200">
                <a:latin typeface="Courier New" charset="0"/>
              </a:rPr>
              <a:t>  public double getBalance() {</a:t>
            </a:r>
          </a:p>
          <a:p>
            <a:r>
              <a:rPr lang="en-US" sz="1200">
                <a:latin typeface="Courier New" charset="0"/>
              </a:rPr>
              <a:t>      return this.balance;</a:t>
            </a:r>
          </a:p>
          <a:p>
            <a:r>
              <a:rPr lang="en-US" sz="1200">
                <a:latin typeface="Courier New" charset="0"/>
              </a:rPr>
              <a:t>  }</a:t>
            </a:r>
          </a:p>
          <a:p>
            <a:r>
              <a:rPr lang="en-US" sz="1200">
                <a:latin typeface="Courier New" charset="0"/>
              </a:rPr>
              <a:t>  </a:t>
            </a:r>
          </a:p>
          <a:p>
            <a:r>
              <a:rPr lang="en-US" sz="1200">
                <a:latin typeface="Courier New" charset="0"/>
              </a:rPr>
              <a:t>  public void deposit(double amount) {</a:t>
            </a:r>
          </a:p>
          <a:p>
            <a:r>
              <a:rPr lang="en-US" sz="1200">
                <a:latin typeface="Courier New" charset="0"/>
              </a:rPr>
              <a:t>      this.balance += amount;</a:t>
            </a:r>
          </a:p>
          <a:p>
            <a:r>
              <a:rPr lang="en-US" sz="1200">
                <a:latin typeface="Courier New" charset="0"/>
              </a:rPr>
              <a:t>  }</a:t>
            </a:r>
          </a:p>
          <a:p>
            <a:r>
              <a:rPr lang="en-US" sz="1200">
                <a:latin typeface="Courier New" charset="0"/>
              </a:rPr>
              <a:t>  </a:t>
            </a:r>
          </a:p>
          <a:p>
            <a:r>
              <a:rPr lang="en-US" sz="1200">
                <a:latin typeface="Courier New" charset="0"/>
              </a:rPr>
              <a:t>  public void withdraw(double amount) {</a:t>
            </a:r>
          </a:p>
          <a:p>
            <a:r>
              <a:rPr lang="en-US" sz="1200">
                <a:latin typeface="Courier New" charset="0"/>
              </a:rPr>
              <a:t>      if (amount &gt;= this.balance) {</a:t>
            </a:r>
          </a:p>
          <a:p>
            <a:r>
              <a:rPr lang="en-US" sz="1200">
                <a:latin typeface="Courier New" charset="0"/>
              </a:rPr>
              <a:t>          this.balance -= amount;</a:t>
            </a:r>
          </a:p>
          <a:p>
            <a:r>
              <a:rPr lang="en-US" sz="1200">
                <a:latin typeface="Courier New" charset="0"/>
              </a:rPr>
              <a:t>      }</a:t>
            </a:r>
          </a:p>
          <a:p>
            <a:r>
              <a:rPr lang="en-US" sz="1200">
                <a:latin typeface="Courier New" charset="0"/>
              </a:rPr>
              <a:t>  }</a:t>
            </a:r>
          </a:p>
          <a:p>
            <a:r>
              <a:rPr lang="en-US" sz="1200">
                <a:latin typeface="Courier New" charset="0"/>
              </a:rPr>
              <a:t>}</a:t>
            </a:r>
          </a:p>
        </p:txBody>
      </p:sp>
      <p:sp>
        <p:nvSpPr>
          <p:cNvPr id="44039" name="Rectangle 7"/>
          <p:cNvSpPr>
            <a:spLocks noChangeArrowheads="1"/>
          </p:cNvSpPr>
          <p:nvPr/>
        </p:nvSpPr>
        <p:spPr bwMode="auto">
          <a:xfrm>
            <a:off x="533400" y="5638800"/>
            <a:ext cx="41148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7713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here, a static field is used so that each account has a unique number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BEBBEAD-3982-1C43-988E-FAB3CEA2F4C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Class structure (cont.)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7467600" cy="5943600"/>
          </a:xfrm>
          <a:ln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endParaRPr lang="en-US" sz="1200" dirty="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. . .</a:t>
            </a:r>
          </a:p>
          <a:p>
            <a:pPr>
              <a:lnSpc>
                <a:spcPct val="80000"/>
              </a:lnSpc>
            </a:pPr>
            <a:endParaRPr lang="en-US" sz="1200" dirty="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/**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 * Gets the number of sides on the die object.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 *   @return  the number of sides (an N-sided die can roll 1 through N)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 */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public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getNumberOfSides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() 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	return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this.numSides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}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	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/**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 * Gets the number of rolls by </a:t>
            </a:r>
            <a:r>
              <a:rPr lang="en-US" sz="1200" dirty="0" smtClean="0">
                <a:latin typeface="Courier New" charset="0"/>
                <a:ea typeface="ＭＳ Ｐゴシック" charset="0"/>
                <a:cs typeface="ＭＳ Ｐゴシック" charset="0"/>
              </a:rPr>
              <a:t>the 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die object.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 *   @return  the number of times roll has been called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 */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public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getNumberOfRolls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() 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	return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this.numRolls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}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		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/**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 * Simulates a random roll of the die.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 *   @return  the value of the roll (for an N-sided die, 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 *            the roll is between 1 and N)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 */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public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roll() 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 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this.numRolls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++;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	return (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)(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Math.random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()*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this.getNumberOfSides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() + 1);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}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}</a:t>
            </a:r>
          </a:p>
        </p:txBody>
      </p:sp>
      <p:sp>
        <p:nvSpPr>
          <p:cNvPr id="17413" name="Text Box 4"/>
          <p:cNvSpPr txBox="1">
            <a:spLocks noChangeArrowheads="1"/>
          </p:cNvSpPr>
          <p:nvPr/>
        </p:nvSpPr>
        <p:spPr bwMode="auto">
          <a:xfrm>
            <a:off x="4419600" y="3962400"/>
            <a:ext cx="5029200" cy="79216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i="1">
                <a:latin typeface="Arial Narrow" charset="0"/>
              </a:rPr>
              <a:t>accessor method:</a:t>
            </a:r>
            <a:r>
              <a:rPr lang="en-US" sz="1800">
                <a:latin typeface="Arial Narrow" charset="0"/>
              </a:rPr>
              <a:t> provides access to a private field</a:t>
            </a:r>
          </a:p>
          <a:p>
            <a:pPr>
              <a:spcBef>
                <a:spcPct val="50000"/>
              </a:spcBef>
            </a:pPr>
            <a:r>
              <a:rPr lang="en-US" sz="1800" i="1">
                <a:latin typeface="Arial Narrow" charset="0"/>
              </a:rPr>
              <a:t>mutator method:</a:t>
            </a:r>
            <a:r>
              <a:rPr lang="en-US" sz="1800">
                <a:latin typeface="Arial Narrow" charset="0"/>
              </a:rPr>
              <a:t> changes one or more fields</a:t>
            </a:r>
            <a:endParaRPr lang="en-US" sz="1800" i="1">
              <a:latin typeface="Arial Narrow" charset="0"/>
            </a:endParaRPr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4419600" y="2590800"/>
            <a:ext cx="5029200" cy="6540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latin typeface="Arial Narrow" charset="0"/>
              </a:rPr>
              <a:t>a </a:t>
            </a:r>
            <a:r>
              <a:rPr lang="en-US" sz="1800" i="1">
                <a:latin typeface="Arial Narrow" charset="0"/>
              </a:rPr>
              <a:t>return statement</a:t>
            </a:r>
            <a:r>
              <a:rPr lang="en-US" sz="1800">
                <a:latin typeface="Arial Narrow" charset="0"/>
              </a:rPr>
              <a:t> specifies the value returned by a call to the method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5809BE1-EECF-B349-AF22-71B8143C791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30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450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Derived classes</a:t>
            </a:r>
          </a:p>
        </p:txBody>
      </p:sp>
      <p:sp>
        <p:nvSpPr>
          <p:cNvPr id="45060" name="Text Box 4"/>
          <p:cNvSpPr txBox="1">
            <a:spLocks noChangeArrowheads="1"/>
          </p:cNvSpPr>
          <p:nvPr/>
        </p:nvSpPr>
        <p:spPr bwMode="auto">
          <a:xfrm>
            <a:off x="76200" y="1143000"/>
            <a:ext cx="4648200" cy="30257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Courier New" charset="0"/>
              </a:rPr>
              <a:t>public class SavingsAccount extends BankAccount </a:t>
            </a:r>
            <a:br>
              <a:rPr lang="en-US" sz="1200">
                <a:latin typeface="Courier New" charset="0"/>
              </a:rPr>
            </a:br>
            <a:r>
              <a:rPr lang="en-US" sz="1200">
                <a:latin typeface="Courier New" charset="0"/>
              </a:rPr>
              <a:t>{ </a:t>
            </a:r>
            <a:br>
              <a:rPr lang="en-US" sz="1200">
                <a:latin typeface="Courier New" charset="0"/>
              </a:rPr>
            </a:br>
            <a:r>
              <a:rPr lang="en-US" sz="1200">
                <a:latin typeface="Courier New" charset="0"/>
              </a:rPr>
              <a:t>  private double interestRate; </a:t>
            </a:r>
            <a:br>
              <a:rPr lang="en-US" sz="1200">
                <a:latin typeface="Courier New" charset="0"/>
              </a:rPr>
            </a:br>
            <a:endParaRPr lang="en-US" sz="1200">
              <a:latin typeface="Courier New" charset="0"/>
            </a:endParaRPr>
          </a:p>
          <a:p>
            <a:r>
              <a:rPr lang="en-US" sz="1200">
                <a:latin typeface="Courier New" charset="0"/>
              </a:rPr>
              <a:t>  public SavingsAccount(double rate) </a:t>
            </a:r>
            <a:br>
              <a:rPr lang="en-US" sz="1200">
                <a:latin typeface="Courier New" charset="0"/>
              </a:rPr>
            </a:br>
            <a:r>
              <a:rPr lang="en-US" sz="1200">
                <a:latin typeface="Courier New" charset="0"/>
              </a:rPr>
              <a:t>  { </a:t>
            </a:r>
            <a:br>
              <a:rPr lang="en-US" sz="1200">
                <a:latin typeface="Courier New" charset="0"/>
              </a:rPr>
            </a:br>
            <a:r>
              <a:rPr lang="en-US" sz="1200">
                <a:latin typeface="Courier New" charset="0"/>
              </a:rPr>
              <a:t>    this.interestRate = rate; </a:t>
            </a:r>
            <a:br>
              <a:rPr lang="en-US" sz="1200">
                <a:latin typeface="Courier New" charset="0"/>
              </a:rPr>
            </a:br>
            <a:r>
              <a:rPr lang="en-US" sz="1200">
                <a:latin typeface="Courier New" charset="0"/>
              </a:rPr>
              <a:t>  } </a:t>
            </a:r>
            <a:br>
              <a:rPr lang="en-US" sz="1200">
                <a:latin typeface="Courier New" charset="0"/>
              </a:rPr>
            </a:br>
            <a:r>
              <a:rPr lang="en-US" sz="1200">
                <a:latin typeface="Courier New" charset="0"/>
              </a:rPr>
              <a:t/>
            </a:r>
            <a:br>
              <a:rPr lang="en-US" sz="1200">
                <a:latin typeface="Courier New" charset="0"/>
              </a:rPr>
            </a:br>
            <a:r>
              <a:rPr lang="en-US" sz="1200">
                <a:latin typeface="Courier New" charset="0"/>
              </a:rPr>
              <a:t>  public void addInterest() </a:t>
            </a:r>
            <a:br>
              <a:rPr lang="en-US" sz="1200">
                <a:latin typeface="Courier New" charset="0"/>
              </a:rPr>
            </a:br>
            <a:r>
              <a:rPr lang="en-US" sz="1200">
                <a:latin typeface="Courier New" charset="0"/>
              </a:rPr>
              <a:t>  { </a:t>
            </a:r>
            <a:br>
              <a:rPr lang="en-US" sz="1200">
                <a:latin typeface="Courier New" charset="0"/>
              </a:rPr>
            </a:br>
            <a:r>
              <a:rPr lang="en-US" sz="1200">
                <a:latin typeface="Courier New" charset="0"/>
              </a:rPr>
              <a:t>    double interest = </a:t>
            </a:r>
          </a:p>
          <a:p>
            <a:r>
              <a:rPr lang="en-US" sz="1200">
                <a:latin typeface="Courier New" charset="0"/>
              </a:rPr>
              <a:t>      this.getBalance()*this.interestRate/100; </a:t>
            </a:r>
            <a:br>
              <a:rPr lang="en-US" sz="1200">
                <a:latin typeface="Courier New" charset="0"/>
              </a:rPr>
            </a:br>
            <a:r>
              <a:rPr lang="en-US" sz="1200">
                <a:latin typeface="Courier New" charset="0"/>
              </a:rPr>
              <a:t>    this.deposit(interest); </a:t>
            </a:r>
            <a:br>
              <a:rPr lang="en-US" sz="1200">
                <a:latin typeface="Courier New" charset="0"/>
              </a:rPr>
            </a:br>
            <a:r>
              <a:rPr lang="en-US" sz="1200">
                <a:latin typeface="Courier New" charset="0"/>
              </a:rPr>
              <a:t>  } </a:t>
            </a:r>
          </a:p>
          <a:p>
            <a:r>
              <a:rPr lang="en-US" sz="1200">
                <a:latin typeface="Courier New" charset="0"/>
              </a:rPr>
              <a:t>}</a:t>
            </a:r>
          </a:p>
        </p:txBody>
      </p:sp>
      <p:sp>
        <p:nvSpPr>
          <p:cNvPr id="45061" name="Text Box 7"/>
          <p:cNvSpPr txBox="1">
            <a:spLocks noChangeArrowheads="1"/>
          </p:cNvSpPr>
          <p:nvPr/>
        </p:nvSpPr>
        <p:spPr bwMode="auto">
          <a:xfrm>
            <a:off x="4724400" y="914400"/>
            <a:ext cx="4648200" cy="61293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Courier New" charset="0"/>
              </a:rPr>
              <a:t>public class CheckingAccount extends BankAccount</a:t>
            </a:r>
          </a:p>
          <a:p>
            <a:r>
              <a:rPr lang="en-US" sz="1200">
                <a:latin typeface="Courier New" charset="0"/>
              </a:rPr>
              <a:t>{</a:t>
            </a:r>
          </a:p>
          <a:p>
            <a:r>
              <a:rPr lang="en-US" sz="1200">
                <a:latin typeface="Courier New" charset="0"/>
              </a:rPr>
              <a:t>  private int transCount;</a:t>
            </a:r>
          </a:p>
          <a:p>
            <a:r>
              <a:rPr lang="en-US" sz="1200">
                <a:latin typeface="Courier New" charset="0"/>
              </a:rPr>
              <a:t>  private static final int NUM_FREE = 3;</a:t>
            </a:r>
          </a:p>
          <a:p>
            <a:r>
              <a:rPr lang="en-US" sz="1200">
                <a:latin typeface="Courier New" charset="0"/>
              </a:rPr>
              <a:t>  private static final double TRANS_FEE = 2.0;</a:t>
            </a:r>
          </a:p>
          <a:p>
            <a:endParaRPr lang="en-US" sz="1200">
              <a:latin typeface="Courier New" charset="0"/>
            </a:endParaRPr>
          </a:p>
          <a:p>
            <a:r>
              <a:rPr lang="en-US" sz="1200">
                <a:latin typeface="Courier New" charset="0"/>
              </a:rPr>
              <a:t>  public CheckingAccount()</a:t>
            </a:r>
          </a:p>
          <a:p>
            <a:r>
              <a:rPr lang="en-US" sz="1200">
                <a:latin typeface="Courier New" charset="0"/>
              </a:rPr>
              <a:t>  {</a:t>
            </a:r>
          </a:p>
          <a:p>
            <a:r>
              <a:rPr lang="en-US" sz="1200">
                <a:latin typeface="Courier New" charset="0"/>
              </a:rPr>
              <a:t>    this.transCount = 0;</a:t>
            </a:r>
          </a:p>
          <a:p>
            <a:r>
              <a:rPr lang="en-US" sz="1200">
                <a:latin typeface="Courier New" charset="0"/>
              </a:rPr>
              <a:t>  }</a:t>
            </a:r>
          </a:p>
          <a:p>
            <a:endParaRPr lang="en-US" sz="1200">
              <a:latin typeface="Courier New" charset="0"/>
            </a:endParaRPr>
          </a:p>
          <a:p>
            <a:r>
              <a:rPr lang="en-US" sz="1200">
                <a:latin typeface="Courier New" charset="0"/>
              </a:rPr>
              <a:t>  public void deposit(double amount)</a:t>
            </a:r>
          </a:p>
          <a:p>
            <a:r>
              <a:rPr lang="en-US" sz="1200">
                <a:latin typeface="Courier New" charset="0"/>
              </a:rPr>
              <a:t>  {</a:t>
            </a:r>
          </a:p>
          <a:p>
            <a:r>
              <a:rPr lang="en-US" sz="1200">
                <a:latin typeface="Courier New" charset="0"/>
              </a:rPr>
              <a:t>    </a:t>
            </a:r>
            <a:r>
              <a:rPr lang="en-US" sz="1200">
                <a:solidFill>
                  <a:schemeClr val="tx2"/>
                </a:solidFill>
                <a:latin typeface="Courier New" charset="0"/>
              </a:rPr>
              <a:t>super.deposit(amount);</a:t>
            </a:r>
          </a:p>
          <a:p>
            <a:r>
              <a:rPr lang="en-US" sz="1200">
                <a:latin typeface="Courier New" charset="0"/>
              </a:rPr>
              <a:t>    this.transCount++;</a:t>
            </a:r>
          </a:p>
          <a:p>
            <a:r>
              <a:rPr lang="en-US" sz="1200">
                <a:latin typeface="Courier New" charset="0"/>
              </a:rPr>
              <a:t>  }</a:t>
            </a:r>
          </a:p>
          <a:p>
            <a:r>
              <a:rPr lang="en-US" sz="1200">
                <a:latin typeface="Courier New" charset="0"/>
              </a:rPr>
              <a:t>	</a:t>
            </a:r>
          </a:p>
          <a:p>
            <a:r>
              <a:rPr lang="en-US" sz="1200">
                <a:latin typeface="Courier New" charset="0"/>
              </a:rPr>
              <a:t>  public void withdraw(double amount)</a:t>
            </a:r>
          </a:p>
          <a:p>
            <a:r>
              <a:rPr lang="en-US" sz="1200">
                <a:latin typeface="Courier New" charset="0"/>
              </a:rPr>
              <a:t>  {</a:t>
            </a:r>
          </a:p>
          <a:p>
            <a:r>
              <a:rPr lang="en-US" sz="1200">
                <a:latin typeface="Courier New" charset="0"/>
              </a:rPr>
              <a:t>    </a:t>
            </a:r>
            <a:r>
              <a:rPr lang="en-US" sz="1200">
                <a:solidFill>
                  <a:schemeClr val="tx2"/>
                </a:solidFill>
                <a:latin typeface="Courier New" charset="0"/>
              </a:rPr>
              <a:t>super.withdraw(amount);</a:t>
            </a:r>
          </a:p>
          <a:p>
            <a:r>
              <a:rPr lang="en-US" sz="1200">
                <a:latin typeface="Courier New" charset="0"/>
              </a:rPr>
              <a:t>    this.transCount++;</a:t>
            </a:r>
          </a:p>
          <a:p>
            <a:r>
              <a:rPr lang="en-US" sz="1200">
                <a:latin typeface="Courier New" charset="0"/>
              </a:rPr>
              <a:t>  }</a:t>
            </a:r>
          </a:p>
          <a:p>
            <a:r>
              <a:rPr lang="en-US" sz="1200">
                <a:latin typeface="Courier New" charset="0"/>
              </a:rPr>
              <a:t>	</a:t>
            </a:r>
          </a:p>
          <a:p>
            <a:r>
              <a:rPr lang="en-US" sz="1200">
                <a:latin typeface="Courier New" charset="0"/>
              </a:rPr>
              <a:t>  public void deductFees()</a:t>
            </a:r>
          </a:p>
          <a:p>
            <a:r>
              <a:rPr lang="en-US" sz="1200">
                <a:latin typeface="Courier New" charset="0"/>
              </a:rPr>
              <a:t>  {</a:t>
            </a:r>
          </a:p>
          <a:p>
            <a:r>
              <a:rPr lang="en-US" sz="1200">
                <a:latin typeface="Courier New" charset="0"/>
              </a:rPr>
              <a:t>    if (this.transCount &gt; NUM_FREE) {</a:t>
            </a:r>
          </a:p>
          <a:p>
            <a:r>
              <a:rPr lang="en-US" sz="1200">
                <a:latin typeface="Courier New" charset="0"/>
              </a:rPr>
              <a:t>      double fees = </a:t>
            </a:r>
          </a:p>
          <a:p>
            <a:r>
              <a:rPr lang="en-US" sz="1200">
                <a:latin typeface="Courier New" charset="0"/>
              </a:rPr>
              <a:t>        TRANS_FEE*(this.transCount – NUM_FREE);</a:t>
            </a:r>
          </a:p>
          <a:p>
            <a:r>
              <a:rPr lang="en-US" sz="1200">
                <a:latin typeface="Courier New" charset="0"/>
              </a:rPr>
              <a:t>      </a:t>
            </a:r>
            <a:r>
              <a:rPr lang="en-US" sz="1200">
                <a:solidFill>
                  <a:schemeClr val="tx2"/>
                </a:solidFill>
                <a:latin typeface="Courier New" charset="0"/>
              </a:rPr>
              <a:t>super.withdraw(fees);</a:t>
            </a:r>
          </a:p>
          <a:p>
            <a:r>
              <a:rPr lang="en-US" sz="1200">
                <a:latin typeface="Courier New" charset="0"/>
              </a:rPr>
              <a:t>    }</a:t>
            </a:r>
          </a:p>
          <a:p>
            <a:r>
              <a:rPr lang="en-US" sz="1200">
                <a:latin typeface="Courier New" charset="0"/>
              </a:rPr>
              <a:t>    this.transCount = 0;</a:t>
            </a:r>
          </a:p>
          <a:p>
            <a:r>
              <a:rPr lang="en-US" sz="1200">
                <a:latin typeface="Courier New" charset="0"/>
              </a:rPr>
              <a:t>  }</a:t>
            </a:r>
          </a:p>
          <a:p>
            <a:r>
              <a:rPr lang="en-US" sz="1200">
                <a:latin typeface="Courier New" charset="0"/>
              </a:rPr>
              <a:t>}</a:t>
            </a:r>
          </a:p>
        </p:txBody>
      </p:sp>
      <p:sp>
        <p:nvSpPr>
          <p:cNvPr id="45062" name="Text Box 8"/>
          <p:cNvSpPr txBox="1">
            <a:spLocks noChangeArrowheads="1"/>
          </p:cNvSpPr>
          <p:nvPr/>
        </p:nvSpPr>
        <p:spPr bwMode="auto">
          <a:xfrm>
            <a:off x="533400" y="4495800"/>
            <a:ext cx="3886200" cy="176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46075" indent="-2317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dirty="0">
                <a:solidFill>
                  <a:schemeClr val="accent2"/>
                </a:solidFill>
                <a:latin typeface="Arial Narrow" charset="0"/>
              </a:rPr>
              <a:t>a derived class automatically inherits all fields and methods (but private fields are inaccessible)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en-US" sz="2000" dirty="0">
                <a:solidFill>
                  <a:schemeClr val="accent2"/>
                </a:solidFill>
                <a:latin typeface="Arial Narrow" charset="0"/>
              </a:rPr>
              <a:t>can override existing methods or add new fields/methods as needed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EE6CD83-FB17-9246-AAED-1F530A26213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31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460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Inheritance &amp; polymorphism</a:t>
            </a:r>
          </a:p>
        </p:txBody>
      </p:sp>
      <p:sp>
        <p:nvSpPr>
          <p:cNvPr id="46084" name="Rectangle 4"/>
          <p:cNvSpPr>
            <a:spLocks noChangeArrowheads="1"/>
          </p:cNvSpPr>
          <p:nvPr/>
        </p:nvSpPr>
        <p:spPr bwMode="auto">
          <a:xfrm>
            <a:off x="1219200" y="2743200"/>
            <a:ext cx="6705600" cy="3886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public void showAccount(BankAccount acct) {</a:t>
            </a:r>
          </a:p>
          <a:p>
            <a:pPr marL="342900" indent="-342900"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    System.out.println("Account " + acct.getAccountNumber() + ": $" + </a:t>
            </a:r>
          </a:p>
          <a:p>
            <a:pPr marL="342900" indent="-342900"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                       acct.getBalance());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}</a:t>
            </a:r>
          </a:p>
          <a:p>
            <a:pPr marL="342900" indent="-342900">
              <a:spcBef>
                <a:spcPct val="20000"/>
              </a:spcBef>
            </a:pPr>
            <a:endParaRPr lang="en-US" sz="1200">
              <a:latin typeface="Courier New" charset="0"/>
            </a:endParaRPr>
          </a:p>
          <a:p>
            <a:pPr marL="342900" indent="-342900">
              <a:spcBef>
                <a:spcPct val="20000"/>
              </a:spcBef>
            </a:pPr>
            <a:endParaRPr lang="en-US" sz="1200">
              <a:latin typeface="Courier New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BankAccount acct1 = new BankAccount();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…</a:t>
            </a:r>
          </a:p>
          <a:p>
            <a:pPr marL="342900" indent="-342900"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showAccount(acct1);</a:t>
            </a:r>
          </a:p>
          <a:p>
            <a:pPr marL="342900" indent="-342900">
              <a:spcBef>
                <a:spcPct val="20000"/>
              </a:spcBef>
            </a:pPr>
            <a:endParaRPr lang="en-US" sz="1200">
              <a:latin typeface="Courier New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SavingsAccount acct2 = new SavingsAccount();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…</a:t>
            </a:r>
          </a:p>
          <a:p>
            <a:pPr marL="342900" indent="-342900"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showAccount(acct2);</a:t>
            </a:r>
          </a:p>
          <a:p>
            <a:pPr marL="342900" indent="-342900">
              <a:spcBef>
                <a:spcPct val="20000"/>
              </a:spcBef>
            </a:pPr>
            <a:endParaRPr lang="en-US" sz="1200">
              <a:latin typeface="Courier New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CheckingAccount acct3 = new CheckingAccount();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…</a:t>
            </a:r>
          </a:p>
          <a:p>
            <a:pPr marL="342900" indent="-342900"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showAccount(acct3);</a:t>
            </a:r>
          </a:p>
          <a:p>
            <a:pPr marL="342900" indent="-342900">
              <a:spcBef>
                <a:spcPct val="20000"/>
              </a:spcBef>
            </a:pPr>
            <a:endParaRPr lang="en-US" sz="1200">
              <a:latin typeface="Courier New" charset="0"/>
            </a:endParaRPr>
          </a:p>
          <a:p>
            <a:pPr marL="342900" indent="-342900">
              <a:spcBef>
                <a:spcPct val="20000"/>
              </a:spcBef>
            </a:pPr>
            <a:endParaRPr lang="en-US" sz="1200">
              <a:latin typeface="Courier New" charset="0"/>
            </a:endParaRPr>
          </a:p>
        </p:txBody>
      </p:sp>
      <p:sp>
        <p:nvSpPr>
          <p:cNvPr id="46085" name="Rectangle 5"/>
          <p:cNvSpPr>
            <a:spLocks noChangeArrowheads="1"/>
          </p:cNvSpPr>
          <p:nvPr/>
        </p:nvSpPr>
        <p:spPr bwMode="auto">
          <a:xfrm>
            <a:off x="669925" y="1219200"/>
            <a:ext cx="8702675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polymorphism applies to classes in an inheritance hierarchy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can pass a derived class wherever the parent class is expected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the appropriate method for the class is called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8E3713C-3DCC-4141-BFC7-D7517683A9D8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public static void main</a:t>
            </a: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2192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using the BlueJ IDE, we could 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create objects by right-clicking on the class icon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call methods on an object by right-clicking on the object icon</a:t>
            </a:r>
          </a:p>
        </p:txBody>
      </p:sp>
      <p:sp>
        <p:nvSpPr>
          <p:cNvPr id="18437" name="Rectangle 4"/>
          <p:cNvSpPr>
            <a:spLocks noChangeArrowheads="1"/>
          </p:cNvSpPr>
          <p:nvPr/>
        </p:nvSpPr>
        <p:spPr bwMode="auto">
          <a:xfrm>
            <a:off x="685800" y="2667000"/>
            <a:ext cx="8702675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the more general approach is to have a separate "driver" class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if a class has a "public static void main" method, it will automatically be executed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a </a:t>
            </a:r>
            <a:r>
              <a:rPr lang="en-US" sz="1800" dirty="0">
                <a:latin typeface="Courier New" charset="0"/>
              </a:rPr>
              <a:t>static</a:t>
            </a:r>
            <a:r>
              <a:rPr lang="en-US" sz="2000" dirty="0">
                <a:latin typeface="Arial Narrow" charset="0"/>
              </a:rPr>
              <a:t> method belongs to the entire class, you don't have to create an object in order to call the method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 dirty="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 dirty="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 dirty="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 dirty="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 dirty="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 dirty="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 dirty="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 smtClean="0">
                <a:latin typeface="Arial Narrow" charset="0"/>
              </a:rPr>
              <a:t>to avoid confusion, a class should either be an </a:t>
            </a:r>
            <a:r>
              <a:rPr lang="en-US" sz="2000" i="1" dirty="0" smtClean="0">
                <a:latin typeface="Arial Narrow" charset="0"/>
              </a:rPr>
              <a:t>object-generator </a:t>
            </a:r>
            <a:r>
              <a:rPr lang="en-US" sz="2000" dirty="0" smtClean="0">
                <a:latin typeface="Arial Narrow" charset="0"/>
              </a:rPr>
              <a:t>(fields &amp; non-static methods) or a </a:t>
            </a:r>
            <a:r>
              <a:rPr lang="en-US" sz="2000" i="1" dirty="0" smtClean="0">
                <a:latin typeface="Arial Narrow" charset="0"/>
              </a:rPr>
              <a:t>driver</a:t>
            </a:r>
            <a:r>
              <a:rPr lang="en-US" sz="2000" dirty="0" smtClean="0">
                <a:latin typeface="Arial Narrow" charset="0"/>
              </a:rPr>
              <a:t> (main &amp; possibly static helper methods)</a:t>
            </a:r>
            <a:endParaRPr lang="en-US" sz="2000" dirty="0">
              <a:latin typeface="Arial Narrow" charset="0"/>
            </a:endParaRPr>
          </a:p>
        </p:txBody>
      </p:sp>
      <p:sp>
        <p:nvSpPr>
          <p:cNvPr id="18438" name="Rectangle 5"/>
          <p:cNvSpPr>
            <a:spLocks noChangeArrowheads="1"/>
          </p:cNvSpPr>
          <p:nvPr/>
        </p:nvSpPr>
        <p:spPr bwMode="auto">
          <a:xfrm>
            <a:off x="1981200" y="4114800"/>
            <a:ext cx="4800600" cy="190500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public class DiceRoller {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public static void main(String[] args) {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Die d1 = new Die();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Die d2 = new Die();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endParaRPr lang="en-US" sz="1200">
              <a:solidFill>
                <a:schemeClr val="accent2"/>
              </a:solidFill>
              <a:latin typeface="Courier New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	  int roll = d1.roll() + d2.roll();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endParaRPr lang="en-US" sz="1200">
              <a:solidFill>
                <a:schemeClr val="accent2"/>
              </a:solidFill>
              <a:latin typeface="Courier New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System.out.println("You rolled a " + roll);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}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A0141C6-1817-C34B-B633-FEB1C9B3C735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Java variables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3276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variable names consist of letters, digits, and underscores 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must start with a letter (can use underscore, but don't)</a:t>
            </a:r>
          </a:p>
          <a:p>
            <a:pPr lvl="1">
              <a:lnSpc>
                <a:spcPct val="70000"/>
              </a:lnSpc>
            </a:pPr>
            <a:endParaRPr lang="en-US">
              <a:latin typeface="Arial Narro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naming conventions: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class names start with a capital letter </a:t>
            </a:r>
          </a:p>
          <a:p>
            <a:pPr lvl="2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– e.g., </a:t>
            </a:r>
            <a:r>
              <a:rPr lang="en-US" sz="1800">
                <a:latin typeface="Courier New" charset="0"/>
                <a:ea typeface="ＭＳ Ｐゴシック" charset="0"/>
              </a:rPr>
              <a:t>Die</a:t>
            </a:r>
            <a:r>
              <a:rPr lang="en-US">
                <a:latin typeface="Arial Narrow" charset="0"/>
                <a:ea typeface="ＭＳ Ｐゴシック" charset="0"/>
              </a:rPr>
              <a:t>, </a:t>
            </a:r>
            <a:r>
              <a:rPr lang="en-US" sz="1800">
                <a:latin typeface="Courier New" charset="0"/>
                <a:ea typeface="ＭＳ Ｐゴシック" charset="0"/>
              </a:rPr>
              <a:t>String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methods, fields, parameters, and local variables start with a lowercase letter </a:t>
            </a:r>
          </a:p>
          <a:p>
            <a:pPr lvl="2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– e.g., </a:t>
            </a:r>
            <a:r>
              <a:rPr lang="en-US" sz="1800">
                <a:latin typeface="Courier New" charset="0"/>
                <a:ea typeface="ＭＳ Ｐゴシック" charset="0"/>
              </a:rPr>
              <a:t>roll</a:t>
            </a:r>
            <a:r>
              <a:rPr lang="en-US">
                <a:latin typeface="Arial Narrow" charset="0"/>
                <a:ea typeface="ＭＳ Ｐゴシック" charset="0"/>
              </a:rPr>
              <a:t>, </a:t>
            </a:r>
            <a:r>
              <a:rPr lang="en-US" sz="1800">
                <a:latin typeface="Courier New" charset="0"/>
                <a:ea typeface="ＭＳ Ｐゴシック" charset="0"/>
              </a:rPr>
              <a:t>getNumberOfRolls</a:t>
            </a:r>
            <a:r>
              <a:rPr lang="en-US">
                <a:latin typeface="Arial Narrow" charset="0"/>
                <a:ea typeface="ＭＳ Ｐゴシック" charset="0"/>
              </a:rPr>
              <a:t>, </a:t>
            </a:r>
            <a:r>
              <a:rPr lang="en-US" sz="1800">
                <a:latin typeface="Courier New" charset="0"/>
                <a:ea typeface="ＭＳ Ｐゴシック" charset="0"/>
              </a:rPr>
              <a:t>numRolls</a:t>
            </a:r>
            <a:r>
              <a:rPr lang="en-US">
                <a:latin typeface="Arial Narrow" charset="0"/>
                <a:ea typeface="ＭＳ Ｐゴシック" charset="0"/>
              </a:rPr>
              <a:t>, </a:t>
            </a:r>
            <a:r>
              <a:rPr lang="en-US" sz="1800">
                <a:latin typeface="Courier New" charset="0"/>
                <a:ea typeface="ＭＳ Ｐゴシック" charset="0"/>
              </a:rPr>
              <a:t>numSides</a:t>
            </a:r>
            <a:r>
              <a:rPr lang="en-US">
                <a:latin typeface="Arial Narrow" charset="0"/>
                <a:ea typeface="ＭＳ Ｐゴシック" charset="0"/>
              </a:rPr>
              <a:t>, </a:t>
            </a:r>
            <a:r>
              <a:rPr lang="en-US" sz="1800">
                <a:latin typeface="Courier New" charset="0"/>
                <a:ea typeface="ＭＳ Ｐゴシック" charset="0"/>
              </a:rPr>
              <a:t>sides</a:t>
            </a:r>
            <a:r>
              <a:rPr lang="en-US">
                <a:latin typeface="Arial Narrow" charset="0"/>
                <a:ea typeface="ＭＳ Ｐゴシック" charset="0"/>
              </a:rPr>
              <a:t>, </a:t>
            </a:r>
            <a:r>
              <a:rPr lang="en-US" sz="1800">
                <a:latin typeface="Courier New" charset="0"/>
                <a:ea typeface="ＭＳ Ｐゴシック" charset="0"/>
              </a:rPr>
              <a:t>i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constants (i.e., </a:t>
            </a:r>
            <a:r>
              <a:rPr lang="en-US" sz="1800">
                <a:latin typeface="Courier New" charset="0"/>
                <a:ea typeface="ＭＳ Ｐゴシック" charset="0"/>
              </a:rPr>
              <a:t>final</a:t>
            </a:r>
            <a:r>
              <a:rPr lang="en-US">
                <a:latin typeface="Arial Narrow" charset="0"/>
                <a:ea typeface="ＭＳ Ｐゴシック" charset="0"/>
              </a:rPr>
              <a:t> values) are in all capitals </a:t>
            </a:r>
          </a:p>
          <a:p>
            <a:pPr lvl="2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– e.g., </a:t>
            </a:r>
            <a:r>
              <a:rPr lang="en-US" sz="1800">
                <a:latin typeface="Courier New" charset="0"/>
                <a:ea typeface="ＭＳ Ｐゴシック" charset="0"/>
              </a:rPr>
              <a:t>MAX_SCORE</a:t>
            </a:r>
            <a:r>
              <a:rPr lang="en-US">
                <a:latin typeface="Arial Narrow" charset="0"/>
                <a:ea typeface="ＭＳ Ｐゴシック" charset="0"/>
              </a:rPr>
              <a:t>, </a:t>
            </a:r>
            <a:r>
              <a:rPr lang="en-US" sz="1800">
                <a:latin typeface="Courier New" charset="0"/>
                <a:ea typeface="ＭＳ Ｐゴシック" charset="0"/>
              </a:rPr>
              <a:t>DEFAULT_SIZE</a:t>
            </a:r>
            <a:endParaRPr lang="en-US">
              <a:latin typeface="Arial Narrow" charset="0"/>
              <a:ea typeface="ＭＳ Ｐゴシック" charset="0"/>
            </a:endParaRPr>
          </a:p>
        </p:txBody>
      </p:sp>
      <p:sp>
        <p:nvSpPr>
          <p:cNvPr id="349188" name="Rectangle 4"/>
          <p:cNvSpPr>
            <a:spLocks noChangeArrowheads="1"/>
          </p:cNvSpPr>
          <p:nvPr/>
        </p:nvSpPr>
        <p:spPr bwMode="auto">
          <a:xfrm>
            <a:off x="533400" y="4724400"/>
            <a:ext cx="86868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primitive types are predefined in </a:t>
            </a:r>
            <a:r>
              <a:rPr lang="en-US" dirty="0" smtClean="0">
                <a:solidFill>
                  <a:schemeClr val="accent2"/>
                </a:solidFill>
                <a:latin typeface="Arial Narrow" charset="0"/>
              </a:rPr>
              <a:t>Java</a:t>
            </a:r>
            <a:endParaRPr lang="en-US" sz="2000" dirty="0">
              <a:solidFill>
                <a:schemeClr val="accent2"/>
              </a:solidFill>
              <a:latin typeface="Courier Ne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600" dirty="0" err="1">
                <a:solidFill>
                  <a:srgbClr val="FF0033"/>
                </a:solidFill>
                <a:latin typeface="Courier New" charset="0"/>
              </a:rPr>
              <a:t>int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</a:rPr>
              <a:t>num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;		double x = 5.8</a:t>
            </a:r>
            <a:r>
              <a:rPr lang="en-US" sz="1600" dirty="0" smtClean="0">
                <a:solidFill>
                  <a:srgbClr val="FF0033"/>
                </a:solidFill>
                <a:latin typeface="Courier New" charset="0"/>
              </a:rPr>
              <a:t>;	char </a:t>
            </a:r>
            <a:r>
              <a:rPr lang="en-US" sz="1600" dirty="0" err="1" smtClean="0">
                <a:solidFill>
                  <a:srgbClr val="FF0033"/>
                </a:solidFill>
                <a:latin typeface="Courier New" charset="0"/>
              </a:rPr>
              <a:t>ch</a:t>
            </a:r>
            <a:r>
              <a:rPr lang="en-US" sz="1600" dirty="0" smtClean="0">
                <a:solidFill>
                  <a:srgbClr val="FF0033"/>
                </a:solidFill>
                <a:latin typeface="Courier New" charset="0"/>
              </a:rPr>
              <a:t> = '?';</a:t>
            </a:r>
            <a:endParaRPr lang="en-US" sz="1600" dirty="0">
              <a:solidFill>
                <a:srgbClr val="FF0033"/>
              </a:solidFill>
              <a:latin typeface="Courier Ne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600" dirty="0" err="1">
                <a:solidFill>
                  <a:srgbClr val="FF0033"/>
                </a:solidFill>
                <a:latin typeface="Courier New" charset="0"/>
              </a:rPr>
              <a:t>num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 = 0</a:t>
            </a:r>
            <a:r>
              <a:rPr lang="en-US" sz="1600" dirty="0" smtClean="0">
                <a:solidFill>
                  <a:srgbClr val="FF0033"/>
                </a:solidFill>
                <a:latin typeface="Courier New" charset="0"/>
              </a:rPr>
              <a:t>;					</a:t>
            </a:r>
            <a:r>
              <a:rPr lang="en-US" sz="1600" dirty="0" err="1" smtClean="0">
                <a:solidFill>
                  <a:srgbClr val="FF0033"/>
                </a:solidFill>
                <a:latin typeface="Courier New" charset="0"/>
              </a:rPr>
              <a:t>boolean</a:t>
            </a:r>
            <a:r>
              <a:rPr lang="en-US" sz="1600" dirty="0" smtClean="0">
                <a:solidFill>
                  <a:srgbClr val="FF0033"/>
                </a:solidFill>
                <a:latin typeface="Courier New" charset="0"/>
              </a:rPr>
              <a:t> flag = false;</a:t>
            </a:r>
            <a:endParaRPr lang="en-US" sz="1600" dirty="0">
              <a:solidFill>
                <a:srgbClr val="FF0033"/>
              </a:solidFill>
              <a:latin typeface="Courier New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object types are those defined by </a:t>
            </a:r>
            <a:r>
              <a:rPr lang="en-US" dirty="0" smtClean="0">
                <a:solidFill>
                  <a:schemeClr val="accent2"/>
                </a:solidFill>
                <a:latin typeface="Arial Narrow" charset="0"/>
              </a:rPr>
              <a:t>classes</a:t>
            </a:r>
            <a:endParaRPr lang="en-US" sz="2000" dirty="0">
              <a:solidFill>
                <a:schemeClr val="accent2"/>
              </a:solidFill>
              <a:latin typeface="Courier Ne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Die d8 = new Die(8)</a:t>
            </a:r>
            <a:r>
              <a:rPr lang="en-US" sz="1600" dirty="0" smtClean="0">
                <a:solidFill>
                  <a:srgbClr val="FF0033"/>
                </a:solidFill>
                <a:latin typeface="Courier New" charset="0"/>
              </a:rPr>
              <a:t>;		String str1 = "foo";</a:t>
            </a:r>
            <a:endParaRPr lang="en-US" sz="1600" dirty="0">
              <a:solidFill>
                <a:srgbClr val="FF0033"/>
              </a:solidFill>
              <a:latin typeface="Courier Ne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600" dirty="0" err="1">
                <a:solidFill>
                  <a:srgbClr val="FF0033"/>
                </a:solidFill>
                <a:latin typeface="Courier New" charset="0"/>
              </a:rPr>
              <a:t>int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 result = d8.roll()</a:t>
            </a:r>
            <a:r>
              <a:rPr lang="en-US" sz="1600" dirty="0" smtClean="0">
                <a:solidFill>
                  <a:srgbClr val="FF0033"/>
                </a:solidFill>
                <a:latin typeface="Courier New" charset="0"/>
              </a:rPr>
              <a:t>;		String str2 = new String("foo");</a:t>
            </a:r>
            <a:endParaRPr lang="en-US" sz="1600" dirty="0">
              <a:solidFill>
                <a:srgbClr val="FF0033"/>
              </a:solidFill>
              <a:latin typeface="Courier Ne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918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3665A19-048A-D842-BBE3-C388FD1A6E5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8991600" cy="685800"/>
          </a:xfrm>
        </p:spPr>
        <p:txBody>
          <a:bodyPr/>
          <a:lstStyle/>
          <a:p>
            <a:r>
              <a:rPr lang="en-US" dirty="0" smtClean="0">
                <a:latin typeface="Arial Narrow" charset="0"/>
                <a:ea typeface="ＭＳ Ｐゴシック" charset="0"/>
                <a:cs typeface="ＭＳ Ｐゴシック" charset="0"/>
              </a:rPr>
              <a:t>Class composition</a:t>
            </a: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14800" y="1079665"/>
            <a:ext cx="5257800" cy="5702136"/>
          </a:xfrm>
          <a:ln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public class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PigGame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{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  private final static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GOAL_POINTS = 100</a:t>
            </a:r>
            <a:r>
              <a:rPr lang="en-US" sz="1200" dirty="0" smtClean="0">
                <a:latin typeface="Courier New" charset="0"/>
                <a:ea typeface="ＭＳ Ｐゴシック" charset="0"/>
                <a:cs typeface="ＭＳ Ｐゴシック" charset="0"/>
              </a:rPr>
              <a:t>;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endParaRPr lang="en-US" sz="1200" dirty="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  private Die roller = new Die();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  private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threshold;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endParaRPr lang="en-US" sz="1200" dirty="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200" dirty="0" smtClean="0">
                <a:latin typeface="Courier New" charset="0"/>
                <a:ea typeface="ＭＳ Ｐゴシック" charset="0"/>
                <a:cs typeface="ＭＳ Ｐゴシック" charset="0"/>
              </a:rPr>
              <a:t>    public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PigGame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cutoff) {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     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this.threshold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= cutoff;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     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this.roller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= new Die();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  }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endParaRPr lang="en-US" sz="1200" dirty="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  public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playTurn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() {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     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turnPoints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= 0;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      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      while (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turnPoints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&lt;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this.threshold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) {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         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roll =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this.roller.roll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();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          //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System.out.println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(roll);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          if (roll == 1) {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              return 0;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          }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          else {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             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turnPoints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+= roll;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          }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      }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      return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turnPoints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;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  }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  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200" dirty="0" smtClean="0">
                <a:latin typeface="Courier New" charset="0"/>
                <a:ea typeface="ＭＳ Ｐゴシック" charset="0"/>
                <a:cs typeface="ＭＳ Ｐゴシック" charset="0"/>
              </a:rPr>
              <a:t>    public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playGame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() {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     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totalPoints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= 0;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     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turn = 0;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      while (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totalPoints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&lt;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PigGame.GOAL_POINTS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) {            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         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totalPoints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+=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this.playTurn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();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          //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System.out.println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totalPoints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);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          turn++;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      } 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      return turn;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  }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200" dirty="0" smtClean="0">
                <a:latin typeface="Courier New" charset="0"/>
                <a:ea typeface="ＭＳ Ｐゴシック" charset="0"/>
                <a:cs typeface="ＭＳ Ｐゴシック" charset="0"/>
              </a:rPr>
              <a:t>}</a:t>
            </a:r>
            <a:endParaRPr lang="en-US" sz="1200" dirty="0">
              <a:latin typeface="Courier Ne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1509" name="Text Box 4"/>
          <p:cNvSpPr txBox="1">
            <a:spLocks noChangeArrowheads="1"/>
          </p:cNvSpPr>
          <p:nvPr/>
        </p:nvSpPr>
        <p:spPr bwMode="auto">
          <a:xfrm>
            <a:off x="381000" y="1079665"/>
            <a:ext cx="3581400" cy="5730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indent="-2254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fields </a:t>
            </a:r>
            <a:r>
              <a:rPr lang="en-US" dirty="0" smtClean="0">
                <a:solidFill>
                  <a:schemeClr val="accent2"/>
                </a:solidFill>
                <a:latin typeface="Arial Narrow" charset="0"/>
              </a:rPr>
              <a:t>can be</a:t>
            </a:r>
            <a:endParaRPr lang="en-US" sz="2000" dirty="0">
              <a:latin typeface="Arial Narrow" charset="0"/>
            </a:endParaRPr>
          </a:p>
          <a:p>
            <a:pPr marL="461963" lvl="1">
              <a:spcBef>
                <a:spcPct val="20000"/>
              </a:spcBef>
              <a:buFont typeface="Wingdings" charset="2"/>
              <a:buChar char="ü"/>
            </a:pPr>
            <a:r>
              <a:rPr lang="en-US" sz="2000" dirty="0">
                <a:latin typeface="Arial Narrow" charset="0"/>
              </a:rPr>
              <a:t>primitive types</a:t>
            </a:r>
          </a:p>
          <a:p>
            <a:pPr marL="461963" lvl="1">
              <a:spcBef>
                <a:spcPct val="20000"/>
              </a:spcBef>
              <a:buFont typeface="Wingdings" charset="2"/>
              <a:buChar char="ü"/>
            </a:pPr>
            <a:r>
              <a:rPr lang="en-US" sz="2000" dirty="0">
                <a:latin typeface="Arial Narrow" charset="0"/>
              </a:rPr>
              <a:t>instances of other classes</a:t>
            </a:r>
          </a:p>
          <a:p>
            <a:pPr marL="461963" lvl="1">
              <a:spcBef>
                <a:spcPct val="20000"/>
              </a:spcBef>
              <a:buFont typeface="Wingdings" charset="2"/>
              <a:buChar char="ü"/>
            </a:pPr>
            <a:r>
              <a:rPr lang="en-US" sz="1800" dirty="0" smtClean="0">
                <a:latin typeface="Courier New" charset="0"/>
                <a:ea typeface="Courier New" charset="0"/>
                <a:cs typeface="Courier New" charset="0"/>
              </a:rPr>
              <a:t>static</a:t>
            </a:r>
            <a:r>
              <a:rPr lang="en-US" sz="1800" dirty="0" smtClean="0">
                <a:latin typeface="Arial Narrow" charset="0"/>
              </a:rPr>
              <a:t> </a:t>
            </a:r>
            <a:r>
              <a:rPr lang="en-US" sz="2000" dirty="0">
                <a:latin typeface="Arial Narrow" charset="0"/>
              </a:rPr>
              <a:t>(shared by the class)</a:t>
            </a:r>
          </a:p>
          <a:p>
            <a:pPr marL="461963" lvl="1">
              <a:spcBef>
                <a:spcPct val="20000"/>
              </a:spcBef>
              <a:buFont typeface="Wingdings" charset="2"/>
              <a:buChar char="ü"/>
            </a:pPr>
            <a:r>
              <a:rPr lang="en-US" sz="1800" dirty="0">
                <a:latin typeface="Courier New" charset="0"/>
                <a:ea typeface="Courier New" charset="0"/>
                <a:cs typeface="Courier New" charset="0"/>
              </a:rPr>
              <a:t>final</a:t>
            </a:r>
            <a:r>
              <a:rPr lang="en-US" sz="2000" dirty="0">
                <a:latin typeface="Arial Narrow" charset="0"/>
              </a:rPr>
              <a:t> (cannot be changed)</a:t>
            </a:r>
          </a:p>
          <a:p>
            <a:pPr>
              <a:spcBef>
                <a:spcPct val="20000"/>
              </a:spcBef>
            </a:pPr>
            <a:endParaRPr lang="en-US" sz="1600" dirty="0">
              <a:solidFill>
                <a:schemeClr val="accent2"/>
              </a:solidFill>
              <a:latin typeface="Arial Narrow" charset="0"/>
            </a:endParaRPr>
          </a:p>
          <a:p>
            <a:r>
              <a:rPr lang="en-US" dirty="0" smtClean="0">
                <a:solidFill>
                  <a:schemeClr val="accent2"/>
                </a:solidFill>
                <a:latin typeface="Arial Narrow" charset="0"/>
              </a:rPr>
              <a:t>control statements</a:t>
            </a:r>
            <a:endParaRPr lang="en-US" dirty="0">
              <a:solidFill>
                <a:schemeClr val="accent2"/>
              </a:solidFill>
              <a:latin typeface="Arial Narrow" charset="0"/>
            </a:endParaRPr>
          </a:p>
          <a:p>
            <a:pPr marL="577850" lvl="1" indent="-342900">
              <a:buFont typeface="Arial" charset="0"/>
              <a:buChar char="•"/>
            </a:pPr>
            <a:r>
              <a:rPr lang="en-US" sz="2000" dirty="0" smtClean="0">
                <a:latin typeface="Arial Narrow" charset="0"/>
              </a:rPr>
              <a:t>if statement</a:t>
            </a:r>
          </a:p>
          <a:p>
            <a:pPr marL="577850" lvl="1" indent="-342900">
              <a:buFont typeface="Arial" charset="0"/>
              <a:buChar char="•"/>
            </a:pPr>
            <a:r>
              <a:rPr lang="en-US" sz="2000" dirty="0" smtClean="0">
                <a:latin typeface="Arial Narrow" charset="0"/>
              </a:rPr>
              <a:t>while loop</a:t>
            </a:r>
          </a:p>
          <a:p>
            <a:pPr marL="577850" lvl="1" indent="-342900">
              <a:buFont typeface="Arial" charset="0"/>
              <a:buChar char="•"/>
            </a:pPr>
            <a:r>
              <a:rPr lang="en-US" sz="2000" dirty="0" smtClean="0">
                <a:latin typeface="Arial Narrow" charset="0"/>
              </a:rPr>
              <a:t>for loop</a:t>
            </a:r>
            <a:endParaRPr lang="en-US" sz="2000" dirty="0">
              <a:latin typeface="Arial Narrow" charset="0"/>
            </a:endParaRPr>
          </a:p>
          <a:p>
            <a:pPr>
              <a:spcBef>
                <a:spcPct val="20000"/>
              </a:spcBef>
            </a:pPr>
            <a:endParaRPr lang="en-US" sz="1600" dirty="0" smtClean="0">
              <a:solidFill>
                <a:schemeClr val="accent2"/>
              </a:solidFill>
              <a:latin typeface="Arial Narrow" charset="0"/>
            </a:endParaRPr>
          </a:p>
          <a:p>
            <a:pPr>
              <a:spcBef>
                <a:spcPct val="20000"/>
              </a:spcBef>
            </a:pPr>
            <a:r>
              <a:rPr lang="en-US" sz="2000" dirty="0">
                <a:latin typeface="Arial Narrow" charset="0"/>
              </a:rPr>
              <a:t>mathematical ops:</a:t>
            </a:r>
          </a:p>
          <a:p>
            <a:pPr marL="450850" lvl="1" indent="-2222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 dirty="0">
                <a:latin typeface="Courier New" charset="0"/>
                <a:cs typeface="Courier New" charset="0"/>
              </a:rPr>
              <a:t>+</a:t>
            </a:r>
            <a:r>
              <a:rPr lang="en-US" sz="2000" dirty="0">
                <a:latin typeface="Arial Narrow" charset="0"/>
              </a:rPr>
              <a:t>,</a:t>
            </a:r>
            <a:r>
              <a:rPr lang="en-US" sz="2000" dirty="0">
                <a:latin typeface="Courier New" charset="0"/>
                <a:cs typeface="Courier New" charset="0"/>
              </a:rPr>
              <a:t> -</a:t>
            </a:r>
            <a:r>
              <a:rPr lang="en-US" sz="2000" dirty="0">
                <a:latin typeface="Arial Narrow" charset="0"/>
              </a:rPr>
              <a:t>,</a:t>
            </a:r>
            <a:r>
              <a:rPr lang="en-US" sz="2000" dirty="0">
                <a:latin typeface="Courier New" charset="0"/>
                <a:cs typeface="Courier New" charset="0"/>
              </a:rPr>
              <a:t> *</a:t>
            </a:r>
            <a:r>
              <a:rPr lang="en-US" sz="2000" dirty="0">
                <a:latin typeface="Arial Narrow" charset="0"/>
              </a:rPr>
              <a:t>, </a:t>
            </a:r>
            <a:r>
              <a:rPr lang="en-US" sz="2000" dirty="0">
                <a:latin typeface="Courier New" charset="0"/>
                <a:cs typeface="Courier New" charset="0"/>
              </a:rPr>
              <a:t>/</a:t>
            </a:r>
            <a:r>
              <a:rPr lang="en-US" sz="2000" dirty="0">
                <a:latin typeface="Arial Narrow" charset="0"/>
              </a:rPr>
              <a:t>, </a:t>
            </a:r>
            <a:r>
              <a:rPr lang="en-US" sz="2000" dirty="0">
                <a:latin typeface="Courier New" charset="0"/>
                <a:cs typeface="Courier New" charset="0"/>
              </a:rPr>
              <a:t>%</a:t>
            </a:r>
            <a:r>
              <a:rPr lang="en-US" sz="2000" dirty="0">
                <a:latin typeface="Arial Narrow" charset="0"/>
              </a:rPr>
              <a:t>, </a:t>
            </a:r>
            <a:r>
              <a:rPr lang="en-US" sz="2000" dirty="0">
                <a:latin typeface="Courier New" charset="0"/>
                <a:cs typeface="Courier New" charset="0"/>
              </a:rPr>
              <a:t>++</a:t>
            </a:r>
            <a:r>
              <a:rPr lang="en-US" sz="2000" dirty="0">
                <a:latin typeface="Arial Narrow" charset="0"/>
              </a:rPr>
              <a:t>, </a:t>
            </a:r>
            <a:r>
              <a:rPr lang="en-US" sz="2000" dirty="0">
                <a:latin typeface="Courier New" charset="0"/>
                <a:cs typeface="Courier New" charset="0"/>
              </a:rPr>
              <a:t>--</a:t>
            </a:r>
            <a:endParaRPr lang="en-US" sz="2000" dirty="0">
              <a:latin typeface="Arial Narrow" charset="0"/>
            </a:endParaRPr>
          </a:p>
          <a:p>
            <a:pPr marL="450850" lvl="1" indent="-2222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 dirty="0" smtClean="0">
                <a:latin typeface="Courier New" charset="0"/>
                <a:cs typeface="Courier New" charset="0"/>
              </a:rPr>
              <a:t>+=</a:t>
            </a:r>
            <a:r>
              <a:rPr lang="en-US" sz="2000" dirty="0" smtClean="0">
                <a:latin typeface="Arial Narrow" charset="0"/>
              </a:rPr>
              <a:t>, </a:t>
            </a:r>
            <a:r>
              <a:rPr lang="en-US" sz="2000" dirty="0">
                <a:latin typeface="Courier New" charset="0"/>
                <a:cs typeface="Courier New" charset="0"/>
              </a:rPr>
              <a:t>-=</a:t>
            </a:r>
            <a:r>
              <a:rPr lang="en-US" sz="2000" dirty="0">
                <a:latin typeface="Arial Narrow" charset="0"/>
              </a:rPr>
              <a:t>, </a:t>
            </a:r>
            <a:r>
              <a:rPr lang="en-US" sz="2000" dirty="0">
                <a:latin typeface="Courier New" charset="0"/>
                <a:cs typeface="Courier New" charset="0"/>
              </a:rPr>
              <a:t>*=</a:t>
            </a:r>
            <a:r>
              <a:rPr lang="en-US" sz="2000" dirty="0">
                <a:latin typeface="Arial Narrow" charset="0"/>
              </a:rPr>
              <a:t>, </a:t>
            </a:r>
            <a:r>
              <a:rPr lang="en-US" sz="2000" dirty="0">
                <a:latin typeface="Courier New" charset="0"/>
                <a:cs typeface="Courier New" charset="0"/>
              </a:rPr>
              <a:t>/=</a:t>
            </a:r>
            <a:r>
              <a:rPr lang="en-US" sz="2000" dirty="0">
                <a:latin typeface="Arial Narrow" charset="0"/>
              </a:rPr>
              <a:t>, </a:t>
            </a:r>
            <a:r>
              <a:rPr lang="en-US" sz="2000" dirty="0" smtClean="0">
                <a:latin typeface="Courier New" charset="0"/>
                <a:cs typeface="Courier New" charset="0"/>
              </a:rPr>
              <a:t>%=</a:t>
            </a:r>
            <a:endParaRPr lang="en-US" sz="2000" dirty="0" smtClean="0">
              <a:latin typeface="Arial Narrow" charset="0"/>
            </a:endParaRPr>
          </a:p>
          <a:p>
            <a:pPr marL="234950" lvl="1"/>
            <a:r>
              <a:rPr lang="en-US" sz="2000" dirty="0" smtClean="0">
                <a:latin typeface="Arial Narrow" charset="0"/>
              </a:rPr>
              <a:t>relational </a:t>
            </a:r>
            <a:r>
              <a:rPr lang="en-US" sz="2000" dirty="0">
                <a:latin typeface="Arial Narrow" charset="0"/>
              </a:rPr>
              <a:t>ops: </a:t>
            </a:r>
            <a:endParaRPr lang="en-US" sz="2000" dirty="0" smtClean="0">
              <a:latin typeface="Arial Narrow" charset="0"/>
            </a:endParaRPr>
          </a:p>
          <a:p>
            <a:pPr marL="234950" lvl="1"/>
            <a:r>
              <a:rPr lang="en-US" sz="2000" dirty="0">
                <a:latin typeface="Arial Narrow" charset="0"/>
              </a:rPr>
              <a:t>	</a:t>
            </a:r>
            <a:r>
              <a:rPr lang="en-US" sz="1800" dirty="0" smtClean="0">
                <a:latin typeface="Courier New" charset="0"/>
              </a:rPr>
              <a:t>&gt; </a:t>
            </a:r>
            <a:r>
              <a:rPr lang="en-US" sz="1800" dirty="0">
                <a:latin typeface="Courier New" charset="0"/>
              </a:rPr>
              <a:t>&gt;= &lt; &lt;= == !=</a:t>
            </a:r>
          </a:p>
          <a:p>
            <a:pPr marL="234950" lvl="1"/>
            <a:r>
              <a:rPr lang="en-US" sz="2000" dirty="0">
                <a:latin typeface="Arial Narrow" charset="0"/>
              </a:rPr>
              <a:t>logical connectives: </a:t>
            </a:r>
            <a:r>
              <a:rPr lang="en-US" sz="1800" dirty="0">
                <a:latin typeface="Courier New" charset="0"/>
              </a:rPr>
              <a:t>&amp;&amp;</a:t>
            </a:r>
            <a:r>
              <a:rPr lang="en-US" sz="2000" dirty="0">
                <a:latin typeface="Arial Narrow" charset="0"/>
              </a:rPr>
              <a:t>, </a:t>
            </a:r>
            <a:r>
              <a:rPr lang="en-US" sz="1800" dirty="0">
                <a:latin typeface="Courier New" charset="0"/>
              </a:rPr>
              <a:t>||</a:t>
            </a:r>
            <a:r>
              <a:rPr lang="en-US" sz="2000" dirty="0">
                <a:latin typeface="Arial Narrow" charset="0"/>
              </a:rPr>
              <a:t>, </a:t>
            </a:r>
            <a:r>
              <a:rPr lang="en-US" sz="1800" dirty="0" smtClean="0">
                <a:latin typeface="Courier New" charset="0"/>
              </a:rPr>
              <a:t>!</a:t>
            </a:r>
            <a:endParaRPr lang="en-US" sz="2000" dirty="0"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3665A19-048A-D842-BBE3-C388FD1A6E5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8991600" cy="685800"/>
          </a:xfrm>
        </p:spPr>
        <p:txBody>
          <a:bodyPr/>
          <a:lstStyle/>
          <a:p>
            <a:r>
              <a:rPr lang="en-US" dirty="0" smtClean="0">
                <a:latin typeface="Arial Narrow" charset="0"/>
                <a:ea typeface="ＭＳ Ｐゴシック" charset="0"/>
                <a:cs typeface="ＭＳ Ｐゴシック" charset="0"/>
              </a:rPr>
              <a:t>Pig driver</a:t>
            </a: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2400" y="1155865"/>
            <a:ext cx="5410200" cy="3797135"/>
          </a:xfrm>
          <a:ln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import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java.util.Scanner</a:t>
            </a:r>
            <a:r>
              <a:rPr lang="en-US" sz="1200" dirty="0" smtClean="0">
                <a:latin typeface="Courier New" charset="0"/>
                <a:ea typeface="ＭＳ Ｐゴシック" charset="0"/>
                <a:cs typeface="ＭＳ Ｐゴシック" charset="0"/>
              </a:rPr>
              <a:t>;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endParaRPr lang="en-US" sz="1200" dirty="0" smtClean="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200" dirty="0" smtClean="0">
                <a:latin typeface="Courier New" charset="0"/>
                <a:ea typeface="ＭＳ Ｐゴシック" charset="0"/>
                <a:cs typeface="ＭＳ Ｐゴシック" charset="0"/>
              </a:rPr>
              <a:t>public 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class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PigStats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{    </a:t>
            </a:r>
            <a:endParaRPr lang="en-US" sz="1200" dirty="0" smtClean="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dirty="0" smtClean="0">
                <a:latin typeface="Courier New" charset="0"/>
                <a:ea typeface="ＭＳ Ｐゴシック" charset="0"/>
                <a:cs typeface="ＭＳ Ｐゴシック" charset="0"/>
              </a:rPr>
              <a:t>   public 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final static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NUM_GAMES = 1000000;    </a:t>
            </a:r>
            <a:endParaRPr lang="en-US" sz="1200" dirty="0" smtClean="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</a:pPr>
            <a:endParaRPr lang="en-US" sz="1200" dirty="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200" dirty="0" smtClean="0">
                <a:latin typeface="Courier New" charset="0"/>
                <a:ea typeface="ＭＳ Ｐゴシック" charset="0"/>
                <a:cs typeface="ＭＳ Ｐゴシック" charset="0"/>
              </a:rPr>
              <a:t>    public 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static void main(String[]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args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) {        </a:t>
            </a:r>
            <a:r>
              <a:rPr lang="en-US" sz="1200" dirty="0" smtClean="0">
                <a:latin typeface="Courier New" charset="0"/>
                <a:ea typeface="ＭＳ Ｐゴシック" charset="0"/>
                <a:cs typeface="ＭＳ Ｐゴシック" charset="0"/>
              </a:rPr>
              <a:t>    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dirty="0" smtClean="0">
                <a:latin typeface="Courier New" charset="0"/>
                <a:ea typeface="ＭＳ Ｐゴシック" charset="0"/>
                <a:cs typeface="ＭＳ Ｐゴシック" charset="0"/>
              </a:rPr>
              <a:t>       </a:t>
            </a:r>
            <a:r>
              <a:rPr lang="en-US" sz="1200" dirty="0" err="1" smtClean="0">
                <a:latin typeface="Courier New" charset="0"/>
                <a:ea typeface="ＭＳ Ｐゴシック" charset="0"/>
                <a:cs typeface="ＭＳ Ｐゴシック" charset="0"/>
              </a:rPr>
              <a:t>System.out.print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("Enter the Pig cutoff: ");       </a:t>
            </a:r>
            <a:endParaRPr lang="en-US" sz="1200" dirty="0" smtClean="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dirty="0" smtClean="0">
                <a:latin typeface="Courier New" charset="0"/>
                <a:ea typeface="ＭＳ Ｐゴシック" charset="0"/>
                <a:cs typeface="ＭＳ Ｐゴシック" charset="0"/>
              </a:rPr>
              <a:t>       Scanner 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input = new Scanner(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System.in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);     </a:t>
            </a:r>
            <a:endParaRPr lang="en-US" sz="1200" dirty="0" smtClean="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dirty="0" smtClean="0">
                <a:latin typeface="Courier New" charset="0"/>
                <a:ea typeface="ＭＳ Ｐゴシック" charset="0"/>
                <a:cs typeface="ＭＳ Ｐゴシック" charset="0"/>
              </a:rPr>
              <a:t>       </a:t>
            </a:r>
            <a:r>
              <a:rPr lang="en-US" sz="1200" dirty="0" err="1" smtClean="0"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200" dirty="0" smtClean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cutoff =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input.nextInt</a:t>
            </a:r>
            <a:r>
              <a:rPr lang="en-US" sz="1200" dirty="0" smtClean="0">
                <a:latin typeface="Courier New" charset="0"/>
                <a:ea typeface="ＭＳ Ｐゴシック" charset="0"/>
                <a:cs typeface="ＭＳ Ｐゴシック" charset="0"/>
              </a:rPr>
              <a:t>();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200" dirty="0" smtClean="0">
                <a:latin typeface="Courier New" charset="0"/>
                <a:ea typeface="ＭＳ Ｐゴシック" charset="0"/>
                <a:cs typeface="ＭＳ Ｐゴシック" charset="0"/>
              </a:rPr>
              <a:t>              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dirty="0" smtClean="0">
                <a:latin typeface="Courier New" charset="0"/>
                <a:ea typeface="ＭＳ Ｐゴシック" charset="0"/>
                <a:cs typeface="ＭＳ Ｐゴシック" charset="0"/>
              </a:rPr>
              <a:t>       </a:t>
            </a:r>
            <a:r>
              <a:rPr lang="en-US" sz="1200" dirty="0" err="1" smtClean="0">
                <a:latin typeface="Courier New" charset="0"/>
                <a:ea typeface="ＭＳ Ｐゴシック" charset="0"/>
                <a:cs typeface="ＭＳ Ｐゴシック" charset="0"/>
              </a:rPr>
              <a:t>PigGame</a:t>
            </a:r>
            <a:r>
              <a:rPr lang="en-US" sz="1200" dirty="0" smtClean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game = new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PigGame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(cutoff); </a:t>
            </a:r>
            <a:endParaRPr lang="en-US" sz="1200" dirty="0" smtClean="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200" dirty="0" smtClean="0">
                <a:latin typeface="Courier New" charset="0"/>
                <a:ea typeface="ＭＳ Ｐゴシック" charset="0"/>
                <a:cs typeface="ＭＳ Ｐゴシック" charset="0"/>
              </a:rPr>
              <a:t>               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dirty="0" smtClean="0">
                <a:latin typeface="Courier New" charset="0"/>
                <a:ea typeface="ＭＳ Ｐゴシック" charset="0"/>
                <a:cs typeface="ＭＳ Ｐゴシック" charset="0"/>
              </a:rPr>
              <a:t>       </a:t>
            </a:r>
            <a:r>
              <a:rPr lang="en-US" sz="1200" dirty="0" err="1" smtClean="0"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200" dirty="0" smtClean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totalRounds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= 0</a:t>
            </a:r>
            <a:r>
              <a:rPr lang="en-US" sz="1200" dirty="0" smtClean="0">
                <a:latin typeface="Courier New" charset="0"/>
                <a:ea typeface="ＭＳ Ｐゴシック" charset="0"/>
                <a:cs typeface="ＭＳ Ｐゴシック" charset="0"/>
              </a:rPr>
              <a:t>;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200" dirty="0" smtClean="0">
                <a:latin typeface="Courier New" charset="0"/>
                <a:ea typeface="ＭＳ Ｐゴシック" charset="0"/>
                <a:cs typeface="ＭＳ Ｐゴシック" charset="0"/>
              </a:rPr>
              <a:t>        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for (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i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= 0;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i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&lt;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PigStats.NUM_GAMES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;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i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++) {            </a:t>
            </a:r>
            <a:endParaRPr lang="en-US" sz="1200" dirty="0" smtClean="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dirty="0" smtClean="0">
                <a:latin typeface="Courier New" charset="0"/>
                <a:ea typeface="ＭＳ Ｐゴシック" charset="0"/>
                <a:cs typeface="ＭＳ Ｐゴシック" charset="0"/>
              </a:rPr>
              <a:t>           </a:t>
            </a:r>
            <a:r>
              <a:rPr lang="en-US" sz="1200" dirty="0" err="1" smtClean="0">
                <a:latin typeface="Courier New" charset="0"/>
                <a:ea typeface="ＭＳ Ｐゴシック" charset="0"/>
                <a:cs typeface="ＭＳ Ｐゴシック" charset="0"/>
              </a:rPr>
              <a:t>totalRounds</a:t>
            </a:r>
            <a:r>
              <a:rPr lang="en-US" sz="1200" dirty="0" smtClean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+=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game.playGame</a:t>
            </a:r>
            <a:r>
              <a:rPr lang="en-US" sz="1200" dirty="0" smtClean="0">
                <a:latin typeface="Courier New" charset="0"/>
                <a:ea typeface="ＭＳ Ｐゴシック" charset="0"/>
                <a:cs typeface="ＭＳ Ｐゴシック" charset="0"/>
              </a:rPr>
              <a:t>();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200" dirty="0" smtClean="0">
                <a:latin typeface="Courier New" charset="0"/>
                <a:ea typeface="ＭＳ Ｐゴシック" charset="0"/>
                <a:cs typeface="ＭＳ Ｐゴシック" charset="0"/>
              </a:rPr>
              <a:t>        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}        </a:t>
            </a:r>
            <a:endParaRPr lang="en-US" sz="1200" dirty="0" smtClean="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dirty="0" smtClean="0">
                <a:latin typeface="Courier New" charset="0"/>
                <a:ea typeface="ＭＳ Ｐゴシック" charset="0"/>
                <a:cs typeface="ＭＳ Ｐゴシック" charset="0"/>
              </a:rPr>
              <a:t>       double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avgLength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= </a:t>
            </a:r>
            <a:endParaRPr lang="en-US" sz="1200" dirty="0" smtClean="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dirty="0" smtClean="0">
                <a:latin typeface="Courier New" charset="0"/>
                <a:ea typeface="ＭＳ Ｐゴシック" charset="0"/>
                <a:cs typeface="ＭＳ Ｐゴシック" charset="0"/>
              </a:rPr>
              <a:t>                (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double)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totalRounds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/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PigStats.NUM_GAMES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;                </a:t>
            </a:r>
            <a:endParaRPr lang="en-US" sz="1200" dirty="0" smtClean="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</a:pPr>
            <a:endParaRPr lang="en-US" sz="1200" dirty="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200" dirty="0" smtClean="0">
                <a:latin typeface="Courier New" charset="0"/>
                <a:ea typeface="ＭＳ Ｐゴシック" charset="0"/>
                <a:cs typeface="ＭＳ Ｐゴシック" charset="0"/>
              </a:rPr>
              <a:t>        </a:t>
            </a:r>
            <a:r>
              <a:rPr lang="en-US" sz="1200" dirty="0" err="1" smtClean="0">
                <a:latin typeface="Courier New" charset="0"/>
                <a:ea typeface="ＭＳ Ｐゴシック" charset="0"/>
                <a:cs typeface="ＭＳ Ｐゴシック" charset="0"/>
              </a:rPr>
              <a:t>System.out.println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("Average length of " + </a:t>
            </a:r>
            <a:endParaRPr lang="en-US" sz="1200" dirty="0" smtClean="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dirty="0" smtClean="0">
                <a:latin typeface="Courier New" charset="0"/>
                <a:ea typeface="ＭＳ Ｐゴシック" charset="0"/>
                <a:cs typeface="ＭＳ Ｐゴシック" charset="0"/>
              </a:rPr>
              <a:t>                          </a:t>
            </a:r>
            <a:r>
              <a:rPr lang="en-US" sz="1200" dirty="0" err="1" smtClean="0">
                <a:latin typeface="Courier New" charset="0"/>
                <a:ea typeface="ＭＳ Ｐゴシック" charset="0"/>
                <a:cs typeface="ＭＳ Ｐゴシック" charset="0"/>
              </a:rPr>
              <a:t>PigStats.NUM_GAMES</a:t>
            </a:r>
            <a:r>
              <a:rPr lang="en-US" sz="1200" dirty="0" smtClean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+                            </a:t>
            </a:r>
            <a:endParaRPr lang="en-US" sz="1200" dirty="0" smtClean="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dirty="0" smtClean="0">
                <a:latin typeface="Courier New" charset="0"/>
                <a:ea typeface="ＭＳ Ｐゴシック" charset="0"/>
                <a:cs typeface="ＭＳ Ｐゴシック" charset="0"/>
              </a:rPr>
              <a:t>                          " 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games with a cutoff of " + </a:t>
            </a:r>
            <a:endParaRPr lang="en-US" sz="1200" dirty="0" smtClean="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dirty="0" smtClean="0">
                <a:latin typeface="Courier New" charset="0"/>
                <a:ea typeface="ＭＳ Ｐゴシック" charset="0"/>
                <a:cs typeface="ＭＳ Ｐゴシック" charset="0"/>
              </a:rPr>
              <a:t>                          cutoff 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+ ": " + </a:t>
            </a:r>
            <a:r>
              <a:rPr lang="en-US" sz="1200" dirty="0" err="1" smtClean="0">
                <a:latin typeface="Courier New" charset="0"/>
                <a:ea typeface="ＭＳ Ｐゴシック" charset="0"/>
                <a:cs typeface="ＭＳ Ｐゴシック" charset="0"/>
              </a:rPr>
              <a:t>avgLength</a:t>
            </a:r>
            <a:r>
              <a:rPr lang="en-US" sz="1200" dirty="0" smtClean="0">
                <a:latin typeface="Courier New" charset="0"/>
                <a:ea typeface="ＭＳ Ｐゴシック" charset="0"/>
                <a:cs typeface="ＭＳ Ｐゴシック" charset="0"/>
              </a:rPr>
              <a:t>); 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dirty="0" smtClean="0">
                <a:latin typeface="Courier New" charset="0"/>
                <a:ea typeface="ＭＳ Ｐゴシック" charset="0"/>
                <a:cs typeface="ＭＳ Ｐゴシック" charset="0"/>
              </a:rPr>
              <a:t>   }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200" dirty="0" smtClean="0">
                <a:latin typeface="Courier New" charset="0"/>
                <a:ea typeface="ＭＳ Ｐゴシック" charset="0"/>
                <a:cs typeface="ＭＳ Ｐゴシック" charset="0"/>
              </a:rPr>
              <a:t>}</a:t>
            </a:r>
            <a:endParaRPr lang="en-US" sz="1200" dirty="0">
              <a:latin typeface="Courier Ne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1509" name="Text Box 4"/>
          <p:cNvSpPr txBox="1">
            <a:spLocks noChangeArrowheads="1"/>
          </p:cNvSpPr>
          <p:nvPr/>
        </p:nvSpPr>
        <p:spPr bwMode="auto">
          <a:xfrm>
            <a:off x="381000" y="1257550"/>
            <a:ext cx="3581400" cy="3810274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indent="-2254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dirty="0" smtClean="0">
                <a:solidFill>
                  <a:schemeClr val="accent2"/>
                </a:solidFill>
                <a:latin typeface="Courier New" charset="0"/>
                <a:ea typeface="Courier New" charset="0"/>
                <a:cs typeface="Courier New" charset="0"/>
              </a:rPr>
              <a:t>Scanner</a:t>
            </a:r>
            <a:r>
              <a:rPr lang="en-US" dirty="0" smtClean="0">
                <a:solidFill>
                  <a:schemeClr val="accent2"/>
                </a:solidFill>
                <a:latin typeface="Arial Narrow" charset="0"/>
              </a:rPr>
              <a:t> provides for basic keyboard input</a:t>
            </a:r>
          </a:p>
          <a:p>
            <a:pPr marL="574675" lvl="1" indent="-342900">
              <a:spcBef>
                <a:spcPct val="20000"/>
              </a:spcBef>
              <a:buFont typeface="Arial" charset="0"/>
              <a:buChar char="•"/>
            </a:pPr>
            <a:r>
              <a:rPr lang="en-US" sz="2000" dirty="0">
                <a:latin typeface="Arial Narrow" charset="0"/>
              </a:rPr>
              <a:t>next(), </a:t>
            </a:r>
            <a:r>
              <a:rPr lang="en-US" sz="2000" dirty="0" err="1">
                <a:latin typeface="Arial Narrow" charset="0"/>
              </a:rPr>
              <a:t>nextLine</a:t>
            </a:r>
            <a:r>
              <a:rPr lang="en-US" sz="2000" dirty="0">
                <a:latin typeface="Arial Narrow" charset="0"/>
              </a:rPr>
              <a:t>(), </a:t>
            </a:r>
            <a:r>
              <a:rPr lang="en-US" sz="2000" dirty="0" err="1">
                <a:latin typeface="Arial Narrow" charset="0"/>
              </a:rPr>
              <a:t>nextInt</a:t>
            </a:r>
            <a:r>
              <a:rPr lang="en-US" sz="2000" dirty="0">
                <a:latin typeface="Arial Narrow" charset="0"/>
              </a:rPr>
              <a:t>(), </a:t>
            </a:r>
            <a:r>
              <a:rPr lang="en-US" sz="2000" dirty="0" err="1">
                <a:latin typeface="Arial Narrow" charset="0"/>
              </a:rPr>
              <a:t>nextDouble</a:t>
            </a:r>
            <a:r>
              <a:rPr lang="en-US" sz="2000" dirty="0">
                <a:latin typeface="Arial Narrow" charset="0"/>
              </a:rPr>
              <a:t>(), </a:t>
            </a:r>
            <a:r>
              <a:rPr lang="mr-IN" sz="2000" dirty="0" smtClean="0">
                <a:latin typeface="Arial Narrow" charset="0"/>
              </a:rPr>
              <a:t>…</a:t>
            </a:r>
            <a:endParaRPr lang="en-US" sz="2000" dirty="0" smtClean="0">
              <a:latin typeface="Arial Narrow" charset="0"/>
            </a:endParaRPr>
          </a:p>
          <a:p>
            <a:pPr marL="574675" lvl="1" indent="-342900">
              <a:spcBef>
                <a:spcPct val="20000"/>
              </a:spcBef>
              <a:buFont typeface="Arial" charset="0"/>
              <a:buChar char="•"/>
            </a:pPr>
            <a:r>
              <a:rPr lang="en-US" sz="2000" dirty="0" err="1" smtClean="0">
                <a:latin typeface="Arial Narrow" charset="0"/>
              </a:rPr>
              <a:t>hasNext</a:t>
            </a:r>
            <a:r>
              <a:rPr lang="en-US" sz="2000" dirty="0" smtClean="0">
                <a:latin typeface="Arial Narrow" charset="0"/>
              </a:rPr>
              <a:t>(), </a:t>
            </a:r>
            <a:r>
              <a:rPr lang="en-US" sz="2000" dirty="0" err="1" smtClean="0">
                <a:latin typeface="Arial Narrow" charset="0"/>
              </a:rPr>
              <a:t>hasNextLine</a:t>
            </a:r>
            <a:r>
              <a:rPr lang="en-US" sz="2000" dirty="0" smtClean="0">
                <a:latin typeface="Arial Narrow" charset="0"/>
              </a:rPr>
              <a:t>(), </a:t>
            </a:r>
            <a:r>
              <a:rPr lang="en-US" sz="2000" dirty="0" err="1" smtClean="0">
                <a:latin typeface="Arial Narrow" charset="0"/>
              </a:rPr>
              <a:t>hasNextInt</a:t>
            </a:r>
            <a:r>
              <a:rPr lang="en-US" sz="2000" dirty="0" smtClean="0">
                <a:latin typeface="Arial Narrow" charset="0"/>
              </a:rPr>
              <a:t>(), </a:t>
            </a:r>
            <a:r>
              <a:rPr lang="mr-IN" sz="2000" dirty="0" smtClean="0">
                <a:latin typeface="Arial Narrow" charset="0"/>
              </a:rPr>
              <a:t>…</a:t>
            </a:r>
            <a:endParaRPr lang="en-US" sz="2000" dirty="0">
              <a:latin typeface="Arial Narrow" charset="0"/>
            </a:endParaRPr>
          </a:p>
          <a:p>
            <a:pPr>
              <a:spcBef>
                <a:spcPct val="20000"/>
              </a:spcBef>
            </a:pPr>
            <a:endParaRPr lang="en-US" dirty="0">
              <a:solidFill>
                <a:schemeClr val="accent2"/>
              </a:solidFill>
              <a:latin typeface="Arial Narrow" charset="0"/>
            </a:endParaRPr>
          </a:p>
          <a:p>
            <a:pPr>
              <a:spcBef>
                <a:spcPct val="20000"/>
              </a:spcBef>
            </a:pPr>
            <a:r>
              <a:rPr lang="en-US" dirty="0" smtClean="0">
                <a:solidFill>
                  <a:schemeClr val="accent2"/>
                </a:solidFill>
                <a:latin typeface="Arial Narrow" charset="0"/>
              </a:rPr>
              <a:t>use constants (final static) for "magic" numbers that only rarely change</a:t>
            </a:r>
            <a:endParaRPr lang="en-US" sz="1600" dirty="0">
              <a:solidFill>
                <a:schemeClr val="accent2"/>
              </a:solidFill>
              <a:latin typeface="Arial Narrow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5900" y="5257800"/>
            <a:ext cx="6845300" cy="4826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55900" y="6053138"/>
            <a:ext cx="6527800" cy="50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3610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4F274B2-EDA0-AB4E-A97F-7554FE8911F5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Example: VolleyballSimulator</a:t>
            </a:r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8702675" cy="5257800"/>
          </a:xfrm>
          <a:ln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public class VolleyballSimulator {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n-US" sz="12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	private Die roller;	// Die for simulating points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	private int ranking1;	// power ranking of team 1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	private int ranking2;	// power ranking of team 2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n-US" sz="12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	/**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	 * Constructs a volleyball game simulator.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     *   @param team1Ranking the power ranking (0-100) of team 1, the team that serves first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     *   @param team2Ranking the power ranking (0-100) of team 2, the receiving team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	 */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	public VolleyBallSimulator(int team1Ranking, int team2Ranking) {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	    this.roller = new Die(team1Ranking+team2Ranking);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	    this.ranking1 = team1Ranking;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	    this.ranking2 = team2Ranking;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	}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n-US" sz="12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	/**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	 * Simulates a single rally between the two teams.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	 *   @return the winner of the rally (either "team 1" or "team 2")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	 */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	public String playRally() 	{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	    if (this.roller.roll() &lt;= this.ranking1) {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            return "team 1";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	    }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	    else {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	        return "team 2";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	    }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	}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n-US" sz="12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    . . .</a:t>
            </a:r>
          </a:p>
        </p:txBody>
      </p:sp>
      <p:sp>
        <p:nvSpPr>
          <p:cNvPr id="22533" name="Text Box 4"/>
          <p:cNvSpPr txBox="1">
            <a:spLocks noChangeArrowheads="1"/>
          </p:cNvSpPr>
          <p:nvPr/>
        </p:nvSpPr>
        <p:spPr bwMode="auto">
          <a:xfrm>
            <a:off x="4724400" y="962025"/>
            <a:ext cx="4572000" cy="10191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latin typeface="Arial Narrow" charset="0"/>
              </a:rPr>
              <a:t>consider a volleyball simulation in which each team's power ranking determines their likelihood of winning a point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60F6B39-6E78-404E-920D-0DC0E7D0F708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Example: VolleyballSimulator (cont.)</a:t>
            </a: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752600"/>
            <a:ext cx="8855075" cy="5029200"/>
          </a:xfrm>
          <a:ln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	. . .</a:t>
            </a:r>
          </a:p>
          <a:p>
            <a:pPr>
              <a:lnSpc>
                <a:spcPct val="80000"/>
              </a:lnSpc>
            </a:pPr>
            <a:endParaRPr lang="en-US" sz="12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    /**</a:t>
            </a:r>
          </a:p>
          <a:p>
            <a:pPr>
              <a:lnSpc>
                <a:spcPct val="80000"/>
              </a:lnSpc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     * Simulates an entire game using the rally scoring system.</a:t>
            </a:r>
          </a:p>
          <a:p>
            <a:pPr>
              <a:lnSpc>
                <a:spcPct val="80000"/>
              </a:lnSpc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     *   @param winningPoints the number of points needed to win the game (winningPoints &gt; 0)</a:t>
            </a:r>
          </a:p>
          <a:p>
            <a:pPr>
              <a:lnSpc>
                <a:spcPct val="80000"/>
              </a:lnSpc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     *   @return the winner of the game (either "team 1" or "team 2")</a:t>
            </a:r>
          </a:p>
          <a:p>
            <a:pPr>
              <a:lnSpc>
                <a:spcPct val="80000"/>
              </a:lnSpc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     */</a:t>
            </a:r>
          </a:p>
          <a:p>
            <a:pPr>
              <a:lnSpc>
                <a:spcPct val="80000"/>
              </a:lnSpc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    public String playGame(int winningPoints) {</a:t>
            </a:r>
          </a:p>
          <a:p>
            <a:pPr>
              <a:lnSpc>
                <a:spcPct val="80000"/>
              </a:lnSpc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	    int score1 = 0;</a:t>
            </a:r>
          </a:p>
          <a:p>
            <a:pPr>
              <a:lnSpc>
                <a:spcPct val="80000"/>
              </a:lnSpc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	    int score2 = 0;</a:t>
            </a:r>
          </a:p>
          <a:p>
            <a:pPr>
              <a:lnSpc>
                <a:spcPct val="80000"/>
              </a:lnSpc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	    String winner = "";       </a:t>
            </a:r>
          </a:p>
          <a:p>
            <a:pPr>
              <a:lnSpc>
                <a:spcPct val="80000"/>
              </a:lnSpc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	    </a:t>
            </a:r>
          </a:p>
          <a:p>
            <a:pPr>
              <a:lnSpc>
                <a:spcPct val="80000"/>
              </a:lnSpc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	    while ((score1 &lt; winningPoints &amp;&amp; score2 &lt; winningPoints) </a:t>
            </a:r>
          </a:p>
          <a:p>
            <a:pPr>
              <a:lnSpc>
                <a:spcPct val="80000"/>
              </a:lnSpc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               || (Math.abs(score1 - score2) &lt;= 1)) {</a:t>
            </a:r>
          </a:p>
          <a:p>
            <a:pPr>
              <a:lnSpc>
                <a:spcPct val="80000"/>
              </a:lnSpc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	        winner = this.playRally();</a:t>
            </a:r>
          </a:p>
          <a:p>
            <a:pPr>
              <a:lnSpc>
                <a:spcPct val="80000"/>
              </a:lnSpc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	        if (winner.equals("team 1")) {</a:t>
            </a:r>
          </a:p>
          <a:p>
            <a:pPr>
              <a:lnSpc>
                <a:spcPct val="80000"/>
              </a:lnSpc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	            score1++;</a:t>
            </a:r>
          </a:p>
          <a:p>
            <a:pPr>
              <a:lnSpc>
                <a:spcPct val="80000"/>
              </a:lnSpc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	        }</a:t>
            </a:r>
          </a:p>
          <a:p>
            <a:pPr>
              <a:lnSpc>
                <a:spcPct val="80000"/>
              </a:lnSpc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	        else {</a:t>
            </a:r>
          </a:p>
          <a:p>
            <a:pPr>
              <a:lnSpc>
                <a:spcPct val="80000"/>
              </a:lnSpc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	            score2++;</a:t>
            </a:r>
          </a:p>
          <a:p>
            <a:pPr>
              <a:lnSpc>
                <a:spcPct val="80000"/>
              </a:lnSpc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	        }</a:t>
            </a:r>
          </a:p>
          <a:p>
            <a:pPr>
              <a:lnSpc>
                <a:spcPct val="80000"/>
              </a:lnSpc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	        </a:t>
            </a:r>
          </a:p>
          <a:p>
            <a:pPr>
              <a:lnSpc>
                <a:spcPct val="80000"/>
              </a:lnSpc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	        System.out.println(winner + " wins the point (" + score1 + "-" + score2 + ")");</a:t>
            </a:r>
          </a:p>
          <a:p>
            <a:pPr>
              <a:lnSpc>
                <a:spcPct val="80000"/>
              </a:lnSpc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	    }</a:t>
            </a:r>
          </a:p>
          <a:p>
            <a:pPr>
              <a:lnSpc>
                <a:spcPct val="80000"/>
              </a:lnSpc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        return winner;</a:t>
            </a:r>
          </a:p>
          <a:p>
            <a:pPr>
              <a:lnSpc>
                <a:spcPct val="80000"/>
              </a:lnSpc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    }</a:t>
            </a:r>
          </a:p>
          <a:p>
            <a:pPr>
              <a:lnSpc>
                <a:spcPct val="80000"/>
              </a:lnSpc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}</a:t>
            </a:r>
          </a:p>
        </p:txBody>
      </p:sp>
      <p:sp>
        <p:nvSpPr>
          <p:cNvPr id="23557" name="Text Box 4"/>
          <p:cNvSpPr txBox="1">
            <a:spLocks noChangeArrowheads="1"/>
          </p:cNvSpPr>
          <p:nvPr/>
        </p:nvSpPr>
        <p:spPr bwMode="auto">
          <a:xfrm>
            <a:off x="5562600" y="1038225"/>
            <a:ext cx="3886200" cy="13239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429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>
                <a:latin typeface="Courier New" charset="0"/>
              </a:rPr>
              <a:t>java.lang.Math </a:t>
            </a:r>
            <a:r>
              <a:rPr lang="en-US" sz="2000">
                <a:latin typeface="Arial Narrow" charset="0"/>
              </a:rPr>
              <a:t>contains many useful static fields &amp; methods</a:t>
            </a:r>
          </a:p>
          <a:p>
            <a:pPr lvl="1">
              <a:buFontTx/>
              <a:buChar char="•"/>
            </a:pPr>
            <a:r>
              <a:rPr lang="en-US" sz="2000">
                <a:latin typeface="Arial Narrow" charset="0"/>
              </a:rPr>
              <a:t>Math.PI, Math.E</a:t>
            </a:r>
          </a:p>
          <a:p>
            <a:pPr lvl="1">
              <a:buFontTx/>
              <a:buChar char="•"/>
            </a:pPr>
            <a:r>
              <a:rPr lang="en-US" sz="2000">
                <a:latin typeface="Arial Narrow" charset="0"/>
              </a:rPr>
              <a:t>Math.abs, Math.sqrt, Math.random</a:t>
            </a:r>
          </a:p>
        </p:txBody>
      </p:sp>
      <p:sp>
        <p:nvSpPr>
          <p:cNvPr id="23558" name="Text Box 5"/>
          <p:cNvSpPr txBox="1">
            <a:spLocks noChangeArrowheads="1"/>
          </p:cNvSpPr>
          <p:nvPr/>
        </p:nvSpPr>
        <p:spPr bwMode="auto">
          <a:xfrm>
            <a:off x="5562600" y="4724400"/>
            <a:ext cx="3886200" cy="7143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latin typeface="Arial Narrow" charset="0"/>
              </a:rPr>
              <a:t>note: always use</a:t>
            </a:r>
            <a:r>
              <a:rPr lang="en-US" sz="1600">
                <a:latin typeface="Courier New" charset="0"/>
              </a:rPr>
              <a:t> equals</a:t>
            </a:r>
            <a:r>
              <a:rPr lang="en-US" sz="2000">
                <a:latin typeface="Arial Narrow" charset="0"/>
              </a:rPr>
              <a:t> to compare objects, not </a:t>
            </a:r>
            <a:r>
              <a:rPr lang="en-US" sz="1600">
                <a:latin typeface="Courier New" charset="0"/>
              </a:rPr>
              <a:t>==</a:t>
            </a:r>
          </a:p>
        </p:txBody>
      </p:sp>
      <p:sp>
        <p:nvSpPr>
          <p:cNvPr id="23559" name="Text Box 5"/>
          <p:cNvSpPr txBox="1">
            <a:spLocks noChangeArrowheads="1"/>
          </p:cNvSpPr>
          <p:nvPr/>
        </p:nvSpPr>
        <p:spPr bwMode="auto">
          <a:xfrm>
            <a:off x="5562600" y="3048000"/>
            <a:ext cx="3886200" cy="7078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dirty="0" smtClean="0">
                <a:latin typeface="Arial Narrow" charset="0"/>
              </a:rPr>
              <a:t>Boolean operators use</a:t>
            </a:r>
            <a:r>
              <a:rPr lang="en-US" sz="2000" dirty="0">
                <a:latin typeface="Arial Narrow" charset="0"/>
              </a:rPr>
              <a:t> </a:t>
            </a:r>
            <a:r>
              <a:rPr lang="en-US" sz="2000" dirty="0" smtClean="0">
                <a:latin typeface="Arial Narrow" charset="0"/>
              </a:rPr>
              <a:t>short</a:t>
            </a:r>
            <a:r>
              <a:rPr lang="en-US" sz="2000" dirty="0">
                <a:latin typeface="Arial Narrow" charset="0"/>
              </a:rPr>
              <a:t>-circuit evaluation</a:t>
            </a:r>
            <a:endParaRPr lang="en-US" sz="1600" dirty="0">
              <a:latin typeface="Courier Ne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FF0033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6699FF"/>
      </a:hlink>
      <a:folHlink>
        <a:srgbClr val="B2B2B2"/>
      </a:folHlink>
    </a:clrScheme>
    <a:fontScheme name="Blank Presentatio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C:\MSOffice\Templates\Blank Presentation.pot</Template>
  <TotalTime>4889</TotalTime>
  <Words>3479</Words>
  <Application>Microsoft Macintosh PowerPoint</Application>
  <PresentationFormat>Custom</PresentationFormat>
  <Paragraphs>901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9" baseType="lpstr">
      <vt:lpstr>Courier New</vt:lpstr>
      <vt:lpstr>ＭＳ Ｐゴシック</vt:lpstr>
      <vt:lpstr>Symbol</vt:lpstr>
      <vt:lpstr>Arial</vt:lpstr>
      <vt:lpstr>Arial Narrow</vt:lpstr>
      <vt:lpstr>Times New Roman</vt:lpstr>
      <vt:lpstr>Wingdings</vt:lpstr>
      <vt:lpstr>Blank Presentation</vt:lpstr>
      <vt:lpstr>PowerPoint Presentation</vt:lpstr>
      <vt:lpstr>Class structure</vt:lpstr>
      <vt:lpstr>Class structure (cont.)</vt:lpstr>
      <vt:lpstr>public static void main</vt:lpstr>
      <vt:lpstr>Java variables</vt:lpstr>
      <vt:lpstr>Class composition</vt:lpstr>
      <vt:lpstr>Pig driver</vt:lpstr>
      <vt:lpstr>Example: VolleyballSimulator</vt:lpstr>
      <vt:lpstr>Example: VolleyballSimulator (cont.)</vt:lpstr>
      <vt:lpstr>Example: Interactive VolleyballStats</vt:lpstr>
      <vt:lpstr>Design issues </vt:lpstr>
      <vt:lpstr>Java Strings</vt:lpstr>
      <vt:lpstr>Example: Pig Latin</vt:lpstr>
      <vt:lpstr>Java arrays</vt:lpstr>
      <vt:lpstr>Java ArrayLists</vt:lpstr>
      <vt:lpstr>ArrayLists &amp; primitives</vt:lpstr>
      <vt:lpstr>Example: Dictionary</vt:lpstr>
      <vt:lpstr>List interface</vt:lpstr>
      <vt:lpstr>Example: Dictionary</vt:lpstr>
      <vt:lpstr>Collections class</vt:lpstr>
      <vt:lpstr>Searching a List</vt:lpstr>
      <vt:lpstr>Sequential search: Big-Oh analysis</vt:lpstr>
      <vt:lpstr>Binary search</vt:lpstr>
      <vt:lpstr>Binary search: Big-Oh analysis</vt:lpstr>
      <vt:lpstr>Comparison: searching a phone book</vt:lpstr>
      <vt:lpstr>O(N2) sorts</vt:lpstr>
      <vt:lpstr>O(N log N) sorts</vt:lpstr>
      <vt:lpstr>Recursion</vt:lpstr>
      <vt:lpstr>Inheritance</vt:lpstr>
      <vt:lpstr>Derived classes</vt:lpstr>
      <vt:lpstr>Inheritance &amp; polymorphism</vt:lpstr>
    </vt:vector>
  </TitlesOfParts>
  <LinksUpToDate>false</LinksUpToDate>
  <SharedDoc>false</SharedDoc>
  <HyperlinksChanged>false</HyperlinksChanged>
  <AppVersion>15.0040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and History</dc:title>
  <dc:creator>Dave Reed</dc:creator>
  <cp:lastModifiedBy>Reed, Dave W</cp:lastModifiedBy>
  <cp:revision>123</cp:revision>
  <cp:lastPrinted>2015-08-26T16:43:17Z</cp:lastPrinted>
  <dcterms:created xsi:type="dcterms:W3CDTF">2013-08-15T20:04:25Z</dcterms:created>
  <dcterms:modified xsi:type="dcterms:W3CDTF">2018-08-26T14:40:25Z</dcterms:modified>
</cp:coreProperties>
</file>