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69" r:id="rId4"/>
    <p:sldId id="267" r:id="rId5"/>
    <p:sldId id="268" r:id="rId6"/>
    <p:sldId id="285" r:id="rId7"/>
    <p:sldId id="271" r:id="rId8"/>
    <p:sldId id="272" r:id="rId9"/>
    <p:sldId id="276" r:id="rId10"/>
    <p:sldId id="273" r:id="rId11"/>
    <p:sldId id="277" r:id="rId12"/>
    <p:sldId id="274" r:id="rId13"/>
    <p:sldId id="275" r:id="rId14"/>
    <p:sldId id="279" r:id="rId15"/>
    <p:sldId id="280" r:id="rId16"/>
    <p:sldId id="281" r:id="rId17"/>
    <p:sldId id="282" r:id="rId18"/>
    <p:sldId id="283" r:id="rId19"/>
    <p:sldId id="263" r:id="rId20"/>
    <p:sldId id="286" r:id="rId21"/>
    <p:sldId id="287" r:id="rId22"/>
    <p:sldId id="288" r:id="rId23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00CC"/>
    <a:srgbClr val="FFFF00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32" y="-112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fld id="{A1C0B5CF-939C-5A46-B922-DB1696845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9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043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0E1A0FF2-3E0A-0F4F-8260-FDB63E8541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1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A1983-8AF1-E54C-A52F-86BDBF0434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F1ED4-809D-D84A-A2F8-194D45B83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6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3150C-AD76-AB4A-8888-4C3F0538D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6A22D-30E0-6C47-AB9C-B9354B2A5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5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AFB5F-0B50-B145-8024-D34E6A54E9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12D57-6F55-D744-B187-77786A528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6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59AE3-DDAD-A549-B2E1-26F2DC75B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4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5E9BB-D974-8F4B-B9F4-FFD0E4B3B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AEA0D-C895-E442-9D78-71A3B1CCEA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2D37B-0038-EF41-90C9-8581B45C5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</a:defRPr>
            </a:lvl1pPr>
          </a:lstStyle>
          <a:p>
            <a:fld id="{D8EA3906-9F20-3B42-9965-BBF6418A35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6C627B8-323B-1D44-94B5-9BD1D07EF26E}" type="slidenum">
              <a:rPr lang="en-US" sz="1400">
                <a:solidFill>
                  <a:srgbClr val="FF0033"/>
                </a:solidFill>
              </a:rPr>
              <a:pPr/>
              <a:t>1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15363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</a:rPr>
              <a:t>CSC 222: Object-Oriented Programming</a:t>
            </a:r>
            <a:br>
              <a:rPr lang="en-US" sz="3200" dirty="0">
                <a:solidFill>
                  <a:srgbClr val="FF0033"/>
                </a:solidFill>
              </a:rPr>
            </a:br>
            <a:r>
              <a:rPr lang="en-US" dirty="0">
                <a:solidFill>
                  <a:srgbClr val="FF0033"/>
                </a:solidFill>
              </a:rPr>
              <a:t/>
            </a:r>
            <a:br>
              <a:rPr lang="en-US" dirty="0">
                <a:solidFill>
                  <a:srgbClr val="FF0033"/>
                </a:solidFill>
              </a:rPr>
            </a:br>
            <a:r>
              <a:rPr lang="en-US" sz="3200" dirty="0" smtClean="0">
                <a:solidFill>
                  <a:srgbClr val="FF0033"/>
                </a:solidFill>
              </a:rPr>
              <a:t>Fall 2017</a:t>
            </a:r>
            <a:endParaRPr lang="en-US" sz="3200" dirty="0">
              <a:solidFill>
                <a:srgbClr val="FF0033"/>
              </a:solidFill>
            </a:endParaRPr>
          </a:p>
        </p:txBody>
      </p:sp>
      <p:sp>
        <p:nvSpPr>
          <p:cNvPr id="15364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200400"/>
            <a:ext cx="7772400" cy="3733800"/>
          </a:xfrm>
          <a:noFill/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Simulations &amp; library classes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HW3: </a:t>
            </a:r>
            <a:r>
              <a:rPr lang="en-US" dirty="0" err="1">
                <a:latin typeface="Arial Narrow" charset="0"/>
                <a:ea typeface="ＭＳ Ｐゴシック" charset="0"/>
              </a:rPr>
              <a:t>RouletteWheel</a:t>
            </a:r>
            <a:r>
              <a:rPr lang="en-US" dirty="0">
                <a:latin typeface="Arial Narrow" charset="0"/>
                <a:ea typeface="ＭＳ Ｐゴシック" charset="0"/>
              </a:rPr>
              <a:t>, </a:t>
            </a:r>
            <a:r>
              <a:rPr lang="en-US" dirty="0" err="1">
                <a:latin typeface="Arial Narrow" charset="0"/>
                <a:ea typeface="ＭＳ Ｐゴシック" charset="0"/>
              </a:rPr>
              <a:t>RouletteGame</a:t>
            </a:r>
            <a:r>
              <a:rPr lang="en-US" dirty="0">
                <a:latin typeface="Arial Narrow" charset="0"/>
                <a:ea typeface="ＭＳ Ｐゴシック" charset="0"/>
              </a:rPr>
              <a:t>, </a:t>
            </a:r>
            <a:r>
              <a:rPr lang="en-US" dirty="0" err="1">
                <a:latin typeface="Arial Narrow" charset="0"/>
                <a:ea typeface="ＭＳ Ｐゴシック" charset="0"/>
              </a:rPr>
              <a:t>RouletteTester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latin typeface="Arial Narrow" charset="0"/>
                <a:ea typeface="ＭＳ Ｐゴシック" charset="0"/>
              </a:rPr>
              <a:t>javadoc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latin typeface="Arial Narrow" charset="0"/>
                <a:ea typeface="ＭＳ Ｐゴシック" charset="0"/>
              </a:rPr>
              <a:t>java.lang</a:t>
            </a:r>
            <a:r>
              <a:rPr lang="en-US" dirty="0">
                <a:latin typeface="Arial Narrow" charset="0"/>
                <a:ea typeface="ＭＳ Ｐゴシック" charset="0"/>
              </a:rPr>
              <a:t> classes: String, Character, Integer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latin typeface="Arial Narrow" charset="0"/>
                <a:ea typeface="ＭＳ Ｐゴシック" charset="0"/>
              </a:rPr>
              <a:t>java.util.Random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for vs. while loops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scope and static fields/methods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Character class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8EB7A90-10CC-8D4B-A0F5-B6F05FAF73C9}" type="slidenum">
              <a:rPr lang="en-US" sz="1400">
                <a:solidFill>
                  <a:srgbClr val="FF0033"/>
                </a:solidFill>
              </a:rPr>
              <a:pPr/>
              <a:t>10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8702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>
              <a:tabLst>
                <a:tab pos="3889375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800100" indent="-342900">
              <a:tabLst>
                <a:tab pos="3889375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tabLst>
                <a:tab pos="3889375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tabLst>
                <a:tab pos="3889375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tabLst>
                <a:tab pos="3889375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recall: in Java, strings and characters are different types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Courier New" charset="0"/>
                <a:cs typeface="Courier New" charset="0"/>
              </a:rPr>
              <a:t>String </a:t>
            </a:r>
            <a:r>
              <a:rPr lang="en-US" sz="2000"/>
              <a:t>is a class, </a:t>
            </a:r>
            <a:r>
              <a:rPr lang="en-US" sz="1800">
                <a:latin typeface="Courier New" charset="0"/>
                <a:cs typeface="Courier New" charset="0"/>
              </a:rPr>
              <a:t>char</a:t>
            </a:r>
            <a:r>
              <a:rPr lang="en-US" sz="2000"/>
              <a:t> is a primitive type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the (</a:t>
            </a:r>
            <a:r>
              <a:rPr lang="en-US" sz="2000">
                <a:solidFill>
                  <a:schemeClr val="accent2"/>
                </a:solidFill>
                <a:latin typeface="Courier New" charset="0"/>
                <a:cs typeface="Courier New" charset="0"/>
              </a:rPr>
              <a:t>java.lang.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 sz="2000">
                <a:solidFill>
                  <a:schemeClr val="accent2"/>
                </a:solidFill>
                <a:latin typeface="Courier New" charset="0"/>
                <a:cs typeface="Courier New" charset="0"/>
              </a:rPr>
              <a:t>Character</a:t>
            </a:r>
            <a:r>
              <a:rPr lang="en-US">
                <a:solidFill>
                  <a:schemeClr val="accent2"/>
                </a:solidFill>
              </a:rPr>
              <a:t> class has numerous static methods for manipulating characters</a:t>
            </a:r>
          </a:p>
          <a:p>
            <a:pPr>
              <a:lnSpc>
                <a:spcPct val="90000"/>
              </a:lnSpc>
            </a:pPr>
            <a:endParaRPr lang="en-US" sz="1000" b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000" b="1"/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Courier New" charset="0"/>
              </a:rPr>
              <a:t>char toLowerCase(char ch)     </a:t>
            </a:r>
            <a:r>
              <a:rPr lang="en-US" sz="2000"/>
              <a:t>returns lowercase copy of ch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Courier New" charset="0"/>
              </a:rPr>
              <a:t>char toUpperCase(char ch)     </a:t>
            </a:r>
            <a:r>
              <a:rPr lang="en-US" sz="2000"/>
              <a:t>returns uppercase copy of ch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Courier New" charset="0"/>
              </a:rPr>
              <a:t>boolean isLetter(char ch)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    </a:t>
            </a:r>
            <a:r>
              <a:rPr lang="en-US" sz="2000"/>
              <a:t>returns true if ch is a letter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Courier New" charset="0"/>
              </a:rPr>
              <a:t>boolean isLowerCase(char ch)  </a:t>
            </a:r>
            <a:r>
              <a:rPr lang="en-US" sz="2000"/>
              <a:t>returns true if lowercase letter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Courier New" charset="0"/>
              </a:rPr>
              <a:t>boolean isUpperCase(char ch)  </a:t>
            </a:r>
            <a:r>
              <a:rPr lang="en-US" sz="2000"/>
              <a:t>returns true if uppercase letter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String/Character examples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0FA09D4-0E97-8D49-B41A-BD30F693FC05}" type="slidenum">
              <a:rPr lang="en-US" sz="1400">
                <a:solidFill>
                  <a:srgbClr val="FF0033"/>
                </a:solidFill>
              </a:rPr>
              <a:pPr/>
              <a:t>11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295400"/>
            <a:ext cx="7010400" cy="575542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endParaRPr lang="en-US" sz="1600" dirty="0">
              <a:solidFill>
                <a:schemeClr val="accent2"/>
              </a:solidFill>
              <a:latin typeface="Courier New" charset="0"/>
            </a:endParaRP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public 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boolean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isVowel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(char 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ch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) {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String vowels = "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aeiouAEIOU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";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return </a:t>
            </a:r>
            <a:r>
              <a:rPr lang="en-US" sz="1600" dirty="0" err="1">
                <a:solidFill>
                  <a:schemeClr val="tx2"/>
                </a:solidFill>
                <a:latin typeface="Courier New" charset="0"/>
              </a:rPr>
              <a:t>vowels.contains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(""+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ch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);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}</a:t>
            </a:r>
          </a:p>
          <a:p>
            <a:endParaRPr lang="en-US" sz="1600" dirty="0">
              <a:solidFill>
                <a:schemeClr val="accent2"/>
              </a:solidFill>
              <a:latin typeface="Courier New" charset="0"/>
            </a:endParaRPr>
          </a:p>
          <a:p>
            <a:endParaRPr lang="en-US" sz="1600" dirty="0">
              <a:solidFill>
                <a:schemeClr val="accent2"/>
              </a:solidFill>
              <a:latin typeface="Courier New" charset="0"/>
            </a:endParaRP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public char 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randomChar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(String 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str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) {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Die d = new Die(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</a:rPr>
              <a:t>str.length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());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return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</a:rPr>
              <a:t>str.charAt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d.roll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()-1);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}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endParaRPr lang="en-US" sz="1600" dirty="0">
              <a:solidFill>
                <a:schemeClr val="accent2"/>
              </a:solidFill>
              <a:latin typeface="Courier New" charset="0"/>
            </a:endParaRP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public String capitalize(String 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str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) {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if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</a:rPr>
              <a:t>str.length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() == 0) {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    return </a:t>
            </a:r>
            <a:r>
              <a:rPr lang="en-US" sz="1600" dirty="0" err="1">
                <a:solidFill>
                  <a:schemeClr val="accent2"/>
                </a:solidFill>
                <a:latin typeface="Courier New" charset="0"/>
              </a:rPr>
              <a:t>str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;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}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else {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    return </a:t>
            </a:r>
            <a:r>
              <a:rPr lang="en-US" sz="1600" dirty="0" err="1">
                <a:solidFill>
                  <a:srgbClr val="008000"/>
                </a:solidFill>
                <a:latin typeface="Courier New" charset="0"/>
              </a:rPr>
              <a:t>Character.toUpperCase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</a:rPr>
              <a:t>str.charAt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(0)) + 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          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</a:rPr>
              <a:t>str.substring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(1,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</a:rPr>
              <a:t>str.length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());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 }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}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56FCE47-A861-DE4A-BE3B-45817AEEF661}" type="slidenum">
              <a:rPr lang="en-US" sz="1400">
                <a:solidFill>
                  <a:srgbClr val="FF0033"/>
                </a:solidFill>
              </a:rPr>
              <a:pPr/>
              <a:t>12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Comparing strings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2819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comparison operators (</a:t>
            </a: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&lt; &lt;= &gt; &gt;=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) are defined for primitives but not objects</a:t>
            </a:r>
          </a:p>
          <a:p>
            <a:endParaRPr lang="en-US" sz="100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600">
                <a:latin typeface="Courier New" charset="0"/>
                <a:ea typeface="ＭＳ Ｐゴシック" charset="0"/>
              </a:rPr>
              <a:t>String str1 = "foo", str2 = "bar";</a:t>
            </a:r>
          </a:p>
          <a:p>
            <a:pPr lvl="1">
              <a:buFont typeface="Wingdings" charset="0"/>
              <a:buNone/>
            </a:pPr>
            <a:r>
              <a:rPr lang="en-US" sz="1600">
                <a:latin typeface="Courier New" charset="0"/>
                <a:ea typeface="ＭＳ Ｐゴシック" charset="0"/>
              </a:rPr>
              <a:t>if (</a:t>
            </a:r>
            <a:r>
              <a:rPr lang="en-US" sz="160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str1 &lt; str2</a:t>
            </a:r>
            <a:r>
              <a:rPr lang="en-US" sz="1600">
                <a:latin typeface="Courier New" charset="0"/>
                <a:ea typeface="ＭＳ Ｐゴシック" charset="0"/>
              </a:rPr>
              <a:t>) … 		</a:t>
            </a:r>
            <a:r>
              <a:rPr lang="en-US" sz="160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// ILLEGAL</a:t>
            </a:r>
          </a:p>
          <a:p>
            <a:endParaRPr lang="en-US" sz="1400">
              <a:latin typeface="Courier New" charset="0"/>
              <a:ea typeface="ＭＳ Ｐゴシック" charset="0"/>
              <a:cs typeface="ＭＳ Ｐゴシック" charset="0"/>
            </a:endParaRPr>
          </a:p>
          <a:p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==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!=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are defined for objects, but don't do what you think</a:t>
            </a:r>
          </a:p>
          <a:p>
            <a:pPr lvl="1">
              <a:buFont typeface="Wingdings" charset="0"/>
              <a:buNone/>
            </a:pPr>
            <a:endParaRPr lang="en-US" sz="1600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600">
                <a:latin typeface="Courier New" charset="0"/>
                <a:ea typeface="ＭＳ Ｐゴシック" charset="0"/>
              </a:rPr>
              <a:t>if (</a:t>
            </a:r>
            <a:r>
              <a:rPr lang="en-US" sz="160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str1 == str2</a:t>
            </a:r>
            <a:r>
              <a:rPr lang="en-US" sz="1600">
                <a:latin typeface="Courier New" charset="0"/>
                <a:ea typeface="ＭＳ Ｐゴシック" charset="0"/>
              </a:rPr>
              <a:t>) … 		</a:t>
            </a:r>
            <a:r>
              <a:rPr lang="en-US" sz="160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// TESTS WHETHER THEY ARE THE </a:t>
            </a:r>
          </a:p>
          <a:p>
            <a:pPr lvl="1"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						// SAME OBJECT, NOT WHETHER THEY</a:t>
            </a:r>
          </a:p>
          <a:p>
            <a:pPr lvl="1"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						// HAVE THE SAME VALUE!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685800" y="4419600"/>
            <a:ext cx="891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Strings are comparable using the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equals</a:t>
            </a:r>
            <a:r>
              <a:rPr lang="en-US">
                <a:solidFill>
                  <a:schemeClr val="accent2"/>
                </a:solidFill>
              </a:rPr>
              <a:t> and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compareTo</a:t>
            </a:r>
            <a:r>
              <a:rPr lang="en-US">
                <a:solidFill>
                  <a:schemeClr val="accent2"/>
                </a:solidFill>
              </a:rPr>
              <a:t> methods</a:t>
            </a:r>
          </a:p>
          <a:p>
            <a:pPr marL="342900" indent="-342900">
              <a:spcBef>
                <a:spcPct val="20000"/>
              </a:spcBef>
            </a:pPr>
            <a:endParaRPr lang="en-US" sz="1000">
              <a:solidFill>
                <a:schemeClr val="accent2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Courier New" charset="0"/>
              </a:rPr>
              <a:t>if (</a:t>
            </a:r>
            <a:r>
              <a:rPr lang="en-US" sz="1600">
                <a:solidFill>
                  <a:schemeClr val="tx2"/>
                </a:solidFill>
                <a:latin typeface="Courier New" charset="0"/>
              </a:rPr>
              <a:t>str1.equals(str2)</a:t>
            </a:r>
            <a:r>
              <a:rPr lang="en-US" sz="1600">
                <a:latin typeface="Courier New" charset="0"/>
              </a:rPr>
              <a:t>) …         </a:t>
            </a:r>
            <a:r>
              <a:rPr lang="en-US" sz="1600">
                <a:solidFill>
                  <a:schemeClr val="tx2"/>
                </a:solidFill>
                <a:latin typeface="Courier New" charset="0"/>
              </a:rPr>
              <a:t>// true IF THEY REPRESENT THE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Courier New" charset="0"/>
              </a:rPr>
              <a:t>                                 // SAME STRING VALUE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endParaRPr lang="en-US" sz="1600">
              <a:solidFill>
                <a:schemeClr val="tx2"/>
              </a:solidFill>
              <a:latin typeface="Courier Ne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Courier New" charset="0"/>
              </a:rPr>
              <a:t>if (</a:t>
            </a:r>
            <a:r>
              <a:rPr lang="en-US" sz="1600">
                <a:solidFill>
                  <a:schemeClr val="tx2"/>
                </a:solidFill>
                <a:latin typeface="Courier New" charset="0"/>
              </a:rPr>
              <a:t>str1.compareTo(str2) &lt; 0</a:t>
            </a:r>
            <a:r>
              <a:rPr lang="en-US" sz="1600">
                <a:latin typeface="Courier New" charset="0"/>
              </a:rPr>
              <a:t>) …  </a:t>
            </a:r>
            <a:r>
              <a:rPr lang="en-US" sz="1600">
                <a:solidFill>
                  <a:schemeClr val="tx2"/>
                </a:solidFill>
                <a:latin typeface="Courier New" charset="0"/>
              </a:rPr>
              <a:t>// RETURNS neg # if str1 &lt; str2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Courier New" charset="0"/>
              </a:rPr>
              <a:t>                                 // RETURNS   0   if str1 == str2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Courier New" charset="0"/>
              </a:rPr>
              <a:t>                                 // RETURNS pos # if str1 &gt; str2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1026863-2159-9542-9FE7-D91DA40145DE}" type="slidenum">
              <a:rPr lang="en-US" sz="1400">
                <a:solidFill>
                  <a:srgbClr val="FF0033"/>
                </a:solidFill>
              </a:rPr>
              <a:pPr/>
              <a:t>13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Comparison example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295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suppose we wanted to compare two names to see which comes first alphabetically</a:t>
            </a:r>
          </a:p>
          <a:p>
            <a:endParaRPr lang="en-US" sz="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Kelly Jones &lt; Kelly Miller &lt; Chris Smith &lt; Pat Smith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066800" y="2743200"/>
            <a:ext cx="7162800" cy="286226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public void compareNames(String myFirst, String myLast,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                            String yourFirst, String yourLast)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int lastCompare = myLast.compareTo(yourLast);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int firstCompare = myFirst.compareTo(yourFirst);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   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if (lastCompare &lt; 0 || (lastCompare == 0 &amp;&amp; firstCompare &lt; 0))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    System.out.println("My name comes before yours alphabetically!");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else if (lastCompare &gt; 0 || (lastCompare == 0 &amp;&amp; firstCompare &gt; 0))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    System.out.println("Your name comes before mine alphabetically!");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else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    System.out.println("We have the same name!");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}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5943600"/>
            <a:ext cx="716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</a:rPr>
              <a:t>note: we have been using </a:t>
            </a:r>
            <a:r>
              <a:rPr lang="en-US" sz="1800">
                <a:solidFill>
                  <a:schemeClr val="tx2"/>
                </a:solidFill>
                <a:latin typeface="Courier New" charset="0"/>
                <a:cs typeface="Courier New" charset="0"/>
              </a:rPr>
              <a:t>== </a:t>
            </a:r>
            <a:r>
              <a:rPr lang="en-US" sz="2000">
                <a:solidFill>
                  <a:schemeClr val="tx2"/>
                </a:solidFill>
                <a:ea typeface="Courier New" charset="0"/>
                <a:cs typeface="Courier New" charset="0"/>
              </a:rPr>
              <a:t>to compare Strings up to this point</a:t>
            </a:r>
          </a:p>
          <a:p>
            <a:pPr lvl="1">
              <a:buFont typeface="Wingdings" charset="0"/>
              <a:buChar char="Ø"/>
            </a:pPr>
            <a:r>
              <a:rPr lang="en-US" sz="2000">
                <a:solidFill>
                  <a:schemeClr val="tx2"/>
                </a:solidFill>
                <a:ea typeface="Courier New" charset="0"/>
                <a:cs typeface="Courier New" charset="0"/>
              </a:rPr>
              <a:t> </a:t>
            </a:r>
            <a:r>
              <a:rPr lang="en-US" sz="1800">
                <a:solidFill>
                  <a:schemeClr val="tx2"/>
                </a:solidFill>
                <a:ea typeface="Courier New" charset="0"/>
                <a:cs typeface="Courier New" charset="0"/>
              </a:rPr>
              <a:t>dangerous – sometimes it works, sometimes it doesn't!</a:t>
            </a:r>
          </a:p>
          <a:p>
            <a:pPr lvl="1">
              <a:buFont typeface="Wingdings" charset="0"/>
              <a:buChar char="Ø"/>
            </a:pPr>
            <a:r>
              <a:rPr lang="en-US" sz="1800">
                <a:solidFill>
                  <a:schemeClr val="tx2"/>
                </a:solidFill>
                <a:ea typeface="Courier New" charset="0"/>
                <a:cs typeface="Courier New" charset="0"/>
              </a:rPr>
              <a:t> from now on, always use </a:t>
            </a:r>
            <a:r>
              <a:rPr lang="en-US" sz="1600">
                <a:solidFill>
                  <a:schemeClr val="tx2"/>
                </a:solidFill>
                <a:latin typeface="Courier New" charset="0"/>
                <a:cs typeface="Courier New" charset="0"/>
              </a:rPr>
              <a:t>.equals </a:t>
            </a:r>
            <a:r>
              <a:rPr lang="en-US" sz="1800">
                <a:solidFill>
                  <a:schemeClr val="tx2"/>
                </a:solidFill>
                <a:ea typeface="Courier New" charset="0"/>
                <a:cs typeface="Courier New" charset="0"/>
              </a:rPr>
              <a:t>for Strings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RouletteWheel implementation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657600" cy="5029200"/>
          </a:xfrm>
        </p:spPr>
        <p:txBody>
          <a:bodyPr/>
          <a:lstStyle/>
          <a:p>
            <a:pPr marL="285750" lvl="1"/>
            <a:r>
              <a:rPr lang="en-US" dirty="0">
                <a:latin typeface="Arial Narrow" charset="0"/>
                <a:ea typeface="ＭＳ Ｐゴシック" charset="0"/>
              </a:rPr>
              <a:t>we can use a Die object to choose between 38 values</a:t>
            </a:r>
          </a:p>
          <a:p>
            <a:pPr marL="285750" lvl="1"/>
            <a:endParaRPr lang="en-US" dirty="0">
              <a:latin typeface="Arial Narrow" charset="0"/>
              <a:ea typeface="ＭＳ Ｐゴシック" charset="0"/>
            </a:endParaRPr>
          </a:p>
          <a:p>
            <a:pPr marL="285750" lvl="1"/>
            <a:r>
              <a:rPr lang="en-US" dirty="0">
                <a:latin typeface="Arial Narrow" charset="0"/>
                <a:ea typeface="ＭＳ Ｐゴシック" charset="0"/>
              </a:rPr>
              <a:t>the spin method must return a String, since we may want to differentiate between 0 and 00</a:t>
            </a:r>
          </a:p>
          <a:p>
            <a:pPr marL="285750"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285750" lvl="1"/>
            <a:r>
              <a:rPr lang="en-US" dirty="0">
                <a:latin typeface="Arial Narrow" charset="0"/>
                <a:ea typeface="ＭＳ Ｐゴシック" charset="0"/>
              </a:rPr>
              <a:t>38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 "00", 37  "0"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285750" lvl="1"/>
            <a:r>
              <a:rPr lang="en-US" dirty="0">
                <a:latin typeface="Arial Narrow" charset="0"/>
                <a:ea typeface="ＭＳ Ｐゴシック" charset="0"/>
              </a:rPr>
              <a:t>1-36 are converted to a string by concatenating with </a:t>
            </a:r>
            <a:r>
              <a:rPr lang="en-US" dirty="0" smtClean="0">
                <a:latin typeface="Arial Narrow" charset="0"/>
                <a:ea typeface="ＭＳ Ｐゴシック" charset="0"/>
              </a:rPr>
              <a:t>the empty string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285750" lvl="1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	    e.g., ""+36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 ""+"36"  "36"</a:t>
            </a:r>
          </a:p>
          <a:p>
            <a:pPr marL="285750"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sym typeface="Wingdings" charset="0"/>
            </a:endParaRPr>
          </a:p>
          <a:p>
            <a:pPr marL="285750" lvl="1"/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the Die field already keeps track of the number of rolls/spins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F9F6F82-877F-4142-80B5-66562255EBB6}" type="slidenum">
              <a:rPr lang="en-US" sz="1400">
                <a:solidFill>
                  <a:srgbClr val="FF0033"/>
                </a:solidFill>
              </a:rPr>
              <a:pPr/>
              <a:t>14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648200" y="1143000"/>
            <a:ext cx="4724400" cy="594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public class RouletteWheel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private Die roller;          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RouletteWheel()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this.roller = new Die(38);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String spin()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int number = this.roller.roll();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if (number == 38)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"00";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else if (number == 37)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"0";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else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""+number;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int getNumberOfSpins()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return this.roller.getNumRolls();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String getColor(String slotValue)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// NEXT SLIDE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String getParity(String slotValue)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// SLIDE AFTER THAT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RouletteWheel implementation (cont.)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1905000"/>
          </a:xfrm>
        </p:spPr>
        <p:txBody>
          <a:bodyPr/>
          <a:lstStyle/>
          <a:p>
            <a:pPr marL="285750" lvl="1"/>
            <a:r>
              <a:rPr lang="en-US">
                <a:latin typeface="Arial Narrow" charset="0"/>
                <a:ea typeface="ＭＳ Ｐゴシック" charset="0"/>
              </a:rPr>
              <a:t>getting the color associated with a number is not obvious</a:t>
            </a:r>
          </a:p>
          <a:p>
            <a:pPr marL="685800" lvl="2"/>
            <a:r>
              <a:rPr lang="en-US">
                <a:latin typeface="Arial Narrow" charset="0"/>
                <a:ea typeface="ＭＳ Ｐゴシック" charset="0"/>
              </a:rPr>
              <a:t>we could have a large cascading if else to map each number to a color</a:t>
            </a:r>
          </a:p>
          <a:p>
            <a:pPr marL="285750" lvl="1"/>
            <a:endParaRPr lang="en-US" sz="1200">
              <a:latin typeface="Arial Narrow" charset="0"/>
              <a:ea typeface="ＭＳ Ｐゴシック" charset="0"/>
            </a:endParaRPr>
          </a:p>
          <a:p>
            <a:pPr marL="285750" lvl="1"/>
            <a:r>
              <a:rPr lang="en-US">
                <a:latin typeface="Arial Narrow" charset="0"/>
                <a:ea typeface="ＭＳ Ｐゴシック" charset="0"/>
              </a:rPr>
              <a:t>instead can use the String method 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contains</a:t>
            </a:r>
          </a:p>
          <a:p>
            <a:pPr marL="685800" lvl="2"/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redNums</a:t>
            </a:r>
            <a:r>
              <a:rPr lang="en-US">
                <a:latin typeface="Arial Narrow" charset="0"/>
                <a:ea typeface="ＭＳ Ｐゴシック" charset="0"/>
              </a:rPr>
              <a:t> &amp; 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blackNums</a:t>
            </a:r>
            <a:r>
              <a:rPr lang="en-US">
                <a:latin typeface="Arial Narrow" charset="0"/>
                <a:ea typeface="ＭＳ Ｐゴシック" charset="0"/>
              </a:rPr>
              <a:t> contain all the numbers of each color, with spaces</a:t>
            </a:r>
          </a:p>
          <a:p>
            <a:pPr marL="685800" lvl="2"/>
            <a:r>
              <a:rPr lang="en-US">
                <a:latin typeface="Arial Narrow" charset="0"/>
                <a:ea typeface="ＭＳ Ｐゴシック" charset="0"/>
              </a:rPr>
              <a:t>to see if 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"3" </a:t>
            </a:r>
            <a:r>
              <a:rPr lang="en-US">
                <a:latin typeface="Arial Narrow" charset="0"/>
                <a:ea typeface="ＭＳ Ｐゴシック" charset="0"/>
              </a:rPr>
              <a:t>is red/black, see if 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redNums</a:t>
            </a:r>
            <a:r>
              <a:rPr lang="en-US">
                <a:latin typeface="Arial Narrow" charset="0"/>
                <a:ea typeface="ＭＳ Ｐゴシック" charset="0"/>
              </a:rPr>
              <a:t>/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blackNums</a:t>
            </a:r>
            <a:r>
              <a:rPr lang="en-US">
                <a:latin typeface="Arial Narrow" charset="0"/>
                <a:ea typeface="ＭＳ Ｐゴシック" charset="0"/>
              </a:rPr>
              <a:t> contains 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" 3 "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9C1E013-6A96-4A41-98B1-FD75D1125D3C}" type="slidenum">
              <a:rPr lang="en-US" sz="1400">
                <a:solidFill>
                  <a:srgbClr val="FF0033"/>
                </a:solidFill>
              </a:rPr>
              <a:pPr/>
              <a:t>15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143000" y="3352800"/>
            <a:ext cx="7315200" cy="3416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public class RouletteWheel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. . .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String getColor(String slotValue)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String redNums = " 1 3 5 7 9 12 14 16 18 19 21 23 25 27 30 32 34 36 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String blackNums = " 2 4 6 8 10 11 13 15 17 20 22 24 26 28 29 31 33 35 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 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if (redNums.contains(" "+slotValue+" "))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"red";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else if (blackNums.contains(" "+slotValue+" "))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"black";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else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"green";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 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RouletteWheel implementation (cont.)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1905000"/>
          </a:xfrm>
        </p:spPr>
        <p:txBody>
          <a:bodyPr/>
          <a:lstStyle/>
          <a:p>
            <a:pPr marL="285750" lvl="1"/>
            <a:r>
              <a:rPr lang="en-US">
                <a:latin typeface="Arial Narrow" charset="0"/>
                <a:ea typeface="ＭＳ Ｐゴシック" charset="0"/>
              </a:rPr>
              <a:t>similarly, could have a large cascading if else to map each number to odd/even</a:t>
            </a:r>
          </a:p>
          <a:p>
            <a:pPr marL="285750" lvl="1"/>
            <a:r>
              <a:rPr lang="en-US">
                <a:latin typeface="Arial Narrow" charset="0"/>
                <a:ea typeface="ＭＳ Ｐゴシック" charset="0"/>
              </a:rPr>
              <a:t>or, could use 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charAt</a:t>
            </a:r>
            <a:r>
              <a:rPr lang="en-US">
                <a:latin typeface="Arial Narrow" charset="0"/>
                <a:ea typeface="ＭＳ Ｐゴシック" charset="0"/>
              </a:rPr>
              <a:t> to access the last digit, see if it is "0", "2", "4", "6", or "8"</a:t>
            </a:r>
          </a:p>
          <a:p>
            <a:pPr marL="285750" lvl="1"/>
            <a:endParaRPr lang="en-US" sz="1200">
              <a:latin typeface="Arial Narrow" charset="0"/>
              <a:ea typeface="ＭＳ Ｐゴシック" charset="0"/>
            </a:endParaRPr>
          </a:p>
          <a:p>
            <a:pPr marL="285750" lvl="1"/>
            <a:r>
              <a:rPr lang="en-US">
                <a:latin typeface="Arial Narrow" charset="0"/>
                <a:ea typeface="ＭＳ Ｐゴシック" charset="0"/>
              </a:rPr>
              <a:t>instead, the (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java.lang.</a:t>
            </a:r>
            <a:r>
              <a:rPr lang="en-US">
                <a:latin typeface="Arial Narrow" charset="0"/>
                <a:ea typeface="ＭＳ Ｐゴシック" charset="0"/>
              </a:rPr>
              <a:t>)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Integer</a:t>
            </a:r>
            <a:r>
              <a:rPr lang="en-US">
                <a:latin typeface="Arial Narrow" charset="0"/>
                <a:ea typeface="ＭＳ Ｐゴシック" charset="0"/>
              </a:rPr>
              <a:t> class contains a static method for converting a string of digits into an int: 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parseInt</a:t>
            </a:r>
          </a:p>
          <a:p>
            <a:pPr marL="685800" lvl="2"/>
            <a:r>
              <a:rPr lang="en-US">
                <a:latin typeface="Arial Narrow" charset="0"/>
                <a:ea typeface="ＭＳ Ｐゴシック" charset="0"/>
              </a:rPr>
              <a:t>e.g., 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Integer.parseInt("14") 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  <a:sym typeface="Wingdings" charset="0"/>
              </a:rPr>
              <a:t> 14</a:t>
            </a:r>
            <a:endParaRPr lang="en-US" sz="180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95758FF-849B-894B-A3E1-1D5481B7AA9C}" type="slidenum">
              <a:rPr lang="en-US" sz="1400">
                <a:solidFill>
                  <a:srgbClr val="FF0033"/>
                </a:solidFill>
              </a:rPr>
              <a:pPr/>
              <a:t>16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905000" y="3352800"/>
            <a:ext cx="5029200" cy="30464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public class RouletteWheel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. . .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String getParity(String slotValue)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int numVal = Integer.parseInt(slotValue);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if (numVal == 0)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"zero";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else if (numVal % 2 == 0)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"even";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else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"odd";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Random class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2514600" cy="54102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instead of the Die class, we could have used the</a:t>
            </a:r>
          </a:p>
          <a:p>
            <a:pPr marL="0" indent="0"/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java.util.Random</a:t>
            </a:r>
          </a:p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class</a:t>
            </a: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222250" lvl="1" indent="-222250"/>
            <a:r>
              <a:rPr lang="en-US">
                <a:latin typeface="Arial Narrow" charset="0"/>
                <a:ea typeface="ＭＳ Ｐゴシック" charset="0"/>
              </a:rPr>
              <a:t>the nextInt method returns a random int from 0..(parameter-1)</a:t>
            </a:r>
          </a:p>
          <a:p>
            <a:pPr marL="222250" lvl="1" indent="-222250"/>
            <a:endParaRPr lang="en-US">
              <a:latin typeface="Arial Narrow" charset="0"/>
              <a:ea typeface="ＭＳ Ｐゴシック" charset="0"/>
            </a:endParaRPr>
          </a:p>
          <a:p>
            <a:pPr marL="222250" lvl="1" indent="-222250"/>
            <a:r>
              <a:rPr lang="en-US">
                <a:latin typeface="Arial Narrow" charset="0"/>
                <a:ea typeface="ＭＳ Ｐゴシック" charset="0"/>
              </a:rPr>
              <a:t>other methods can be used to generate different random numbers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4D34F3C-3675-DF4F-B8D3-5FE2340E73D7}" type="slidenum">
              <a:rPr lang="en-US" sz="1400">
                <a:solidFill>
                  <a:srgbClr val="FF0033"/>
                </a:solidFill>
              </a:rPr>
              <a:pPr/>
              <a:t>17</a:t>
            </a:fld>
            <a:endParaRPr lang="en-US" sz="1400">
              <a:solidFill>
                <a:srgbClr val="FF00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354" y="304800"/>
            <a:ext cx="6792845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RouletteWheel w/ Random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657600" cy="5029200"/>
          </a:xfrm>
        </p:spPr>
        <p:txBody>
          <a:bodyPr/>
          <a:lstStyle/>
          <a:p>
            <a:pPr marL="285750" lvl="1"/>
            <a:r>
              <a:rPr lang="en-US" dirty="0">
                <a:latin typeface="Arial Narrow" charset="0"/>
                <a:ea typeface="ＭＳ Ｐゴシック" charset="0"/>
              </a:rPr>
              <a:t>classes defined within the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java.lang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library are automatically available</a:t>
            </a:r>
          </a:p>
          <a:p>
            <a:pPr marL="285750" lvl="1"/>
            <a:endParaRPr lang="en-US" dirty="0">
              <a:latin typeface="Arial Narrow" charset="0"/>
              <a:ea typeface="ＭＳ Ｐゴシック" charset="0"/>
            </a:endParaRPr>
          </a:p>
          <a:p>
            <a:pPr marL="685800" lvl="2"/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java.lang.Math</a:t>
            </a: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685800" lvl="2"/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java.lang.System</a:t>
            </a: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685800" lvl="2"/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java.lang.String</a:t>
            </a: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685800" lvl="2"/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java.lang.Character</a:t>
            </a: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685800" lvl="2"/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java.lang.Integer</a:t>
            </a: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285750" lvl="1"/>
            <a:endParaRPr lang="en-US" dirty="0">
              <a:latin typeface="Arial Narrow" charset="0"/>
              <a:ea typeface="ＭＳ Ｐゴシック" charset="0"/>
            </a:endParaRPr>
          </a:p>
          <a:p>
            <a:pPr marL="285750" lvl="1"/>
            <a:r>
              <a:rPr lang="en-US" dirty="0" smtClean="0">
                <a:latin typeface="Arial Narrow" charset="0"/>
                <a:ea typeface="ＭＳ Ｐゴシック" charset="0"/>
              </a:rPr>
              <a:t>we won't list the unnecessary prefix (but </a:t>
            </a:r>
            <a:r>
              <a:rPr lang="en-US" dirty="0" err="1" smtClean="0">
                <a:latin typeface="Arial Narrow" charset="0"/>
                <a:ea typeface="ＭＳ Ｐゴシック" charset="0"/>
              </a:rPr>
              <a:t>Javadoc</a:t>
            </a:r>
            <a:r>
              <a:rPr lang="en-US" dirty="0" smtClean="0">
                <a:latin typeface="Arial Narrow" charset="0"/>
                <a:ea typeface="ＭＳ Ｐゴシック" charset="0"/>
              </a:rPr>
              <a:t> will)</a:t>
            </a:r>
          </a:p>
          <a:p>
            <a:pPr marL="285750" lvl="1"/>
            <a:endParaRPr lang="en-US" dirty="0">
              <a:latin typeface="Arial Narrow" charset="0"/>
              <a:ea typeface="ＭＳ Ｐゴシック" charset="0"/>
            </a:endParaRPr>
          </a:p>
          <a:p>
            <a:pPr marL="285750" lvl="1"/>
            <a:r>
              <a:rPr lang="en-US" dirty="0" smtClean="0">
                <a:latin typeface="Arial Narrow" charset="0"/>
                <a:ea typeface="ＭＳ Ｐゴシック" charset="0"/>
              </a:rPr>
              <a:t>for </a:t>
            </a:r>
            <a:r>
              <a:rPr lang="en-US" dirty="0">
                <a:latin typeface="Arial Narrow" charset="0"/>
                <a:ea typeface="ＭＳ Ｐゴシック" charset="0"/>
              </a:rPr>
              <a:t>other libraries, must explicitly 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import</a:t>
            </a:r>
            <a:r>
              <a:rPr lang="en-US" dirty="0">
                <a:latin typeface="Arial Narrow" charset="0"/>
                <a:ea typeface="ＭＳ Ｐゴシック" charset="0"/>
              </a:rPr>
              <a:t> the class</a:t>
            </a:r>
          </a:p>
          <a:p>
            <a:pPr marL="285750"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285750"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285750" lvl="1"/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84AE26B-8E98-AE46-B80C-09FBD8A8CC0F}" type="slidenum">
              <a:rPr lang="en-US" sz="1400">
                <a:solidFill>
                  <a:srgbClr val="FF0033"/>
                </a:solidFill>
              </a:rPr>
              <a:pPr/>
              <a:t>18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4648200" y="1270000"/>
            <a:ext cx="4724400" cy="5816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2"/>
                </a:solidFill>
                <a:latin typeface="Courier New" charset="0"/>
                <a:cs typeface="Courier New" charset="0"/>
              </a:rPr>
              <a:t>import java.util.Random;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public class RouletteWheel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private Random randGen;          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RouletteWheel() {</a:t>
            </a:r>
          </a:p>
          <a:p>
            <a:r>
              <a:rPr lang="en-US" sz="1200">
                <a:solidFill>
                  <a:srgbClr val="FF0033"/>
                </a:solidFill>
                <a:latin typeface="Courier New" charset="0"/>
                <a:cs typeface="Courier New" charset="0"/>
              </a:rPr>
              <a:t>    this.randGen = new Random();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String spin() {</a:t>
            </a:r>
          </a:p>
          <a:p>
            <a:r>
              <a:rPr lang="en-US" sz="1200">
                <a:solidFill>
                  <a:srgbClr val="FF0033"/>
                </a:solidFill>
                <a:latin typeface="Courier New" charset="0"/>
                <a:cs typeface="Courier New" charset="0"/>
              </a:rPr>
              <a:t>    int number = this.randGen.nextInt(38);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if (number == 37)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"00";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else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  return ""+number;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int getNumberOfSpins()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// SAME AS BEFORE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String getColor(String slotValue)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// SAME AS BEFORE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  <a:cs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public String getParity(String slotValue)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  // SAME AS BEFORE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  }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1B899F0-A9E8-EE48-8204-0218EB877DE2}" type="slidenum">
              <a:rPr lang="en-US" sz="1400">
                <a:solidFill>
                  <a:srgbClr val="FF0033"/>
                </a:solidFill>
              </a:rPr>
              <a:pPr/>
              <a:t>19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Variable scope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1219200"/>
            <a:ext cx="8550275" cy="1676400"/>
          </a:xfrm>
        </p:spPr>
        <p:txBody>
          <a:bodyPr/>
          <a:lstStyle/>
          <a:p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scope: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the section of code in which a variable exists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for a field, the scope is the entire class definition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for a parameter, the scope is the entire method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for a local variable, the scope begins with its declaration &amp; ends at the end of the enclosing block (i.e., right curly brace)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676400" y="3276600"/>
            <a:ext cx="5943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public class DiceStuff {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private Die d6;</a:t>
            </a:r>
          </a:p>
          <a:p>
            <a:endParaRPr lang="en-US" sz="1200">
              <a:solidFill>
                <a:schemeClr val="tx2"/>
              </a:solidFill>
              <a:latin typeface="Courier New" charset="0"/>
            </a:endParaRP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. . . </a:t>
            </a:r>
          </a:p>
          <a:p>
            <a:endParaRPr lang="en-US" sz="1200">
              <a:solidFill>
                <a:schemeClr val="tx2"/>
              </a:solidFill>
              <a:latin typeface="Courier New" charset="0"/>
            </a:endParaRP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public void showSevens(int numReps) {  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  int count = 0;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  for (int numRolls = 0; numRolls &lt; numReps; numRolls++) {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    if (d6.roll() + d6.roll() == 7) {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count++;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    }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  }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  System.out.println(count);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}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  . . .</a:t>
            </a:r>
          </a:p>
          <a:p>
            <a:r>
              <a:rPr lang="en-US" sz="1200">
                <a:solidFill>
                  <a:schemeClr val="tx2"/>
                </a:solidFill>
                <a:latin typeface="Courier New" charset="0"/>
              </a:rPr>
              <a:t>}</a:t>
            </a:r>
          </a:p>
        </p:txBody>
      </p:sp>
      <p:sp>
        <p:nvSpPr>
          <p:cNvPr id="37894" name="AutoShape 12"/>
          <p:cNvSpPr>
            <a:spLocks/>
          </p:cNvSpPr>
          <p:nvPr/>
        </p:nvSpPr>
        <p:spPr bwMode="auto">
          <a:xfrm>
            <a:off x="1752600" y="4724400"/>
            <a:ext cx="76200" cy="762000"/>
          </a:xfrm>
          <a:prstGeom prst="lef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13"/>
          <p:cNvSpPr>
            <a:spLocks/>
          </p:cNvSpPr>
          <p:nvPr/>
        </p:nvSpPr>
        <p:spPr bwMode="auto">
          <a:xfrm>
            <a:off x="1600200" y="4495800"/>
            <a:ext cx="46038" cy="1371600"/>
          </a:xfrm>
          <a:prstGeom prst="leftBrace">
            <a:avLst>
              <a:gd name="adj1" fmla="val 15724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14"/>
          <p:cNvSpPr>
            <a:spLocks/>
          </p:cNvSpPr>
          <p:nvPr/>
        </p:nvSpPr>
        <p:spPr bwMode="auto">
          <a:xfrm>
            <a:off x="1447800" y="4343400"/>
            <a:ext cx="46038" cy="1524000"/>
          </a:xfrm>
          <a:prstGeom prst="leftBrace">
            <a:avLst>
              <a:gd name="adj1" fmla="val 19034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utoShape 15"/>
          <p:cNvSpPr>
            <a:spLocks/>
          </p:cNvSpPr>
          <p:nvPr/>
        </p:nvSpPr>
        <p:spPr bwMode="auto">
          <a:xfrm>
            <a:off x="1295400" y="3581400"/>
            <a:ext cx="46038" cy="2819400"/>
          </a:xfrm>
          <a:prstGeom prst="leftBrace">
            <a:avLst>
              <a:gd name="adj1" fmla="val 38077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43600" y="3048000"/>
            <a:ext cx="3352800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</a:rPr>
              <a:t>since each method defines its own scope, can reuse the same parameter/local variable name in multiple methods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5257800"/>
            <a:ext cx="3352800" cy="14160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  <a:latin typeface="Arial Narrow" pitchFamily="-84" charset="0"/>
                <a:ea typeface="+mn-ea"/>
                <a:cs typeface="+mn-cs"/>
              </a:rPr>
              <a:t>within a method, can have a parameter/local variable with same name as a field (although confusing)</a:t>
            </a:r>
          </a:p>
          <a:p>
            <a:pPr>
              <a:defRPr/>
            </a:pPr>
            <a:endParaRPr lang="en-US" sz="1050" dirty="0">
              <a:solidFill>
                <a:schemeClr val="accent2"/>
              </a:solidFill>
              <a:latin typeface="Arial Narrow" pitchFamily="-8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  <a:latin typeface="Arial Narrow" pitchFamily="-84" charset="0"/>
                <a:ea typeface="+mn-ea"/>
                <a:cs typeface="+mn-cs"/>
              </a:rPr>
              <a:t>use </a:t>
            </a:r>
            <a:r>
              <a:rPr lang="en-US" sz="1600" dirty="0">
                <a:solidFill>
                  <a:schemeClr val="accent2"/>
                </a:solidFill>
                <a:latin typeface="Courier New"/>
                <a:ea typeface="+mn-ea"/>
                <a:cs typeface="Courier New"/>
              </a:rPr>
              <a:t>this. </a:t>
            </a:r>
            <a:r>
              <a:rPr lang="en-US" sz="1800" dirty="0">
                <a:solidFill>
                  <a:schemeClr val="accent2"/>
                </a:solidFill>
                <a:latin typeface="Arial Narrow" pitchFamily="-84" charset="0"/>
                <a:ea typeface="+mn-ea"/>
                <a:cs typeface="+mn-cs"/>
              </a:rPr>
              <a:t>to differentiate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CD9122C-2724-A84D-A389-EEC7F8D5A0A7}" type="slidenum">
              <a:rPr lang="en-US" sz="1400">
                <a:solidFill>
                  <a:srgbClr val="FF0033"/>
                </a:solidFill>
              </a:rPr>
              <a:pPr/>
              <a:t>2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Simulations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2057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programs are often used to model real-world systems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often simpler/cheaper to study a model 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easier to experiment, by varying parameters and observing the results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</a:rPr>
              <a:t>Pig game simulation allowed us to compare strategies across a statistically significant number of games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85800" y="3962400"/>
            <a:ext cx="8702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HW3: you will use &amp; develop classes that simulate different betting strategies for roulette</a:t>
            </a:r>
            <a:endParaRPr lang="en-US" sz="20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if you start with 100 credits and play 100 spins of the wheel, what is your best strategy for winning?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how do we define winning?  ending the rounds with a profit?  ending the rounds with the most credits?</a:t>
            </a:r>
          </a:p>
          <a:p>
            <a:pPr marL="285750" indent="-285750">
              <a:spcBef>
                <a:spcPct val="20000"/>
              </a:spcBef>
            </a:pPr>
            <a:endParaRPr lang="en-US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Static fields &amp; constants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static fields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 field declared to be static is shared by all objects of that class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useful when there is data that needs to be accessed/updated by all </a:t>
            </a:r>
            <a:r>
              <a:rPr lang="en-US" dirty="0" smtClean="0">
                <a:latin typeface="Arial Narrow" charset="0"/>
                <a:ea typeface="ＭＳ Ｐゴシック" charset="0"/>
              </a:rPr>
              <a:t>objects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also useful for constants – values that will not change during execution (so there is no reason for object to have its own copy)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sz="1200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400" dirty="0" err="1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RouletteStats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{</a:t>
            </a:r>
            <a:endParaRPr lang="en-US" sz="1400" dirty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private final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START_CREDITS 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= 100;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private final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BET_AMOUNT 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= 1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lvl="2"/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// METHODS CAN ACCESS THESE CONSTANTS</a:t>
            </a:r>
          </a:p>
          <a:p>
            <a:pPr lvl="2"/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lvl="2"/>
            <a:endParaRPr lang="en-US" sz="1400" dirty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lvl="2"/>
            <a:endParaRPr lang="en-US" sz="1400" dirty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Courier New" charset="0"/>
              </a:rPr>
              <a:t>note: constants are initialized when declared (not in a constructor)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Courier New" charset="0"/>
              </a:rPr>
              <a:t>convention is to use all caps for constants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  <a:cs typeface="Courier New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Courier New" charset="0"/>
              </a:rPr>
              <a:t>any attempt to reassign a 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cs typeface="Courier New" charset="0"/>
              </a:rPr>
              <a:t>final </a:t>
            </a:r>
            <a:r>
              <a:rPr lang="en-US" dirty="0">
                <a:latin typeface="Arial Narrow" charset="0"/>
                <a:ea typeface="ＭＳ Ｐゴシック" charset="0"/>
                <a:cs typeface="Courier New" charset="0"/>
              </a:rPr>
              <a:t>value will cause a compiler error</a:t>
            </a:r>
            <a:endParaRPr lang="en-US" dirty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lvl="2"/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7D4F8D0-EF57-564F-8E99-1D6143B1AA5A}" type="slidenum">
              <a:rPr lang="en-US" sz="1400">
                <a:solidFill>
                  <a:srgbClr val="FF0033"/>
                </a:solidFill>
              </a:rPr>
              <a:pPr/>
              <a:t>20</a:t>
            </a:fld>
            <a:endParaRPr lang="en-US" sz="1400" dirty="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Static methods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sometimes a class doesn't require fields (other than constants)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without fields, every object of the class would look/behave exactly the same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essentially, it is a collection of independent functions/methods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so, why even create objects at all?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alternative is to declare the methods to be static </a:t>
            </a:r>
          </a:p>
          <a:p>
            <a:pPr lvl="2">
              <a:buFont typeface="Wingdings" charset="0"/>
              <a:buChar char="ü"/>
            </a:pPr>
            <a:r>
              <a:rPr lang="en-US" dirty="0">
                <a:latin typeface="Arial Narrow" charset="0"/>
                <a:ea typeface="ＭＳ Ｐゴシック" charset="0"/>
              </a:rPr>
              <a:t>that way, they belong to the class</a:t>
            </a:r>
          </a:p>
          <a:p>
            <a:pPr lvl="2">
              <a:buFont typeface="Wingdings" charset="0"/>
              <a:buChar char="ü"/>
            </a:pPr>
            <a:r>
              <a:rPr lang="en-US" dirty="0">
                <a:latin typeface="Arial Narrow" charset="0"/>
                <a:ea typeface="ＭＳ Ｐゴシック" charset="0"/>
              </a:rPr>
              <a:t>you can call them directly on the class, without creating an object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spcBef>
                <a:spcPts val="0"/>
              </a:spcBef>
            </a:pPr>
            <a:endParaRPr lang="en-US" sz="1400" dirty="0" smtClean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lvl="2">
              <a:spcBef>
                <a:spcPts val="0"/>
              </a:spcBef>
            </a:pP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public 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class </a:t>
            </a:r>
            <a:r>
              <a:rPr lang="en-US" sz="1400" dirty="0" err="1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RouletteStats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private final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START_CREDITS = 100;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private final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BET_AMOUNT = 1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public 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playSession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String </a:t>
            </a:r>
            <a:r>
              <a:rPr lang="en-US" sz="1400" dirty="0" err="1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betType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numBets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) 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{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…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}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public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static 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void </a:t>
            </a:r>
            <a:r>
              <a:rPr lang="en-US" sz="1400" dirty="0" err="1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playManySessions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String </a:t>
            </a:r>
            <a:r>
              <a:rPr lang="en-US" sz="1400" dirty="0" err="1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betType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400" dirty="0" err="1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numBets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,</a:t>
            </a:r>
            <a:endParaRPr lang="en-US" sz="1400" dirty="0" smtClean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                     </a:t>
            </a:r>
            <a:r>
              <a:rPr lang="en-US" sz="1400" dirty="0" err="1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numSessions</a:t>
            </a:r>
            <a:r>
              <a:rPr lang="en-US" sz="1400" dirty="0" smtClean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) </a:t>
            </a: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{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…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           }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rgbClr val="3333CC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  <a:endParaRPr lang="en-US" sz="1400" dirty="0">
              <a:solidFill>
                <a:srgbClr val="3333CC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38A4A38-76B0-2B4E-8DC1-4D315620C486}" type="slidenum">
              <a:rPr lang="en-US" sz="1400">
                <a:solidFill>
                  <a:srgbClr val="FF0033"/>
                </a:solidFill>
              </a:rPr>
              <a:pPr/>
              <a:t>21</a:t>
            </a:fld>
            <a:endParaRPr 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methods in </a:t>
            </a:r>
            <a:r>
              <a:rPr lang="en-US" dirty="0" err="1" smtClean="0"/>
              <a:t>BlueJ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150C-AD76-AB4A-8888-4C3F0538D70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18042" b="18042"/>
          <a:stretch>
            <a:fillRect/>
          </a:stretch>
        </p:blipFill>
        <p:spPr>
          <a:xfrm>
            <a:off x="533400" y="3505200"/>
            <a:ext cx="8702675" cy="2971800"/>
          </a:xfr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8702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when you have a class with only static methods,</a:t>
            </a:r>
          </a:p>
          <a:p>
            <a:endParaRPr lang="en-US" sz="800" dirty="0" smtClean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err="1" smtClean="0">
                <a:latin typeface="Arial Narrow" charset="0"/>
                <a:ea typeface="ＭＳ Ｐゴシック" charset="0"/>
              </a:rPr>
              <a:t>BlueJ</a:t>
            </a:r>
            <a:r>
              <a:rPr lang="en-US" dirty="0" smtClean="0">
                <a:latin typeface="Arial Narrow" charset="0"/>
                <a:ea typeface="ＭＳ Ｐゴシック" charset="0"/>
              </a:rPr>
              <a:t> will still list a default constructor (which creates a default object)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</a:rPr>
              <a:t>will also see a list of static methods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</a:rPr>
              <a:t>you don't need to create an object, just call the methods directly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8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Spam alert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89FB268-D339-D84C-BB62-8A32CD7F57A5}" type="slidenum">
              <a:rPr lang="en-US" sz="1400">
                <a:solidFill>
                  <a:srgbClr val="FF0033"/>
                </a:solidFill>
              </a:rPr>
              <a:pPr/>
              <a:t>3</a:t>
            </a:fld>
            <a:endParaRPr lang="en-US" sz="1400">
              <a:solidFill>
                <a:srgbClr val="FF0033"/>
              </a:solidFill>
            </a:endParaRPr>
          </a:p>
        </p:txBody>
      </p:sp>
      <p:pic>
        <p:nvPicPr>
          <p:cNvPr id="17412" name="Content Placeholder 9" descr="sp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963" y="1436688"/>
            <a:ext cx="6746875" cy="5192712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HW3 classes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05800" cy="1981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</a:rPr>
              <a:t>you will </a:t>
            </a:r>
            <a:r>
              <a:rPr lang="en-US" dirty="0" smtClean="0">
                <a:latin typeface="Arial Narrow" charset="0"/>
                <a:ea typeface="ＭＳ Ｐゴシック" charset="0"/>
              </a:rPr>
              <a:t>write parts of a project that includes several interacting classes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b="1" dirty="0" err="1" smtClean="0">
                <a:latin typeface="Arial Narrow" charset="0"/>
                <a:ea typeface="ＭＳ Ｐゴシック" charset="0"/>
              </a:rPr>
              <a:t>RouletteWheel</a:t>
            </a:r>
            <a:r>
              <a:rPr lang="en-US" b="1" dirty="0" smtClean="0">
                <a:latin typeface="Arial Narrow" charset="0"/>
                <a:ea typeface="ＭＳ Ｐゴシック" charset="0"/>
              </a:rPr>
              <a:t>: </a:t>
            </a:r>
            <a:r>
              <a:rPr lang="en-US" dirty="0" smtClean="0">
                <a:latin typeface="Arial Narrow" charset="0"/>
                <a:ea typeface="ＭＳ Ｐゴシック" charset="0"/>
              </a:rPr>
              <a:t>models a roulette wheel that can be spun, access the number, color or parity of the spin</a:t>
            </a:r>
          </a:p>
          <a:p>
            <a:pPr lvl="1"/>
            <a:r>
              <a:rPr lang="en-US" b="1" dirty="0" err="1" smtClean="0">
                <a:latin typeface="Arial Narrow" charset="0"/>
                <a:ea typeface="ＭＳ Ｐゴシック" charset="0"/>
              </a:rPr>
              <a:t>RouletteGame</a:t>
            </a:r>
            <a:r>
              <a:rPr lang="en-US" dirty="0" smtClean="0">
                <a:latin typeface="Arial Narrow" charset="0"/>
                <a:ea typeface="ＭＳ Ｐゴシック" charset="0"/>
              </a:rPr>
              <a:t>: uses </a:t>
            </a:r>
            <a:r>
              <a:rPr lang="en-US" dirty="0" err="1">
                <a:latin typeface="Arial Narrow" charset="0"/>
                <a:ea typeface="ＭＳ Ｐゴシック" charset="0"/>
              </a:rPr>
              <a:t>RouletteWheel</a:t>
            </a:r>
            <a:r>
              <a:rPr lang="en-US" dirty="0">
                <a:latin typeface="Arial Narrow" charset="0"/>
                <a:ea typeface="ＭＳ Ｐゴシック" charset="0"/>
              </a:rPr>
              <a:t> to simulate a game with </a:t>
            </a:r>
            <a:r>
              <a:rPr lang="en-US" dirty="0" smtClean="0">
                <a:latin typeface="Arial Narrow" charset="0"/>
                <a:ea typeface="ＭＳ Ｐゴシック" charset="0"/>
              </a:rPr>
              <a:t>betting, keeping track of winnings/losses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b="1" dirty="0" err="1" smtClean="0">
                <a:latin typeface="Arial Narrow" charset="0"/>
                <a:ea typeface="ＭＳ Ｐゴシック" charset="0"/>
              </a:rPr>
              <a:t>RouletteStats</a:t>
            </a:r>
            <a:r>
              <a:rPr lang="en-US" dirty="0" smtClean="0">
                <a:latin typeface="Arial Narrow" charset="0"/>
                <a:ea typeface="ＭＳ Ｐゴシック" charset="0"/>
              </a:rPr>
              <a:t>: </a:t>
            </a:r>
            <a:r>
              <a:rPr lang="en-US" dirty="0" smtClean="0">
                <a:latin typeface="Arial Narrow" charset="0"/>
                <a:ea typeface="ＭＳ Ｐゴシック" charset="0"/>
              </a:rPr>
              <a:t>uses </a:t>
            </a:r>
            <a:r>
              <a:rPr lang="en-US" dirty="0" err="1">
                <a:latin typeface="Arial Narrow" charset="0"/>
                <a:ea typeface="ＭＳ Ｐゴシック" charset="0"/>
              </a:rPr>
              <a:t>RouletteGame</a:t>
            </a:r>
            <a:r>
              <a:rPr lang="en-US" dirty="0">
                <a:latin typeface="Arial Narrow" charset="0"/>
                <a:ea typeface="ＭＳ Ｐゴシック" charset="0"/>
              </a:rPr>
              <a:t> to perform repeated simulations and display </a:t>
            </a:r>
            <a:r>
              <a:rPr lang="en-US" dirty="0" smtClean="0">
                <a:latin typeface="Arial Narrow" charset="0"/>
                <a:ea typeface="ＭＳ Ｐゴシック" charset="0"/>
              </a:rPr>
              <a:t>stats (can be used to compare betting strategies)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7D3BF73-4F33-A443-B4A3-5B7FDDCD6954}" type="slidenum">
              <a:rPr lang="en-US" sz="1400">
                <a:solidFill>
                  <a:srgbClr val="FF0033"/>
                </a:solidFill>
              </a:rPr>
              <a:pPr/>
              <a:t>4</a:t>
            </a:fld>
            <a:endParaRPr 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10000"/>
            <a:ext cx="4775200" cy="2222500"/>
          </a:xfrm>
          <a:prstGeom prst="rect">
            <a:avLst/>
          </a:prstGeom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219200" y="5257800"/>
            <a:ext cx="1600200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recall: Die is used by lots of other classes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Abstraction &amp; classes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505200" cy="5410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note that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RouletteGame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will depend upon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RouletteWheel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0850" lvl="1" indent="-222250"/>
            <a:r>
              <a:rPr lang="en-US" dirty="0">
                <a:latin typeface="Arial Narrow" charset="0"/>
                <a:ea typeface="ＭＳ Ｐゴシック" charset="0"/>
              </a:rPr>
              <a:t>but you don't have to know the details of how that class works</a:t>
            </a:r>
          </a:p>
          <a:p>
            <a:pPr marL="450850" lvl="1" indent="-222250"/>
            <a:r>
              <a:rPr lang="en-US" dirty="0">
                <a:latin typeface="Arial Narrow" charset="0"/>
                <a:ea typeface="ＭＳ Ｐゴシック" charset="0"/>
              </a:rPr>
              <a:t>can abstract away the details and focus on its </a:t>
            </a:r>
            <a:r>
              <a:rPr lang="en-US" dirty="0" smtClean="0">
                <a:latin typeface="Arial Narrow" charset="0"/>
                <a:ea typeface="ＭＳ Ｐゴシック" charset="0"/>
              </a:rPr>
              <a:t>behavior</a:t>
            </a:r>
          </a:p>
          <a:p>
            <a:pPr marL="450850" lvl="1" indent="-222250"/>
            <a:endParaRPr lang="en-US" dirty="0">
              <a:latin typeface="Arial Narrow" charset="0"/>
              <a:ea typeface="ＭＳ Ｐゴシック" charset="0"/>
            </a:endParaRPr>
          </a:p>
          <a:p>
            <a:pPr marL="450850" lvl="1" indent="-222250"/>
            <a:endParaRPr lang="en-US" dirty="0" smtClean="0">
              <a:latin typeface="Arial Narrow" charset="0"/>
              <a:ea typeface="ＭＳ Ｐゴシック" charset="0"/>
            </a:endParaRPr>
          </a:p>
          <a:p>
            <a:pPr marL="450850" lvl="1" indent="-222250"/>
            <a:endParaRPr lang="en-US" dirty="0">
              <a:latin typeface="Arial Narrow" charset="0"/>
              <a:ea typeface="ＭＳ Ｐゴシック" charset="0"/>
            </a:endParaRPr>
          </a:p>
          <a:p>
            <a:pPr marL="450850" lvl="1" indent="-222250"/>
            <a:endParaRPr lang="en-US" dirty="0" smtClean="0">
              <a:latin typeface="Arial Narrow" charset="0"/>
              <a:ea typeface="ＭＳ Ｐゴシック" charset="0"/>
            </a:endParaRPr>
          </a:p>
          <a:p>
            <a:pPr marL="450850" lvl="1" indent="-222250"/>
            <a:endParaRPr lang="en-US" dirty="0">
              <a:latin typeface="Arial Narrow" charset="0"/>
              <a:ea typeface="ＭＳ Ｐゴシック" charset="0"/>
            </a:endParaRPr>
          </a:p>
          <a:p>
            <a:pPr marL="450850" lvl="1" indent="-222250"/>
            <a:endParaRPr lang="en-US" dirty="0">
              <a:latin typeface="Arial Narrow" charset="0"/>
              <a:ea typeface="ＭＳ Ｐゴシック" charset="0"/>
            </a:endParaRPr>
          </a:p>
          <a:p>
            <a:pPr marL="450850" lvl="1" indent="-222250"/>
            <a:r>
              <a:rPr lang="en-US" dirty="0" smtClean="0">
                <a:latin typeface="Arial Narrow" charset="0"/>
                <a:ea typeface="ＭＳ Ｐゴシック" charset="0"/>
              </a:rPr>
              <a:t>recall that </a:t>
            </a:r>
            <a:r>
              <a:rPr lang="en-US" dirty="0" err="1" smtClean="0">
                <a:latin typeface="Arial Narrow" charset="0"/>
                <a:ea typeface="ＭＳ Ｐゴシック" charset="0"/>
              </a:rPr>
              <a:t>javadoc</a:t>
            </a:r>
            <a:r>
              <a:rPr lang="en-US" dirty="0" smtClean="0">
                <a:latin typeface="Arial Narrow" charset="0"/>
                <a:ea typeface="ＭＳ Ｐゴシック" charset="0"/>
              </a:rPr>
              <a:t> comments can be used to document the behavior of a class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450850" lvl="1" indent="-222250"/>
            <a:r>
              <a:rPr lang="en-US" dirty="0" smtClean="0">
                <a:latin typeface="Arial Narrow" charset="0"/>
                <a:ea typeface="ＭＳ Ｐゴシック" charset="0"/>
              </a:rPr>
              <a:t>always include </a:t>
            </a:r>
            <a:r>
              <a:rPr lang="en-US" dirty="0" err="1" smtClean="0">
                <a:latin typeface="Arial Narrow" charset="0"/>
                <a:ea typeface="ＭＳ Ｐゴシック" charset="0"/>
              </a:rPr>
              <a:t>javadoc</a:t>
            </a:r>
            <a:r>
              <a:rPr lang="en-US" dirty="0" smtClean="0">
                <a:latin typeface="Arial Narrow" charset="0"/>
                <a:ea typeface="ＭＳ Ｐゴシック" charset="0"/>
              </a:rPr>
              <a:t> comments </a:t>
            </a:r>
            <a:r>
              <a:rPr lang="en-US" dirty="0">
                <a:latin typeface="Arial Narrow" charset="0"/>
                <a:ea typeface="ＭＳ Ｐゴシック" charset="0"/>
              </a:rPr>
              <a:t>for each class (incl. 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@author </a:t>
            </a:r>
            <a:r>
              <a:rPr lang="en-US" dirty="0">
                <a:latin typeface="Arial Narrow" charset="0"/>
                <a:ea typeface="ＭＳ Ｐゴシック" charset="0"/>
              </a:rPr>
              <a:t>&amp; 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@version</a:t>
            </a:r>
            <a:r>
              <a:rPr lang="en-US" dirty="0">
                <a:latin typeface="Arial Narrow" charset="0"/>
                <a:ea typeface="ＭＳ Ｐゴシック" charset="0"/>
              </a:rPr>
              <a:t>) and for every method (incl. 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@</a:t>
            </a:r>
            <a:r>
              <a:rPr lang="en-US" sz="1600" dirty="0" err="1">
                <a:latin typeface="Courier New" charset="0"/>
                <a:ea typeface="ＭＳ Ｐゴシック" charset="0"/>
                <a:cs typeface="Courier New" charset="0"/>
              </a:rPr>
              <a:t>param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&amp; 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@return</a:t>
            </a:r>
            <a:r>
              <a:rPr lang="en-US" dirty="0">
                <a:latin typeface="Arial Narrow" charset="0"/>
                <a:ea typeface="ＭＳ Ｐゴシック" charset="0"/>
              </a:rPr>
              <a:t>)</a:t>
            </a:r>
          </a:p>
          <a:p>
            <a:pPr marL="450850" lvl="1" indent="-222250"/>
            <a:endParaRPr lang="en-US" dirty="0">
              <a:latin typeface="Arial Narrow" charset="0"/>
              <a:ea typeface="ＭＳ Ｐゴシック" charset="0"/>
            </a:endParaRPr>
          </a:p>
          <a:p>
            <a:pPr marL="450850" lvl="1" indent="-222250"/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D906A6E-959E-8E49-8DAE-3F632F0EBBCE}" type="slidenum">
              <a:rPr lang="en-US" sz="1400">
                <a:solidFill>
                  <a:srgbClr val="FF0033"/>
                </a:solidFill>
              </a:rPr>
              <a:pPr/>
              <a:t>5</a:t>
            </a:fld>
            <a:endParaRPr lang="en-US" sz="1400">
              <a:solidFill>
                <a:srgbClr val="FF0033"/>
              </a:solidFill>
            </a:endParaRPr>
          </a:p>
        </p:txBody>
      </p:sp>
      <p:pic>
        <p:nvPicPr>
          <p:cNvPr id="194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4800"/>
            <a:ext cx="5757381" cy="6820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Java Standard Library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Java language provides an extensive library of nearly 4,000 classes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documentation for the entire library is accessible in javadoc form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to view in BlueJ, select Java Class Libraries under the Help menu</a:t>
            </a: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5F03D48-552F-3446-8328-8D60A712C81C}" type="slidenum">
              <a:rPr lang="en-US" sz="1400">
                <a:solidFill>
                  <a:srgbClr val="FF0033"/>
                </a:solidFill>
              </a:rPr>
              <a:pPr/>
              <a:t>6</a:t>
            </a:fld>
            <a:endParaRPr lang="en-US" sz="1400">
              <a:solidFill>
                <a:srgbClr val="FF00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6496331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String class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702675" cy="5943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one of the most useful library classes is String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technically, its full name is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java.lang.String</a:t>
            </a:r>
            <a:r>
              <a:rPr lang="en-US">
                <a:latin typeface="Arial Narrow" charset="0"/>
                <a:ea typeface="ＭＳ Ｐゴシック" charset="0"/>
              </a:rPr>
              <a:t>, but the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java.lang</a:t>
            </a:r>
            <a:r>
              <a:rPr lang="en-US">
                <a:latin typeface="Arial Narrow" charset="0"/>
                <a:ea typeface="ＭＳ Ｐゴシック" charset="0"/>
              </a:rPr>
              <a:t> prefix can be omitted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a String object encapsulates a sequence of characters and many useful methods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since Strings are so common, Java provides shortcuts to make them easier to use (and look like primitives)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2"/>
            <a:r>
              <a:rPr lang="en-US" sz="160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	String str = "foo";</a:t>
            </a:r>
            <a:r>
              <a:rPr lang="en-US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	</a:t>
            </a:r>
            <a:r>
              <a:rPr lang="en-US">
                <a:solidFill>
                  <a:srgbClr val="FF0000"/>
                </a:solidFill>
                <a:latin typeface="Arial Narrow" charset="0"/>
                <a:ea typeface="ＭＳ Ｐゴシック" charset="0"/>
                <a:sym typeface="Wingdings" charset="0"/>
              </a:rPr>
              <a:t>    </a:t>
            </a:r>
            <a:r>
              <a:rPr lang="en-US" sz="160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String str = new String("foo");</a:t>
            </a:r>
          </a:p>
          <a:p>
            <a:pPr lvl="2"/>
            <a:r>
              <a:rPr lang="en-US">
                <a:solidFill>
                  <a:srgbClr val="FF0000"/>
                </a:solidFill>
                <a:latin typeface="Wingdings" charset="0"/>
                <a:ea typeface="ＭＳ Ｐゴシック" charset="0"/>
                <a:cs typeface="Wingdings" charset="0"/>
              </a:rPr>
              <a:t>		  			</a:t>
            </a:r>
            <a:endParaRPr lang="en-US" sz="1800">
              <a:solidFill>
                <a:srgbClr val="FF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we have already seen a few basic operations on Strings</a:t>
            </a:r>
          </a:p>
          <a:p>
            <a:pPr lvl="2">
              <a:spcBef>
                <a:spcPct val="10000"/>
              </a:spcBef>
            </a:pPr>
            <a:r>
              <a:rPr lang="en-US">
                <a:latin typeface="Arial Narrow" charset="0"/>
                <a:ea typeface="ＭＳ Ｐゴシック" charset="0"/>
              </a:rPr>
              <a:t>you can display Strings using </a:t>
            </a:r>
            <a:r>
              <a:rPr lang="en-US" sz="1600">
                <a:latin typeface="Courier New" charset="0"/>
                <a:ea typeface="ＭＳ Ｐゴシック" charset="0"/>
              </a:rPr>
              <a:t>System.out.print</a:t>
            </a:r>
            <a:r>
              <a:rPr lang="en-US">
                <a:latin typeface="Arial Narrow" charset="0"/>
                <a:ea typeface="ＭＳ Ｐゴシック" charset="0"/>
              </a:rPr>
              <a:t> and </a:t>
            </a:r>
            <a:r>
              <a:rPr lang="en-US" sz="1600">
                <a:latin typeface="Courier New" charset="0"/>
                <a:ea typeface="ＭＳ Ｐゴシック" charset="0"/>
              </a:rPr>
              <a:t>System.out.println</a:t>
            </a:r>
          </a:p>
          <a:p>
            <a:pPr lvl="1">
              <a:spcBef>
                <a:spcPct val="10000"/>
              </a:spcBef>
            </a:pPr>
            <a:endParaRPr lang="en-US">
              <a:latin typeface="Courier New" charset="0"/>
              <a:ea typeface="ＭＳ Ｐゴシック" charset="0"/>
            </a:endParaRPr>
          </a:p>
          <a:p>
            <a:pPr lvl="2">
              <a:spcBef>
                <a:spcPct val="10000"/>
              </a:spcBef>
            </a:pPr>
            <a:r>
              <a:rPr lang="en-US" sz="160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	System.out.println(firstName);</a:t>
            </a:r>
          </a:p>
          <a:p>
            <a:pPr lvl="2">
              <a:spcBef>
                <a:spcPct val="10000"/>
              </a:spcBef>
            </a:pPr>
            <a:endParaRPr lang="en-US" sz="160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spcBef>
                <a:spcPct val="10000"/>
              </a:spcBef>
              <a:buFont typeface="Wingdings" charset="0"/>
              <a:buNone/>
            </a:pPr>
            <a:r>
              <a:rPr lang="en-US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		</a:t>
            </a:r>
            <a:r>
              <a:rPr lang="en-US">
                <a:latin typeface="Arial Narrow" charset="0"/>
                <a:ea typeface="ＭＳ Ｐゴシック" charset="0"/>
              </a:rPr>
              <a:t>the '+' operator concatenates two strings (or string and number) together</a:t>
            </a:r>
          </a:p>
          <a:p>
            <a:pPr lvl="1">
              <a:spcBef>
                <a:spcPct val="10000"/>
              </a:spcBef>
            </a:pPr>
            <a:endParaRPr lang="en-US">
              <a:latin typeface="Arial Narrow" charset="0"/>
              <a:ea typeface="ＭＳ Ｐゴシック" charset="0"/>
            </a:endParaRPr>
          </a:p>
          <a:p>
            <a:pPr lvl="2">
              <a:spcBef>
                <a:spcPct val="10000"/>
              </a:spcBef>
            </a:pPr>
            <a:r>
              <a:rPr lang="en-US" sz="160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	String str = "foo" + "lish" + 1;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021A24F-E6EA-5B43-85FD-6BA5CD1201A5}" type="slidenum">
              <a:rPr lang="en-US" sz="1400">
                <a:solidFill>
                  <a:srgbClr val="FF0033"/>
                </a:solidFill>
              </a:rPr>
              <a:pPr/>
              <a:t>7</a:t>
            </a:fld>
            <a:endParaRPr 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String javadoc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2514600" cy="54102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many of the javadoc details will be revealed later</a:t>
            </a:r>
          </a:p>
          <a:p>
            <a:pPr marL="450850" lvl="1" indent="-222250"/>
            <a:r>
              <a:rPr lang="en-US">
                <a:latin typeface="Arial Narrow" charset="0"/>
                <a:ea typeface="ＭＳ Ｐゴシック" charset="0"/>
              </a:rPr>
              <a:t>for now, important feature is that we can scan the constructors &amp; methods of a class</a:t>
            </a:r>
          </a:p>
          <a:p>
            <a:pPr marL="450850" lvl="1" indent="-222250"/>
            <a:r>
              <a:rPr lang="en-US">
                <a:latin typeface="Arial Narrow" charset="0"/>
                <a:ea typeface="ＭＳ Ｐゴシック" charset="0"/>
              </a:rPr>
              <a:t>String has MANY of each</a:t>
            </a:r>
          </a:p>
          <a:p>
            <a:pPr marL="450850" lvl="1" indent="-222250"/>
            <a:endParaRPr lang="en-US">
              <a:latin typeface="Arial Narrow" charset="0"/>
              <a:ea typeface="ＭＳ Ｐゴシック" charset="0"/>
            </a:endParaRPr>
          </a:p>
          <a:p>
            <a:pPr marL="450850" lvl="1" indent="-222250"/>
            <a:r>
              <a:rPr lang="en-US">
                <a:latin typeface="Arial Narrow" charset="0"/>
                <a:ea typeface="ＭＳ Ｐゴシック" charset="0"/>
              </a:rPr>
              <a:t>can click on a constructor/method link to see more details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F77B03C-C968-CA48-BE83-5ADF2CB5A8FD}" type="slidenum">
              <a:rPr lang="en-US" sz="1400">
                <a:solidFill>
                  <a:srgbClr val="FF0033"/>
                </a:solidFill>
              </a:rPr>
              <a:pPr/>
              <a:t>8</a:t>
            </a:fld>
            <a:endParaRPr 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001" y="457200"/>
            <a:ext cx="67181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Common String methods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F561118-ADF1-B946-8FBD-D7211EAE69C4}" type="slidenum">
              <a:rPr lang="en-US" sz="1400">
                <a:solidFill>
                  <a:srgbClr val="FF0033"/>
                </a:solidFill>
              </a:rPr>
              <a:pPr/>
              <a:t>9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295400"/>
            <a:ext cx="87026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int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length()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returns number of chars in String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char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charAt(int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index)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returns the character at the specified index 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		(indices range from 0 to str.length()-1)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boolean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contains(String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str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)</a:t>
            </a:r>
            <a:r>
              <a:rPr lang="en-US" sz="2000" kern="0" dirty="0">
                <a:latin typeface="+mn-lt"/>
                <a:ea typeface="+mn-ea"/>
                <a:cs typeface="+mn-cs"/>
              </a:rPr>
              <a:t>	returns true if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str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occurs in the String, else false</a:t>
            </a:r>
            <a:endParaRPr lang="en-US" sz="1000" kern="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int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indexOf(char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ch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)	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returns index where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ch/str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first occurs in the</a:t>
            </a:r>
            <a:endParaRPr lang="en-US" sz="2000" kern="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int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indexOf(String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str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)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   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String (-1 if not found)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String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substring(int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start,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int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end)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returns the substring from indices start to (end-1)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String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toUpperCase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()	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returns copy of String with all letters uppercase 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String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toLowerCase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()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returns copy of String with all letters lowercase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boolean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equals(String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other)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returns true if other String has same value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int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compareTo(String</a:t>
            </a:r>
            <a:r>
              <a:rPr lang="en-US" sz="1800" kern="0" dirty="0">
                <a:solidFill>
                  <a:schemeClr val="accent2"/>
                </a:solidFill>
                <a:latin typeface="Courier New" pitchFamily="-84" charset="0"/>
                <a:ea typeface="+mn-ea"/>
                <a:cs typeface="+mn-cs"/>
              </a:rPr>
              <a:t> other)	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returns -1 if less than other String, 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		             0 if equal to other String, </a:t>
            </a:r>
          </a:p>
          <a:p>
            <a:pPr marL="342900" indent="-342900">
              <a:lnSpc>
                <a:spcPct val="90000"/>
              </a:lnSpc>
              <a:tabLst>
                <a:tab pos="3889375" algn="l"/>
              </a:tabLst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		             1 if greater than other String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8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5953</TotalTime>
  <Words>2275</Words>
  <Application>Microsoft Macintosh PowerPoint</Application>
  <PresentationFormat>Custom</PresentationFormat>
  <Paragraphs>405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PowerPoint Presentation</vt:lpstr>
      <vt:lpstr>Simulations</vt:lpstr>
      <vt:lpstr>Spam alert</vt:lpstr>
      <vt:lpstr>HW3 classes</vt:lpstr>
      <vt:lpstr>Abstraction &amp; classes</vt:lpstr>
      <vt:lpstr>Java Standard Library</vt:lpstr>
      <vt:lpstr>String class</vt:lpstr>
      <vt:lpstr>String javadoc</vt:lpstr>
      <vt:lpstr>Common String methods</vt:lpstr>
      <vt:lpstr>Character class</vt:lpstr>
      <vt:lpstr>String/Character examples</vt:lpstr>
      <vt:lpstr>Comparing strings</vt:lpstr>
      <vt:lpstr>Comparison example</vt:lpstr>
      <vt:lpstr>RouletteWheel implementation</vt:lpstr>
      <vt:lpstr>RouletteWheel implementation (cont.)</vt:lpstr>
      <vt:lpstr>RouletteWheel implementation (cont.)</vt:lpstr>
      <vt:lpstr>Random class</vt:lpstr>
      <vt:lpstr>RouletteWheel w/ Random</vt:lpstr>
      <vt:lpstr>Variable scope</vt:lpstr>
      <vt:lpstr>Static fields &amp; constants</vt:lpstr>
      <vt:lpstr>Static methods</vt:lpstr>
      <vt:lpstr>Static methods in BlueJ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David Reed</cp:lastModifiedBy>
  <cp:revision>119</cp:revision>
  <cp:lastPrinted>2012-02-01T04:15:13Z</cp:lastPrinted>
  <dcterms:created xsi:type="dcterms:W3CDTF">2013-02-25T19:25:51Z</dcterms:created>
  <dcterms:modified xsi:type="dcterms:W3CDTF">2017-09-24T18:40:05Z</dcterms:modified>
</cp:coreProperties>
</file>