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424" r:id="rId3"/>
    <p:sldId id="419" r:id="rId4"/>
    <p:sldId id="425" r:id="rId5"/>
    <p:sldId id="426" r:id="rId6"/>
    <p:sldId id="427" r:id="rId7"/>
    <p:sldId id="428" r:id="rId8"/>
    <p:sldId id="444" r:id="rId9"/>
    <p:sldId id="429" r:id="rId10"/>
    <p:sldId id="430" r:id="rId11"/>
    <p:sldId id="431" r:id="rId12"/>
    <p:sldId id="447" r:id="rId13"/>
    <p:sldId id="449" r:id="rId14"/>
    <p:sldId id="450" r:id="rId15"/>
    <p:sldId id="451" r:id="rId16"/>
    <p:sldId id="452" r:id="rId17"/>
    <p:sldId id="453" r:id="rId18"/>
    <p:sldId id="454" r:id="rId19"/>
    <p:sldId id="455" r:id="rId20"/>
    <p:sldId id="456" r:id="rId21"/>
  </p:sldIdLst>
  <p:sldSz cx="9601200" cy="73152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clrMru>
    <a:srgbClr val="FF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36" y="-104"/>
      </p:cViewPr>
      <p:guideLst>
        <p:guide orient="horz" pos="2304"/>
        <p:guide pos="3024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handoutMaster" Target="handoutMasters/handoutMaster1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-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-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-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fld id="{8047FF14-F1B6-474C-9693-F6F76707286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3857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512271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" charset="0"/>
        <a:ea typeface="ＭＳ Ｐゴシック" pitchFamily="-84" charset="-128"/>
        <a:cs typeface="ＭＳ Ｐゴシック" pitchFamily="-84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" charset="0"/>
        <a:ea typeface="ＭＳ Ｐゴシック" pitchFamily="-1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" charset="0"/>
        <a:ea typeface="ＭＳ Ｐゴシック" pitchFamily="-1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" charset="0"/>
        <a:ea typeface="ＭＳ Ｐゴシック" pitchFamily="-1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" charset="0"/>
        <a:ea typeface="ＭＳ Ｐゴシック" pitchFamily="-1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47800" y="3200400"/>
            <a:ext cx="6705600" cy="28194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838200"/>
            <a:ext cx="822960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80225" y="6664325"/>
            <a:ext cx="2000250" cy="488950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</a:lstStyle>
          <a:p>
            <a:fld id="{60849049-0C41-E94B-933B-E55B8B7ACF5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633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124AEBA-98EF-F042-B80B-54E94B739F1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759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8350" y="381000"/>
            <a:ext cx="2270125" cy="6248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661150" cy="6248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FC8EE9-58D8-5849-A8C1-D89EECEE2FB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402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A1A9BA-7D7D-434F-BC0B-C07543452BF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787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4700588"/>
            <a:ext cx="8161338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3100388"/>
            <a:ext cx="8161338" cy="1600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24CEC42-919D-FB48-930C-D3E01865381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2796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F9358C-8358-AF4C-97E5-9317E1DDFFD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619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3688"/>
            <a:ext cx="864235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36713"/>
            <a:ext cx="4243388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319338"/>
            <a:ext cx="4243388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636713"/>
            <a:ext cx="4244975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319338"/>
            <a:ext cx="4244975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593532-1631-334D-A1F8-5169C50CD7B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503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0E5FBF-D134-4E4B-86A7-8AB6DB35547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730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BC0828-FCBA-1C4E-81B2-D512A7A99DE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093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0513"/>
            <a:ext cx="3159125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290513"/>
            <a:ext cx="5367337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1530350"/>
            <a:ext cx="3159125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C85BD4F-92F1-6142-A7A8-7D7DFE5828D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6019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5121275"/>
            <a:ext cx="5761037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654050"/>
            <a:ext cx="5761037" cy="4389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5724525"/>
            <a:ext cx="5761037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05A46D-AA69-6541-B742-0014DDD44FD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797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8702675" cy="541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r>
              <a:rPr lang="en-US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07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pitchFamily="-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9775" y="6664325"/>
            <a:ext cx="30416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pitchFamily="-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374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0033"/>
                </a:solidFill>
                <a:latin typeface="Arial Narrow" charset="0"/>
              </a:defRPr>
            </a:lvl1pPr>
          </a:lstStyle>
          <a:p>
            <a:fld id="{F8BC1A53-5BF3-934B-9446-BB1506479537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9067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+mj-lt"/>
          <a:ea typeface="ＭＳ Ｐゴシック" pitchFamily="-84" charset="-128"/>
          <a:cs typeface="ＭＳ Ｐゴシック" pitchFamily="-84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1" charset="0"/>
          <a:ea typeface="ＭＳ Ｐゴシック" pitchFamily="-84" charset="-128"/>
          <a:cs typeface="ＭＳ Ｐゴシック" pitchFamily="-8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1" charset="0"/>
          <a:ea typeface="ＭＳ Ｐゴシック" pitchFamily="-84" charset="-128"/>
          <a:cs typeface="ＭＳ Ｐゴシック" pitchFamily="-8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1" charset="0"/>
          <a:ea typeface="ＭＳ Ｐゴシック" pitchFamily="-84" charset="-128"/>
          <a:cs typeface="ＭＳ Ｐゴシック" pitchFamily="-8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1" charset="0"/>
          <a:ea typeface="ＭＳ Ｐゴシック" pitchFamily="-84" charset="-128"/>
          <a:cs typeface="ＭＳ Ｐゴシック" pitchFamily="-84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1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1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1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1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accent2"/>
          </a:solidFill>
          <a:latin typeface="+mn-lt"/>
          <a:ea typeface="ＭＳ Ｐゴシック" pitchFamily="-84" charset="-128"/>
          <a:cs typeface="ＭＳ Ｐゴシック" pitchFamily="-84" charset="-128"/>
        </a:defRPr>
      </a:lvl1pPr>
      <a:lvl2pPr marL="742950" indent="-28575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pitchFamily="-1" charset="-128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pitchFamily="-1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-1" charset="0"/>
          <a:ea typeface="ＭＳ Ｐゴシック" pitchFamily="-1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-1" charset="0"/>
          <a:ea typeface="ＭＳ Ｐゴシック" pitchFamily="-1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-1" charset="0"/>
          <a:ea typeface="ＭＳ Ｐゴシック" pitchFamily="-1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-1" charset="0"/>
          <a:ea typeface="ＭＳ Ｐゴシック" pitchFamily="-1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-1" charset="0"/>
          <a:ea typeface="ＭＳ Ｐゴシック" pitchFamily="-1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-1" charset="0"/>
          <a:ea typeface="ＭＳ Ｐゴシック" pitchFamily="-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balance3e.com/Ch8/search.html" TargetMode="External"/><Relationship Id="rId3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AAB4567-7FB9-894E-9D38-8C7FA7B1129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5363" name="Rectangle 12"/>
          <p:cNvSpPr>
            <a:spLocks noChangeArrowheads="1"/>
          </p:cNvSpPr>
          <p:nvPr/>
        </p:nvSpPr>
        <p:spPr bwMode="auto">
          <a:xfrm>
            <a:off x="720725" y="960438"/>
            <a:ext cx="8159750" cy="2011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/>
          <a:p>
            <a:pPr algn="ctr"/>
            <a:r>
              <a:rPr lang="en-US" sz="3200" dirty="0">
                <a:solidFill>
                  <a:srgbClr val="FF0033"/>
                </a:solidFill>
                <a:latin typeface="Arial Narrow" charset="0"/>
              </a:rPr>
              <a:t>CSC 222: Object-Oriented Programming</a:t>
            </a:r>
            <a:r>
              <a:rPr lang="en-US" dirty="0">
                <a:solidFill>
                  <a:srgbClr val="FF0033"/>
                </a:solidFill>
                <a:latin typeface="Arial Narrow" charset="0"/>
              </a:rPr>
              <a:t/>
            </a:r>
            <a:br>
              <a:rPr lang="en-US" dirty="0">
                <a:solidFill>
                  <a:srgbClr val="FF0033"/>
                </a:solidFill>
                <a:latin typeface="Arial Narrow" charset="0"/>
              </a:rPr>
            </a:br>
            <a:endParaRPr lang="en-US" dirty="0" smtClean="0">
              <a:solidFill>
                <a:srgbClr val="FF0033"/>
              </a:solidFill>
              <a:latin typeface="Arial Narrow" charset="0"/>
            </a:endParaRPr>
          </a:p>
          <a:p>
            <a:pPr algn="ctr"/>
            <a:r>
              <a:rPr lang="en-US" sz="3200" dirty="0" smtClean="0">
                <a:solidFill>
                  <a:srgbClr val="FF0033"/>
                </a:solidFill>
                <a:latin typeface="Arial Narrow" charset="0"/>
              </a:rPr>
              <a:t>Fall 2017</a:t>
            </a:r>
            <a:endParaRPr lang="en-US" sz="3200" dirty="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5364" name="Rectangle 13"/>
          <p:cNvSpPr>
            <a:spLocks noChangeArrowheads="1"/>
          </p:cNvSpPr>
          <p:nvPr/>
        </p:nvSpPr>
        <p:spPr bwMode="auto">
          <a:xfrm>
            <a:off x="685800" y="3505200"/>
            <a:ext cx="8702675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20000"/>
              </a:lnSpc>
              <a:spcBef>
                <a:spcPct val="20000"/>
              </a:spcBef>
            </a:pPr>
            <a:endParaRPr lang="en-US" dirty="0">
              <a:solidFill>
                <a:schemeClr val="accent2"/>
              </a:solidFill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None/>
            </a:pPr>
            <a:r>
              <a:rPr lang="en-US" sz="2000" dirty="0">
                <a:latin typeface="Arial Narrow" charset="0"/>
              </a:rPr>
              <a:t>Searching and sorting</a:t>
            </a:r>
          </a:p>
          <a:p>
            <a:pPr marL="1143000" lvl="2" indent="-22860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sequential search vs. binary search</a:t>
            </a:r>
          </a:p>
          <a:p>
            <a:pPr marL="1143000" lvl="2" indent="-22860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algorithm analysis: big-Oh, rate-of-growth</a:t>
            </a:r>
          </a:p>
          <a:p>
            <a:pPr marL="1143000" lvl="2" indent="-22860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O(N</a:t>
            </a:r>
            <a:r>
              <a:rPr lang="en-US" sz="2000" baseline="30000" dirty="0">
                <a:latin typeface="Arial Narrow" charset="0"/>
              </a:rPr>
              <a:t>2</a:t>
            </a:r>
            <a:r>
              <a:rPr lang="en-US" sz="2000" dirty="0">
                <a:latin typeface="Arial Narrow" charset="0"/>
              </a:rPr>
              <a:t>) sorts: insertion sort, selection </a:t>
            </a:r>
            <a:r>
              <a:rPr lang="en-US" sz="2000" dirty="0" smtClean="0">
                <a:latin typeface="Arial Narrow" charset="0"/>
              </a:rPr>
              <a:t>sort</a:t>
            </a:r>
            <a:endParaRPr lang="en-US" sz="2000" dirty="0"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E8BDB78-A076-6140-B1BF-AA298193590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Big-Oh notation</a:t>
            </a:r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382000" cy="25146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an algorithm is O(log N) if the number of operations required to solve a problem is proportional to the logarithm of the size of the problem</a:t>
            </a:r>
          </a:p>
          <a:p>
            <a:pPr lvl="1">
              <a:buFont typeface="Wingdings" charset="0"/>
              <a:buNone/>
            </a:pPr>
            <a:endParaRPr lang="en-US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binary search on a list of N items requires </a:t>
            </a:r>
            <a:r>
              <a:rPr lang="en-US" i="1">
                <a:latin typeface="Arial Narrow" charset="0"/>
                <a:ea typeface="ＭＳ Ｐゴシック" charset="0"/>
              </a:rPr>
              <a:t>roughly</a:t>
            </a:r>
            <a:r>
              <a:rPr lang="en-US">
                <a:latin typeface="Arial Narrow" charset="0"/>
                <a:ea typeface="ＭＳ Ｐゴシック" charset="0"/>
              </a:rPr>
              <a:t> log</a:t>
            </a:r>
            <a:r>
              <a:rPr lang="en-US" baseline="-25000">
                <a:latin typeface="Arial Narrow" charset="0"/>
                <a:ea typeface="ＭＳ Ｐゴシック" charset="0"/>
              </a:rPr>
              <a:t>2</a:t>
            </a:r>
            <a:r>
              <a:rPr lang="en-US">
                <a:latin typeface="Arial Narrow" charset="0"/>
                <a:ea typeface="ＭＳ Ｐゴシック" charset="0"/>
              </a:rPr>
              <a:t> N checks (+ other constants)</a:t>
            </a: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	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 O(log N)</a:t>
            </a:r>
            <a:endParaRPr lang="en-US">
              <a:latin typeface="Arial Narrow" charset="0"/>
              <a:ea typeface="ＭＳ Ｐゴシック" charset="0"/>
            </a:endParaRPr>
          </a:p>
        </p:txBody>
      </p:sp>
      <p:sp>
        <p:nvSpPr>
          <p:cNvPr id="264196" name="Rectangle 4"/>
          <p:cNvSpPr>
            <a:spLocks noChangeArrowheads="1"/>
          </p:cNvSpPr>
          <p:nvPr/>
        </p:nvSpPr>
        <p:spPr bwMode="auto">
          <a:xfrm>
            <a:off x="685800" y="3657600"/>
            <a:ext cx="8610600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for an O(log N) algorithm, doubling the size of the problem adds only a constant amount of work</a:t>
            </a:r>
          </a:p>
          <a:p>
            <a:pPr marL="342900" indent="-342900">
              <a:spcBef>
                <a:spcPct val="20000"/>
              </a:spcBef>
            </a:pPr>
            <a:endParaRPr lang="en-US" sz="1200">
              <a:solidFill>
                <a:schemeClr val="accent2"/>
              </a:solidFill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if it takes 1 second to search a list of 1,000 items, then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	 	searching a list of 2,000 items will take time to check midpoint + 1 second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	 	searching a list of 4,000 items will take time for 2 checks + 1 second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	 	searching a list of 8,000 items will take time for 3 checks + 1 second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		. . 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419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2910470-64C0-6744-9917-904B7EB1B7DE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Comparison: searching a phone book</a:t>
            </a:r>
          </a:p>
        </p:txBody>
      </p:sp>
      <p:graphicFrame>
        <p:nvGraphicFramePr>
          <p:cNvPr id="265457" name="Group 241"/>
          <p:cNvGraphicFramePr>
            <a:graphicFrameLocks noGrp="1"/>
          </p:cNvGraphicFramePr>
          <p:nvPr>
            <p:ph sz="half" idx="2"/>
          </p:nvPr>
        </p:nvGraphicFramePr>
        <p:xfrm>
          <a:off x="914400" y="1371600"/>
          <a:ext cx="4343400" cy="5109845"/>
        </p:xfrm>
        <a:graphic>
          <a:graphicData uri="http://schemas.openxmlformats.org/drawingml/2006/table">
            <a:tbl>
              <a:tblPr/>
              <a:tblGrid>
                <a:gridCol w="1179513"/>
                <a:gridCol w="1687512"/>
                <a:gridCol w="1476375"/>
              </a:tblGrid>
              <a:tr h="727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Number of entries in phone book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476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Number of checks performed by sequential search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476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Number of checks performed by binary search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 Narrow" charset="0"/>
                        <a:ea typeface="ＭＳ Ｐゴシック" charset="0"/>
                        <a:cs typeface="Times New Roman" charset="0"/>
                        <a:sym typeface="Symbo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FF"/>
                    </a:solidFill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100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100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7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200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200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8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400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400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9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8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800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800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10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1,600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1,600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11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…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…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…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10,000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10,000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14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5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20,000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20,000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15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40,000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40,000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16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…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…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…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1,000,000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1,000,000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Times New Roman" charset="0"/>
                        </a:rPr>
                        <a:t>20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5658" name="Text Box 237"/>
          <p:cNvSpPr txBox="1">
            <a:spLocks noChangeArrowheads="1"/>
          </p:cNvSpPr>
          <p:nvPr/>
        </p:nvSpPr>
        <p:spPr bwMode="auto">
          <a:xfrm>
            <a:off x="5486400" y="1600200"/>
            <a:ext cx="3810000" cy="4154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latin typeface="Arial Narrow" charset="0"/>
              </a:rPr>
              <a:t>to search a phone book of the United States (~310 million) using binary search?</a:t>
            </a:r>
          </a:p>
          <a:p>
            <a:pPr lvl="1">
              <a:spcBef>
                <a:spcPct val="50000"/>
              </a:spcBef>
            </a:pPr>
            <a:endParaRPr lang="en-US">
              <a:latin typeface="Arial Narrow" charset="0"/>
            </a:endParaRPr>
          </a:p>
          <a:p>
            <a:pPr lvl="1">
              <a:spcBef>
                <a:spcPct val="50000"/>
              </a:spcBef>
            </a:pPr>
            <a:endParaRPr lang="en-US">
              <a:latin typeface="Arial Narrow" charset="0"/>
            </a:endParaRPr>
          </a:p>
          <a:p>
            <a:pPr>
              <a:spcBef>
                <a:spcPct val="50000"/>
              </a:spcBef>
            </a:pPr>
            <a:r>
              <a:rPr lang="en-US">
                <a:latin typeface="Arial Narrow" charset="0"/>
              </a:rPr>
              <a:t>to search a phone book of the world (7 billion) using binary search?</a:t>
            </a:r>
          </a:p>
          <a:p>
            <a:pPr>
              <a:spcBef>
                <a:spcPct val="50000"/>
              </a:spcBef>
            </a:pPr>
            <a:endParaRPr lang="en-US"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578DCC7-C6F4-5F4D-8339-F1F72060EE7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3429000" cy="6858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Dictionary revisited</a:t>
            </a:r>
          </a:p>
        </p:txBody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2819400"/>
            <a:ext cx="7772400" cy="4114800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public class Dictionary {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private ArrayList&lt;String&gt; words;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n-US" sz="120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. . .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n-US" sz="120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public boolean addWord(String newWord) {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200">
                <a:solidFill>
                  <a:schemeClr val="tx2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int index = Collections.binarySearch(this.words, newWord.toLowerCase())	  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this.words.add(</a:t>
            </a:r>
            <a:r>
              <a:rPr lang="en-US" sz="1200">
                <a:solidFill>
                  <a:schemeClr val="tx2"/>
                </a:solidFill>
                <a:latin typeface="Courier New" charset="0"/>
                <a:ea typeface="ＭＳ Ｐゴシック" charset="0"/>
                <a:cs typeface="ＭＳ Ｐゴシック" charset="0"/>
              </a:rPr>
              <a:t>Math.abs(index)-1</a:t>
            </a: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, newWord.toLowerCase());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return true;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}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public boolean addWordNoDupes(String newWord) {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2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int index = Collections.binarySearch(this.words, newWord.toLowerCase());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if (index &lt; 0) {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  this.words.add(</a:t>
            </a:r>
            <a:r>
              <a:rPr lang="en-US" sz="12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Math.abs(index)-1</a:t>
            </a: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, newWord.toLowerCase());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  return true;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}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return false;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}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n-US" sz="120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public boolean findWord(String desiredWord) {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return </a:t>
            </a:r>
            <a:r>
              <a:rPr lang="en-US" sz="12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(Collections.binarySearch(this.words, desiredWord.toLowerCase()) &gt;= 0)</a:t>
            </a: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;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}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}</a:t>
            </a:r>
          </a:p>
        </p:txBody>
      </p:sp>
      <p:sp>
        <p:nvSpPr>
          <p:cNvPr id="26629" name="Text Box 4"/>
          <p:cNvSpPr txBox="1">
            <a:spLocks noChangeArrowheads="1"/>
          </p:cNvSpPr>
          <p:nvPr/>
        </p:nvSpPr>
        <p:spPr bwMode="auto">
          <a:xfrm>
            <a:off x="457200" y="1219200"/>
            <a:ext cx="8915400" cy="1230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indent="-2254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binary search works as long as the list of words is sorted</a:t>
            </a:r>
          </a:p>
          <a:p>
            <a:pPr lvl="1">
              <a:spcBef>
                <a:spcPts val="600"/>
              </a:spcBef>
              <a:buFontTx/>
              <a:buChar char="•"/>
            </a:pPr>
            <a:r>
              <a:rPr lang="en-US" sz="1800">
                <a:latin typeface="Courier New" charset="0"/>
                <a:cs typeface="Courier New" charset="0"/>
              </a:rPr>
              <a:t>dictionary.txt</a:t>
            </a:r>
            <a:r>
              <a:rPr lang="en-US" sz="2000">
                <a:latin typeface="Arial Narrow" charset="0"/>
                <a:ea typeface="Courier New" charset="0"/>
                <a:cs typeface="Courier New" charset="0"/>
              </a:rPr>
              <a:t> is sorted, so can load the dictionary and do searches</a:t>
            </a:r>
          </a:p>
          <a:p>
            <a:pPr lvl="1">
              <a:spcBef>
                <a:spcPts val="600"/>
              </a:spcBef>
              <a:buFontTx/>
              <a:buChar char="•"/>
            </a:pPr>
            <a:r>
              <a:rPr lang="en-US" sz="2000">
                <a:latin typeface="Arial Narrow" charset="0"/>
                <a:ea typeface="Courier New" charset="0"/>
                <a:cs typeface="Courier New" charset="0"/>
              </a:rPr>
              <a:t>to ensure correct behavior, must also make sure that add methods maintain sorting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4C6AC05-3457-694B-9459-F2E7DDC01D98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 the worst case…</a:t>
            </a:r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6002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suppose words are added in reverse order:  "zoo", "moo", "foo", "boo"</a:t>
            </a:r>
          </a:p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	</a:t>
            </a:r>
          </a:p>
        </p:txBody>
      </p:sp>
      <p:grpSp>
        <p:nvGrpSpPr>
          <p:cNvPr id="27653" name="Group 13"/>
          <p:cNvGrpSpPr>
            <a:grpSpLocks/>
          </p:cNvGrpSpPr>
          <p:nvPr/>
        </p:nvGrpSpPr>
        <p:grpSpPr bwMode="auto">
          <a:xfrm>
            <a:off x="1295400" y="1828800"/>
            <a:ext cx="5791200" cy="609600"/>
            <a:chOff x="816" y="1152"/>
            <a:chExt cx="3648" cy="384"/>
          </a:xfrm>
        </p:grpSpPr>
        <p:sp>
          <p:nvSpPr>
            <p:cNvPr id="27679" name="Rectangle 4"/>
            <p:cNvSpPr>
              <a:spLocks noChangeArrowheads="1"/>
            </p:cNvSpPr>
            <p:nvPr/>
          </p:nvSpPr>
          <p:spPr bwMode="auto">
            <a:xfrm>
              <a:off x="816" y="1152"/>
              <a:ext cx="3648" cy="3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80" name="Line 5"/>
            <p:cNvSpPr>
              <a:spLocks noChangeShapeType="1"/>
            </p:cNvSpPr>
            <p:nvPr/>
          </p:nvSpPr>
          <p:spPr bwMode="auto">
            <a:xfrm>
              <a:off x="1248" y="1152"/>
              <a:ext cx="0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1" name="Text Box 6"/>
            <p:cNvSpPr txBox="1">
              <a:spLocks noChangeArrowheads="1"/>
            </p:cNvSpPr>
            <p:nvPr/>
          </p:nvSpPr>
          <p:spPr bwMode="auto">
            <a:xfrm>
              <a:off x="816" y="1200"/>
              <a:ext cx="43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/>
                <a:t>zoo</a:t>
              </a:r>
            </a:p>
          </p:txBody>
        </p:sp>
      </p:grpSp>
      <p:sp>
        <p:nvSpPr>
          <p:cNvPr id="280583" name="Rectangle 7"/>
          <p:cNvSpPr>
            <a:spLocks noChangeArrowheads="1"/>
          </p:cNvSpPr>
          <p:nvPr/>
        </p:nvSpPr>
        <p:spPr bwMode="auto">
          <a:xfrm>
            <a:off x="685800" y="2667000"/>
            <a:ext cx="8702675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to add "moo", must first shift "zoo" one spot to the right</a:t>
            </a:r>
          </a:p>
          <a:p>
            <a:pPr marL="342900" indent="-342900">
              <a:spcBef>
                <a:spcPct val="20000"/>
              </a:spcBef>
            </a:pPr>
            <a:endParaRPr lang="en-US">
              <a:solidFill>
                <a:schemeClr val="accent2"/>
              </a:solidFill>
              <a:latin typeface="Arial Narrow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	</a:t>
            </a:r>
          </a:p>
        </p:txBody>
      </p:sp>
      <p:grpSp>
        <p:nvGrpSpPr>
          <p:cNvPr id="3" name="Group 14"/>
          <p:cNvGrpSpPr>
            <a:grpSpLocks/>
          </p:cNvGrpSpPr>
          <p:nvPr/>
        </p:nvGrpSpPr>
        <p:grpSpPr bwMode="auto">
          <a:xfrm>
            <a:off x="1295400" y="3200400"/>
            <a:ext cx="5791200" cy="609600"/>
            <a:chOff x="816" y="2064"/>
            <a:chExt cx="3648" cy="384"/>
          </a:xfrm>
        </p:grpSpPr>
        <p:sp>
          <p:nvSpPr>
            <p:cNvPr id="27674" name="Rectangle 8"/>
            <p:cNvSpPr>
              <a:spLocks noChangeArrowheads="1"/>
            </p:cNvSpPr>
            <p:nvPr/>
          </p:nvSpPr>
          <p:spPr bwMode="auto">
            <a:xfrm>
              <a:off x="816" y="2064"/>
              <a:ext cx="3648" cy="3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75" name="Line 9"/>
            <p:cNvSpPr>
              <a:spLocks noChangeShapeType="1"/>
            </p:cNvSpPr>
            <p:nvPr/>
          </p:nvSpPr>
          <p:spPr bwMode="auto">
            <a:xfrm>
              <a:off x="1248" y="2064"/>
              <a:ext cx="0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6" name="Text Box 10"/>
            <p:cNvSpPr txBox="1">
              <a:spLocks noChangeArrowheads="1"/>
            </p:cNvSpPr>
            <p:nvPr/>
          </p:nvSpPr>
          <p:spPr bwMode="auto">
            <a:xfrm>
              <a:off x="816" y="2112"/>
              <a:ext cx="38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/>
                <a:t>moo</a:t>
              </a:r>
            </a:p>
          </p:txBody>
        </p:sp>
        <p:sp>
          <p:nvSpPr>
            <p:cNvPr id="27677" name="Text Box 11"/>
            <p:cNvSpPr txBox="1">
              <a:spLocks noChangeArrowheads="1"/>
            </p:cNvSpPr>
            <p:nvPr/>
          </p:nvSpPr>
          <p:spPr bwMode="auto">
            <a:xfrm>
              <a:off x="1296" y="2112"/>
              <a:ext cx="38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/>
                <a:t>zoo</a:t>
              </a:r>
            </a:p>
          </p:txBody>
        </p:sp>
        <p:sp>
          <p:nvSpPr>
            <p:cNvPr id="27678" name="Line 12"/>
            <p:cNvSpPr>
              <a:spLocks noChangeShapeType="1"/>
            </p:cNvSpPr>
            <p:nvPr/>
          </p:nvSpPr>
          <p:spPr bwMode="auto">
            <a:xfrm>
              <a:off x="1728" y="2064"/>
              <a:ext cx="0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80591" name="Rectangle 15"/>
          <p:cNvSpPr>
            <a:spLocks noChangeArrowheads="1"/>
          </p:cNvSpPr>
          <p:nvPr/>
        </p:nvSpPr>
        <p:spPr bwMode="auto">
          <a:xfrm>
            <a:off x="685800" y="4038600"/>
            <a:ext cx="8702675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to add "foo", must first shift "moo" and "zoo" each one spot to the right</a:t>
            </a:r>
          </a:p>
          <a:p>
            <a:pPr marL="342900" indent="-342900">
              <a:spcBef>
                <a:spcPct val="20000"/>
              </a:spcBef>
            </a:pPr>
            <a:endParaRPr lang="en-US">
              <a:solidFill>
                <a:schemeClr val="accent2"/>
              </a:solidFill>
              <a:latin typeface="Arial Narrow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	</a:t>
            </a:r>
          </a:p>
        </p:txBody>
      </p:sp>
      <p:sp>
        <p:nvSpPr>
          <p:cNvPr id="280593" name="Rectangle 17"/>
          <p:cNvSpPr>
            <a:spLocks noChangeArrowheads="1"/>
          </p:cNvSpPr>
          <p:nvPr/>
        </p:nvSpPr>
        <p:spPr bwMode="auto">
          <a:xfrm>
            <a:off x="1295400" y="4572000"/>
            <a:ext cx="5791200" cy="609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0594" name="Line 18"/>
          <p:cNvSpPr>
            <a:spLocks noChangeShapeType="1"/>
          </p:cNvSpPr>
          <p:nvPr/>
        </p:nvSpPr>
        <p:spPr bwMode="auto">
          <a:xfrm>
            <a:off x="1981200" y="4572000"/>
            <a:ext cx="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0595" name="Text Box 19"/>
          <p:cNvSpPr txBox="1">
            <a:spLocks noChangeArrowheads="1"/>
          </p:cNvSpPr>
          <p:nvPr/>
        </p:nvSpPr>
        <p:spPr bwMode="auto">
          <a:xfrm>
            <a:off x="1295400" y="4648200"/>
            <a:ext cx="6096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/>
              <a:t>foo</a:t>
            </a:r>
          </a:p>
        </p:txBody>
      </p:sp>
      <p:sp>
        <p:nvSpPr>
          <p:cNvPr id="280596" name="Text Box 20"/>
          <p:cNvSpPr txBox="1">
            <a:spLocks noChangeArrowheads="1"/>
          </p:cNvSpPr>
          <p:nvPr/>
        </p:nvSpPr>
        <p:spPr bwMode="auto">
          <a:xfrm>
            <a:off x="2057400" y="4648200"/>
            <a:ext cx="6096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/>
              <a:t>moo</a:t>
            </a:r>
          </a:p>
        </p:txBody>
      </p:sp>
      <p:sp>
        <p:nvSpPr>
          <p:cNvPr id="280597" name="Line 21"/>
          <p:cNvSpPr>
            <a:spLocks noChangeShapeType="1"/>
          </p:cNvSpPr>
          <p:nvPr/>
        </p:nvSpPr>
        <p:spPr bwMode="auto">
          <a:xfrm>
            <a:off x="2743200" y="4572000"/>
            <a:ext cx="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0598" name="Line 22"/>
          <p:cNvSpPr>
            <a:spLocks noChangeShapeType="1"/>
          </p:cNvSpPr>
          <p:nvPr/>
        </p:nvSpPr>
        <p:spPr bwMode="auto">
          <a:xfrm>
            <a:off x="3505200" y="4572000"/>
            <a:ext cx="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0599" name="Text Box 23"/>
          <p:cNvSpPr txBox="1">
            <a:spLocks noChangeArrowheads="1"/>
          </p:cNvSpPr>
          <p:nvPr/>
        </p:nvSpPr>
        <p:spPr bwMode="auto">
          <a:xfrm>
            <a:off x="2819400" y="4648200"/>
            <a:ext cx="6096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/>
              <a:t>zoo</a:t>
            </a:r>
          </a:p>
        </p:txBody>
      </p:sp>
      <p:sp>
        <p:nvSpPr>
          <p:cNvPr id="280600" name="Rectangle 24"/>
          <p:cNvSpPr>
            <a:spLocks noChangeArrowheads="1"/>
          </p:cNvSpPr>
          <p:nvPr/>
        </p:nvSpPr>
        <p:spPr bwMode="auto">
          <a:xfrm>
            <a:off x="685800" y="5410200"/>
            <a:ext cx="8702675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to add "boo", must first shift "foo", "moo" and "zoo" each one spot to the right</a:t>
            </a:r>
          </a:p>
          <a:p>
            <a:pPr marL="342900" indent="-342900">
              <a:spcBef>
                <a:spcPct val="20000"/>
              </a:spcBef>
            </a:pPr>
            <a:endParaRPr lang="en-US">
              <a:solidFill>
                <a:schemeClr val="accent2"/>
              </a:solidFill>
              <a:latin typeface="Arial Narrow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	</a:t>
            </a:r>
          </a:p>
        </p:txBody>
      </p:sp>
      <p:sp>
        <p:nvSpPr>
          <p:cNvPr id="280601" name="Rectangle 25"/>
          <p:cNvSpPr>
            <a:spLocks noChangeArrowheads="1"/>
          </p:cNvSpPr>
          <p:nvPr/>
        </p:nvSpPr>
        <p:spPr bwMode="auto">
          <a:xfrm>
            <a:off x="1295400" y="5943600"/>
            <a:ext cx="5791200" cy="609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0602" name="Line 26"/>
          <p:cNvSpPr>
            <a:spLocks noChangeShapeType="1"/>
          </p:cNvSpPr>
          <p:nvPr/>
        </p:nvSpPr>
        <p:spPr bwMode="auto">
          <a:xfrm>
            <a:off x="1981200" y="5943600"/>
            <a:ext cx="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0603" name="Text Box 27"/>
          <p:cNvSpPr txBox="1">
            <a:spLocks noChangeArrowheads="1"/>
          </p:cNvSpPr>
          <p:nvPr/>
        </p:nvSpPr>
        <p:spPr bwMode="auto">
          <a:xfrm>
            <a:off x="1295400" y="6019800"/>
            <a:ext cx="6096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/>
              <a:t>boo</a:t>
            </a:r>
          </a:p>
        </p:txBody>
      </p:sp>
      <p:sp>
        <p:nvSpPr>
          <p:cNvPr id="280604" name="Text Box 28"/>
          <p:cNvSpPr txBox="1">
            <a:spLocks noChangeArrowheads="1"/>
          </p:cNvSpPr>
          <p:nvPr/>
        </p:nvSpPr>
        <p:spPr bwMode="auto">
          <a:xfrm>
            <a:off x="2057400" y="6019800"/>
            <a:ext cx="6096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/>
              <a:t>foo</a:t>
            </a:r>
          </a:p>
        </p:txBody>
      </p:sp>
      <p:sp>
        <p:nvSpPr>
          <p:cNvPr id="280605" name="Line 29"/>
          <p:cNvSpPr>
            <a:spLocks noChangeShapeType="1"/>
          </p:cNvSpPr>
          <p:nvPr/>
        </p:nvSpPr>
        <p:spPr bwMode="auto">
          <a:xfrm>
            <a:off x="2743200" y="5943600"/>
            <a:ext cx="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0606" name="Line 30"/>
          <p:cNvSpPr>
            <a:spLocks noChangeShapeType="1"/>
          </p:cNvSpPr>
          <p:nvPr/>
        </p:nvSpPr>
        <p:spPr bwMode="auto">
          <a:xfrm>
            <a:off x="3505200" y="5943600"/>
            <a:ext cx="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0607" name="Text Box 31"/>
          <p:cNvSpPr txBox="1">
            <a:spLocks noChangeArrowheads="1"/>
          </p:cNvSpPr>
          <p:nvPr/>
        </p:nvSpPr>
        <p:spPr bwMode="auto">
          <a:xfrm>
            <a:off x="2819400" y="6019800"/>
            <a:ext cx="6096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/>
              <a:t>moo</a:t>
            </a:r>
          </a:p>
        </p:txBody>
      </p:sp>
      <p:sp>
        <p:nvSpPr>
          <p:cNvPr id="280608" name="Line 32"/>
          <p:cNvSpPr>
            <a:spLocks noChangeShapeType="1"/>
          </p:cNvSpPr>
          <p:nvPr/>
        </p:nvSpPr>
        <p:spPr bwMode="auto">
          <a:xfrm>
            <a:off x="4267200" y="5943600"/>
            <a:ext cx="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0609" name="Text Box 33"/>
          <p:cNvSpPr txBox="1">
            <a:spLocks noChangeArrowheads="1"/>
          </p:cNvSpPr>
          <p:nvPr/>
        </p:nvSpPr>
        <p:spPr bwMode="auto">
          <a:xfrm>
            <a:off x="3581400" y="6019800"/>
            <a:ext cx="6096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/>
              <a:t>zoo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0583" grpId="0"/>
      <p:bldP spid="280591" grpId="0"/>
      <p:bldP spid="280593" grpId="0" animBg="1"/>
      <p:bldP spid="280594" grpId="0" animBg="1"/>
      <p:bldP spid="280595" grpId="0"/>
      <p:bldP spid="280596" grpId="0"/>
      <p:bldP spid="280597" grpId="0" animBg="1"/>
      <p:bldP spid="280598" grpId="0" animBg="1"/>
      <p:bldP spid="280599" grpId="0"/>
      <p:bldP spid="280600" grpId="0"/>
      <p:bldP spid="280601" grpId="0" animBg="1"/>
      <p:bldP spid="280602" grpId="0" animBg="1"/>
      <p:bldP spid="280603" grpId="0"/>
      <p:bldP spid="280604" grpId="0"/>
      <p:bldP spid="280605" grpId="0" animBg="1"/>
      <p:bldP spid="280606" grpId="0" animBg="1"/>
      <p:bldP spid="280607" grpId="0"/>
      <p:bldP spid="280608" grpId="0" animBg="1"/>
      <p:bldP spid="28060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DAB6259-FDE9-324E-9049-C06287896D6E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Worst case (in general)</a:t>
            </a:r>
          </a:p>
        </p:txBody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27432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if inserting N items in reverse order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1</a:t>
            </a:r>
            <a:r>
              <a:rPr lang="en-US" baseline="30000">
                <a:latin typeface="Arial Narrow" charset="0"/>
                <a:ea typeface="ＭＳ Ｐゴシック" charset="0"/>
              </a:rPr>
              <a:t>st</a:t>
            </a:r>
            <a:r>
              <a:rPr lang="en-US">
                <a:latin typeface="Arial Narrow" charset="0"/>
                <a:ea typeface="ＭＳ Ｐゴシック" charset="0"/>
              </a:rPr>
              <a:t> item inserted directly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2</a:t>
            </a:r>
            <a:r>
              <a:rPr lang="en-US" baseline="30000">
                <a:latin typeface="Arial Narrow" charset="0"/>
                <a:ea typeface="ＭＳ Ｐゴシック" charset="0"/>
              </a:rPr>
              <a:t>nd</a:t>
            </a:r>
            <a:r>
              <a:rPr lang="en-US">
                <a:latin typeface="Arial Narrow" charset="0"/>
                <a:ea typeface="ＭＳ Ｐゴシック" charset="0"/>
              </a:rPr>
              <a:t> item requires 1 shift, 1 insertion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3</a:t>
            </a:r>
            <a:r>
              <a:rPr lang="en-US" baseline="30000">
                <a:latin typeface="Arial Narrow" charset="0"/>
                <a:ea typeface="ＭＳ Ｐゴシック" charset="0"/>
              </a:rPr>
              <a:t>rd</a:t>
            </a:r>
            <a:r>
              <a:rPr lang="en-US">
                <a:latin typeface="Arial Narrow" charset="0"/>
                <a:ea typeface="ＭＳ Ｐゴシック" charset="0"/>
              </a:rPr>
              <a:t> item requires 2 shifts, 1 insertion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. . .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N</a:t>
            </a:r>
            <a:r>
              <a:rPr lang="en-US" baseline="30000">
                <a:latin typeface="Arial Narrow" charset="0"/>
                <a:ea typeface="ＭＳ Ｐゴシック" charset="0"/>
              </a:rPr>
              <a:t>th</a:t>
            </a:r>
            <a:r>
              <a:rPr lang="en-US">
                <a:latin typeface="Arial Narrow" charset="0"/>
                <a:ea typeface="ＭＳ Ｐゴシック" charset="0"/>
              </a:rPr>
              <a:t> item requires N-1 shifts, 1 insertion</a:t>
            </a: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---------------------------------------------------------</a:t>
            </a: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(1 + 2 + 3 + … + N-1) = N(N-1)/2 = (N</a:t>
            </a:r>
            <a:r>
              <a:rPr lang="en-US" baseline="30000">
                <a:latin typeface="Arial Narrow" charset="0"/>
                <a:ea typeface="ＭＳ Ｐゴシック" charset="0"/>
              </a:rPr>
              <a:t>2</a:t>
            </a:r>
            <a:r>
              <a:rPr lang="en-US">
                <a:latin typeface="Arial Narrow" charset="0"/>
                <a:ea typeface="ＭＳ Ｐゴシック" charset="0"/>
              </a:rPr>
              <a:t> – N)/2 shifts + N insertions</a:t>
            </a:r>
          </a:p>
        </p:txBody>
      </p:sp>
      <p:sp>
        <p:nvSpPr>
          <p:cNvPr id="28677" name="Rectangle 4"/>
          <p:cNvSpPr>
            <a:spLocks noChangeArrowheads="1"/>
          </p:cNvSpPr>
          <p:nvPr/>
        </p:nvSpPr>
        <p:spPr bwMode="auto">
          <a:xfrm>
            <a:off x="685800" y="4572000"/>
            <a:ext cx="8702675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this approach is called "insertion sort"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insertion sort builds a sorted list by repeatedly inserting items in correct order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>
              <a:latin typeface="Arial Narrow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since an insertion sort of N items can take roughly N</a:t>
            </a:r>
            <a:r>
              <a:rPr lang="en-US" baseline="30000">
                <a:solidFill>
                  <a:schemeClr val="accent2"/>
                </a:solidFill>
                <a:latin typeface="Arial Narrow" charset="0"/>
              </a:rPr>
              <a:t>2</a:t>
            </a:r>
            <a:r>
              <a:rPr lang="en-US">
                <a:solidFill>
                  <a:schemeClr val="accent2"/>
                </a:solidFill>
                <a:latin typeface="Arial Narrow" charset="0"/>
              </a:rPr>
              <a:t> steps, </a:t>
            </a:r>
          </a:p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	it is an O(N</a:t>
            </a:r>
            <a:r>
              <a:rPr lang="en-US" baseline="30000">
                <a:solidFill>
                  <a:schemeClr val="accent2"/>
                </a:solidFill>
                <a:latin typeface="Arial Narrow" charset="0"/>
              </a:rPr>
              <a:t>2</a:t>
            </a:r>
            <a:r>
              <a:rPr lang="en-US">
                <a:solidFill>
                  <a:schemeClr val="accent2"/>
                </a:solidFill>
                <a:latin typeface="Arial Narrow" charset="0"/>
              </a:rPr>
              <a:t>) algorithm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04FBD44-E03F-D340-BD3C-28AF59E4EBC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Timing the worst case</a:t>
            </a:r>
          </a:p>
        </p:txBody>
      </p:sp>
      <p:sp>
        <p:nvSpPr>
          <p:cNvPr id="29700" name="Text Box 5"/>
          <p:cNvSpPr txBox="1">
            <a:spLocks noChangeArrowheads="1"/>
          </p:cNvSpPr>
          <p:nvPr/>
        </p:nvSpPr>
        <p:spPr bwMode="auto">
          <a:xfrm>
            <a:off x="5638800" y="3251200"/>
            <a:ext cx="3810000" cy="304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u="sng">
                <a:solidFill>
                  <a:schemeClr val="accent2"/>
                </a:solidFill>
                <a:latin typeface="Arial Narrow" charset="0"/>
              </a:rPr>
              <a:t># items (N)	  time in msec</a:t>
            </a:r>
          </a:p>
          <a:p>
            <a:pPr>
              <a:spcBef>
                <a:spcPct val="20000"/>
              </a:spcBef>
            </a:pPr>
            <a:r>
              <a:rPr lang="en-US" sz="2000">
                <a:solidFill>
                  <a:schemeClr val="accent2"/>
                </a:solidFill>
                <a:latin typeface="Arial Narrow" charset="0"/>
              </a:rPr>
              <a:t>	  5,000		15</a:t>
            </a:r>
          </a:p>
          <a:p>
            <a:pPr>
              <a:spcBef>
                <a:spcPct val="20000"/>
              </a:spcBef>
            </a:pPr>
            <a:r>
              <a:rPr lang="en-US" sz="2000">
                <a:solidFill>
                  <a:schemeClr val="accent2"/>
                </a:solidFill>
                <a:latin typeface="Arial Narrow" charset="0"/>
              </a:rPr>
              <a:t>	10,000	                49</a:t>
            </a:r>
          </a:p>
          <a:p>
            <a:pPr>
              <a:spcBef>
                <a:spcPct val="20000"/>
              </a:spcBef>
            </a:pPr>
            <a:r>
              <a:rPr lang="en-US" sz="2000">
                <a:solidFill>
                  <a:schemeClr val="accent2"/>
                </a:solidFill>
                <a:latin typeface="Arial Narrow" charset="0"/>
              </a:rPr>
              <a:t>	20,000	              162</a:t>
            </a:r>
          </a:p>
          <a:p>
            <a:pPr>
              <a:spcBef>
                <a:spcPct val="20000"/>
              </a:spcBef>
            </a:pPr>
            <a:r>
              <a:rPr lang="en-US" sz="2000">
                <a:solidFill>
                  <a:schemeClr val="accent2"/>
                </a:solidFill>
                <a:latin typeface="Arial Narrow" charset="0"/>
              </a:rPr>
              <a:t>	40,000	              651</a:t>
            </a:r>
          </a:p>
          <a:p>
            <a:pPr>
              <a:spcBef>
                <a:spcPct val="20000"/>
              </a:spcBef>
            </a:pPr>
            <a:r>
              <a:rPr lang="en-US" sz="2000">
                <a:solidFill>
                  <a:schemeClr val="accent2"/>
                </a:solidFill>
                <a:latin typeface="Arial Narrow" charset="0"/>
              </a:rPr>
              <a:t>	80,000	            2270</a:t>
            </a:r>
          </a:p>
          <a:p>
            <a:pPr>
              <a:spcBef>
                <a:spcPct val="20000"/>
              </a:spcBef>
            </a:pPr>
            <a:r>
              <a:rPr lang="en-US" sz="2000">
                <a:solidFill>
                  <a:schemeClr val="accent2"/>
                </a:solidFill>
                <a:latin typeface="Arial Narrow" charset="0"/>
              </a:rPr>
              <a:t>      160,000	            9168</a:t>
            </a:r>
          </a:p>
          <a:p>
            <a:pPr>
              <a:spcBef>
                <a:spcPct val="20000"/>
              </a:spcBef>
            </a:pPr>
            <a:r>
              <a:rPr lang="en-US" sz="2000">
                <a:solidFill>
                  <a:schemeClr val="accent2"/>
                </a:solidFill>
                <a:latin typeface="Arial Narrow" charset="0"/>
              </a:rPr>
              <a:t>      320,000	          36463</a:t>
            </a:r>
          </a:p>
        </p:txBody>
      </p:sp>
      <p:sp>
        <p:nvSpPr>
          <p:cNvPr id="29701" name="Text Box 7"/>
          <p:cNvSpPr txBox="1">
            <a:spLocks noChangeArrowheads="1"/>
          </p:cNvSpPr>
          <p:nvPr/>
        </p:nvSpPr>
        <p:spPr bwMode="auto">
          <a:xfrm>
            <a:off x="609600" y="1295400"/>
            <a:ext cx="8686800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indent="-2254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accent2"/>
                </a:solidFill>
                <a:latin typeface="Courier New" charset="0"/>
              </a:rPr>
              <a:t>System.currentTimeMillis</a:t>
            </a:r>
            <a:r>
              <a:rPr lang="en-US">
                <a:solidFill>
                  <a:schemeClr val="accent2"/>
                </a:solidFill>
                <a:latin typeface="Arial Narrow" charset="0"/>
              </a:rPr>
              <a:t> method accesses the system clock and returns the time (in milliseconds)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en-US" sz="2000">
                <a:latin typeface="Arial Narrow" charset="0"/>
              </a:rPr>
              <a:t>we can use it to time repeated </a:t>
            </a:r>
            <a:r>
              <a:rPr lang="en-US" sz="1800">
                <a:latin typeface="Courier New" charset="0"/>
              </a:rPr>
              <a:t>add</a:t>
            </a:r>
            <a:r>
              <a:rPr lang="en-US" sz="2000">
                <a:latin typeface="Arial Narrow" charset="0"/>
              </a:rPr>
              <a:t>s to a dictionary</a:t>
            </a:r>
          </a:p>
        </p:txBody>
      </p:sp>
      <p:sp>
        <p:nvSpPr>
          <p:cNvPr id="29702" name="Text Box 8"/>
          <p:cNvSpPr txBox="1">
            <a:spLocks noChangeArrowheads="1"/>
          </p:cNvSpPr>
          <p:nvPr/>
        </p:nvSpPr>
        <p:spPr bwMode="auto">
          <a:xfrm>
            <a:off x="457200" y="3429000"/>
            <a:ext cx="5105400" cy="24225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public class </a:t>
            </a:r>
            <a:r>
              <a:rPr lang="en-US" sz="1200" dirty="0" err="1">
                <a:latin typeface="Courier New" charset="0"/>
              </a:rPr>
              <a:t>TimeDictionary</a:t>
            </a:r>
            <a:r>
              <a:rPr lang="en-US" sz="1200" dirty="0">
                <a:latin typeface="Courier New" charset="0"/>
              </a:rPr>
              <a:t> {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public static </a:t>
            </a:r>
            <a:r>
              <a:rPr lang="en-US" sz="1200" dirty="0" err="1">
                <a:latin typeface="Courier New" charset="0"/>
              </a:rPr>
              <a:t>int</a:t>
            </a:r>
            <a:r>
              <a:rPr lang="en-US" sz="1200" dirty="0">
                <a:latin typeface="Courier New" charset="0"/>
              </a:rPr>
              <a:t> </a:t>
            </a:r>
            <a:r>
              <a:rPr lang="en-US" sz="1200" dirty="0" err="1">
                <a:latin typeface="Courier New" charset="0"/>
              </a:rPr>
              <a:t>timeAdds</a:t>
            </a:r>
            <a:r>
              <a:rPr lang="en-US" sz="1200" dirty="0">
                <a:latin typeface="Courier New" charset="0"/>
              </a:rPr>
              <a:t>(</a:t>
            </a:r>
            <a:r>
              <a:rPr lang="en-US" sz="1200" dirty="0" err="1">
                <a:latin typeface="Courier New" charset="0"/>
              </a:rPr>
              <a:t>int</a:t>
            </a:r>
            <a:r>
              <a:rPr lang="en-US" sz="1200" dirty="0">
                <a:latin typeface="Courier New" charset="0"/>
              </a:rPr>
              <a:t> </a:t>
            </a:r>
            <a:r>
              <a:rPr lang="en-US" sz="1200" dirty="0" err="1">
                <a:latin typeface="Courier New" charset="0"/>
              </a:rPr>
              <a:t>numValues</a:t>
            </a:r>
            <a:r>
              <a:rPr lang="en-US" sz="1200" dirty="0">
                <a:latin typeface="Courier New" charset="0"/>
              </a:rPr>
              <a:t>) {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  Dictionary </a:t>
            </a:r>
            <a:r>
              <a:rPr lang="en-US" sz="1200" dirty="0" err="1">
                <a:latin typeface="Courier New" charset="0"/>
              </a:rPr>
              <a:t>dict</a:t>
            </a:r>
            <a:r>
              <a:rPr lang="en-US" sz="1200" dirty="0">
                <a:latin typeface="Courier New" charset="0"/>
              </a:rPr>
              <a:t> = new Dictionary();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	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    </a:t>
            </a:r>
            <a:r>
              <a:rPr lang="en-US" sz="1200" dirty="0" err="1" smtClean="0">
                <a:solidFill>
                  <a:srgbClr val="FF0033"/>
                </a:solidFill>
                <a:latin typeface="Courier New" charset="0"/>
              </a:rPr>
              <a:t>int</a:t>
            </a:r>
            <a:r>
              <a:rPr lang="en-US" sz="1200" dirty="0" smtClean="0">
                <a:solidFill>
                  <a:srgbClr val="FF0033"/>
                </a:solidFill>
                <a:latin typeface="Courier New" charset="0"/>
              </a:rPr>
              <a:t> </a:t>
            </a:r>
            <a:r>
              <a:rPr lang="en-US" sz="1200" dirty="0" err="1" smtClean="0">
                <a:solidFill>
                  <a:srgbClr val="FF0033"/>
                </a:solidFill>
                <a:latin typeface="Courier New" charset="0"/>
              </a:rPr>
              <a:t>startTime</a:t>
            </a:r>
            <a:r>
              <a:rPr lang="en-US" sz="1200" dirty="0" smtClean="0">
                <a:solidFill>
                  <a:srgbClr val="FF0033"/>
                </a:solidFill>
                <a:latin typeface="Courier New" charset="0"/>
              </a:rPr>
              <a:t> </a:t>
            </a: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= </a:t>
            </a:r>
            <a:r>
              <a:rPr lang="en-US" sz="1200" dirty="0" smtClean="0">
                <a:solidFill>
                  <a:srgbClr val="FF0033"/>
                </a:solidFill>
                <a:latin typeface="Courier New" charset="0"/>
              </a:rPr>
              <a:t>(</a:t>
            </a:r>
            <a:r>
              <a:rPr lang="en-US" sz="1200" dirty="0" err="1" smtClean="0">
                <a:solidFill>
                  <a:srgbClr val="FF0033"/>
                </a:solidFill>
                <a:latin typeface="Courier New" charset="0"/>
              </a:rPr>
              <a:t>int</a:t>
            </a:r>
            <a:r>
              <a:rPr lang="en-US" sz="1200" dirty="0" smtClean="0">
                <a:solidFill>
                  <a:srgbClr val="FF0033"/>
                </a:solidFill>
                <a:latin typeface="Courier New" charset="0"/>
              </a:rPr>
              <a:t>)</a:t>
            </a:r>
            <a:r>
              <a:rPr lang="en-US" sz="1200" dirty="0" err="1" smtClean="0">
                <a:solidFill>
                  <a:srgbClr val="FF0033"/>
                </a:solidFill>
                <a:latin typeface="Courier New" charset="0"/>
              </a:rPr>
              <a:t>System.currentTimeMillis</a:t>
            </a: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();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  for (</a:t>
            </a:r>
            <a:r>
              <a:rPr lang="en-US" sz="1200" dirty="0" err="1">
                <a:latin typeface="Courier New" charset="0"/>
              </a:rPr>
              <a:t>int</a:t>
            </a:r>
            <a:r>
              <a:rPr lang="en-US" sz="1200" dirty="0">
                <a:latin typeface="Courier New" charset="0"/>
              </a:rPr>
              <a:t> </a:t>
            </a:r>
            <a:r>
              <a:rPr lang="en-US" sz="1200" dirty="0" err="1">
                <a:latin typeface="Courier New" charset="0"/>
              </a:rPr>
              <a:t>i</a:t>
            </a:r>
            <a:r>
              <a:rPr lang="en-US" sz="1200" dirty="0">
                <a:latin typeface="Courier New" charset="0"/>
              </a:rPr>
              <a:t> = </a:t>
            </a:r>
            <a:r>
              <a:rPr lang="en-US" sz="1200" dirty="0" err="1">
                <a:latin typeface="Courier New" charset="0"/>
              </a:rPr>
              <a:t>numValues</a:t>
            </a:r>
            <a:r>
              <a:rPr lang="en-US" sz="1200" dirty="0">
                <a:latin typeface="Courier New" charset="0"/>
              </a:rPr>
              <a:t>; </a:t>
            </a:r>
            <a:r>
              <a:rPr lang="en-US" sz="1200" dirty="0" err="1">
                <a:latin typeface="Courier New" charset="0"/>
              </a:rPr>
              <a:t>i</a:t>
            </a:r>
            <a:r>
              <a:rPr lang="en-US" sz="1200" dirty="0">
                <a:latin typeface="Courier New" charset="0"/>
              </a:rPr>
              <a:t> &gt; 0; </a:t>
            </a:r>
            <a:r>
              <a:rPr lang="en-US" sz="1200" dirty="0" err="1">
                <a:latin typeface="Courier New" charset="0"/>
              </a:rPr>
              <a:t>i</a:t>
            </a:r>
            <a:r>
              <a:rPr lang="en-US" sz="1200" dirty="0">
                <a:latin typeface="Courier New" charset="0"/>
              </a:rPr>
              <a:t>--) {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    String word = "0000000000" + </a:t>
            </a:r>
            <a:r>
              <a:rPr lang="en-US" sz="1200" dirty="0" err="1">
                <a:latin typeface="Courier New" charset="0"/>
              </a:rPr>
              <a:t>i</a:t>
            </a:r>
            <a:r>
              <a:rPr lang="en-US" sz="1200" dirty="0">
                <a:latin typeface="Courier New" charset="0"/>
              </a:rPr>
              <a:t>;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    </a:t>
            </a:r>
            <a:r>
              <a:rPr lang="en-US" sz="1200" dirty="0" err="1">
                <a:latin typeface="Courier New" charset="0"/>
              </a:rPr>
              <a:t>dict.addWord</a:t>
            </a:r>
            <a:r>
              <a:rPr lang="en-US" sz="1200" dirty="0">
                <a:latin typeface="Courier New" charset="0"/>
              </a:rPr>
              <a:t>(</a:t>
            </a:r>
            <a:r>
              <a:rPr lang="en-US" sz="1200" dirty="0" err="1">
                <a:latin typeface="Courier New" charset="0"/>
              </a:rPr>
              <a:t>word.substring</a:t>
            </a:r>
            <a:r>
              <a:rPr lang="en-US" sz="1200" dirty="0">
                <a:latin typeface="Courier New" charset="0"/>
              </a:rPr>
              <a:t>(</a:t>
            </a:r>
            <a:r>
              <a:rPr lang="en-US" sz="1200" dirty="0" err="1">
                <a:latin typeface="Courier New" charset="0"/>
              </a:rPr>
              <a:t>word.length</a:t>
            </a:r>
            <a:r>
              <a:rPr lang="en-US" sz="1200" dirty="0">
                <a:latin typeface="Courier New" charset="0"/>
              </a:rPr>
              <a:t>()-10));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  }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    </a:t>
            </a:r>
            <a:r>
              <a:rPr lang="en-US" sz="1200" dirty="0" err="1" smtClean="0">
                <a:solidFill>
                  <a:srgbClr val="FF0033"/>
                </a:solidFill>
                <a:latin typeface="Courier New" charset="0"/>
              </a:rPr>
              <a:t>int</a:t>
            </a:r>
            <a:r>
              <a:rPr lang="en-US" sz="1200" dirty="0" smtClean="0">
                <a:solidFill>
                  <a:srgbClr val="FF0033"/>
                </a:solidFill>
                <a:latin typeface="Courier New" charset="0"/>
              </a:rPr>
              <a:t> </a:t>
            </a:r>
            <a:r>
              <a:rPr lang="en-US" sz="1200" dirty="0" err="1" smtClean="0">
                <a:solidFill>
                  <a:srgbClr val="FF0033"/>
                </a:solidFill>
                <a:latin typeface="Courier New" charset="0"/>
              </a:rPr>
              <a:t>endTime</a:t>
            </a:r>
            <a:r>
              <a:rPr lang="en-US" sz="1200" dirty="0" smtClean="0">
                <a:solidFill>
                  <a:srgbClr val="FF0033"/>
                </a:solidFill>
                <a:latin typeface="Courier New" charset="0"/>
              </a:rPr>
              <a:t> </a:t>
            </a: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= </a:t>
            </a:r>
            <a:r>
              <a:rPr lang="en-US" sz="1200" dirty="0" smtClean="0">
                <a:solidFill>
                  <a:srgbClr val="FF0033"/>
                </a:solidFill>
                <a:latin typeface="Courier New" charset="0"/>
              </a:rPr>
              <a:t>(</a:t>
            </a:r>
            <a:r>
              <a:rPr lang="en-US" sz="1200" dirty="0" err="1" smtClean="0">
                <a:solidFill>
                  <a:srgbClr val="FF0033"/>
                </a:solidFill>
                <a:latin typeface="Courier New" charset="0"/>
              </a:rPr>
              <a:t>int</a:t>
            </a:r>
            <a:r>
              <a:rPr lang="en-US" sz="1200" dirty="0" smtClean="0">
                <a:solidFill>
                  <a:srgbClr val="FF0033"/>
                </a:solidFill>
                <a:latin typeface="Courier New" charset="0"/>
              </a:rPr>
              <a:t>)</a:t>
            </a:r>
            <a:r>
              <a:rPr lang="en-US" sz="1200" dirty="0" err="1" smtClean="0">
                <a:solidFill>
                  <a:srgbClr val="FF0033"/>
                </a:solidFill>
                <a:latin typeface="Courier New" charset="0"/>
              </a:rPr>
              <a:t>System.currentTimeMillis</a:t>
            </a: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();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		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  return </a:t>
            </a:r>
            <a:r>
              <a:rPr lang="en-US" sz="1200" dirty="0" err="1" smtClean="0">
                <a:latin typeface="Courier New" charset="0"/>
              </a:rPr>
              <a:t>endTime</a:t>
            </a:r>
            <a:r>
              <a:rPr lang="en-US" sz="1200" dirty="0" smtClean="0">
                <a:latin typeface="Courier New" charset="0"/>
              </a:rPr>
              <a:t> - </a:t>
            </a:r>
            <a:r>
              <a:rPr lang="en-US" sz="1200" dirty="0" err="1" smtClean="0">
                <a:latin typeface="Courier New" charset="0"/>
              </a:rPr>
              <a:t>startTime</a:t>
            </a:r>
            <a:r>
              <a:rPr lang="en-US" sz="1200" dirty="0" smtClean="0">
                <a:latin typeface="Courier New" charset="0"/>
              </a:rPr>
              <a:t>;</a:t>
            </a:r>
            <a:endParaRPr lang="en-US" sz="1200" dirty="0"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}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}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3600C34-BFDE-B547-8144-19E3B365C925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O(N</a:t>
            </a:r>
            <a:r>
              <a:rPr lang="en-US" baseline="30000">
                <a:latin typeface="Arial Narrow" charset="0"/>
                <a:ea typeface="ＭＳ Ｐゴシック" charset="0"/>
                <a:cs typeface="ＭＳ Ｐゴシック" charset="0"/>
              </a:rPr>
              <a:t>2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) performance</a:t>
            </a:r>
          </a:p>
        </p:txBody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4267200" cy="3276600"/>
          </a:xfrm>
        </p:spPr>
        <p:txBody>
          <a:bodyPr/>
          <a:lstStyle/>
          <a:p>
            <a:pPr marL="0" indent="4763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as the problem size doubles, the time can quadruple</a:t>
            </a:r>
          </a:p>
          <a:p>
            <a:pPr marL="501650" lvl="1">
              <a:lnSpc>
                <a:spcPct val="70000"/>
              </a:lnSpc>
            </a:pPr>
            <a:endParaRPr lang="en-US">
              <a:latin typeface="Arial Narrow" charset="0"/>
              <a:ea typeface="ＭＳ Ｐゴシック" charset="0"/>
            </a:endParaRPr>
          </a:p>
          <a:p>
            <a:pPr marL="0" indent="4763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makes sense for an O(N</a:t>
            </a:r>
            <a:r>
              <a:rPr lang="en-US" baseline="30000">
                <a:latin typeface="Arial Narrow" charset="0"/>
                <a:ea typeface="ＭＳ Ｐゴシック" charset="0"/>
                <a:cs typeface="ＭＳ Ｐゴシック" charset="0"/>
              </a:rPr>
              <a:t>2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) algorithm</a:t>
            </a:r>
          </a:p>
          <a:p>
            <a:pPr marL="501650"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if X items, then X</a:t>
            </a:r>
            <a:r>
              <a:rPr lang="en-US" baseline="30000">
                <a:latin typeface="Arial Narrow" charset="0"/>
                <a:ea typeface="ＭＳ Ｐゴシック" charset="0"/>
              </a:rPr>
              <a:t>2</a:t>
            </a:r>
            <a:r>
              <a:rPr lang="en-US">
                <a:latin typeface="Arial Narrow" charset="0"/>
                <a:ea typeface="ＭＳ Ｐゴシック" charset="0"/>
              </a:rPr>
              <a:t> steps required</a:t>
            </a:r>
          </a:p>
          <a:p>
            <a:pPr marL="501650"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if 2X items, then (2X)</a:t>
            </a:r>
            <a:r>
              <a:rPr lang="en-US" baseline="30000">
                <a:latin typeface="Arial Narrow" charset="0"/>
                <a:ea typeface="ＭＳ Ｐゴシック" charset="0"/>
              </a:rPr>
              <a:t>2</a:t>
            </a:r>
            <a:r>
              <a:rPr lang="en-US">
                <a:latin typeface="Arial Narrow" charset="0"/>
                <a:ea typeface="ＭＳ Ｐゴシック" charset="0"/>
              </a:rPr>
              <a:t> = 4X</a:t>
            </a:r>
            <a:r>
              <a:rPr lang="en-US" baseline="30000">
                <a:latin typeface="Arial Narrow" charset="0"/>
                <a:ea typeface="ＭＳ Ｐゴシック" charset="0"/>
              </a:rPr>
              <a:t>2 </a:t>
            </a:r>
            <a:r>
              <a:rPr lang="en-US">
                <a:latin typeface="Arial Narrow" charset="0"/>
                <a:ea typeface="ＭＳ Ｐゴシック" charset="0"/>
              </a:rPr>
              <a:t>steps</a:t>
            </a:r>
          </a:p>
          <a:p>
            <a:pPr marL="501650" lvl="1">
              <a:lnSpc>
                <a:spcPct val="70000"/>
              </a:lnSpc>
            </a:pPr>
            <a:endParaRPr lang="en-US">
              <a:latin typeface="Arial Narrow" charset="0"/>
              <a:ea typeface="ＭＳ Ｐゴシック" charset="0"/>
            </a:endParaRPr>
          </a:p>
          <a:p>
            <a:pPr marL="0" indent="4763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QUESTION: why is the factor of 4 not realized immediately?</a:t>
            </a:r>
          </a:p>
        </p:txBody>
      </p:sp>
      <p:sp>
        <p:nvSpPr>
          <p:cNvPr id="284678" name="Text Box 6"/>
          <p:cNvSpPr txBox="1">
            <a:spLocks noChangeArrowheads="1"/>
          </p:cNvSpPr>
          <p:nvPr/>
        </p:nvSpPr>
        <p:spPr bwMode="auto">
          <a:xfrm>
            <a:off x="609600" y="4746625"/>
            <a:ext cx="8382000" cy="2011363"/>
          </a:xfrm>
          <a:prstGeom prst="rect">
            <a:avLst/>
          </a:prstGeom>
          <a:noFill/>
          <a:ln w="12700">
            <a:solidFill>
              <a:srgbClr val="FF0033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tabLst>
                <a:tab pos="46513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indent="-225425">
              <a:tabLst>
                <a:tab pos="46513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46513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46513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46513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46513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46513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513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46513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10000"/>
              </a:spcBef>
            </a:pPr>
            <a:r>
              <a:rPr lang="en-US">
                <a:solidFill>
                  <a:srgbClr val="FF0033"/>
                </a:solidFill>
                <a:latin typeface="Arial Narrow" charset="0"/>
              </a:rPr>
              <a:t>Big-Oh captures rate-of-growth behavior </a:t>
            </a:r>
            <a:r>
              <a:rPr lang="en-US" i="1">
                <a:solidFill>
                  <a:srgbClr val="FF0033"/>
                </a:solidFill>
                <a:latin typeface="Arial Narrow" charset="0"/>
              </a:rPr>
              <a:t>in the long run</a:t>
            </a:r>
          </a:p>
          <a:p>
            <a:pPr lvl="1">
              <a:spcBef>
                <a:spcPct val="10000"/>
              </a:spcBef>
              <a:buFontTx/>
              <a:buChar char="•"/>
            </a:pPr>
            <a:r>
              <a:rPr lang="en-US" sz="2000">
                <a:solidFill>
                  <a:srgbClr val="FF0033"/>
                </a:solidFill>
                <a:latin typeface="Arial Narrow" charset="0"/>
              </a:rPr>
              <a:t>when determining Big-Oh, only the dominant factor is significant (in the long run)</a:t>
            </a:r>
          </a:p>
          <a:p>
            <a:pPr lvl="1">
              <a:spcBef>
                <a:spcPct val="10000"/>
              </a:spcBef>
              <a:buFontTx/>
              <a:buChar char="•"/>
            </a:pPr>
            <a:endParaRPr lang="en-US" sz="1800">
              <a:solidFill>
                <a:srgbClr val="FF0033"/>
              </a:solidFill>
              <a:latin typeface="Arial Narrow" charset="0"/>
            </a:endParaRPr>
          </a:p>
          <a:p>
            <a:pPr lvl="1">
              <a:spcBef>
                <a:spcPct val="10000"/>
              </a:spcBef>
            </a:pPr>
            <a:r>
              <a:rPr lang="en-US" sz="1800">
                <a:solidFill>
                  <a:srgbClr val="FF0033"/>
                </a:solidFill>
                <a:latin typeface="Arial Narrow" charset="0"/>
              </a:rPr>
              <a:t>cost = N(N-1)/2 shifts (+ N inserts + additional operations) </a:t>
            </a:r>
            <a:r>
              <a:rPr lang="en-US" sz="1800">
                <a:solidFill>
                  <a:srgbClr val="FF0033"/>
                </a:solidFill>
                <a:latin typeface="Arial Narrow" charset="0"/>
                <a:sym typeface="Wingdings" charset="0"/>
              </a:rPr>
              <a:t> O(N</a:t>
            </a:r>
            <a:r>
              <a:rPr lang="en-US" sz="1800" baseline="30000">
                <a:solidFill>
                  <a:srgbClr val="FF0033"/>
                </a:solidFill>
                <a:latin typeface="Arial Narrow" charset="0"/>
                <a:sym typeface="Wingdings" charset="0"/>
              </a:rPr>
              <a:t>2</a:t>
            </a:r>
            <a:r>
              <a:rPr lang="en-US" sz="1800">
                <a:solidFill>
                  <a:srgbClr val="FF0033"/>
                </a:solidFill>
                <a:latin typeface="Arial Narrow" charset="0"/>
                <a:sym typeface="Wingdings" charset="0"/>
              </a:rPr>
              <a:t>)</a:t>
            </a:r>
            <a:endParaRPr lang="en-US" sz="1800">
              <a:solidFill>
                <a:srgbClr val="FF0033"/>
              </a:solidFill>
              <a:latin typeface="Arial Narrow" charset="0"/>
            </a:endParaRPr>
          </a:p>
          <a:p>
            <a:pPr lvl="1">
              <a:spcBef>
                <a:spcPct val="10000"/>
              </a:spcBef>
            </a:pPr>
            <a:r>
              <a:rPr lang="en-US" sz="1800">
                <a:solidFill>
                  <a:srgbClr val="FF0033"/>
                </a:solidFill>
                <a:latin typeface="Arial Narrow" charset="0"/>
              </a:rPr>
              <a:t>	N=1,000:    </a:t>
            </a:r>
            <a:r>
              <a:rPr lang="en-US" sz="1800">
                <a:solidFill>
                  <a:srgbClr val="FF0033"/>
                </a:solidFill>
                <a:latin typeface="Arial Narrow" charset="0"/>
                <a:sym typeface="Wingdings" charset="0"/>
              </a:rPr>
              <a:t>499,500 shifts + 1,000 inserts + …		overhead cost is significant</a:t>
            </a:r>
          </a:p>
          <a:p>
            <a:pPr lvl="1">
              <a:spcBef>
                <a:spcPct val="10000"/>
              </a:spcBef>
            </a:pPr>
            <a:r>
              <a:rPr lang="en-US" sz="1800">
                <a:solidFill>
                  <a:srgbClr val="FF0033"/>
                </a:solidFill>
                <a:latin typeface="Arial Narrow" charset="0"/>
              </a:rPr>
              <a:t>	N=100,000: 4,999,950,000 </a:t>
            </a:r>
            <a:r>
              <a:rPr lang="en-US" sz="1800">
                <a:solidFill>
                  <a:srgbClr val="FF0033"/>
                </a:solidFill>
                <a:latin typeface="Arial Narrow" charset="0"/>
                <a:sym typeface="Wingdings" charset="0"/>
              </a:rPr>
              <a:t>shifts + 100,000 inserts + …	only N</a:t>
            </a:r>
            <a:r>
              <a:rPr lang="en-US" sz="1800" baseline="30000">
                <a:solidFill>
                  <a:srgbClr val="FF0033"/>
                </a:solidFill>
                <a:latin typeface="Arial Narrow" charset="0"/>
                <a:sym typeface="Wingdings" charset="0"/>
              </a:rPr>
              <a:t>2</a:t>
            </a:r>
            <a:r>
              <a:rPr lang="en-US" sz="1800">
                <a:solidFill>
                  <a:srgbClr val="FF0033"/>
                </a:solidFill>
                <a:latin typeface="Arial Narrow" charset="0"/>
                <a:sym typeface="Wingdings" charset="0"/>
              </a:rPr>
              <a:t> factor is significant</a:t>
            </a:r>
            <a:endParaRPr lang="en-US" sz="20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0726" name="Text Box 7"/>
          <p:cNvSpPr txBox="1">
            <a:spLocks noChangeArrowheads="1"/>
          </p:cNvSpPr>
          <p:nvPr/>
        </p:nvSpPr>
        <p:spPr bwMode="auto">
          <a:xfrm>
            <a:off x="5257800" y="1216025"/>
            <a:ext cx="3505200" cy="2986088"/>
          </a:xfrm>
          <a:prstGeom prst="rect">
            <a:avLst/>
          </a:prstGeom>
          <a:noFill/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u="sng">
                <a:solidFill>
                  <a:schemeClr val="accent2"/>
                </a:solidFill>
                <a:latin typeface="Arial Narrow" charset="0"/>
              </a:rPr>
              <a:t># items (N)	  time in msec</a:t>
            </a:r>
          </a:p>
          <a:p>
            <a:pPr>
              <a:spcBef>
                <a:spcPct val="20000"/>
              </a:spcBef>
            </a:pPr>
            <a:r>
              <a:rPr lang="en-US" sz="2000">
                <a:solidFill>
                  <a:schemeClr val="accent2"/>
                </a:solidFill>
                <a:latin typeface="Arial Narrow" charset="0"/>
              </a:rPr>
              <a:t>	  5,000		15</a:t>
            </a:r>
          </a:p>
          <a:p>
            <a:pPr>
              <a:spcBef>
                <a:spcPct val="20000"/>
              </a:spcBef>
            </a:pPr>
            <a:r>
              <a:rPr lang="en-US" sz="2000">
                <a:solidFill>
                  <a:schemeClr val="accent2"/>
                </a:solidFill>
                <a:latin typeface="Arial Narrow" charset="0"/>
              </a:rPr>
              <a:t>	10,000	                49</a:t>
            </a:r>
          </a:p>
          <a:p>
            <a:pPr>
              <a:spcBef>
                <a:spcPct val="20000"/>
              </a:spcBef>
            </a:pPr>
            <a:r>
              <a:rPr lang="en-US" sz="2000">
                <a:solidFill>
                  <a:schemeClr val="accent2"/>
                </a:solidFill>
                <a:latin typeface="Arial Narrow" charset="0"/>
              </a:rPr>
              <a:t>	20,000	              162</a:t>
            </a:r>
          </a:p>
          <a:p>
            <a:pPr>
              <a:spcBef>
                <a:spcPct val="20000"/>
              </a:spcBef>
            </a:pPr>
            <a:r>
              <a:rPr lang="en-US" sz="2000">
                <a:solidFill>
                  <a:schemeClr val="accent2"/>
                </a:solidFill>
                <a:latin typeface="Arial Narrow" charset="0"/>
              </a:rPr>
              <a:t>	40,000	              651</a:t>
            </a:r>
          </a:p>
          <a:p>
            <a:pPr>
              <a:spcBef>
                <a:spcPct val="20000"/>
              </a:spcBef>
            </a:pPr>
            <a:r>
              <a:rPr lang="en-US" sz="2000">
                <a:solidFill>
                  <a:schemeClr val="accent2"/>
                </a:solidFill>
                <a:latin typeface="Arial Narrow" charset="0"/>
              </a:rPr>
              <a:t>	80,000	            2270</a:t>
            </a:r>
          </a:p>
          <a:p>
            <a:pPr>
              <a:spcBef>
                <a:spcPct val="20000"/>
              </a:spcBef>
            </a:pPr>
            <a:r>
              <a:rPr lang="en-US" sz="2000">
                <a:solidFill>
                  <a:schemeClr val="accent2"/>
                </a:solidFill>
                <a:latin typeface="Arial Narrow" charset="0"/>
              </a:rPr>
              <a:t>      160,000	            9168</a:t>
            </a:r>
          </a:p>
          <a:p>
            <a:pPr>
              <a:spcBef>
                <a:spcPct val="20000"/>
              </a:spcBef>
            </a:pPr>
            <a:r>
              <a:rPr lang="en-US" sz="2000">
                <a:solidFill>
                  <a:schemeClr val="accent2"/>
                </a:solidFill>
                <a:latin typeface="Arial Narrow" charset="0"/>
              </a:rPr>
              <a:t>      320,000	          36463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467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816627B-A63C-CC4E-A86A-57DB0A183E3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Best case for insertion sort</a:t>
            </a:r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58900"/>
            <a:ext cx="4572000" cy="2514600"/>
          </a:xfrm>
        </p:spPr>
        <p:txBody>
          <a:bodyPr/>
          <a:lstStyle/>
          <a:p>
            <a:pPr marL="0" indent="4763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while insertion sort can require ~N</a:t>
            </a:r>
            <a:r>
              <a:rPr lang="en-US" baseline="30000">
                <a:latin typeface="Arial Narrow" charset="0"/>
                <a:ea typeface="ＭＳ Ｐゴシック" charset="0"/>
                <a:cs typeface="ＭＳ Ｐゴシック" charset="0"/>
              </a:rPr>
              <a:t>2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steps in worst case, it can do much better sometimes</a:t>
            </a:r>
          </a:p>
          <a:p>
            <a:pPr marL="404813" lvl="1"/>
            <a:r>
              <a:rPr lang="en-US">
                <a:latin typeface="Arial Narrow" charset="0"/>
                <a:ea typeface="ＭＳ Ｐゴシック" charset="0"/>
              </a:rPr>
              <a:t>BEST CASE: if items are added in order, then no shifting is required</a:t>
            </a:r>
          </a:p>
          <a:p>
            <a:pPr marL="404813" lvl="1"/>
            <a:r>
              <a:rPr lang="en-US">
                <a:latin typeface="Arial Narrow" charset="0"/>
                <a:ea typeface="ＭＳ Ｐゴシック" charset="0"/>
              </a:rPr>
              <a:t>only requires N insertion steps, so O(N)</a:t>
            </a:r>
          </a:p>
          <a:p>
            <a:pPr marL="404813"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	 </a:t>
            </a:r>
            <a:r>
              <a:rPr lang="en-US">
                <a:latin typeface="Arial Narrow" charset="0"/>
                <a:ea typeface="ＭＳ Ｐゴシック" charset="0"/>
              </a:rPr>
              <a:t>if double size, roughly double time</a:t>
            </a:r>
          </a:p>
        </p:txBody>
      </p:sp>
      <p:sp>
        <p:nvSpPr>
          <p:cNvPr id="282628" name="Rectangle 4"/>
          <p:cNvSpPr>
            <a:spLocks noChangeArrowheads="1"/>
          </p:cNvSpPr>
          <p:nvPr/>
        </p:nvSpPr>
        <p:spPr bwMode="auto">
          <a:xfrm>
            <a:off x="685800" y="4724400"/>
            <a:ext cx="870267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on average, might expect to shift only half the time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(1 + 2  + … + N-1)/2 = N(N-1)/4 = (N</a:t>
            </a:r>
            <a:r>
              <a:rPr lang="en-US" sz="2000" baseline="30000">
                <a:latin typeface="Arial Narrow" charset="0"/>
              </a:rPr>
              <a:t>2</a:t>
            </a:r>
            <a:r>
              <a:rPr lang="en-US" sz="2000">
                <a:latin typeface="Arial Narrow" charset="0"/>
              </a:rPr>
              <a:t> – N)/4 shifts, so still O(N</a:t>
            </a:r>
            <a:r>
              <a:rPr lang="en-US" sz="2000" baseline="30000">
                <a:latin typeface="Arial Narrow" charset="0"/>
              </a:rPr>
              <a:t>2</a:t>
            </a:r>
            <a:r>
              <a:rPr lang="en-US" sz="2000">
                <a:latin typeface="Arial Narrow" charset="0"/>
              </a:rPr>
              <a:t>)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  <a:sym typeface="Wingdings" charset="0"/>
              </a:rPr>
              <a:t>		</a:t>
            </a:r>
            <a:r>
              <a:rPr lang="en-US" sz="2000">
                <a:latin typeface="Arial Narrow" charset="0"/>
              </a:rPr>
              <a:t> would expect faster timings than worst case, but still quadratic growth</a:t>
            </a:r>
          </a:p>
        </p:txBody>
      </p:sp>
      <p:sp>
        <p:nvSpPr>
          <p:cNvPr id="31750" name="Text Box 5"/>
          <p:cNvSpPr txBox="1">
            <a:spLocks noChangeArrowheads="1"/>
          </p:cNvSpPr>
          <p:nvPr/>
        </p:nvSpPr>
        <p:spPr bwMode="auto">
          <a:xfrm>
            <a:off x="5486400" y="1438275"/>
            <a:ext cx="3810000" cy="1938338"/>
          </a:xfrm>
          <a:prstGeom prst="rect">
            <a:avLst/>
          </a:prstGeom>
          <a:noFill/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u="sng">
                <a:solidFill>
                  <a:schemeClr val="accent2"/>
                </a:solidFill>
                <a:latin typeface="Arial Narrow" charset="0"/>
              </a:rPr>
              <a:t>list size (N)	  time in msec</a:t>
            </a:r>
          </a:p>
          <a:p>
            <a:pPr>
              <a:spcBef>
                <a:spcPct val="20000"/>
              </a:spcBef>
            </a:pPr>
            <a:r>
              <a:rPr lang="en-US" sz="2000">
                <a:solidFill>
                  <a:schemeClr val="accent2"/>
                </a:solidFill>
                <a:latin typeface="Arial Narrow" charset="0"/>
              </a:rPr>
              <a:t>	40,000	                32</a:t>
            </a:r>
          </a:p>
          <a:p>
            <a:pPr>
              <a:spcBef>
                <a:spcPct val="20000"/>
              </a:spcBef>
            </a:pPr>
            <a:r>
              <a:rPr lang="en-US" sz="2000">
                <a:solidFill>
                  <a:schemeClr val="accent2"/>
                </a:solidFill>
                <a:latin typeface="Arial Narrow" charset="0"/>
              </a:rPr>
              <a:t>	80,000	                79</a:t>
            </a:r>
          </a:p>
          <a:p>
            <a:pPr>
              <a:spcBef>
                <a:spcPct val="20000"/>
              </a:spcBef>
            </a:pPr>
            <a:r>
              <a:rPr lang="en-US" sz="2000">
                <a:solidFill>
                  <a:schemeClr val="accent2"/>
                </a:solidFill>
                <a:latin typeface="Arial Narrow" charset="0"/>
              </a:rPr>
              <a:t>      160,000	              194</a:t>
            </a:r>
          </a:p>
          <a:p>
            <a:pPr>
              <a:spcBef>
                <a:spcPct val="20000"/>
              </a:spcBef>
            </a:pPr>
            <a:r>
              <a:rPr lang="en-US" sz="2000">
                <a:solidFill>
                  <a:schemeClr val="accent2"/>
                </a:solidFill>
                <a:latin typeface="Arial Narrow" charset="0"/>
              </a:rPr>
              <a:t>      320,000	              400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262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5B56DE3-94BA-574C-892B-D4CACF2354F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8991600" cy="914400"/>
          </a:xfrm>
        </p:spPr>
        <p:txBody>
          <a:bodyPr/>
          <a:lstStyle/>
          <a:p>
            <a:r>
              <a:rPr lang="en-US" sz="2800">
                <a:latin typeface="Arial Narrow" charset="0"/>
                <a:ea typeface="ＭＳ Ｐゴシック" charset="0"/>
                <a:cs typeface="ＭＳ Ｐゴシック" charset="0"/>
              </a:rPr>
              <a:t>Timing insertion sort (average case)</a:t>
            </a:r>
          </a:p>
        </p:txBody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91000" y="1752600"/>
            <a:ext cx="5181600" cy="3429000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2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import </a:t>
            </a:r>
            <a:r>
              <a:rPr lang="en-US" sz="12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java.util.Random</a:t>
            </a:r>
            <a:r>
              <a:rPr lang="en-US" sz="12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;</a:t>
            </a:r>
          </a:p>
          <a:p>
            <a:pPr>
              <a:lnSpc>
                <a:spcPct val="80000"/>
              </a:lnSpc>
            </a:pPr>
            <a:endParaRPr lang="en-US" sz="1200" dirty="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public class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TimeDictionary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public static </a:t>
            </a:r>
            <a:r>
              <a:rPr lang="en-US" sz="1200" dirty="0" err="1" smtClean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200" dirty="0" smtClean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timeAdds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numValues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 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Dictionary1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dict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= new Dictionary1();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Random randomizer = new Random();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</a:t>
            </a:r>
            <a:r>
              <a:rPr lang="en-US" sz="1200" dirty="0" err="1" smtClean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200" dirty="0" smtClean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startTime</a:t>
            </a:r>
            <a:r>
              <a:rPr lang="en-US" sz="1200" dirty="0" smtClean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= </a:t>
            </a:r>
            <a:r>
              <a:rPr lang="en-US" sz="1200" dirty="0" smtClean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1200" dirty="0" err="1" smtClean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200" dirty="0" smtClean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</a:t>
            </a:r>
            <a:r>
              <a:rPr lang="en-US" sz="1200" dirty="0" err="1" smtClean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System.currentTimeMillis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();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for (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= 0;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numValues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;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++) 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String word = "0000000000" +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        </a:t>
            </a:r>
            <a:r>
              <a:rPr lang="en-US" sz="12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randomizer.nextInt</a:t>
            </a:r>
            <a:r>
              <a:rPr lang="en-US" sz="12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()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dict.addWord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word.substring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word.length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()-10));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}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</a:t>
            </a:r>
            <a:r>
              <a:rPr lang="en-US" sz="1200" dirty="0" err="1" smtClean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200" dirty="0" smtClean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endTime</a:t>
            </a:r>
            <a:r>
              <a:rPr lang="en-US" sz="1200" dirty="0" smtClean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= </a:t>
            </a:r>
            <a:r>
              <a:rPr lang="en-US" sz="1200" dirty="0" smtClean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1200" dirty="0" err="1" smtClean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200" dirty="0" smtClean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</a:t>
            </a:r>
            <a:r>
              <a:rPr lang="en-US" sz="1200" dirty="0" err="1" smtClean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System.currentTimeMillis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();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return </a:t>
            </a:r>
            <a:r>
              <a:rPr lang="en-US" sz="1200" dirty="0" err="1" smtClean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endTime</a:t>
            </a:r>
            <a:r>
              <a:rPr lang="en-US" sz="1200" dirty="0" smtClean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- </a:t>
            </a:r>
            <a:r>
              <a:rPr lang="en-US" sz="1200" dirty="0" err="1" smtClean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startTime</a:t>
            </a:r>
            <a:r>
              <a:rPr lang="en-US" sz="1200" dirty="0" smtClean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;</a:t>
            </a:r>
            <a:endParaRPr lang="en-US" sz="1200" dirty="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}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}</a:t>
            </a:r>
          </a:p>
        </p:txBody>
      </p:sp>
      <p:sp>
        <p:nvSpPr>
          <p:cNvPr id="32773" name="Text Box 4"/>
          <p:cNvSpPr txBox="1">
            <a:spLocks noChangeArrowheads="1"/>
          </p:cNvSpPr>
          <p:nvPr/>
        </p:nvSpPr>
        <p:spPr bwMode="auto">
          <a:xfrm>
            <a:off x="457200" y="1600200"/>
            <a:ext cx="35814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can use a </a:t>
            </a:r>
            <a:r>
              <a:rPr lang="en-US" sz="2000">
                <a:solidFill>
                  <a:schemeClr val="accent2"/>
                </a:solidFill>
                <a:latin typeface="Courier New" charset="0"/>
              </a:rPr>
              <a:t>Random</a:t>
            </a:r>
            <a:r>
              <a:rPr lang="en-US">
                <a:solidFill>
                  <a:schemeClr val="accent2"/>
                </a:solidFill>
                <a:latin typeface="Arial Narrow" charset="0"/>
              </a:rPr>
              <a:t> object to pick random numbers and add to a String</a:t>
            </a:r>
          </a:p>
        </p:txBody>
      </p:sp>
      <p:sp>
        <p:nvSpPr>
          <p:cNvPr id="32774" name="Text Box 5"/>
          <p:cNvSpPr txBox="1">
            <a:spLocks noChangeArrowheads="1"/>
          </p:cNvSpPr>
          <p:nvPr/>
        </p:nvSpPr>
        <p:spPr bwMode="auto">
          <a:xfrm>
            <a:off x="457200" y="2971800"/>
            <a:ext cx="3657600" cy="267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u="sng">
                <a:solidFill>
                  <a:schemeClr val="accent2"/>
                </a:solidFill>
                <a:latin typeface="Arial Narrow" charset="0"/>
              </a:rPr>
              <a:t>list size (N)	  time in msec</a:t>
            </a:r>
          </a:p>
          <a:p>
            <a:pPr>
              <a:spcBef>
                <a:spcPct val="20000"/>
              </a:spcBef>
            </a:pPr>
            <a:r>
              <a:rPr lang="en-US" sz="2000">
                <a:solidFill>
                  <a:schemeClr val="accent2"/>
                </a:solidFill>
                <a:latin typeface="Arial Narrow" charset="0"/>
              </a:rPr>
              <a:t>	10,000	                87</a:t>
            </a:r>
          </a:p>
          <a:p>
            <a:pPr>
              <a:spcBef>
                <a:spcPct val="20000"/>
              </a:spcBef>
            </a:pPr>
            <a:r>
              <a:rPr lang="en-US" sz="2000">
                <a:solidFill>
                  <a:schemeClr val="accent2"/>
                </a:solidFill>
                <a:latin typeface="Arial Narrow" charset="0"/>
              </a:rPr>
              <a:t>	20,000	              119</a:t>
            </a:r>
          </a:p>
          <a:p>
            <a:pPr>
              <a:spcBef>
                <a:spcPct val="20000"/>
              </a:spcBef>
            </a:pPr>
            <a:r>
              <a:rPr lang="en-US" sz="2000">
                <a:solidFill>
                  <a:schemeClr val="accent2"/>
                </a:solidFill>
                <a:latin typeface="Arial Narrow" charset="0"/>
              </a:rPr>
              <a:t>	40,000	              397</a:t>
            </a:r>
          </a:p>
          <a:p>
            <a:pPr>
              <a:spcBef>
                <a:spcPct val="20000"/>
              </a:spcBef>
            </a:pPr>
            <a:r>
              <a:rPr lang="en-US" sz="2000">
                <a:solidFill>
                  <a:schemeClr val="accent2"/>
                </a:solidFill>
                <a:latin typeface="Arial Narrow" charset="0"/>
              </a:rPr>
              <a:t>	80,000	            1420</a:t>
            </a:r>
          </a:p>
          <a:p>
            <a:pPr>
              <a:spcBef>
                <a:spcPct val="20000"/>
              </a:spcBef>
            </a:pPr>
            <a:r>
              <a:rPr lang="en-US" sz="2000">
                <a:solidFill>
                  <a:schemeClr val="accent2"/>
                </a:solidFill>
                <a:latin typeface="Arial Narrow" charset="0"/>
              </a:rPr>
              <a:t>      160,000	            5306</a:t>
            </a:r>
          </a:p>
          <a:p>
            <a:pPr>
              <a:spcBef>
                <a:spcPct val="20000"/>
              </a:spcBef>
            </a:pPr>
            <a:r>
              <a:rPr lang="en-US" sz="2000">
                <a:solidFill>
                  <a:schemeClr val="accent2"/>
                </a:solidFill>
                <a:latin typeface="Arial Narrow" charset="0"/>
              </a:rPr>
              <a:t>      320,000	          20442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EA9B5C6-034F-6C46-A92A-56C65C9629D2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 more generic insertion sort</a:t>
            </a:r>
          </a:p>
        </p:txBody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8702675" cy="17526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we can code insertion sort independent of the Dictionary class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could use a temporary list for storing the sorted numbers, but not needed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don't stress about </a:t>
            </a:r>
            <a:r>
              <a:rPr lang="en-US" sz="1800">
                <a:latin typeface="Courier New" charset="0"/>
                <a:ea typeface="ＭＳ Ｐゴシック" charset="0"/>
              </a:rPr>
              <a:t>&lt;T extends Comparable&lt;? super T&gt;&gt; 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specifies that the parameter must be an ArrayList of items that either implements or extends a class that implements the Comparable interface (???)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more later, for now, it ensures the class has a </a:t>
            </a:r>
            <a:r>
              <a:rPr lang="en-US" sz="1800">
                <a:latin typeface="Courier New" charset="0"/>
                <a:ea typeface="ＭＳ Ｐゴシック" charset="0"/>
                <a:cs typeface="Courier New" charset="0"/>
              </a:rPr>
              <a:t>compareTo </a:t>
            </a:r>
            <a:r>
              <a:rPr lang="en-US">
                <a:latin typeface="Arial Narrow" charset="0"/>
                <a:ea typeface="ＭＳ Ｐゴシック" charset="0"/>
              </a:rPr>
              <a:t>method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</p:txBody>
      </p:sp>
      <p:sp>
        <p:nvSpPr>
          <p:cNvPr id="33797" name="Text Box 4"/>
          <p:cNvSpPr txBox="1">
            <a:spLocks noChangeArrowheads="1"/>
          </p:cNvSpPr>
          <p:nvPr/>
        </p:nvSpPr>
        <p:spPr bwMode="auto">
          <a:xfrm>
            <a:off x="685800" y="3971925"/>
            <a:ext cx="8458200" cy="21240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Courier New" charset="0"/>
              </a:rPr>
              <a:t> public static &lt;T extends Comparable&lt;? super T&gt;&gt; void insertionSort(ArrayList&lt;T&gt; items) {</a:t>
            </a:r>
          </a:p>
          <a:p>
            <a:r>
              <a:rPr lang="en-US" sz="1200">
                <a:latin typeface="Courier New" charset="0"/>
              </a:rPr>
              <a:t>    for (int i = 1; i &lt; items.size(); i++) {        // for each index i,</a:t>
            </a:r>
          </a:p>
          <a:p>
            <a:r>
              <a:rPr lang="en-US" sz="1200">
                <a:latin typeface="Courier New" charset="0"/>
              </a:rPr>
              <a:t>      T itemToPlace = items.get(i);                 //   save the value at index i</a:t>
            </a:r>
          </a:p>
          <a:p>
            <a:r>
              <a:rPr lang="en-US" sz="1200">
                <a:latin typeface="Courier New" charset="0"/>
              </a:rPr>
              <a:t>      int j = i;                                    //   starting at index i,</a:t>
            </a:r>
          </a:p>
          <a:p>
            <a:r>
              <a:rPr lang="en-US" sz="1200">
                <a:latin typeface="Courier New" charset="0"/>
              </a:rPr>
              <a:t>      while (j &gt; 0 &amp;&amp; itemToPlace.compareTo(items.get(j-1)) &lt; 0) {</a:t>
            </a:r>
          </a:p>
          <a:p>
            <a:r>
              <a:rPr lang="en-US" sz="1200">
                <a:latin typeface="Courier New" charset="0"/>
              </a:rPr>
              <a:t>          items.set(j, items.get(j-1));             //     shift values to the right</a:t>
            </a:r>
          </a:p>
          <a:p>
            <a:r>
              <a:rPr lang="en-US" sz="1200">
                <a:latin typeface="Courier New" charset="0"/>
              </a:rPr>
              <a:t>          j--;                                      //     until find spot for the value</a:t>
            </a:r>
          </a:p>
          <a:p>
            <a:r>
              <a:rPr lang="en-US" sz="1200">
                <a:latin typeface="Courier New" charset="0"/>
              </a:rPr>
              <a:t>      }</a:t>
            </a:r>
          </a:p>
          <a:p>
            <a:r>
              <a:rPr lang="en-US" sz="1200">
                <a:latin typeface="Courier New" charset="0"/>
              </a:rPr>
              <a:t>      items.set(j, itemToPlace);                    //   store the value in its spot</a:t>
            </a:r>
          </a:p>
          <a:p>
            <a:r>
              <a:rPr lang="en-US" sz="1200">
                <a:latin typeface="Courier New" charset="0"/>
              </a:rPr>
              <a:t>    }</a:t>
            </a:r>
          </a:p>
          <a:p>
            <a:r>
              <a:rPr lang="en-US" sz="1200">
                <a:latin typeface="Courier New" charset="0"/>
              </a:rPr>
              <a:t>  }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BF4C082-D4F3-E143-858A-3D3606CFB14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Searching a list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31242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suppose you have a list, and want to find a particular item, e.g.,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lookup a word in a dictionary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find a number in the phone book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locate a student's exam from a pile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searching is a common task in computing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searching a database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checking a login password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lookup the value assigned to a variable in memory</a:t>
            </a:r>
          </a:p>
        </p:txBody>
      </p:sp>
      <p:sp>
        <p:nvSpPr>
          <p:cNvPr id="258052" name="Rectangle 4"/>
          <p:cNvSpPr>
            <a:spLocks noChangeArrowheads="1"/>
          </p:cNvSpPr>
          <p:nvPr/>
        </p:nvSpPr>
        <p:spPr bwMode="auto">
          <a:xfrm>
            <a:off x="685800" y="4876800"/>
            <a:ext cx="870267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if the items in the list are unordered (e.g., added at random)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desired item is equally likely to be at any point in the list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need to systematically search through the list, check each entry until found 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>
              <a:latin typeface="Arial Narrow" charset="0"/>
            </a:endParaRP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>
                <a:solidFill>
                  <a:srgbClr val="FF0033"/>
                </a:solidFill>
                <a:latin typeface="Arial Narrow" charset="0"/>
                <a:sym typeface="Wingdings" charset="0"/>
              </a:rPr>
              <a:t> sequential search</a:t>
            </a:r>
            <a:endParaRPr lang="en-US">
              <a:solidFill>
                <a:srgbClr val="FF0033"/>
              </a:solidFill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805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3CA3969-FCF8-064B-8656-1ADFBD4BFDD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Other O(N</a:t>
            </a:r>
            <a:r>
              <a:rPr lang="en-US" baseline="30000">
                <a:latin typeface="Arial Narrow" charset="0"/>
                <a:ea typeface="ＭＳ Ｐゴシック" charset="0"/>
                <a:cs typeface="ＭＳ Ｐゴシック" charset="0"/>
              </a:rPr>
              <a:t>2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) sorts</a:t>
            </a:r>
          </a:p>
        </p:txBody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7525" y="1219200"/>
            <a:ext cx="8702675" cy="22860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alternative algorithms exist for sorting a list of items</a:t>
            </a:r>
          </a:p>
          <a:p>
            <a:endParaRPr lang="en-US" sz="800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e.g., selection sort: 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find smallest item, swap into the 1st index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find next smallest item, swap into the 2</a:t>
            </a:r>
            <a:r>
              <a:rPr lang="en-US" baseline="30000">
                <a:latin typeface="Arial Narrow" charset="0"/>
                <a:ea typeface="ＭＳ Ｐゴシック" charset="0"/>
              </a:rPr>
              <a:t>nd</a:t>
            </a:r>
            <a:r>
              <a:rPr lang="en-US">
                <a:latin typeface="Arial Narrow" charset="0"/>
                <a:ea typeface="ＭＳ Ｐゴシック" charset="0"/>
              </a:rPr>
              <a:t> index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find next smallest item, swap into the 3</a:t>
            </a:r>
            <a:r>
              <a:rPr lang="en-US" baseline="30000">
                <a:latin typeface="Arial Narrow" charset="0"/>
                <a:ea typeface="ＭＳ Ｐゴシック" charset="0"/>
              </a:rPr>
              <a:t>rd</a:t>
            </a:r>
            <a:r>
              <a:rPr lang="en-US">
                <a:latin typeface="Arial Narrow" charset="0"/>
                <a:ea typeface="ＭＳ Ｐゴシック" charset="0"/>
              </a:rPr>
              <a:t> index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. . .</a:t>
            </a:r>
          </a:p>
        </p:txBody>
      </p:sp>
      <p:sp>
        <p:nvSpPr>
          <p:cNvPr id="34821" name="Text Box 4"/>
          <p:cNvSpPr txBox="1">
            <a:spLocks noChangeArrowheads="1"/>
          </p:cNvSpPr>
          <p:nvPr/>
        </p:nvSpPr>
        <p:spPr bwMode="auto">
          <a:xfrm>
            <a:off x="533400" y="3886200"/>
            <a:ext cx="8686800" cy="267811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Courier New" charset="0"/>
              </a:rPr>
              <a:t> public static &lt;T extends Comparable&lt;? super T&gt;&gt; void selectionSort(ArrayList&lt;T&gt; items) {</a:t>
            </a:r>
          </a:p>
          <a:p>
            <a:r>
              <a:rPr lang="en-US" sz="1200">
                <a:latin typeface="Courier New" charset="0"/>
              </a:rPr>
              <a:t>    for (int i = 0; i &lt; items.size()-1; i++) {      // for each index i,</a:t>
            </a:r>
          </a:p>
          <a:p>
            <a:r>
              <a:rPr lang="en-US" sz="1200">
                <a:latin typeface="Courier New" charset="0"/>
              </a:rPr>
              <a:t>      int indexOfMin = i;                           //   find the ith smallest item</a:t>
            </a:r>
          </a:p>
          <a:p>
            <a:r>
              <a:rPr lang="en-US" sz="1200">
                <a:latin typeface="Courier New" charset="0"/>
              </a:rPr>
              <a:t>      for (int j = i+1; j &lt; items.size(); j++) {    </a:t>
            </a:r>
          </a:p>
          <a:p>
            <a:r>
              <a:rPr lang="en-US" sz="1200">
                <a:latin typeface="Courier New" charset="0"/>
              </a:rPr>
              <a:t>        if (items.get(j).compareTo(items.get(indexOfMin)) &lt; 0) {</a:t>
            </a:r>
          </a:p>
          <a:p>
            <a:r>
              <a:rPr lang="en-US" sz="1200">
                <a:latin typeface="Courier New" charset="0"/>
              </a:rPr>
              <a:t>          indexOfMin = j;</a:t>
            </a:r>
          </a:p>
          <a:p>
            <a:r>
              <a:rPr lang="en-US" sz="1200">
                <a:latin typeface="Courier New" charset="0"/>
              </a:rPr>
              <a:t>        }</a:t>
            </a:r>
          </a:p>
          <a:p>
            <a:r>
              <a:rPr lang="en-US" sz="1200">
                <a:latin typeface="Courier New" charset="0"/>
              </a:rPr>
              <a:t>      }</a:t>
            </a:r>
          </a:p>
          <a:p>
            <a:r>
              <a:rPr lang="en-US" sz="1200">
                <a:latin typeface="Courier New" charset="0"/>
              </a:rPr>
              <a:t>    </a:t>
            </a:r>
          </a:p>
          <a:p>
            <a:r>
              <a:rPr lang="en-US" sz="1200">
                <a:latin typeface="Courier New" charset="0"/>
              </a:rPr>
              <a:t>      T temp = items.get(i);                        //   swap the ith smallest</a:t>
            </a:r>
          </a:p>
          <a:p>
            <a:r>
              <a:rPr lang="en-US" sz="1200">
                <a:latin typeface="Courier New" charset="0"/>
              </a:rPr>
              <a:t>      items.set(i, items.get(indexOfMin));          //   item into position i</a:t>
            </a:r>
          </a:p>
          <a:p>
            <a:r>
              <a:rPr lang="en-US" sz="1200">
                <a:latin typeface="Courier New" charset="0"/>
              </a:rPr>
              <a:t>      items.set(indexOfMin, temp);              </a:t>
            </a:r>
          </a:p>
          <a:p>
            <a:r>
              <a:rPr lang="en-US" sz="1200">
                <a:latin typeface="Courier New" charset="0"/>
              </a:rPr>
              <a:t>    }</a:t>
            </a:r>
          </a:p>
          <a:p>
            <a:r>
              <a:rPr lang="en-US" sz="1200">
                <a:latin typeface="Courier New" charset="0"/>
              </a:rPr>
              <a:t>  }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069198F-59C1-6042-9F6D-B62811AD412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Sequential search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sequential search traverses the list from beginning to end</a:t>
            </a:r>
          </a:p>
          <a:p>
            <a:pPr lvl="1">
              <a:lnSpc>
                <a:spcPct val="100000"/>
              </a:lnSpc>
              <a:spcBef>
                <a:spcPct val="0"/>
              </a:spcBef>
            </a:pPr>
            <a:r>
              <a:rPr lang="en-US">
                <a:latin typeface="Arial Narrow" charset="0"/>
                <a:ea typeface="ＭＳ Ｐゴシック" charset="0"/>
              </a:rPr>
              <a:t>check each entry in the list</a:t>
            </a:r>
          </a:p>
          <a:p>
            <a:pPr lvl="1">
              <a:lnSpc>
                <a:spcPct val="100000"/>
              </a:lnSpc>
              <a:spcBef>
                <a:spcPct val="0"/>
              </a:spcBef>
            </a:pPr>
            <a:r>
              <a:rPr lang="en-US">
                <a:latin typeface="Arial Narrow" charset="0"/>
                <a:ea typeface="ＭＳ Ｐゴシック" charset="0"/>
              </a:rPr>
              <a:t>if matches the desired entry, then FOUND (return its index)</a:t>
            </a:r>
          </a:p>
          <a:p>
            <a:pPr lvl="1">
              <a:lnSpc>
                <a:spcPct val="100000"/>
              </a:lnSpc>
              <a:spcBef>
                <a:spcPct val="0"/>
              </a:spcBef>
            </a:pPr>
            <a:r>
              <a:rPr lang="en-US">
                <a:latin typeface="Arial Narrow" charset="0"/>
                <a:ea typeface="ＭＳ Ｐゴシック" charset="0"/>
              </a:rPr>
              <a:t>if traverse entire list and no match, then NOT FOUND (return -1)</a:t>
            </a:r>
          </a:p>
          <a:p>
            <a:pPr lvl="1">
              <a:lnSpc>
                <a:spcPct val="100000"/>
              </a:lnSpc>
              <a:spcBef>
                <a:spcPct val="0"/>
              </a:spcBef>
            </a:pPr>
            <a:endParaRPr lang="en-US">
              <a:latin typeface="Arial Narrow" charset="0"/>
              <a:ea typeface="ＭＳ Ｐゴシック" charset="0"/>
            </a:endParaRPr>
          </a:p>
          <a:p>
            <a:pPr lvl="1">
              <a:lnSpc>
                <a:spcPct val="100000"/>
              </a:lnSpc>
              <a:spcBef>
                <a:spcPct val="0"/>
              </a:spcBef>
            </a:pPr>
            <a:endParaRPr lang="en-US">
              <a:latin typeface="Arial Narrow" charset="0"/>
              <a:ea typeface="ＭＳ Ｐゴシック" charset="0"/>
            </a:endParaRPr>
          </a:p>
          <a:p>
            <a:pPr>
              <a:spcBef>
                <a:spcPct val="0"/>
              </a:spcBef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recall: the </a:t>
            </a:r>
            <a:r>
              <a:rPr lang="en-US" sz="2000">
                <a:latin typeface="Courier New" charset="0"/>
                <a:ea typeface="ＭＳ Ｐゴシック" charset="0"/>
                <a:cs typeface="ＭＳ Ｐゴシック" charset="0"/>
              </a:rPr>
              <a:t>ArrayList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class has an </a:t>
            </a:r>
            <a:r>
              <a:rPr lang="en-US" sz="2000">
                <a:latin typeface="Courier New" charset="0"/>
                <a:ea typeface="ＭＳ Ｐゴシック" charset="0"/>
                <a:cs typeface="ＭＳ Ｐゴシック" charset="0"/>
              </a:rPr>
              <a:t>indexOf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method</a:t>
            </a:r>
          </a:p>
          <a:p>
            <a:pPr lvl="1">
              <a:lnSpc>
                <a:spcPct val="60000"/>
              </a:lnSpc>
            </a:pPr>
            <a:endParaRPr lang="en-US">
              <a:latin typeface="Arial Narro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spcBef>
                <a:spcPct val="0"/>
              </a:spcBef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/**</a:t>
            </a:r>
          </a:p>
          <a:p>
            <a:pPr lvl="1">
              <a:lnSpc>
                <a:spcPct val="90000"/>
              </a:lnSpc>
              <a:spcBef>
                <a:spcPct val="0"/>
              </a:spcBef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* Performs sequential search on the array field named items</a:t>
            </a:r>
          </a:p>
          <a:p>
            <a:pPr lvl="1">
              <a:lnSpc>
                <a:spcPct val="90000"/>
              </a:lnSpc>
              <a:spcBef>
                <a:spcPct val="0"/>
              </a:spcBef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*   @param desired item to be searched for</a:t>
            </a:r>
          </a:p>
          <a:p>
            <a:pPr lvl="1">
              <a:lnSpc>
                <a:spcPct val="90000"/>
              </a:lnSpc>
              <a:spcBef>
                <a:spcPct val="0"/>
              </a:spcBef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*   @returns index where desired first occurs, -1 if not found</a:t>
            </a:r>
          </a:p>
          <a:p>
            <a:pPr lvl="1">
              <a:lnSpc>
                <a:spcPct val="90000"/>
              </a:lnSpc>
              <a:spcBef>
                <a:spcPct val="0"/>
              </a:spcBef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*/</a:t>
            </a:r>
          </a:p>
          <a:p>
            <a:pPr lvl="1">
              <a:lnSpc>
                <a:spcPct val="90000"/>
              </a:lnSpc>
              <a:spcBef>
                <a:spcPct val="0"/>
              </a:spcBef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public int indexOf(T desired) {</a:t>
            </a:r>
          </a:p>
          <a:p>
            <a:pPr lvl="1">
              <a:lnSpc>
                <a:spcPct val="90000"/>
              </a:lnSpc>
              <a:spcBef>
                <a:spcPct val="0"/>
              </a:spcBef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for(int k=0; k &lt; this.items.length; k++) {</a:t>
            </a:r>
          </a:p>
          <a:p>
            <a:pPr lvl="1">
              <a:lnSpc>
                <a:spcPct val="90000"/>
              </a:lnSpc>
              <a:spcBef>
                <a:spcPct val="0"/>
              </a:spcBef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if (desired.equals(this.items[k])) {     </a:t>
            </a:r>
          </a:p>
          <a:p>
            <a:pPr lvl="1">
              <a:lnSpc>
                <a:spcPct val="90000"/>
              </a:lnSpc>
              <a:spcBef>
                <a:spcPct val="0"/>
              </a:spcBef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    return k;</a:t>
            </a:r>
          </a:p>
          <a:p>
            <a:pPr lvl="1">
              <a:lnSpc>
                <a:spcPct val="90000"/>
              </a:lnSpc>
              <a:spcBef>
                <a:spcPct val="0"/>
              </a:spcBef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}</a:t>
            </a:r>
          </a:p>
          <a:p>
            <a:pPr lvl="1">
              <a:lnSpc>
                <a:spcPct val="90000"/>
              </a:lnSpc>
              <a:spcBef>
                <a:spcPct val="0"/>
              </a:spcBef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}</a:t>
            </a:r>
          </a:p>
          <a:p>
            <a:pPr lvl="1">
              <a:lnSpc>
                <a:spcPct val="90000"/>
              </a:lnSpc>
              <a:spcBef>
                <a:spcPct val="0"/>
              </a:spcBef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return -1;</a:t>
            </a:r>
          </a:p>
          <a:p>
            <a:pPr lvl="1">
              <a:lnSpc>
                <a:spcPct val="90000"/>
              </a:lnSpc>
              <a:spcBef>
                <a:spcPct val="0"/>
              </a:spcBef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}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3803552-7CA8-2A4D-98F5-37D905DDAD6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How efficient is sequential search?</a:t>
            </a:r>
          </a:p>
        </p:txBody>
      </p:sp>
      <p:sp>
        <p:nvSpPr>
          <p:cNvPr id="259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743200"/>
            <a:ext cx="8702675" cy="1828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 the worst case: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the item you are looking for is in the last position of the list (or not found)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requires traversing and checking every item in the list</a:t>
            </a:r>
          </a:p>
          <a:p>
            <a:pPr lvl="1">
              <a:lnSpc>
                <a:spcPct val="70000"/>
              </a:lnSpc>
            </a:pPr>
            <a:endParaRPr lang="en-US">
              <a:latin typeface="Arial Narrow" charset="0"/>
              <a:ea typeface="ＭＳ Ｐゴシック" charset="0"/>
            </a:endParaRP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if 100 or 1,000 entries 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 NO BIG DEAL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if 10,000 or 100,000 entries 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 NOTICEABLE</a:t>
            </a:r>
            <a:endParaRPr lang="en-US">
              <a:latin typeface="Arial Narrow" charset="0"/>
              <a:ea typeface="ＭＳ Ｐゴシック" charset="0"/>
            </a:endParaRPr>
          </a:p>
        </p:txBody>
      </p:sp>
      <p:sp>
        <p:nvSpPr>
          <p:cNvPr id="18437" name="Rectangle 4"/>
          <p:cNvSpPr>
            <a:spLocks noChangeArrowheads="1"/>
          </p:cNvSpPr>
          <p:nvPr/>
        </p:nvSpPr>
        <p:spPr bwMode="auto">
          <a:xfrm>
            <a:off x="669925" y="1371600"/>
            <a:ext cx="870267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for this algorithm, the dominant factor in execution time is checking an item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the number of checks will determine efficiency</a:t>
            </a:r>
          </a:p>
        </p:txBody>
      </p:sp>
      <p:sp>
        <p:nvSpPr>
          <p:cNvPr id="259077" name="Rectangle 5"/>
          <p:cNvSpPr>
            <a:spLocks noChangeArrowheads="1"/>
          </p:cNvSpPr>
          <p:nvPr/>
        </p:nvSpPr>
        <p:spPr bwMode="auto">
          <a:xfrm>
            <a:off x="685800" y="5105400"/>
            <a:ext cx="870267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in the average case?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>
              <a:solidFill>
                <a:schemeClr val="accent2"/>
              </a:solidFill>
              <a:latin typeface="Arial Narrow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in the best case?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9075" grpId="0" build="p"/>
      <p:bldP spid="25907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4E2D4F9-C920-F749-BC33-DD6C0104BF8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Big-Oh notation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382000" cy="2514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to represent an algorithm</a:t>
            </a:r>
            <a:r>
              <a:rPr lang="ja-JP" altLang="en-US">
                <a:latin typeface="Arial Narrow" charset="0"/>
                <a:ea typeface="ＭＳ Ｐゴシック" charset="0"/>
                <a:cs typeface="ＭＳ Ｐゴシック" charset="0"/>
              </a:rPr>
              <a:t>’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 performance in relation to the size of the problem, computer scientists use </a:t>
            </a:r>
            <a:r>
              <a:rPr lang="en-US" i="1">
                <a:latin typeface="Arial Narrow" charset="0"/>
                <a:ea typeface="ＭＳ Ｐゴシック" charset="0"/>
                <a:cs typeface="ＭＳ Ｐゴシック" charset="0"/>
              </a:rPr>
              <a:t>Big-Oh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notation</a:t>
            </a:r>
          </a:p>
          <a:p>
            <a:pPr>
              <a:lnSpc>
                <a:spcPct val="90000"/>
              </a:lnSpc>
            </a:pPr>
            <a:endParaRPr lang="en-US" sz="14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70000"/>
              </a:lnSpc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an algorithm is O(N) if the number of operations required to solve a problem is proportional to the size of the problem</a:t>
            </a:r>
          </a:p>
          <a:p>
            <a:pPr lvl="1">
              <a:lnSpc>
                <a:spcPct val="70000"/>
              </a:lnSpc>
              <a:buFont typeface="Wingdings" charset="0"/>
              <a:buNone/>
            </a:pPr>
            <a:endParaRPr lang="en-US">
              <a:latin typeface="Arial Narrow" charset="0"/>
              <a:ea typeface="ＭＳ Ｐゴシック" charset="0"/>
            </a:endParaRPr>
          </a:p>
          <a:p>
            <a:pPr lvl="1">
              <a:lnSpc>
                <a:spcPct val="70000"/>
              </a:lnSpc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sequential search on a list of N items requires </a:t>
            </a:r>
            <a:r>
              <a:rPr lang="en-US" i="1">
                <a:latin typeface="Arial Narrow" charset="0"/>
                <a:ea typeface="ＭＳ Ｐゴシック" charset="0"/>
              </a:rPr>
              <a:t>roughly</a:t>
            </a:r>
            <a:r>
              <a:rPr lang="en-US">
                <a:latin typeface="Arial Narrow" charset="0"/>
                <a:ea typeface="ＭＳ Ｐゴシック" charset="0"/>
              </a:rPr>
              <a:t> N checks (+ other constants)</a:t>
            </a:r>
          </a:p>
          <a:p>
            <a:pPr lvl="2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 O(N)</a:t>
            </a:r>
            <a:endParaRPr lang="en-US">
              <a:latin typeface="Arial Narrow" charset="0"/>
              <a:ea typeface="ＭＳ Ｐゴシック" charset="0"/>
            </a:endParaRPr>
          </a:p>
        </p:txBody>
      </p:sp>
      <p:sp>
        <p:nvSpPr>
          <p:cNvPr id="260100" name="Rectangle 4"/>
          <p:cNvSpPr>
            <a:spLocks noChangeArrowheads="1"/>
          </p:cNvSpPr>
          <p:nvPr/>
        </p:nvSpPr>
        <p:spPr bwMode="auto">
          <a:xfrm>
            <a:off x="685800" y="4191000"/>
            <a:ext cx="83820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for an O(N) algorithm, doubling the size of the problem requires double the amount of work (in the worst case)</a:t>
            </a:r>
          </a:p>
          <a:p>
            <a:pPr marL="342900" indent="-342900">
              <a:spcBef>
                <a:spcPct val="20000"/>
              </a:spcBef>
            </a:pPr>
            <a:endParaRPr lang="en-US" sz="1200">
              <a:solidFill>
                <a:schemeClr val="accent2"/>
              </a:solidFill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if it takes 1 second to search a list of 1,000 items, then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	 	it takes 2 seconds to search a list of 2,000 items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		it takes 4 seconds to search a list of 4,000 items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		it takes 8 seconds to search a list of 8,000 items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		. . 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010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67A7486-D0C0-8541-A8B2-DFD827D13B6E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Searching an ordered list</a:t>
            </a:r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610600" cy="22098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when the list is unordered, can't do any better than sequential search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but, if the list is ordered, a better alternative exists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e.g., when looking up a word in the dictionary or name in the phone book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can take ordering knowledge into account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pick a spot – if too far in the list, then go backward; if not far enough, go forward</a:t>
            </a:r>
          </a:p>
        </p:txBody>
      </p:sp>
      <p:sp>
        <p:nvSpPr>
          <p:cNvPr id="261125" name="Rectangle 5"/>
          <p:cNvSpPr>
            <a:spLocks noChangeArrowheads="1"/>
          </p:cNvSpPr>
          <p:nvPr/>
        </p:nvSpPr>
        <p:spPr bwMode="auto">
          <a:xfrm>
            <a:off x="685800" y="4038600"/>
            <a:ext cx="861060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binary search algorithm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check midpoint of the list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if desired item is found there, then DONE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if the item at midpoint comes after the desired item in the ordering scheme, then repeat the process on the left half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if the item at midpoint comes before the desired item in the ordering scheme, then repeat the process on the right half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112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32389E5-8CA3-7A41-8D36-7C41905CE5C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Binary search</a:t>
            </a: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1066800" y="2667000"/>
            <a:ext cx="8001000" cy="4495800"/>
          </a:xfrm>
          <a:prstGeom prst="rect">
            <a:avLst/>
          </a:prstGeom>
          <a:noFill/>
          <a:ln w="9525">
            <a:solidFill>
              <a:srgbClr val="FF003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/**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 * Performs binary search on a sorted list.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 *   @param items sorted list of Comparable items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 *   @param desired item to be searched for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 *   @returns index where desired first occurs, -(insertion point)-1 if not found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 */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public </a:t>
            </a:r>
            <a:r>
              <a:rPr lang="en-US" sz="1200">
                <a:solidFill>
                  <a:srgbClr val="FF0000"/>
                </a:solidFill>
                <a:latin typeface="Courier New" charset="0"/>
              </a:rPr>
              <a:t>static </a:t>
            </a:r>
            <a:r>
              <a:rPr lang="en-US" sz="1200">
                <a:solidFill>
                  <a:srgbClr val="00664D"/>
                </a:solidFill>
                <a:latin typeface="Courier New" charset="0"/>
              </a:rPr>
              <a:t>&lt;T extends Comparable&lt;? super T&gt;&gt; </a:t>
            </a:r>
            <a:r>
              <a:rPr lang="en-US" sz="1200">
                <a:solidFill>
                  <a:srgbClr val="FF0033"/>
                </a:solidFill>
                <a:latin typeface="Courier New" charset="0"/>
              </a:rPr>
              <a:t>int 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                                 binarySearch(List</a:t>
            </a:r>
            <a:r>
              <a:rPr lang="en-US" sz="1200">
                <a:solidFill>
                  <a:srgbClr val="00664D"/>
                </a:solidFill>
                <a:latin typeface="Courier New" charset="0"/>
              </a:rPr>
              <a:t>&lt;T&gt; </a:t>
            </a:r>
            <a:r>
              <a:rPr lang="en-US" sz="1200">
                <a:solidFill>
                  <a:srgbClr val="FF0033"/>
                </a:solidFill>
                <a:latin typeface="Courier New" charset="0"/>
              </a:rPr>
              <a:t>items, Comparable desired) {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    int left = 0;			// initialize range where desired could be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    int right = items.length-1; </a:t>
            </a:r>
          </a:p>
          <a:p>
            <a:pPr marL="342900" indent="-342900">
              <a:lnSpc>
                <a:spcPct val="90000"/>
              </a:lnSpc>
            </a:pPr>
            <a:endParaRPr lang="en-US" sz="1200">
              <a:solidFill>
                <a:srgbClr val="FF0033"/>
              </a:solidFill>
              <a:latin typeface="Courier New" charset="0"/>
            </a:endParaRPr>
          </a:p>
          <a:p>
            <a:pPr marL="342900" indent="-342900">
              <a:lnSpc>
                <a:spcPct val="90000"/>
              </a:lnSpc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    while (left &lt;= right) {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        int mid = (left+right)/2;	// get midpoint value and compare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        int comparison = desired.compareTo(items[mid]);</a:t>
            </a:r>
          </a:p>
          <a:p>
            <a:pPr marL="342900" indent="-342900">
              <a:lnSpc>
                <a:spcPct val="90000"/>
              </a:lnSpc>
            </a:pPr>
            <a:endParaRPr lang="en-US" sz="1200">
              <a:solidFill>
                <a:srgbClr val="FF0033"/>
              </a:solidFill>
              <a:latin typeface="Courier New" charset="0"/>
            </a:endParaRPr>
          </a:p>
          <a:p>
            <a:pPr marL="342900" indent="-342900">
              <a:lnSpc>
                <a:spcPct val="90000"/>
              </a:lnSpc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        if (comparison == 0) {	// if desired at midpoint, then DONE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            return mid;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        }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        else if (comparison &lt; 0) {	// if less than midpoint, focus on left half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            right = mid-1;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        }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        else {			// otherwise, focus on right half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            left = mid + 1;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        }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    }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    return </a:t>
            </a:r>
            <a:r>
              <a:rPr lang="en-US" sz="1200">
                <a:latin typeface="Courier New" charset="0"/>
              </a:rPr>
              <a:t>/* CLASS EXERCISE */</a:t>
            </a:r>
            <a:r>
              <a:rPr lang="en-US" sz="1200">
                <a:solidFill>
                  <a:srgbClr val="FF0033"/>
                </a:solidFill>
                <a:latin typeface="Courier New" charset="0"/>
              </a:rPr>
              <a:t> ;	// if reduce to empty range, NOT FOUND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}</a:t>
            </a:r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85800" y="990600"/>
            <a:ext cx="8702675" cy="12954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the </a:t>
            </a:r>
            <a:r>
              <a:rPr lang="en-US" sz="2000">
                <a:latin typeface="Courier New" charset="0"/>
                <a:ea typeface="ＭＳ Ｐゴシック" charset="0"/>
                <a:cs typeface="ＭＳ Ｐゴシック" charset="0"/>
              </a:rPr>
              <a:t>Collections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utility class contains a </a:t>
            </a:r>
            <a:r>
              <a:rPr lang="en-US" sz="2000">
                <a:latin typeface="Courier New" charset="0"/>
                <a:ea typeface="ＭＳ Ｐゴシック" charset="0"/>
                <a:cs typeface="ＭＳ Ｐゴシック" charset="0"/>
              </a:rPr>
              <a:t>binarySearch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method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takes a </a:t>
            </a:r>
            <a:r>
              <a:rPr lang="en-US" sz="1800">
                <a:latin typeface="Courier New" charset="0"/>
                <a:ea typeface="ＭＳ Ｐゴシック" charset="0"/>
              </a:rPr>
              <a:t>List</a:t>
            </a:r>
            <a:r>
              <a:rPr lang="en-US">
                <a:latin typeface="Arial Narrow" charset="0"/>
                <a:ea typeface="ＭＳ Ｐゴシック" charset="0"/>
              </a:rPr>
              <a:t> of </a:t>
            </a:r>
            <a:r>
              <a:rPr lang="en-US" sz="1800">
                <a:latin typeface="Courier New" charset="0"/>
                <a:ea typeface="ＭＳ Ｐゴシック" charset="0"/>
              </a:rPr>
              <a:t>Comparable</a:t>
            </a:r>
            <a:r>
              <a:rPr lang="en-US">
                <a:latin typeface="Arial Narrow" charset="0"/>
                <a:ea typeface="ＭＳ Ｐゴシック" charset="0"/>
              </a:rPr>
              <a:t> items and the desired item </a:t>
            </a:r>
          </a:p>
          <a:p>
            <a:pPr lvl="2"/>
            <a:r>
              <a:rPr lang="en-US" sz="1600">
                <a:latin typeface="Courier New" charset="0"/>
                <a:ea typeface="ＭＳ Ｐゴシック" charset="0"/>
              </a:rPr>
              <a:t>List</a:t>
            </a:r>
            <a:r>
              <a:rPr lang="en-US" sz="1800">
                <a:latin typeface="Arial Narrow" charset="0"/>
                <a:ea typeface="ＭＳ Ｐゴシック" charset="0"/>
              </a:rPr>
              <a:t> is an </a:t>
            </a:r>
            <a:r>
              <a:rPr lang="en-US" sz="1800" i="1">
                <a:latin typeface="Arial Narrow" charset="0"/>
                <a:ea typeface="ＭＳ Ｐゴシック" charset="0"/>
              </a:rPr>
              <a:t>interface </a:t>
            </a:r>
            <a:r>
              <a:rPr lang="en-US" sz="1800">
                <a:latin typeface="Arial Narrow" charset="0"/>
                <a:ea typeface="ＭＳ Ｐゴシック" charset="0"/>
              </a:rPr>
              <a:t>that specifies basic list operations (</a:t>
            </a:r>
            <a:r>
              <a:rPr lang="en-US" sz="1600">
                <a:latin typeface="Courier New" charset="0"/>
                <a:ea typeface="ＭＳ Ｐゴシック" charset="0"/>
              </a:rPr>
              <a:t>ArrayList</a:t>
            </a:r>
            <a:r>
              <a:rPr lang="en-US" sz="1800">
                <a:latin typeface="Arial Narrow" charset="0"/>
                <a:ea typeface="ＭＳ Ｐゴシック" charset="0"/>
              </a:rPr>
              <a:t> implements)</a:t>
            </a:r>
          </a:p>
          <a:p>
            <a:pPr lvl="2"/>
            <a:r>
              <a:rPr lang="en-US" sz="1600">
                <a:latin typeface="Courier New" charset="0"/>
                <a:ea typeface="ＭＳ Ｐゴシック" charset="0"/>
              </a:rPr>
              <a:t>Comparable</a:t>
            </a:r>
            <a:r>
              <a:rPr lang="en-US" sz="1800">
                <a:latin typeface="Arial Narrow" charset="0"/>
                <a:ea typeface="ＭＳ Ｐゴシック" charset="0"/>
              </a:rPr>
              <a:t> is an </a:t>
            </a:r>
            <a:r>
              <a:rPr lang="en-US" sz="1800" i="1">
                <a:latin typeface="Arial Narrow" charset="0"/>
                <a:ea typeface="ＭＳ Ｐゴシック" charset="0"/>
              </a:rPr>
              <a:t>interface </a:t>
            </a:r>
            <a:r>
              <a:rPr lang="en-US" sz="1800">
                <a:latin typeface="Arial Narrow" charset="0"/>
                <a:ea typeface="ＭＳ Ｐゴシック" charset="0"/>
              </a:rPr>
              <a:t>that requires </a:t>
            </a:r>
            <a:r>
              <a:rPr lang="en-US" sz="1600">
                <a:latin typeface="Courier New" charset="0"/>
                <a:ea typeface="ＭＳ Ｐゴシック" charset="0"/>
              </a:rPr>
              <a:t>compareTo</a:t>
            </a:r>
            <a:r>
              <a:rPr lang="en-US" sz="1800">
                <a:latin typeface="Arial Narrow" charset="0"/>
                <a:ea typeface="ＭＳ Ｐゴシック" charset="0"/>
              </a:rPr>
              <a:t>  method (</a:t>
            </a:r>
            <a:r>
              <a:rPr lang="en-US" sz="1600">
                <a:latin typeface="Courier New" charset="0"/>
                <a:ea typeface="ＭＳ Ｐゴシック" charset="0"/>
              </a:rPr>
              <a:t>String</a:t>
            </a:r>
            <a:r>
              <a:rPr lang="en-US" sz="1800">
                <a:latin typeface="Arial Narrow" charset="0"/>
                <a:ea typeface="ＭＳ Ｐゴシック" charset="0"/>
              </a:rPr>
              <a:t> implements)</a:t>
            </a:r>
          </a:p>
          <a:p>
            <a:pPr lvl="2"/>
            <a:r>
              <a:rPr lang="en-US" sz="1800" i="1">
                <a:latin typeface="Arial Narrow" charset="0"/>
                <a:ea typeface="ＭＳ Ｐゴシック" charset="0"/>
              </a:rPr>
              <a:t>MORE ON INTERFACES LATER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867400" y="2590800"/>
            <a:ext cx="3276600" cy="646113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50000"/>
              </a:schemeClr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1800" dirty="0">
                <a:solidFill>
                  <a:srgbClr val="00664D"/>
                </a:solidFill>
                <a:latin typeface="+mn-lt"/>
                <a:ea typeface="+mn-ea"/>
                <a:cs typeface="+mn-cs"/>
              </a:rPr>
              <a:t>this ugly code simply ensures that the list contains Comparable objects</a:t>
            </a:r>
          </a:p>
        </p:txBody>
      </p:sp>
      <p:cxnSp>
        <p:nvCxnSpPr>
          <p:cNvPr id="9" name="Straight Arrow Connector 8"/>
          <p:cNvCxnSpPr/>
          <p:nvPr/>
        </p:nvCxnSpPr>
        <p:spPr bwMode="auto">
          <a:xfrm rot="10800000" flipV="1">
            <a:off x="4648200" y="3200400"/>
            <a:ext cx="1219200" cy="5334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3DA2D41-2F2B-2743-B6A5-784B1E8A7364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Visualizing binary search</a:t>
            </a:r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8702675" cy="27432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note: each check reduces the range in which the item can be found by half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see </a:t>
            </a:r>
            <a:r>
              <a:rPr lang="en-US">
                <a:latin typeface="Arial Narrow" charset="0"/>
                <a:ea typeface="ＭＳ Ｐゴシック" charset="0"/>
                <a:hlinkClick r:id="rId2"/>
              </a:rPr>
              <a:t>http://balance3e.com/Ch8/search.html</a:t>
            </a:r>
            <a:r>
              <a:rPr lang="en-US">
                <a:latin typeface="Arial Narrow" charset="0"/>
                <a:ea typeface="ＭＳ Ｐゴシック" charset="0"/>
              </a:rPr>
              <a:t> for demo</a:t>
            </a:r>
          </a:p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22533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438400"/>
            <a:ext cx="8534400" cy="490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0A6DA15-9A9E-4648-AE13-189C9FAB849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How efficient is binary search?</a:t>
            </a:r>
          </a:p>
        </p:txBody>
      </p:sp>
      <p:sp>
        <p:nvSpPr>
          <p:cNvPr id="263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590800"/>
            <a:ext cx="8702675" cy="2819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 the worst case: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the item you are looking for is in the first or last position of the list (or not found)</a:t>
            </a:r>
          </a:p>
          <a:p>
            <a:pPr lvl="1">
              <a:lnSpc>
                <a:spcPct val="70000"/>
              </a:lnSpc>
            </a:pPr>
            <a:endParaRPr lang="en-US">
              <a:latin typeface="Arial Narrow" charset="0"/>
              <a:ea typeface="ＭＳ Ｐゴシック" charset="0"/>
            </a:endParaRPr>
          </a:p>
          <a:p>
            <a:pPr lvl="1">
              <a:lnSpc>
                <a:spcPct val="70000"/>
              </a:lnSpc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start with N items in list</a:t>
            </a:r>
          </a:p>
          <a:p>
            <a:pPr lvl="2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after 1</a:t>
            </a:r>
            <a:r>
              <a:rPr lang="en-US" baseline="30000">
                <a:latin typeface="Arial Narrow" charset="0"/>
                <a:ea typeface="ＭＳ Ｐゴシック" charset="0"/>
              </a:rPr>
              <a:t>st</a:t>
            </a:r>
            <a:r>
              <a:rPr lang="en-US">
                <a:latin typeface="Arial Narrow" charset="0"/>
                <a:ea typeface="ＭＳ Ｐゴシック" charset="0"/>
              </a:rPr>
              <a:t> check, reduced to N/2 items to search</a:t>
            </a:r>
          </a:p>
          <a:p>
            <a:pPr lvl="2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after 2</a:t>
            </a:r>
            <a:r>
              <a:rPr lang="en-US" baseline="30000">
                <a:latin typeface="Arial Narrow" charset="0"/>
                <a:ea typeface="ＭＳ Ｐゴシック" charset="0"/>
              </a:rPr>
              <a:t>nd</a:t>
            </a:r>
            <a:r>
              <a:rPr lang="en-US">
                <a:latin typeface="Arial Narrow" charset="0"/>
                <a:ea typeface="ＭＳ Ｐゴシック" charset="0"/>
              </a:rPr>
              <a:t> check, reduced to N/4 items to search</a:t>
            </a:r>
          </a:p>
          <a:p>
            <a:pPr lvl="2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after 3</a:t>
            </a:r>
            <a:r>
              <a:rPr lang="en-US" baseline="30000">
                <a:latin typeface="Arial Narrow" charset="0"/>
                <a:ea typeface="ＭＳ Ｐゴシック" charset="0"/>
              </a:rPr>
              <a:t>rd</a:t>
            </a:r>
            <a:r>
              <a:rPr lang="en-US">
                <a:latin typeface="Arial Narrow" charset="0"/>
                <a:ea typeface="ＭＳ Ｐゴシック" charset="0"/>
              </a:rPr>
              <a:t> check, reduced to N/8 items to search</a:t>
            </a:r>
          </a:p>
          <a:p>
            <a:pPr lvl="2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. . .</a:t>
            </a:r>
          </a:p>
          <a:p>
            <a:pPr lvl="2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after log</a:t>
            </a:r>
            <a:r>
              <a:rPr lang="en-US" baseline="-25000">
                <a:latin typeface="Arial Narrow" charset="0"/>
                <a:ea typeface="ＭＳ Ｐゴシック" charset="0"/>
              </a:rPr>
              <a:t>2</a:t>
            </a:r>
            <a:r>
              <a:rPr lang="en-US">
                <a:latin typeface="Arial Narrow" charset="0"/>
                <a:ea typeface="ＭＳ Ｐゴシック" charset="0"/>
              </a:rPr>
              <a:t> N checks, reduced to 1 item to search</a:t>
            </a:r>
          </a:p>
        </p:txBody>
      </p:sp>
      <p:sp>
        <p:nvSpPr>
          <p:cNvPr id="23557" name="Rectangle 4"/>
          <p:cNvSpPr>
            <a:spLocks noChangeArrowheads="1"/>
          </p:cNvSpPr>
          <p:nvPr/>
        </p:nvSpPr>
        <p:spPr bwMode="auto">
          <a:xfrm>
            <a:off x="669925" y="1371600"/>
            <a:ext cx="870267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again, the dominant factor in execution time is checking an item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the number of checks will determine efficiency</a:t>
            </a:r>
          </a:p>
        </p:txBody>
      </p:sp>
      <p:sp>
        <p:nvSpPr>
          <p:cNvPr id="263173" name="Rectangle 5"/>
          <p:cNvSpPr>
            <a:spLocks noChangeArrowheads="1"/>
          </p:cNvSpPr>
          <p:nvPr/>
        </p:nvSpPr>
        <p:spPr bwMode="auto">
          <a:xfrm>
            <a:off x="685800" y="5638800"/>
            <a:ext cx="870267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in the average case?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1600">
              <a:solidFill>
                <a:schemeClr val="accent2"/>
              </a:solidFill>
              <a:latin typeface="Arial Narrow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in the best case?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3171" grpId="0" build="p"/>
      <p:bldP spid="263173" grpId="0"/>
    </p:bldLst>
  </p:timing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FF0033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6699FF"/>
      </a:hlink>
      <a:folHlink>
        <a:srgbClr val="B2B2B2"/>
      </a:folHlink>
    </a:clrScheme>
    <a:fontScheme name="Blank Presentatio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pitchFamily="-1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pitchFamily="-1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C:\MSOffice\Templates\Blank Presentation.pot</Template>
  <TotalTime>7907</TotalTime>
  <Words>2255</Words>
  <Application>Microsoft Macintosh PowerPoint</Application>
  <PresentationFormat>Custom</PresentationFormat>
  <Paragraphs>400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Blank Presentation</vt:lpstr>
      <vt:lpstr>PowerPoint Presentation</vt:lpstr>
      <vt:lpstr>Searching a list</vt:lpstr>
      <vt:lpstr>Sequential search</vt:lpstr>
      <vt:lpstr>How efficient is sequential search?</vt:lpstr>
      <vt:lpstr>Big-Oh notation</vt:lpstr>
      <vt:lpstr>Searching an ordered list</vt:lpstr>
      <vt:lpstr>Binary search</vt:lpstr>
      <vt:lpstr>Visualizing binary search</vt:lpstr>
      <vt:lpstr>How efficient is binary search?</vt:lpstr>
      <vt:lpstr>Big-Oh notation</vt:lpstr>
      <vt:lpstr>Comparison: searching a phone book</vt:lpstr>
      <vt:lpstr>Dictionary revisited</vt:lpstr>
      <vt:lpstr>In the worst case…</vt:lpstr>
      <vt:lpstr>Worst case (in general)</vt:lpstr>
      <vt:lpstr>Timing the worst case</vt:lpstr>
      <vt:lpstr>O(N2) performance</vt:lpstr>
      <vt:lpstr>Best case for insertion sort</vt:lpstr>
      <vt:lpstr>Timing insertion sort (average case)</vt:lpstr>
      <vt:lpstr>A more generic insertion sort</vt:lpstr>
      <vt:lpstr>Other O(N2) sorts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and History</dc:title>
  <dc:creator>Dave Reed</dc:creator>
  <cp:lastModifiedBy>David Reed</cp:lastModifiedBy>
  <cp:revision>185</cp:revision>
  <cp:lastPrinted>2017-03-08T18:03:20Z</cp:lastPrinted>
  <dcterms:created xsi:type="dcterms:W3CDTF">2013-03-26T15:59:52Z</dcterms:created>
  <dcterms:modified xsi:type="dcterms:W3CDTF">2017-10-25T18:12:33Z</dcterms:modified>
</cp:coreProperties>
</file>