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457" r:id="rId3"/>
    <p:sldId id="458" r:id="rId4"/>
    <p:sldId id="459" r:id="rId5"/>
    <p:sldId id="460" r:id="rId6"/>
    <p:sldId id="461" r:id="rId7"/>
    <p:sldId id="462" r:id="rId8"/>
    <p:sldId id="463" r:id="rId9"/>
    <p:sldId id="464" r:id="rId10"/>
    <p:sldId id="465" r:id="rId11"/>
    <p:sldId id="472" r:id="rId12"/>
    <p:sldId id="466" r:id="rId13"/>
    <p:sldId id="467" r:id="rId14"/>
    <p:sldId id="468" r:id="rId15"/>
    <p:sldId id="469" r:id="rId16"/>
    <p:sldId id="470" r:id="rId17"/>
    <p:sldId id="471" r:id="rId18"/>
    <p:sldId id="473" r:id="rId19"/>
    <p:sldId id="474" r:id="rId20"/>
    <p:sldId id="475" r:id="rId21"/>
    <p:sldId id="476" r:id="rId22"/>
    <p:sldId id="477" r:id="rId23"/>
    <p:sldId id="478" r:id="rId24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36" y="-104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B00F1B5B-4454-3244-819D-FBD556D295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84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11661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" charset="0"/>
        <a:ea typeface="ＭＳ Ｐゴシック" pitchFamily="-84" charset="-128"/>
        <a:cs typeface="ＭＳ Ｐゴシック" pitchFamily="-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A85E689E-77BE-D24E-9289-19080BBDBD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41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76F76B-6B1E-A04B-A32C-B8A79140DC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51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525B4B-1635-2041-B4FE-2DC8C3DC2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32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1EA1A3-4733-1349-8A09-C7972FB50F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95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ABD268-4057-0847-BAEF-717C4ADF8C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326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CEBA9C-AD4E-884E-B01A-5E5B73E7F3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742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20D6FD-4788-104B-8E0D-1C518539FF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461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1779DF-6286-D64A-AC87-31DD415031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80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E5F4EE-ED2D-7744-802D-61BDE41A74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37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19EA57-E8C8-9A4D-A780-1FE8D9BFFC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4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1F16C7-DDC1-3248-88B2-B6226A01BF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4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fld id="{583133D2-0041-704D-B64B-B09D2221C4F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" charset="0"/>
          <a:ea typeface="ＭＳ Ｐゴシック" pitchFamily="-84" charset="-128"/>
          <a:cs typeface="ＭＳ Ｐゴシック" pitchFamily="-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" charset="0"/>
          <a:ea typeface="ＭＳ Ｐゴシック" pitchFamily="-84" charset="-128"/>
          <a:cs typeface="ＭＳ Ｐゴシック" pitchFamily="-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" charset="0"/>
          <a:ea typeface="ＭＳ Ｐゴシック" pitchFamily="-84" charset="-128"/>
          <a:cs typeface="ＭＳ Ｐゴシック" pitchFamily="-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" charset="0"/>
          <a:ea typeface="ＭＳ Ｐゴシック" pitchFamily="-84" charset="-128"/>
          <a:cs typeface="ＭＳ Ｐゴシック" pitchFamily="-8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pitchFamily="-1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" charset="0"/>
          <a:ea typeface="ＭＳ Ｐゴシック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" charset="0"/>
          <a:ea typeface="ＭＳ Ｐゴシック" pitchFamily="-1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" charset="0"/>
          <a:ea typeface="ＭＳ Ｐゴシック" pitchFamily="-1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" charset="0"/>
          <a:ea typeface="ＭＳ Ｐゴシック" pitchFamily="-1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" charset="0"/>
          <a:ea typeface="ＭＳ Ｐゴシック" pitchFamily="-1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1" charset="0"/>
          <a:ea typeface="ＭＳ Ｐゴシック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1E7D8C6-2CC9-7449-986E-0274B17E25B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3" name="Rectangle 12"/>
          <p:cNvSpPr>
            <a:spLocks noChangeArrowheads="1"/>
          </p:cNvSpPr>
          <p:nvPr/>
        </p:nvSpPr>
        <p:spPr bwMode="auto">
          <a:xfrm>
            <a:off x="720725" y="762000"/>
            <a:ext cx="815975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222: Object-Oriented Programming</a:t>
            </a:r>
            <a:r>
              <a:rPr lang="en-US" dirty="0">
                <a:solidFill>
                  <a:srgbClr val="FF0033"/>
                </a:solidFill>
                <a:latin typeface="Arial Narrow" charset="0"/>
              </a:rPr>
              <a:t/>
            </a:r>
            <a:br>
              <a:rPr lang="en-US" dirty="0">
                <a:solidFill>
                  <a:srgbClr val="FF0033"/>
                </a:solidFill>
                <a:latin typeface="Arial Narrow" charset="0"/>
              </a:rPr>
            </a:br>
            <a:endParaRPr lang="en-US" dirty="0" smtClean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 smtClean="0">
                <a:solidFill>
                  <a:srgbClr val="FF0033"/>
                </a:solidFill>
                <a:latin typeface="Arial Narrow" charset="0"/>
              </a:rPr>
              <a:t>Fall 2017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4" name="Rectangle 13"/>
          <p:cNvSpPr>
            <a:spLocks noChangeArrowheads="1"/>
          </p:cNvSpPr>
          <p:nvPr/>
        </p:nvSpPr>
        <p:spPr bwMode="auto">
          <a:xfrm>
            <a:off x="685800" y="3048000"/>
            <a:ext cx="870267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sz="2000" dirty="0" smtClean="0">
                <a:latin typeface="Arial Narrow" charset="0"/>
              </a:rPr>
              <a:t>Sorting and recursion</a:t>
            </a:r>
            <a:endParaRPr lang="en-US" sz="2000" dirty="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smtClean="0">
                <a:latin typeface="Arial Narrow" charset="0"/>
              </a:rPr>
              <a:t>O</a:t>
            </a:r>
            <a:r>
              <a:rPr lang="en-US" sz="2000" dirty="0">
                <a:latin typeface="Arial Narrow" charset="0"/>
              </a:rPr>
              <a:t>(N log N) sorts: merge sort, quick sort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recursion</a:t>
            </a:r>
          </a:p>
          <a:p>
            <a:pPr marL="1600200" lvl="3" indent="-228600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base case, recursive case</a:t>
            </a:r>
          </a:p>
          <a:p>
            <a:pPr marL="1600200" lvl="3" indent="-228600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recursion vs. </a:t>
            </a:r>
            <a:r>
              <a:rPr lang="en-US" sz="2000" dirty="0" smtClean="0">
                <a:latin typeface="Arial Narrow" charset="0"/>
              </a:rPr>
              <a:t>iteration</a:t>
            </a:r>
          </a:p>
          <a:p>
            <a:pPr marL="1600200" lvl="3" indent="-228600">
              <a:lnSpc>
                <a:spcPct val="80000"/>
              </a:lnSpc>
              <a:spcBef>
                <a:spcPct val="50000"/>
              </a:spcBef>
            </a:pPr>
            <a:r>
              <a:rPr lang="en-US" sz="2000" dirty="0" smtClean="0">
                <a:latin typeface="Arial Narrow" charset="0"/>
              </a:rPr>
              <a:t>examples: letter counts, bit sequences</a:t>
            </a: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9A12AA-AD28-0449-8A79-8B6AF85B80B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Recursive analysis of a recursive algorithm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6002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tabLst>
                <a:tab pos="2801938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cost of sorting N items = cost of sorting left half (N/2 items) + 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2801938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		cost of sorting right half (N/2 items) +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2801938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		cost of merging (N items)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2801938" algn="l"/>
              </a:tabLst>
            </a:pPr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2801938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more succinctly:  Cost(N) = 2*Cost(N/2) + C</a:t>
            </a:r>
            <a:r>
              <a:rPr lang="en-US" baseline="-25000"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*N</a:t>
            </a:r>
          </a:p>
        </p:txBody>
      </p:sp>
      <p:sp>
        <p:nvSpPr>
          <p:cNvPr id="318468" name="Rectangle 4"/>
          <p:cNvSpPr>
            <a:spLocks noChangeArrowheads="1"/>
          </p:cNvSpPr>
          <p:nvPr/>
        </p:nvSpPr>
        <p:spPr bwMode="auto">
          <a:xfrm>
            <a:off x="685800" y="3200400"/>
            <a:ext cx="87026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Cost(N) 	= 2*Cost(N/2) + 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*N	can unwind Cost(N/2)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2*( 2*Cost(N/4) + C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*N/2 ) + 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*N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4*Cost(N/4) + (C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 + C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)*N	can unwind Cost(N/4)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4*( 2*Cost(N/8) + C</a:t>
            </a:r>
            <a:r>
              <a:rPr lang="en-US" sz="2000" baseline="-25000">
                <a:latin typeface="Arial Narrow" charset="0"/>
              </a:rPr>
              <a:t>3</a:t>
            </a:r>
            <a:r>
              <a:rPr lang="en-US" sz="2000">
                <a:latin typeface="Arial Narrow" charset="0"/>
              </a:rPr>
              <a:t>*N/4 ) + (C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 + C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)*N	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8*Cost(N/8) + (C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 + C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+ C</a:t>
            </a:r>
            <a:r>
              <a:rPr lang="en-US" sz="2000" baseline="-25000">
                <a:latin typeface="Arial Narrow" charset="0"/>
              </a:rPr>
              <a:t>3</a:t>
            </a:r>
            <a:r>
              <a:rPr lang="en-US" sz="2000">
                <a:latin typeface="Arial Narrow" charset="0"/>
              </a:rPr>
              <a:t>)*N	can continue unwinding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…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N*Cost(1) + (C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 + C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/2</a:t>
            </a:r>
            <a:r>
              <a:rPr lang="en-US" sz="2000" baseline="-25000">
                <a:latin typeface="Arial Narrow" charset="0"/>
              </a:rPr>
              <a:t> </a:t>
            </a:r>
            <a:r>
              <a:rPr lang="en-US" sz="2000">
                <a:latin typeface="Arial Narrow" charset="0"/>
              </a:rPr>
              <a:t>+ C</a:t>
            </a:r>
            <a:r>
              <a:rPr lang="en-US" sz="2000" baseline="-25000">
                <a:latin typeface="Arial Narrow" charset="0"/>
              </a:rPr>
              <a:t>3</a:t>
            </a:r>
            <a:r>
              <a:rPr lang="en-US" sz="2000">
                <a:latin typeface="Arial Narrow" charset="0"/>
              </a:rPr>
              <a:t>/4 + … + C</a:t>
            </a:r>
            <a:r>
              <a:rPr lang="en-US" sz="2000" baseline="-25000">
                <a:latin typeface="Arial Narrow" charset="0"/>
              </a:rPr>
              <a:t>logN</a:t>
            </a:r>
            <a:r>
              <a:rPr lang="en-US" sz="2000">
                <a:latin typeface="Arial Narrow" charset="0"/>
              </a:rPr>
              <a:t>/N)*N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(C</a:t>
            </a:r>
            <a:r>
              <a:rPr lang="en-US" sz="2000" baseline="-25000">
                <a:latin typeface="Arial Narrow" charset="0"/>
              </a:rPr>
              <a:t>0</a:t>
            </a:r>
            <a:r>
              <a:rPr lang="en-US" sz="2000">
                <a:latin typeface="Arial Narrow" charset="0"/>
              </a:rPr>
              <a:t> + 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 + C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+ C</a:t>
            </a:r>
            <a:r>
              <a:rPr lang="en-US" sz="2000" baseline="-25000">
                <a:latin typeface="Arial Narrow" charset="0"/>
              </a:rPr>
              <a:t>3</a:t>
            </a:r>
            <a:r>
              <a:rPr lang="en-US" sz="2000">
                <a:latin typeface="Arial Narrow" charset="0"/>
              </a:rPr>
              <a:t> + … + C</a:t>
            </a:r>
            <a:r>
              <a:rPr lang="en-US" sz="2000" baseline="-25000">
                <a:latin typeface="Arial Narrow" charset="0"/>
              </a:rPr>
              <a:t>logN </a:t>
            </a:r>
            <a:r>
              <a:rPr lang="en-US" sz="2000">
                <a:latin typeface="Arial Narrow" charset="0"/>
              </a:rPr>
              <a:t>)*N	where C</a:t>
            </a:r>
            <a:r>
              <a:rPr lang="en-US" sz="2000" baseline="-25000">
                <a:latin typeface="Arial Narrow" charset="0"/>
              </a:rPr>
              <a:t>0</a:t>
            </a:r>
            <a:r>
              <a:rPr lang="en-US" sz="2000">
                <a:latin typeface="Arial Narrow" charset="0"/>
              </a:rPr>
              <a:t> = Cost(1)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≤ (max(C</a:t>
            </a:r>
            <a:r>
              <a:rPr lang="en-US" sz="2000" baseline="-25000">
                <a:latin typeface="Arial Narrow" charset="0"/>
              </a:rPr>
              <a:t>0</a:t>
            </a:r>
            <a:r>
              <a:rPr lang="en-US" sz="2000">
                <a:latin typeface="Arial Narrow" charset="0"/>
              </a:rPr>
              <a:t>, 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,…, C</a:t>
            </a:r>
            <a:r>
              <a:rPr lang="en-US" sz="2000" baseline="-25000">
                <a:latin typeface="Arial Narrow" charset="0"/>
              </a:rPr>
              <a:t>logN</a:t>
            </a:r>
            <a:r>
              <a:rPr lang="en-US" sz="2000">
                <a:latin typeface="Arial Narrow" charset="0"/>
              </a:rPr>
              <a:t>)*log N) * N 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 * N log N	where C = max(C</a:t>
            </a:r>
            <a:r>
              <a:rPr lang="en-US" sz="2000" baseline="-25000">
                <a:latin typeface="Arial Narrow" charset="0"/>
              </a:rPr>
              <a:t>0</a:t>
            </a:r>
            <a:r>
              <a:rPr lang="en-US" sz="2000">
                <a:latin typeface="Arial Narrow" charset="0"/>
              </a:rPr>
              <a:t>, 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,…, C</a:t>
            </a:r>
            <a:r>
              <a:rPr lang="en-US" sz="2000" baseline="-25000">
                <a:latin typeface="Arial Narrow" charset="0"/>
              </a:rPr>
              <a:t>logN</a:t>
            </a:r>
            <a:r>
              <a:rPr lang="en-US" sz="2000">
                <a:latin typeface="Arial Narrow" charset="0"/>
              </a:rPr>
              <a:t>) 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</a:t>
            </a:r>
            <a:r>
              <a:rPr lang="en-US" sz="2000">
                <a:latin typeface="Arial Narrow" charset="0"/>
                <a:sym typeface="Wingdings" charset="0"/>
              </a:rPr>
              <a:t> O(N log N)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209800"/>
          </a:xfrm>
        </p:spPr>
        <p:txBody>
          <a:bodyPr/>
          <a:lstStyle/>
          <a:p>
            <a:pPr>
              <a:defRPr/>
            </a:pPr>
            <a:r>
              <a:rPr lang="en-US" i="1" dirty="0" smtClean="0">
                <a:latin typeface="Arial Narrow" pitchFamily="-1" charset="0"/>
              </a:rPr>
              <a:t>quick sort </a:t>
            </a:r>
            <a:r>
              <a:rPr lang="en-US" dirty="0" smtClean="0">
                <a:latin typeface="Arial Narrow" pitchFamily="-1" charset="0"/>
              </a:rPr>
              <a:t>is another O(N log N) sorting algorithm</a:t>
            </a:r>
            <a:endParaRPr lang="en-US" dirty="0">
              <a:latin typeface="Arial Narrow" pitchFamily="-1" charset="0"/>
            </a:endParaRPr>
          </a:p>
          <a:p>
            <a:pPr lvl="1">
              <a:defRPr/>
            </a:pPr>
            <a:r>
              <a:rPr lang="en-US" dirty="0" smtClean="0">
                <a:latin typeface="Arial Narrow" pitchFamily="-1" charset="0"/>
                <a:cs typeface="ＭＳ Ｐゴシック" pitchFamily="-1" charset="-128"/>
              </a:rPr>
              <a:t>in </a:t>
            </a:r>
            <a:r>
              <a:rPr lang="en-US" dirty="0">
                <a:latin typeface="Arial Narrow" pitchFamily="-1" charset="0"/>
                <a:cs typeface="ＭＳ Ｐゴシック" pitchFamily="-1" charset="-128"/>
              </a:rPr>
              <a:t>practice, quick sort is a faster O(N log N) sort than merge sort</a:t>
            </a:r>
          </a:p>
          <a:p>
            <a:pPr lvl="1">
              <a:buFont typeface="Wingdings" pitchFamily="-1" charset="2"/>
              <a:buChar char="§"/>
              <a:defRPr/>
            </a:pPr>
            <a:endParaRPr lang="en-US" dirty="0">
              <a:latin typeface="Arial Narrow" pitchFamily="-1" charset="0"/>
              <a:cs typeface="ＭＳ Ｐゴシック" pitchFamily="-1" charset="-128"/>
              <a:sym typeface="Wingdings" pitchFamily="-1" charset="2"/>
            </a:endParaRP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dirty="0">
                <a:latin typeface="Arial Narrow" pitchFamily="-1" charset="0"/>
                <a:cs typeface="ＭＳ Ｐゴシック" pitchFamily="-1" charset="-128"/>
                <a:sym typeface="Wingdings" pitchFamily="-1" charset="2"/>
              </a:rPr>
              <a:t>picks a </a:t>
            </a:r>
            <a:r>
              <a:rPr lang="en-US" i="1" dirty="0">
                <a:latin typeface="Arial Narrow" pitchFamily="-1" charset="0"/>
                <a:cs typeface="ＭＳ Ｐゴシック" pitchFamily="-1" charset="-128"/>
                <a:sym typeface="Wingdings" pitchFamily="-1" charset="2"/>
              </a:rPr>
              <a:t>pivot </a:t>
            </a:r>
            <a:r>
              <a:rPr lang="en-US" dirty="0">
                <a:latin typeface="Arial Narrow" pitchFamily="-1" charset="0"/>
                <a:cs typeface="ＭＳ Ｐゴシック" pitchFamily="-1" charset="-128"/>
                <a:sym typeface="Wingdings" pitchFamily="-1" charset="2"/>
              </a:rPr>
              <a:t>element from the list (can do this at random or be smarter)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dirty="0">
                <a:latin typeface="Arial Narrow" pitchFamily="-1" charset="0"/>
                <a:cs typeface="ＭＳ Ｐゴシック" pitchFamily="-1" charset="-128"/>
                <a:sym typeface="Wingdings" pitchFamily="-1" charset="2"/>
              </a:rPr>
              <a:t>partitions the list so that all items ≤ pivot are to left, </a:t>
            </a:r>
            <a:r>
              <a:rPr lang="en-US" dirty="0" smtClean="0">
                <a:latin typeface="Arial Narrow" pitchFamily="-1" charset="0"/>
                <a:cs typeface="ＭＳ Ｐゴシック" pitchFamily="-1" charset="-128"/>
                <a:sym typeface="Wingdings" pitchFamily="-1" charset="2"/>
              </a:rPr>
              <a:t>all </a:t>
            </a:r>
            <a:r>
              <a:rPr lang="en-US" dirty="0">
                <a:latin typeface="Arial Narrow" pitchFamily="-1" charset="0"/>
                <a:cs typeface="ＭＳ Ｐゴシック" pitchFamily="-1" charset="-128"/>
                <a:sym typeface="Wingdings" pitchFamily="-1" charset="2"/>
              </a:rPr>
              <a:t>items &gt; pivot are to right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dirty="0">
                <a:latin typeface="Arial Narrow" pitchFamily="-1" charset="0"/>
                <a:cs typeface="ＭＳ Ｐゴシック" pitchFamily="-1" charset="-128"/>
                <a:sym typeface="Wingdings" pitchFamily="-1" charset="2"/>
              </a:rPr>
              <a:t>recursively (quick) sorts the partitions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EA1A3-4733-1349-8A09-C7972FB50FE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362200" y="3505200"/>
            <a:ext cx="51054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</a:rPr>
              <a:t>12</a:t>
            </a:r>
            <a:r>
              <a:rPr lang="en-US" dirty="0"/>
              <a:t>	9	6	20	3	15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3048000" y="3505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3886200" y="3505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800600" y="3505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5791200" y="3505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6629400" y="3505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1524000" y="35052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33"/>
                </a:solidFill>
                <a:latin typeface="Arial Narrow" charset="0"/>
              </a:rPr>
              <a:t>1.</a:t>
            </a:r>
          </a:p>
        </p:txBody>
      </p:sp>
      <p:sp>
        <p:nvSpPr>
          <p:cNvPr id="26" name="Text Box 30"/>
          <p:cNvSpPr txBox="1">
            <a:spLocks noChangeArrowheads="1"/>
          </p:cNvSpPr>
          <p:nvPr/>
        </p:nvSpPr>
        <p:spPr bwMode="auto">
          <a:xfrm>
            <a:off x="2362200" y="4876800"/>
            <a:ext cx="51054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3	6	9	</a:t>
            </a:r>
            <a:r>
              <a:rPr lang="en-US" dirty="0">
                <a:solidFill>
                  <a:srgbClr val="FF0033"/>
                </a:solidFill>
              </a:rPr>
              <a:t>12</a:t>
            </a:r>
            <a:r>
              <a:rPr lang="en-US" dirty="0"/>
              <a:t>	15	20</a:t>
            </a:r>
          </a:p>
        </p:txBody>
      </p:sp>
      <p:sp>
        <p:nvSpPr>
          <p:cNvPr id="27" name="Line 31"/>
          <p:cNvSpPr>
            <a:spLocks noChangeShapeType="1"/>
          </p:cNvSpPr>
          <p:nvPr/>
        </p:nvSpPr>
        <p:spPr bwMode="auto">
          <a:xfrm>
            <a:off x="3048000" y="48895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/>
          <p:cNvSpPr>
            <a:spLocks noChangeShapeType="1"/>
          </p:cNvSpPr>
          <p:nvPr/>
        </p:nvSpPr>
        <p:spPr bwMode="auto">
          <a:xfrm>
            <a:off x="3886200" y="48895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/>
          <p:cNvSpPr>
            <a:spLocks noChangeShapeType="1"/>
          </p:cNvSpPr>
          <p:nvPr/>
        </p:nvSpPr>
        <p:spPr bwMode="auto">
          <a:xfrm>
            <a:off x="4800600" y="48895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/>
          <p:cNvSpPr>
            <a:spLocks noChangeShapeType="1"/>
          </p:cNvSpPr>
          <p:nvPr/>
        </p:nvSpPr>
        <p:spPr bwMode="auto">
          <a:xfrm>
            <a:off x="5791200" y="48895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5"/>
          <p:cNvSpPr>
            <a:spLocks noChangeShapeType="1"/>
          </p:cNvSpPr>
          <p:nvPr/>
        </p:nvSpPr>
        <p:spPr bwMode="auto">
          <a:xfrm>
            <a:off x="6629400" y="48895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36"/>
          <p:cNvSpPr txBox="1">
            <a:spLocks noChangeArrowheads="1"/>
          </p:cNvSpPr>
          <p:nvPr/>
        </p:nvSpPr>
        <p:spPr bwMode="auto">
          <a:xfrm>
            <a:off x="1524000" y="48895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33"/>
                </a:solidFill>
                <a:latin typeface="Arial Narrow" charset="0"/>
              </a:rPr>
              <a:t>3.</a:t>
            </a:r>
          </a:p>
        </p:txBody>
      </p:sp>
      <p:sp>
        <p:nvSpPr>
          <p:cNvPr id="35" name="Text Box 25"/>
          <p:cNvSpPr txBox="1">
            <a:spLocks noChangeArrowheads="1"/>
          </p:cNvSpPr>
          <p:nvPr/>
        </p:nvSpPr>
        <p:spPr bwMode="auto">
          <a:xfrm>
            <a:off x="1524000" y="41910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33"/>
                </a:solidFill>
                <a:latin typeface="Arial Narrow" charset="0"/>
              </a:rPr>
              <a:t>2.</a:t>
            </a:r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2362200" y="4178300"/>
            <a:ext cx="51054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9	</a:t>
            </a:r>
            <a:r>
              <a:rPr lang="en-US" dirty="0" smtClean="0"/>
              <a:t>6</a:t>
            </a:r>
            <a:r>
              <a:rPr lang="en-US" dirty="0"/>
              <a:t>	</a:t>
            </a:r>
            <a:r>
              <a:rPr lang="en-US" dirty="0" smtClean="0"/>
              <a:t>3</a:t>
            </a:r>
            <a:r>
              <a:rPr lang="en-US" dirty="0"/>
              <a:t>	</a:t>
            </a:r>
            <a:r>
              <a:rPr lang="en-US" dirty="0" smtClean="0">
                <a:solidFill>
                  <a:schemeClr val="tx2"/>
                </a:solidFill>
              </a:rPr>
              <a:t>12</a:t>
            </a:r>
            <a:r>
              <a:rPr lang="en-US" dirty="0"/>
              <a:t>	</a:t>
            </a:r>
            <a:r>
              <a:rPr lang="en-US" dirty="0" smtClean="0"/>
              <a:t>20</a:t>
            </a:r>
            <a:r>
              <a:rPr lang="en-US" dirty="0"/>
              <a:t>	15</a:t>
            </a:r>
          </a:p>
        </p:txBody>
      </p:sp>
      <p:sp>
        <p:nvSpPr>
          <p:cNvPr id="37" name="Line 7"/>
          <p:cNvSpPr>
            <a:spLocks noChangeShapeType="1"/>
          </p:cNvSpPr>
          <p:nvPr/>
        </p:nvSpPr>
        <p:spPr bwMode="auto">
          <a:xfrm>
            <a:off x="3048000" y="41783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8"/>
          <p:cNvSpPr>
            <a:spLocks noChangeShapeType="1"/>
          </p:cNvSpPr>
          <p:nvPr/>
        </p:nvSpPr>
        <p:spPr bwMode="auto">
          <a:xfrm>
            <a:off x="3886200" y="41783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9"/>
          <p:cNvSpPr>
            <a:spLocks noChangeShapeType="1"/>
          </p:cNvSpPr>
          <p:nvPr/>
        </p:nvSpPr>
        <p:spPr bwMode="auto">
          <a:xfrm>
            <a:off x="4800600" y="41783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10"/>
          <p:cNvSpPr>
            <a:spLocks noChangeShapeType="1"/>
          </p:cNvSpPr>
          <p:nvPr/>
        </p:nvSpPr>
        <p:spPr bwMode="auto">
          <a:xfrm>
            <a:off x="5791200" y="41783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11"/>
          <p:cNvSpPr>
            <a:spLocks noChangeShapeType="1"/>
          </p:cNvSpPr>
          <p:nvPr/>
        </p:nvSpPr>
        <p:spPr bwMode="auto">
          <a:xfrm>
            <a:off x="6629400" y="41783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012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1098BF0-392A-234A-8908-281D92965D0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urier New" charset="0"/>
                <a:ea typeface="ＭＳ Ｐゴシック" charset="0"/>
                <a:cs typeface="ＭＳ Ｐゴシック" charset="0"/>
              </a:rPr>
              <a:t>Dictionary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revisited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3810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 most recent version of 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Dictionary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inserts each new word in order (i.e., insertion sort) &amp; utilizes binary search </a:t>
            </a:r>
          </a:p>
          <a:p>
            <a:pPr lvl="2">
              <a:lnSpc>
                <a:spcPct val="70000"/>
              </a:lnSpc>
              <a:buFont typeface="Wingdings" charset="0"/>
              <a:buChar char="è"/>
            </a:pPr>
            <a:r>
              <a:rPr lang="en-US" dirty="0">
                <a:latin typeface="Arial Narrow" charset="0"/>
                <a:ea typeface="ＭＳ Ｐゴシック" charset="0"/>
              </a:rPr>
              <a:t>searching is fast (binary search), but adding is slow</a:t>
            </a:r>
          </a:p>
          <a:p>
            <a:pPr lvl="2">
              <a:lnSpc>
                <a:spcPct val="70000"/>
              </a:lnSpc>
              <a:buFont typeface="Wingdings" charset="0"/>
              <a:buChar char="è"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N adds + N searches:  N*O(N) + N*O(log N) = O(N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) + O(N log N) = O(N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1">
              <a:lnSpc>
                <a:spcPct val="70000"/>
              </a:lnSpc>
            </a:pPr>
            <a:endParaRPr lang="en-US" dirty="0" smtClean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if you are going to do lots of adds in between searches: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simply add each item at the end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O(1)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before the first search, must sort – could use merge sort</a:t>
            </a: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N adds + sort + N searches: N*O(1) + O(N log N) + N*log(N) = O(N log N)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321540" name="Rectangle 4"/>
          <p:cNvSpPr>
            <a:spLocks noChangeArrowheads="1"/>
          </p:cNvSpPr>
          <p:nvPr/>
        </p:nvSpPr>
        <p:spPr bwMode="auto">
          <a:xfrm>
            <a:off x="685800" y="5486400"/>
            <a:ext cx="87026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dirty="0" smtClean="0">
                <a:solidFill>
                  <a:schemeClr val="accent2"/>
                </a:solidFill>
                <a:latin typeface="Arial Narrow" pitchFamily="-1" charset="0"/>
              </a:rPr>
              <a:t>since Strings are </a:t>
            </a:r>
            <a:r>
              <a:rPr lang="en-US" sz="2000" dirty="0" smtClean="0">
                <a:solidFill>
                  <a:schemeClr val="accent2"/>
                </a:solidFill>
                <a:latin typeface="Courier New"/>
                <a:cs typeface="Courier New"/>
              </a:rPr>
              <a:t>Comparable</a:t>
            </a:r>
            <a:r>
              <a:rPr lang="en-US" sz="2000" dirty="0" smtClean="0">
                <a:solidFill>
                  <a:schemeClr val="accent2"/>
                </a:solidFill>
                <a:latin typeface="Arial Narrow" pitchFamily="-1" charset="0"/>
              </a:rPr>
              <a:t> </a:t>
            </a:r>
            <a:r>
              <a:rPr lang="en-US" dirty="0" smtClean="0">
                <a:solidFill>
                  <a:schemeClr val="accent2"/>
                </a:solidFill>
                <a:latin typeface="Arial Narrow" pitchFamily="-1" charset="0"/>
              </a:rPr>
              <a:t>with one another</a:t>
            </a:r>
          </a:p>
          <a:p>
            <a:pPr marL="800100" lvl="1" indent="-342900">
              <a:spcBef>
                <a:spcPct val="20000"/>
              </a:spcBef>
              <a:buFont typeface="Wingdings" charset="2"/>
              <a:buChar char="§"/>
              <a:defRPr/>
            </a:pPr>
            <a:r>
              <a:rPr lang="en-US" sz="2000" dirty="0">
                <a:latin typeface="Arial Narrow" charset="0"/>
              </a:rPr>
              <a:t>we can use </a:t>
            </a:r>
            <a:r>
              <a:rPr lang="en-US" sz="1800" dirty="0" err="1">
                <a:latin typeface="Courier New"/>
                <a:cs typeface="Courier New"/>
              </a:rPr>
              <a:t>Collections.sort</a:t>
            </a:r>
            <a:r>
              <a:rPr lang="en-US" sz="2000" dirty="0">
                <a:latin typeface="Arial Narrow" charset="0"/>
              </a:rPr>
              <a:t> to sort the Dictionary words</a:t>
            </a:r>
            <a:endParaRPr lang="en-US" sz="2000" dirty="0">
              <a:latin typeface="Arial Narrow" charset="0"/>
              <a:sym typeface="Wingdings" pitchFamily="-1" charset="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5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7D4BAE-BCE3-784A-81A5-68EA835D06C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Modified </a:t>
            </a:r>
            <a:r>
              <a:rPr lang="en-US" sz="2800">
                <a:latin typeface="Courier New" charset="0"/>
                <a:ea typeface="ＭＳ Ｐゴシック" charset="0"/>
                <a:cs typeface="ＭＳ Ｐゴシック" charset="0"/>
              </a:rPr>
              <a:t>Dictionary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class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0" y="1143000"/>
            <a:ext cx="5943600" cy="60960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Dictionary2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private ArrayList&lt;String&gt; words;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private boolean isSorted;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public Dictionary2()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this.words = new ArrayList&lt;String&gt;();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this.isSorted = true;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public Dictionary2(String fileName)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this();	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try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Scanner infile = new Scanner(new File(fileName));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	  while (infile.hasNext())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	      String nextWord = infile.next();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	      this.addWord(nextWord);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	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	  infile.close();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catch (java.io.FileNotFoundException e)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	  System.out.println("No such file: " + fileName);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public boolean addWord(String newWord)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this.words.add(newWord.toLowerCase());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this.isSorted = false;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return true;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public boolean findWord(String desiredWord)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if (!this.isSorted)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Collections.sort(this.words);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this.isSorted = true;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return Collections.binarySearch(this.words, 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           desiredWord.toLowerCase()) &gt;= 0;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}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. . .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50181" name="Text Box 4"/>
          <p:cNvSpPr txBox="1">
            <a:spLocks noChangeArrowheads="1"/>
          </p:cNvSpPr>
          <p:nvPr/>
        </p:nvSpPr>
        <p:spPr bwMode="auto">
          <a:xfrm>
            <a:off x="457200" y="1447800"/>
            <a:ext cx="2895600" cy="569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accent2"/>
                </a:solidFill>
                <a:latin typeface="Arial Narrow" charset="0"/>
              </a:rPr>
              <a:t>the </a:t>
            </a:r>
            <a:r>
              <a:rPr lang="en-US" sz="1800">
                <a:solidFill>
                  <a:schemeClr val="accent2"/>
                </a:solidFill>
                <a:latin typeface="Courier New" charset="0"/>
                <a:cs typeface="Courier New" charset="0"/>
              </a:rPr>
              <a:t>isSorted </a:t>
            </a:r>
            <a:r>
              <a:rPr lang="en-US" sz="2000">
                <a:solidFill>
                  <a:schemeClr val="accent2"/>
                </a:solidFill>
                <a:latin typeface="Arial Narrow" charset="0"/>
                <a:ea typeface="Courier New" charset="0"/>
                <a:cs typeface="Courier New" charset="0"/>
              </a:rPr>
              <a:t>field keeps track of whether the list is sorted (i.e., no </a:t>
            </a:r>
            <a:r>
              <a:rPr lang="en-US" sz="1800">
                <a:solidFill>
                  <a:schemeClr val="accent2"/>
                </a:solidFill>
                <a:latin typeface="Courier New" charset="0"/>
                <a:cs typeface="Courier New" charset="0"/>
              </a:rPr>
              <a:t>addWord</a:t>
            </a:r>
            <a:r>
              <a:rPr lang="en-US" sz="2000">
                <a:solidFill>
                  <a:schemeClr val="accent2"/>
                </a:solidFill>
                <a:latin typeface="Arial Narrow" charset="0"/>
                <a:ea typeface="Courier New" charset="0"/>
                <a:cs typeface="Courier New" charset="0"/>
              </a:rPr>
              <a:t>s have been performed since last </a:t>
            </a:r>
            <a:r>
              <a:rPr lang="en-US" sz="1800">
                <a:solidFill>
                  <a:schemeClr val="accent2"/>
                </a:solidFill>
                <a:latin typeface="Courier New" charset="0"/>
                <a:cs typeface="Courier New" charset="0"/>
              </a:rPr>
              <a:t>findWord</a:t>
            </a:r>
            <a:r>
              <a:rPr lang="en-US" sz="2000">
                <a:solidFill>
                  <a:schemeClr val="accent2"/>
                </a:solidFill>
                <a:latin typeface="Arial Narrow" charset="0"/>
                <a:ea typeface="Courier New" charset="0"/>
                <a:cs typeface="Courier New" charset="0"/>
              </a:rPr>
              <a:t>)</a:t>
            </a:r>
          </a:p>
          <a:p>
            <a:endParaRPr lang="en-US" sz="2000">
              <a:solidFill>
                <a:schemeClr val="accent2"/>
              </a:solidFill>
              <a:latin typeface="Arial Narrow" charset="0"/>
              <a:ea typeface="Courier New" charset="0"/>
              <a:cs typeface="Courier New" charset="0"/>
            </a:endParaRPr>
          </a:p>
          <a:p>
            <a:r>
              <a:rPr lang="en-US" sz="2000">
                <a:solidFill>
                  <a:schemeClr val="accent2"/>
                </a:solidFill>
                <a:latin typeface="Arial Narrow" charset="0"/>
                <a:ea typeface="Courier New" charset="0"/>
                <a:cs typeface="Courier New" charset="0"/>
              </a:rPr>
              <a:t>we could do a little more work in </a:t>
            </a:r>
            <a:r>
              <a:rPr lang="en-US" sz="1800">
                <a:solidFill>
                  <a:schemeClr val="accent2"/>
                </a:solidFill>
                <a:latin typeface="Courier New" charset="0"/>
                <a:cs typeface="Courier New" charset="0"/>
              </a:rPr>
              <a:t>addWord</a:t>
            </a:r>
            <a:r>
              <a:rPr lang="en-US" sz="2000">
                <a:solidFill>
                  <a:schemeClr val="accent2"/>
                </a:solidFill>
                <a:latin typeface="Arial Narrow" charset="0"/>
                <a:ea typeface="Courier New" charset="0"/>
                <a:cs typeface="Courier New" charset="0"/>
              </a:rPr>
              <a:t> to avoid unnecessary sorts</a:t>
            </a:r>
          </a:p>
          <a:p>
            <a:endParaRPr lang="en-US" sz="2000">
              <a:solidFill>
                <a:schemeClr val="accent2"/>
              </a:solidFill>
              <a:latin typeface="Arial Narrow" charset="0"/>
              <a:ea typeface="Courier New" charset="0"/>
              <a:cs typeface="Courier New" charset="0"/>
            </a:endParaRPr>
          </a:p>
          <a:p>
            <a:r>
              <a:rPr lang="en-US" sz="2000">
                <a:solidFill>
                  <a:schemeClr val="accent2"/>
                </a:solidFill>
                <a:latin typeface="Arial Narrow" charset="0"/>
                <a:ea typeface="Courier New" charset="0"/>
                <a:cs typeface="Courier New" charset="0"/>
              </a:rPr>
              <a:t>note: gives better performance if N adds are followed by N searches</a:t>
            </a:r>
          </a:p>
          <a:p>
            <a:endParaRPr lang="en-US" sz="2000">
              <a:solidFill>
                <a:schemeClr val="accent2"/>
              </a:solidFill>
              <a:latin typeface="Arial Narrow" charset="0"/>
              <a:ea typeface="Courier New" charset="0"/>
              <a:cs typeface="Courier New" charset="0"/>
            </a:endParaRPr>
          </a:p>
          <a:p>
            <a:r>
              <a:rPr lang="en-US" sz="2000">
                <a:solidFill>
                  <a:schemeClr val="accent2"/>
                </a:solidFill>
                <a:latin typeface="Arial Narrow" charset="0"/>
                <a:ea typeface="Courier New" charset="0"/>
                <a:cs typeface="Courier New" charset="0"/>
              </a:rPr>
              <a:t>what if the adds &amp; searches alternate?</a:t>
            </a:r>
          </a:p>
          <a:p>
            <a:endParaRPr lang="en-US" sz="2000">
              <a:solidFill>
                <a:schemeClr val="accent2"/>
              </a:solidFill>
              <a:latin typeface="Arial Narrow" charset="0"/>
              <a:ea typeface="Courier New" charset="0"/>
              <a:cs typeface="Courier New" charset="0"/>
            </a:endParaRPr>
          </a:p>
          <a:p>
            <a:endParaRPr lang="en-US">
              <a:solidFill>
                <a:schemeClr val="accent2"/>
              </a:solidFill>
              <a:latin typeface="Arial Narrow" charset="0"/>
              <a:ea typeface="Courier New" charset="0"/>
              <a:cs typeface="Courier Ne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D8E38B1-AF56-DD43-ADE1-F3DFC124E89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991600" cy="914400"/>
          </a:xfrm>
        </p:spPr>
        <p:txBody>
          <a:bodyPr/>
          <a:lstStyle/>
          <a:p>
            <a:r>
              <a:rPr lang="en-US" sz="2800">
                <a:latin typeface="Arial Narrow" charset="0"/>
                <a:ea typeface="ＭＳ Ｐゴシック" charset="0"/>
                <a:cs typeface="ＭＳ Ｐゴシック" charset="0"/>
              </a:rPr>
              <a:t>Dictionary2 timings</a:t>
            </a:r>
            <a:endParaRPr lang="en-US" sz="240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04" name="Text Box 5"/>
          <p:cNvSpPr txBox="1">
            <a:spLocks noChangeArrowheads="1"/>
          </p:cNvSpPr>
          <p:nvPr/>
        </p:nvSpPr>
        <p:spPr bwMode="auto">
          <a:xfrm>
            <a:off x="1905000" y="5516563"/>
            <a:ext cx="63246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 defTabSz="1377950">
              <a:tabLst>
                <a:tab pos="15938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1377950">
              <a:tabLst>
                <a:tab pos="15938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15938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15938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15938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5938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5938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938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59385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u="sng">
                <a:solidFill>
                  <a:schemeClr val="accent2"/>
                </a:solidFill>
                <a:latin typeface="Arial Narrow" charset="0"/>
              </a:rPr>
              <a:t># items (N)	Dictionary1 (msec)	Dictionary2 (msec)</a:t>
            </a:r>
          </a:p>
          <a:p>
            <a:pPr>
              <a:spcBef>
                <a:spcPct val="20000"/>
              </a:spcBef>
            </a:pPr>
            <a:r>
              <a:rPr lang="en-US" sz="1800">
                <a:solidFill>
                  <a:schemeClr val="accent2"/>
                </a:solidFill>
                <a:latin typeface="Arial Narrow" charset="0"/>
              </a:rPr>
              <a:t>      100,000	            2121		        176</a:t>
            </a:r>
          </a:p>
          <a:p>
            <a:pPr>
              <a:spcBef>
                <a:spcPct val="20000"/>
              </a:spcBef>
            </a:pPr>
            <a:r>
              <a:rPr lang="en-US" sz="1800">
                <a:solidFill>
                  <a:schemeClr val="accent2"/>
                </a:solidFill>
                <a:latin typeface="Arial Narrow" charset="0"/>
              </a:rPr>
              <a:t>      200,000	            8021		        386</a:t>
            </a:r>
          </a:p>
          <a:p>
            <a:pPr>
              <a:spcBef>
                <a:spcPct val="20000"/>
              </a:spcBef>
            </a:pPr>
            <a:r>
              <a:rPr lang="en-US" sz="1800">
                <a:solidFill>
                  <a:schemeClr val="accent2"/>
                </a:solidFill>
                <a:latin typeface="Arial Narrow" charset="0"/>
              </a:rPr>
              <a:t>      400,000	          31216		        864</a:t>
            </a:r>
          </a:p>
        </p:txBody>
      </p:sp>
      <p:sp>
        <p:nvSpPr>
          <p:cNvPr id="51205" name="TextBox 6"/>
          <p:cNvSpPr txBox="1">
            <a:spLocks noChangeArrowheads="1"/>
          </p:cNvSpPr>
          <p:nvPr/>
        </p:nvSpPr>
        <p:spPr bwMode="auto">
          <a:xfrm>
            <a:off x="609600" y="1447800"/>
            <a:ext cx="6096000" cy="3970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  <a:cs typeface="Courier New" charset="0"/>
              </a:rPr>
              <a:t>import </a:t>
            </a:r>
            <a:r>
              <a:rPr lang="en-US" sz="1200" dirty="0" err="1">
                <a:latin typeface="Courier New" charset="0"/>
                <a:cs typeface="Courier New" charset="0"/>
              </a:rPr>
              <a:t>java.util.Random</a:t>
            </a:r>
            <a:r>
              <a:rPr lang="en-US" sz="1200" dirty="0">
                <a:latin typeface="Courier New" charset="0"/>
                <a:cs typeface="Courier New" charset="0"/>
              </a:rPr>
              <a:t>;</a:t>
            </a:r>
          </a:p>
          <a:p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public class </a:t>
            </a:r>
            <a:r>
              <a:rPr lang="en-US" sz="1200" dirty="0" err="1">
                <a:latin typeface="Courier New" charset="0"/>
                <a:cs typeface="Courier New" charset="0"/>
              </a:rPr>
              <a:t>TimeDictionary</a:t>
            </a:r>
            <a:r>
              <a:rPr lang="en-US" sz="1200" dirty="0">
                <a:latin typeface="Courier New" charset="0"/>
                <a:cs typeface="Courier New" charset="0"/>
              </a:rPr>
              <a:t>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public static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timeAdds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numValues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Dictionary2 </a:t>
            </a:r>
            <a:r>
              <a:rPr lang="en-US" sz="1200" dirty="0" err="1">
                <a:latin typeface="Courier New" charset="0"/>
                <a:cs typeface="Courier New" charset="0"/>
              </a:rPr>
              <a:t>dict</a:t>
            </a:r>
            <a:r>
              <a:rPr lang="en-US" sz="1200" dirty="0">
                <a:latin typeface="Courier New" charset="0"/>
                <a:cs typeface="Courier New" charset="0"/>
              </a:rPr>
              <a:t> = new Dictionary2();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	Random randomizer = new Random();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	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int</a:t>
            </a:r>
            <a:r>
              <a:rPr lang="en-US" sz="1200" dirty="0" smtClean="0">
                <a:latin typeface="Courier New" charset="0"/>
                <a:cs typeface="Courier New" charset="0"/>
              </a:rPr>
              <a:t> 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startTime</a:t>
            </a:r>
            <a:r>
              <a:rPr lang="en-US" sz="1200" dirty="0" smtClean="0">
                <a:latin typeface="Courier New" charset="0"/>
                <a:cs typeface="Courier New" charset="0"/>
              </a:rPr>
              <a:t> </a:t>
            </a:r>
            <a:r>
              <a:rPr lang="en-US" sz="1200" dirty="0">
                <a:latin typeface="Courier New" charset="0"/>
                <a:cs typeface="Courier New" charset="0"/>
              </a:rPr>
              <a:t>= </a:t>
            </a:r>
            <a:r>
              <a:rPr lang="en-US" sz="1200" dirty="0" smtClean="0">
                <a:latin typeface="Courier New" charset="0"/>
                <a:cs typeface="Courier New" charset="0"/>
              </a:rPr>
              <a:t>(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int</a:t>
            </a:r>
            <a:r>
              <a:rPr lang="en-US" sz="1200" dirty="0" smtClean="0">
                <a:latin typeface="Courier New" charset="0"/>
                <a:cs typeface="Courier New" charset="0"/>
              </a:rPr>
              <a:t>)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System.currentTimeMillis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for (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 = 0;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 &lt; </a:t>
            </a:r>
            <a:r>
              <a:rPr lang="en-US" sz="1200" dirty="0" err="1">
                <a:latin typeface="Courier New" charset="0"/>
                <a:cs typeface="Courier New" charset="0"/>
              </a:rPr>
              <a:t>numValues</a:t>
            </a:r>
            <a:r>
              <a:rPr lang="en-US" sz="1200" dirty="0">
                <a:latin typeface="Courier New" charset="0"/>
                <a:cs typeface="Courier New" charset="0"/>
              </a:rPr>
              <a:t>;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++)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String word = "0000000000" + </a:t>
            </a:r>
            <a:r>
              <a:rPr lang="en-US" sz="1200" dirty="0" err="1">
                <a:latin typeface="Courier New" charset="0"/>
                <a:cs typeface="Courier New" charset="0"/>
              </a:rPr>
              <a:t>randomizer.nextInt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  <a:r>
              <a:rPr lang="en-US" sz="1200" dirty="0" err="1">
                <a:latin typeface="Courier New" charset="0"/>
                <a:cs typeface="Courier New" charset="0"/>
              </a:rPr>
              <a:t>dict.addWord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word.substring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word.length</a:t>
            </a:r>
            <a:r>
              <a:rPr lang="en-US" sz="1200" dirty="0">
                <a:latin typeface="Courier New" charset="0"/>
                <a:cs typeface="Courier New" charset="0"/>
              </a:rPr>
              <a:t>()-10));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for (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 = 0;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 &lt; </a:t>
            </a:r>
            <a:r>
              <a:rPr lang="en-US" sz="1200" dirty="0" err="1">
                <a:latin typeface="Courier New" charset="0"/>
                <a:cs typeface="Courier New" charset="0"/>
              </a:rPr>
              <a:t>numValues</a:t>
            </a:r>
            <a:r>
              <a:rPr lang="en-US" sz="1200" dirty="0">
                <a:latin typeface="Courier New" charset="0"/>
                <a:cs typeface="Courier New" charset="0"/>
              </a:rPr>
              <a:t>; </a:t>
            </a:r>
            <a:r>
              <a:rPr lang="en-US" sz="1200" dirty="0" err="1">
                <a:latin typeface="Courier New" charset="0"/>
                <a:cs typeface="Courier New" charset="0"/>
              </a:rPr>
              <a:t>i</a:t>
            </a:r>
            <a:r>
              <a:rPr lang="en-US" sz="1200" dirty="0">
                <a:latin typeface="Courier New" charset="0"/>
                <a:cs typeface="Courier New" charset="0"/>
              </a:rPr>
              <a:t>++)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dict.findWord</a:t>
            </a:r>
            <a:r>
              <a:rPr lang="en-US" sz="1200" dirty="0">
                <a:latin typeface="Courier New" charset="0"/>
                <a:cs typeface="Courier New" charset="0"/>
              </a:rPr>
              <a:t>("</a:t>
            </a:r>
            <a:r>
              <a:rPr lang="en-US" sz="1200" dirty="0" err="1">
                <a:latin typeface="Courier New" charset="0"/>
                <a:cs typeface="Courier New" charset="0"/>
              </a:rPr>
              <a:t>zzz</a:t>
            </a:r>
            <a:r>
              <a:rPr lang="en-US" sz="1200" dirty="0">
                <a:latin typeface="Courier New" charset="0"/>
                <a:cs typeface="Courier New" charset="0"/>
              </a:rPr>
              <a:t>");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int</a:t>
            </a:r>
            <a:r>
              <a:rPr lang="en-US" sz="1200" dirty="0" smtClean="0">
                <a:latin typeface="Courier New" charset="0"/>
                <a:cs typeface="Courier New" charset="0"/>
              </a:rPr>
              <a:t> 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endTime</a:t>
            </a:r>
            <a:r>
              <a:rPr lang="en-US" sz="1200" dirty="0" smtClean="0">
                <a:latin typeface="Courier New" charset="0"/>
                <a:cs typeface="Courier New" charset="0"/>
              </a:rPr>
              <a:t> </a:t>
            </a:r>
            <a:r>
              <a:rPr lang="en-US" sz="1200" dirty="0">
                <a:latin typeface="Courier New" charset="0"/>
                <a:cs typeface="Courier New" charset="0"/>
              </a:rPr>
              <a:t>= </a:t>
            </a:r>
            <a:r>
              <a:rPr lang="en-US" sz="1200" dirty="0" smtClean="0">
                <a:latin typeface="Courier New" charset="0"/>
                <a:cs typeface="Courier New" charset="0"/>
              </a:rPr>
              <a:t>(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int</a:t>
            </a:r>
            <a:r>
              <a:rPr lang="en-US" sz="1200" dirty="0" smtClean="0">
                <a:latin typeface="Courier New" charset="0"/>
                <a:cs typeface="Courier New" charset="0"/>
              </a:rPr>
              <a:t>)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System.currentTimeMillis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		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return 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endTime</a:t>
            </a:r>
            <a:r>
              <a:rPr lang="en-US" sz="1200" dirty="0" smtClean="0">
                <a:latin typeface="Courier New" charset="0"/>
                <a:cs typeface="Courier New" charset="0"/>
              </a:rPr>
              <a:t> - 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startTime</a:t>
            </a:r>
            <a:r>
              <a:rPr lang="en-US" sz="1200" dirty="0" smtClean="0">
                <a:latin typeface="Courier New" charset="0"/>
                <a:cs typeface="Courier New" charset="0"/>
              </a:rPr>
              <a:t>;</a:t>
            </a:r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  }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51206" name="Text Box 4"/>
          <p:cNvSpPr txBox="1">
            <a:spLocks noChangeArrowheads="1"/>
          </p:cNvSpPr>
          <p:nvPr/>
        </p:nvSpPr>
        <p:spPr bwMode="auto">
          <a:xfrm>
            <a:off x="5943600" y="914400"/>
            <a:ext cx="3429000" cy="289242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238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N adds followed by N searches:</a:t>
            </a:r>
          </a:p>
          <a:p>
            <a:pPr lvl="1">
              <a:spcBef>
                <a:spcPct val="50000"/>
              </a:spcBef>
              <a:buFont typeface="Arial" charset="0"/>
              <a:buChar char="•"/>
            </a:pPr>
            <a:r>
              <a:rPr lang="en-US" sz="1800" dirty="0">
                <a:latin typeface="Arial Narrow" charset="0"/>
              </a:rPr>
              <a:t>Dictionary1 used insertion sort &amp; binary search</a:t>
            </a:r>
          </a:p>
          <a:p>
            <a:pPr lvl="1">
              <a:buFont typeface="Arial" charset="0"/>
              <a:buChar char="•"/>
            </a:pPr>
            <a:r>
              <a:rPr lang="en-US" sz="1800" dirty="0">
                <a:latin typeface="Arial Narrow" charset="0"/>
              </a:rPr>
              <a:t>O(N</a:t>
            </a:r>
            <a:r>
              <a:rPr lang="en-US" sz="1800" baseline="30000" dirty="0">
                <a:latin typeface="Arial Narrow" charset="0"/>
              </a:rPr>
              <a:t>2</a:t>
            </a:r>
            <a:r>
              <a:rPr lang="en-US" sz="1800" dirty="0">
                <a:latin typeface="Arial Narrow" charset="0"/>
              </a:rPr>
              <a:t>) + O(N log N) </a:t>
            </a:r>
            <a:r>
              <a:rPr lang="en-US" sz="1800" dirty="0">
                <a:latin typeface="Arial Narrow" charset="0"/>
                <a:sym typeface="Wingdings" charset="0"/>
              </a:rPr>
              <a:t> O(N</a:t>
            </a:r>
            <a:r>
              <a:rPr lang="en-US" sz="1800" baseline="30000" dirty="0">
                <a:latin typeface="Arial Narrow" charset="0"/>
                <a:sym typeface="Wingdings" charset="0"/>
              </a:rPr>
              <a:t>2</a:t>
            </a:r>
            <a:r>
              <a:rPr lang="en-US" sz="1800" dirty="0">
                <a:latin typeface="Arial Narrow" charset="0"/>
                <a:sym typeface="Wingdings" charset="0"/>
              </a:rPr>
              <a:t>)</a:t>
            </a:r>
          </a:p>
          <a:p>
            <a:pPr lvl="1">
              <a:spcBef>
                <a:spcPct val="50000"/>
              </a:spcBef>
              <a:buFont typeface="Arial" charset="0"/>
              <a:buChar char="•"/>
            </a:pPr>
            <a:r>
              <a:rPr lang="en-US" sz="1800" dirty="0">
                <a:latin typeface="Arial Narrow" charset="0"/>
                <a:sym typeface="Wingdings" charset="0"/>
              </a:rPr>
              <a:t>Dictionary2 uses add-at-end, </a:t>
            </a:r>
            <a:r>
              <a:rPr lang="en-US" sz="1800" dirty="0" err="1" smtClean="0">
                <a:latin typeface="Arial Narrow" charset="0"/>
                <a:sym typeface="Wingdings" charset="0"/>
              </a:rPr>
              <a:t>mergesort</a:t>
            </a:r>
            <a:r>
              <a:rPr lang="en-US" sz="1800" dirty="0" smtClean="0">
                <a:latin typeface="Arial Narrow" charset="0"/>
                <a:sym typeface="Wingdings" charset="0"/>
              </a:rPr>
              <a:t> </a:t>
            </a:r>
            <a:r>
              <a:rPr lang="en-US" sz="1800" dirty="0">
                <a:latin typeface="Arial Narrow" charset="0"/>
                <a:sym typeface="Wingdings" charset="0"/>
              </a:rPr>
              <a:t>before first search, then binary search</a:t>
            </a:r>
          </a:p>
          <a:p>
            <a:pPr lvl="1">
              <a:buFont typeface="Arial" charset="0"/>
              <a:buChar char="•"/>
            </a:pPr>
            <a:r>
              <a:rPr lang="en-US" sz="1800" dirty="0">
                <a:latin typeface="Arial Narrow" charset="0"/>
                <a:sym typeface="Wingdings" charset="0"/>
              </a:rPr>
              <a:t>O(N) + O(N log N) + O(N log N)  O(N log N)</a:t>
            </a:r>
            <a:endParaRPr lang="en-US" sz="18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2935EAF-0A89-EB47-B224-9CBB0D16BAF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Recursion vs. iteration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2895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it wouldn't be difficult to code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fibonacci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GCD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without recursion</a:t>
            </a:r>
          </a:p>
          <a:p>
            <a:pPr>
              <a:lnSpc>
                <a:spcPct val="90000"/>
              </a:lnSpc>
            </a:pPr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public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fibonacci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N) {			public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GCD(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a,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b)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previous = 1;				  while (a % b != 0)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current = 1;			 	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temp = b;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for 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3;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&lt;= N;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++) {		  	    b = a % b;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newCurrent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current + previous;		    a = temp;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previous = current;				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current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newCurrent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				  return b;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}						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return current;						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18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164" name="Text Box 4"/>
          <p:cNvSpPr txBox="1">
            <a:spLocks noChangeArrowheads="1"/>
          </p:cNvSpPr>
          <p:nvPr/>
        </p:nvSpPr>
        <p:spPr bwMode="auto">
          <a:xfrm>
            <a:off x="609600" y="4876800"/>
            <a:ext cx="86106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254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6175" indent="-4635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accent2"/>
                </a:solidFill>
                <a:latin typeface="Arial Narrow" charset="0"/>
              </a:rPr>
              <a:t> in theory, any recursive algorithm can be rewritten iteratively (using a loop)</a:t>
            </a:r>
          </a:p>
          <a:p>
            <a:pPr lvl="1"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but sometimes, a recursive definition is MUCH clearer &amp; MUCH easier to write</a:t>
            </a:r>
          </a:p>
          <a:p>
            <a:pPr lvl="2"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e.g., merge </a:t>
            </a:r>
            <a:r>
              <a:rPr lang="en-US" sz="2000" dirty="0" smtClean="0">
                <a:latin typeface="Arial Narrow" charset="0"/>
              </a:rPr>
              <a:t>sort &amp; quick sort</a:t>
            </a: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2D3E5BE-CA64-8648-A011-4B645C71208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Recursion &amp; efficiency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657600"/>
          </a:xfrm>
        </p:spPr>
        <p:txBody>
          <a:bodyPr/>
          <a:lstStyle/>
          <a:p>
            <a:pPr>
              <a:tabLst>
                <a:tab pos="1481138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there is some overhead cost associated with recursion</a:t>
            </a:r>
          </a:p>
          <a:p>
            <a:pPr>
              <a:tabLst>
                <a:tab pos="1481138" algn="l"/>
              </a:tabLst>
            </a:pPr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1481138" algn="l"/>
              </a:tabLst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public int fibonacci(int N) {			public int GCD(int a, int b) {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1481138" algn="l"/>
              </a:tabLst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int previous = 1;				  while (a % b != 0) {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1481138" algn="l"/>
              </a:tabLst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int current = 1;			 	    int temp = b;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1481138" algn="l"/>
              </a:tabLst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for (int i = 3; i &lt;= N; i++) {		  	    b = a % b;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1481138" algn="l"/>
              </a:tabLst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int newCurrent = current + previous;		    a = temp;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1481138" algn="l"/>
              </a:tabLst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previous = current;				  }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1481138" algn="l"/>
              </a:tabLst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current = newCurrent;				  return b;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1481138" algn="l"/>
              </a:tabLst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}						}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1481138" algn="l"/>
              </a:tabLst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return current;						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1481138" algn="l"/>
              </a:tabLst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tabLst>
                <a:tab pos="1481138" algn="l"/>
              </a:tabLst>
            </a:pPr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tabLst>
                <a:tab pos="14811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with recursive version: each refinement requires a method call</a:t>
            </a:r>
          </a:p>
          <a:p>
            <a:pPr lvl="2">
              <a:tabLst>
                <a:tab pos="14811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</a:t>
            </a:r>
            <a:r>
              <a:rPr lang="en-US" i="1">
                <a:latin typeface="Arial Narrow" charset="0"/>
                <a:ea typeface="ＭＳ Ｐゴシック" charset="0"/>
              </a:rPr>
              <a:t>involves saving current execution state, allocating memory for the method instance, allocating and initializing parameters, returning value, …</a:t>
            </a:r>
          </a:p>
          <a:p>
            <a:pPr lvl="1">
              <a:tabLst>
                <a:tab pos="14811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with iterative version: each refinement involves a loop iteration + assignments</a:t>
            </a:r>
          </a:p>
        </p:txBody>
      </p:sp>
      <p:sp>
        <p:nvSpPr>
          <p:cNvPr id="355332" name="Rectangle 4"/>
          <p:cNvSpPr>
            <a:spLocks noChangeArrowheads="1"/>
          </p:cNvSpPr>
          <p:nvPr/>
        </p:nvSpPr>
        <p:spPr bwMode="auto">
          <a:xfrm>
            <a:off x="685800" y="5334000"/>
            <a:ext cx="8702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481138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the cost of recursion is relatively small, so usually no noticeable difference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in practical terms, there is a limit to how deep recursion can go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e.g., can't calculate the 10 millionth fibonacci number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tabLst>
                <a:tab pos="1481138" algn="l"/>
              </a:tabLst>
            </a:pPr>
            <a:endParaRPr lang="en-US" sz="7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in the rare case that recursive depth can be large (&gt; 1,000), consider iteration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E22754-4C1B-1749-BF45-2A3FF1EE937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Recursion &amp; redundancy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pPr>
              <a:tabLst>
                <a:tab pos="1481138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the case of GCD, there is only a minor efficiency difference</a:t>
            </a:r>
          </a:p>
          <a:p>
            <a:pPr lvl="1">
              <a:tabLst>
                <a:tab pos="14811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number of recursive calls = number of loop iterations</a:t>
            </a:r>
          </a:p>
          <a:p>
            <a:pPr lvl="1">
              <a:tabLst>
                <a:tab pos="1481138" algn="l"/>
              </a:tabLst>
            </a:pPr>
            <a:endParaRPr lang="en-US" sz="1200">
              <a:latin typeface="Arial Narrow" charset="0"/>
              <a:ea typeface="ＭＳ Ｐゴシック" charset="0"/>
            </a:endParaRPr>
          </a:p>
          <a:p>
            <a:pPr>
              <a:tabLst>
                <a:tab pos="1481138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this is not always the case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efficiency can be significantly different</a:t>
            </a:r>
          </a:p>
          <a:p>
            <a:pPr lvl="1">
              <a:buFont typeface="Wingdings" charset="0"/>
              <a:buNone/>
              <a:tabLst>
                <a:tab pos="14811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(due to different underlying algorithms)</a:t>
            </a:r>
            <a:endParaRPr lang="en-US" sz="1200">
              <a:latin typeface="Arial Narrow" charset="0"/>
              <a:ea typeface="ＭＳ Ｐゴシック" charset="0"/>
            </a:endParaRPr>
          </a:p>
        </p:txBody>
      </p:sp>
      <p:sp>
        <p:nvSpPr>
          <p:cNvPr id="360452" name="Rectangle 4"/>
          <p:cNvSpPr>
            <a:spLocks noChangeArrowheads="1"/>
          </p:cNvSpPr>
          <p:nvPr/>
        </p:nvSpPr>
        <p:spPr bwMode="auto">
          <a:xfrm>
            <a:off x="685800" y="3352800"/>
            <a:ext cx="87026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1481138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consider the recursive </a:t>
            </a:r>
            <a:r>
              <a:rPr lang="en-US" sz="2000">
                <a:solidFill>
                  <a:schemeClr val="accent2"/>
                </a:solidFill>
                <a:latin typeface="Courier New" charset="0"/>
              </a:rPr>
              <a:t>fibonacci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method:</a:t>
            </a:r>
          </a:p>
          <a:p>
            <a:pPr marL="342900" indent="-342900" algn="ctr">
              <a:spcBef>
                <a:spcPct val="20000"/>
              </a:spcBef>
              <a:tabLst>
                <a:tab pos="1481138" algn="l"/>
              </a:tabLst>
            </a:pPr>
            <a:r>
              <a:rPr lang="en-US" sz="1200">
                <a:latin typeface="Courier New" charset="0"/>
              </a:rPr>
              <a:t>  </a:t>
            </a:r>
          </a:p>
          <a:p>
            <a:pPr marL="342900" indent="-342900">
              <a:spcBef>
                <a:spcPct val="40000"/>
              </a:spcBef>
              <a:tabLst>
                <a:tab pos="1481138" algn="l"/>
              </a:tabLst>
            </a:pPr>
            <a:r>
              <a:rPr lang="en-US" sz="1200">
                <a:latin typeface="Courier New" charset="0"/>
              </a:rPr>
              <a:t>                                            fibonacci(5)</a:t>
            </a:r>
          </a:p>
          <a:p>
            <a:pPr marL="342900" indent="-342900">
              <a:spcBef>
                <a:spcPct val="40000"/>
              </a:spcBef>
              <a:tabLst>
                <a:tab pos="1481138" algn="l"/>
              </a:tabLst>
            </a:pPr>
            <a:r>
              <a:rPr lang="en-US" sz="1200">
                <a:latin typeface="Courier New" charset="0"/>
              </a:rPr>
              <a:t>                     fibonacci(4)	         +	 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fibonacci(3)</a:t>
            </a:r>
          </a:p>
          <a:p>
            <a:pPr marL="342900" indent="-342900">
              <a:spcBef>
                <a:spcPct val="40000"/>
              </a:spcBef>
              <a:tabLst>
                <a:tab pos="1481138" algn="l"/>
              </a:tabLst>
            </a:pPr>
            <a:r>
              <a:rPr lang="en-US" sz="1200">
                <a:latin typeface="Courier New" charset="0"/>
              </a:rPr>
              <a:t>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fibonacci(3)</a:t>
            </a:r>
            <a:r>
              <a:rPr lang="en-US" sz="1200">
                <a:latin typeface="Courier New" charset="0"/>
              </a:rPr>
              <a:t>      +       </a:t>
            </a:r>
            <a:r>
              <a:rPr lang="en-US" sz="1200">
                <a:solidFill>
                  <a:schemeClr val="accent1"/>
                </a:solidFill>
                <a:latin typeface="Courier New" charset="0"/>
              </a:rPr>
              <a:t>fibonacci(2)</a:t>
            </a:r>
            <a:r>
              <a:rPr lang="en-US" sz="1200">
                <a:latin typeface="Courier New" charset="0"/>
              </a:rPr>
              <a:t>		</a:t>
            </a:r>
            <a:r>
              <a:rPr lang="en-US" sz="1200">
                <a:solidFill>
                  <a:schemeClr val="accent1"/>
                </a:solidFill>
                <a:latin typeface="Courier New" charset="0"/>
              </a:rPr>
              <a:t>fibonacci(2)</a:t>
            </a:r>
            <a:r>
              <a:rPr lang="en-US" sz="1200">
                <a:latin typeface="Courier New" charset="0"/>
              </a:rPr>
              <a:t>  +  </a:t>
            </a:r>
            <a:r>
              <a:rPr lang="en-US" sz="1200">
                <a:solidFill>
                  <a:srgbClr val="D60093"/>
                </a:solidFill>
                <a:latin typeface="Courier New" charset="0"/>
              </a:rPr>
              <a:t>fibonacci(1)	</a:t>
            </a:r>
          </a:p>
          <a:p>
            <a:pPr marL="342900" indent="-342900">
              <a:spcBef>
                <a:spcPct val="40000"/>
              </a:spcBef>
              <a:tabLst>
                <a:tab pos="1481138" algn="l"/>
              </a:tabLst>
            </a:pPr>
            <a:r>
              <a:rPr lang="en-US" sz="1200">
                <a:solidFill>
                  <a:schemeClr val="accent1"/>
                </a:solidFill>
                <a:latin typeface="Courier New" charset="0"/>
              </a:rPr>
              <a:t>fibonacci(2)</a:t>
            </a:r>
            <a:r>
              <a:rPr lang="en-US" sz="1200">
                <a:latin typeface="Courier New" charset="0"/>
              </a:rPr>
              <a:t> + </a:t>
            </a:r>
            <a:r>
              <a:rPr lang="en-US" sz="1200">
                <a:solidFill>
                  <a:srgbClr val="D60093"/>
                </a:solidFill>
                <a:latin typeface="Courier New" charset="0"/>
              </a:rPr>
              <a:t>fibonacci(1)</a:t>
            </a:r>
          </a:p>
          <a:p>
            <a:pPr marL="342900" indent="-342900">
              <a:spcBef>
                <a:spcPct val="40000"/>
              </a:spcBef>
              <a:tabLst>
                <a:tab pos="1481138" algn="l"/>
              </a:tabLst>
            </a:pPr>
            <a:endParaRPr lang="en-US" sz="1200">
              <a:solidFill>
                <a:srgbClr val="D60093"/>
              </a:solidFill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1481138" algn="l"/>
              </a:tabLst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there is a SIGNIFICANT amount of redundancy in the recursive version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number of recursive calls &gt; number of loop iterations (by an exponential amount!)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1481138" algn="l"/>
              </a:tabLst>
            </a:pPr>
            <a:endParaRPr lang="en-US" sz="1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recursive version is MUCH slower than the iterative one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in fact, it bogs down on relatively small values of N</a:t>
            </a:r>
            <a:endParaRPr lang="en-US" sz="140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702675" cy="2514600"/>
          </a:xfrm>
        </p:spPr>
        <p:txBody>
          <a:bodyPr/>
          <a:lstStyle/>
          <a:p>
            <a:r>
              <a:rPr lang="en-US" dirty="0" smtClean="0"/>
              <a:t>many problems that can be solved with a loop can also be solved using recursion </a:t>
            </a:r>
          </a:p>
          <a:p>
            <a:pPr lvl="1"/>
            <a:r>
              <a:rPr lang="en-US" dirty="0" smtClean="0"/>
              <a:t>e.g., count the number of e's in a word</a:t>
            </a:r>
          </a:p>
          <a:p>
            <a:pPr lvl="1"/>
            <a:endParaRPr lang="en-US" dirty="0"/>
          </a:p>
          <a:p>
            <a:pPr marL="914400" lvl="1" indent="-230188">
              <a:buFont typeface="+mj-lt"/>
              <a:buAutoNum type="arabicPeriod"/>
            </a:pPr>
            <a:r>
              <a:rPr lang="en-US" sz="1600" dirty="0" smtClean="0">
                <a:latin typeface="Courier New"/>
                <a:cs typeface="Courier New"/>
              </a:rPr>
              <a:t>set a counter to 0</a:t>
            </a:r>
          </a:p>
          <a:p>
            <a:pPr marL="914400" lvl="1" indent="-230188">
              <a:buFont typeface="+mj-lt"/>
              <a:buAutoNum type="arabicPeriod"/>
            </a:pPr>
            <a:r>
              <a:rPr lang="en-US" sz="1600" dirty="0" smtClean="0">
                <a:latin typeface="Courier New"/>
                <a:cs typeface="Courier New"/>
              </a:rPr>
              <a:t>loop through each character in the word</a:t>
            </a:r>
          </a:p>
          <a:p>
            <a:pPr marL="1141412" lvl="3" indent="0">
              <a:buNone/>
            </a:pPr>
            <a:r>
              <a:rPr lang="en-US" sz="1600" dirty="0">
                <a:latin typeface="Courier New"/>
                <a:cs typeface="Courier New"/>
              </a:rPr>
              <a:t>if the character is 'e', increment the counter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EA1A3-4733-1349-8A09-C7972FB50FE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4038600"/>
            <a:ext cx="87026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9pPr>
          </a:lstStyle>
          <a:p>
            <a:r>
              <a:rPr lang="en-US" dirty="0" smtClean="0"/>
              <a:t>recursive approach:</a:t>
            </a:r>
          </a:p>
          <a:p>
            <a:pPr lvl="1"/>
            <a:r>
              <a:rPr lang="en-US" dirty="0" smtClean="0"/>
              <a:t>BASE CASE: empty string </a:t>
            </a:r>
            <a:r>
              <a:rPr lang="en-US" dirty="0" smtClean="0">
                <a:sym typeface="Wingdings"/>
              </a:rPr>
              <a:t> 0</a:t>
            </a:r>
          </a:p>
          <a:p>
            <a:pPr lvl="1"/>
            <a:r>
              <a:rPr lang="en-US" dirty="0" smtClean="0">
                <a:sym typeface="Wingdings"/>
              </a:rPr>
              <a:t>RECURSIVE CASE: calculate the # of e's in the substring starting at index 1, then add 1 if the first character in the string is an e</a:t>
            </a:r>
          </a:p>
          <a:p>
            <a:pPr lvl="1"/>
            <a:endParaRPr lang="en-US" sz="1400" dirty="0">
              <a:latin typeface="Courier New"/>
              <a:cs typeface="Courier New"/>
            </a:endParaRPr>
          </a:p>
          <a:p>
            <a:pPr marL="857250" lvl="2" indent="0"/>
            <a:r>
              <a:rPr lang="en-US" sz="1600" dirty="0" err="1" smtClean="0">
                <a:latin typeface="Courier New"/>
                <a:cs typeface="Courier New"/>
              </a:rPr>
              <a:t>eCountRec</a:t>
            </a:r>
            <a:r>
              <a:rPr lang="en-US" sz="1600" dirty="0" smtClean="0">
                <a:latin typeface="Courier New"/>
                <a:cs typeface="Courier New"/>
              </a:rPr>
              <a:t>("eerie") </a:t>
            </a:r>
            <a:r>
              <a:rPr lang="en-US" sz="1600" dirty="0" smtClean="0">
                <a:latin typeface="Courier New"/>
                <a:cs typeface="Courier New"/>
                <a:sym typeface="Wingdings"/>
              </a:rPr>
              <a:t> </a:t>
            </a:r>
            <a:r>
              <a:rPr lang="en-US" sz="1600" dirty="0" err="1" smtClean="0">
                <a:latin typeface="Courier New"/>
                <a:cs typeface="Courier New"/>
                <a:sym typeface="Wingdings"/>
              </a:rPr>
              <a:t>eCountRec</a:t>
            </a:r>
            <a:r>
              <a:rPr lang="en-US" sz="1600" dirty="0" smtClean="0">
                <a:latin typeface="Courier New"/>
                <a:cs typeface="Courier New"/>
                <a:sym typeface="Wingdings"/>
              </a:rPr>
              <a:t>("</a:t>
            </a:r>
            <a:r>
              <a:rPr lang="en-US" sz="1600" dirty="0" err="1" smtClean="0">
                <a:latin typeface="Courier New"/>
                <a:cs typeface="Courier New"/>
                <a:sym typeface="Wingdings"/>
              </a:rPr>
              <a:t>erie</a:t>
            </a:r>
            <a:r>
              <a:rPr lang="en-US" sz="1600" dirty="0" smtClean="0">
                <a:latin typeface="Courier New"/>
                <a:cs typeface="Courier New"/>
                <a:sym typeface="Wingdings"/>
              </a:rPr>
              <a:t>") + 1</a:t>
            </a:r>
          </a:p>
          <a:p>
            <a:pPr marL="857250" lvl="2" indent="0"/>
            <a:endParaRPr lang="en-US" sz="1600" dirty="0">
              <a:latin typeface="Courier New"/>
              <a:cs typeface="Courier New"/>
              <a:sym typeface="Wingdings"/>
            </a:endParaRPr>
          </a:p>
          <a:p>
            <a:pPr marL="857250" lvl="2" indent="0"/>
            <a:r>
              <a:rPr lang="en-US" sz="1600" dirty="0" err="1" smtClean="0">
                <a:latin typeface="Courier New"/>
                <a:cs typeface="Courier New"/>
                <a:sym typeface="Wingdings"/>
              </a:rPr>
              <a:t>eCountRec</a:t>
            </a:r>
            <a:r>
              <a:rPr lang="en-US" sz="1600" dirty="0" smtClean="0">
                <a:latin typeface="Courier New"/>
                <a:cs typeface="Courier New"/>
                <a:sym typeface="Wingdings"/>
              </a:rPr>
              <a:t>("Letter")  </a:t>
            </a:r>
            <a:r>
              <a:rPr lang="en-US" sz="1600" dirty="0" err="1" smtClean="0">
                <a:latin typeface="Courier New"/>
                <a:cs typeface="Courier New"/>
                <a:sym typeface="Wingdings"/>
              </a:rPr>
              <a:t>eCountRec</a:t>
            </a:r>
            <a:r>
              <a:rPr lang="en-US" sz="1600" dirty="0" smtClean="0">
                <a:latin typeface="Courier New"/>
                <a:cs typeface="Courier New"/>
                <a:sym typeface="Wingdings"/>
              </a:rPr>
              <a:t>("</a:t>
            </a:r>
            <a:r>
              <a:rPr lang="en-US" sz="1600" dirty="0" err="1" smtClean="0">
                <a:latin typeface="Courier New"/>
                <a:cs typeface="Courier New"/>
                <a:sym typeface="Wingdings"/>
              </a:rPr>
              <a:t>etter</a:t>
            </a:r>
            <a:r>
              <a:rPr lang="en-US" sz="1600" dirty="0" smtClean="0">
                <a:latin typeface="Courier New"/>
                <a:cs typeface="Courier New"/>
                <a:sym typeface="Wingdings"/>
              </a:rPr>
              <a:t>")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981728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eCount</a:t>
            </a:r>
            <a:r>
              <a:rPr lang="en-US" dirty="0" smtClean="0"/>
              <a:t> implementations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EA1A3-4733-1349-8A09-C7972FB50FE6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702675" cy="5181600"/>
          </a:xfrm>
        </p:spPr>
        <p:txBody>
          <a:bodyPr/>
          <a:lstStyle/>
          <a:p>
            <a:pPr marL="57150" indent="0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    public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eCountLoop</a:t>
            </a: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(String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str</a:t>
            </a: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) {</a:t>
            </a:r>
          </a:p>
          <a:p>
            <a:pPr marL="57150" indent="0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      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 count = 0;</a:t>
            </a:r>
          </a:p>
          <a:p>
            <a:pPr marL="57150" indent="0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       for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 = 0;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 &lt;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str.length</a:t>
            </a: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();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++) {</a:t>
            </a:r>
          </a:p>
          <a:p>
            <a:pPr marL="57150" indent="0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           if 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str.charAt</a:t>
            </a: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) == 'e') {</a:t>
            </a:r>
          </a:p>
          <a:p>
            <a:pPr marL="57150" indent="0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               count++;</a:t>
            </a:r>
          </a:p>
          <a:p>
            <a:pPr marL="57150" indent="0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           }</a:t>
            </a:r>
          </a:p>
          <a:p>
            <a:pPr marL="57150" indent="0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        }</a:t>
            </a:r>
          </a:p>
          <a:p>
            <a:pPr marL="57150" indent="0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       return count;</a:t>
            </a:r>
          </a:p>
          <a:p>
            <a:pPr marL="57150" indent="0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    }</a:t>
            </a:r>
          </a:p>
          <a:p>
            <a:pPr marL="57150" indent="0">
              <a:spcBef>
                <a:spcPts val="0"/>
              </a:spcBef>
            </a:pPr>
            <a:endParaRPr lang="en-US" sz="1400" dirty="0" smtClean="0">
              <a:solidFill>
                <a:schemeClr val="tx1"/>
              </a:solidFill>
              <a:latin typeface="Courier New"/>
              <a:ea typeface="ＭＳ Ｐゴシック" pitchFamily="-1" charset="-128"/>
              <a:cs typeface="Courier New"/>
            </a:endParaRPr>
          </a:p>
          <a:p>
            <a:pPr marL="57150" indent="0">
              <a:spcBef>
                <a:spcPts val="0"/>
              </a:spcBef>
            </a:pPr>
            <a:endParaRPr lang="en-US" sz="1400" dirty="0">
              <a:solidFill>
                <a:schemeClr val="tx1"/>
              </a:solidFill>
              <a:latin typeface="Courier New"/>
              <a:ea typeface="ＭＳ Ｐゴシック" pitchFamily="-1" charset="-128"/>
              <a:cs typeface="Courier New"/>
            </a:endParaRPr>
          </a:p>
          <a:p>
            <a:pPr marL="57150" indent="0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    public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eCountRec</a:t>
            </a: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(String </a:t>
            </a:r>
            <a:r>
              <a:rPr lang="en-US" sz="1400" dirty="0" err="1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str</a:t>
            </a:r>
            <a:r>
              <a:rPr lang="en-US" sz="1400" dirty="0">
                <a:solidFill>
                  <a:schemeClr val="tx1"/>
                </a:solidFill>
                <a:latin typeface="Courier New"/>
                <a:ea typeface="ＭＳ Ｐゴシック" pitchFamily="-1" charset="-128"/>
                <a:cs typeface="Courier New"/>
              </a:rPr>
              <a:t>) {</a:t>
            </a:r>
          </a:p>
          <a:p>
            <a:pPr marL="58738" lvl="1" indent="0">
              <a:buNone/>
            </a:pPr>
            <a:r>
              <a:rPr lang="en-US" sz="1400" dirty="0">
                <a:latin typeface="Courier New"/>
                <a:cs typeface="Courier New"/>
              </a:rPr>
              <a:t>        if (</a:t>
            </a:r>
            <a:r>
              <a:rPr lang="en-US" sz="1400" dirty="0" err="1">
                <a:latin typeface="Courier New"/>
                <a:cs typeface="Courier New"/>
              </a:rPr>
              <a:t>str.length</a:t>
            </a:r>
            <a:r>
              <a:rPr lang="en-US" sz="1400" dirty="0">
                <a:latin typeface="Courier New"/>
                <a:cs typeface="Courier New"/>
              </a:rPr>
              <a:t>() == 0) {</a:t>
            </a:r>
          </a:p>
          <a:p>
            <a:pPr marL="58738" lvl="1" indent="0">
              <a:buNone/>
            </a:pPr>
            <a:r>
              <a:rPr lang="en-US" sz="1400" dirty="0">
                <a:latin typeface="Courier New"/>
                <a:cs typeface="Courier New"/>
              </a:rPr>
              <a:t>            return 0;</a:t>
            </a:r>
          </a:p>
          <a:p>
            <a:pPr marL="58738" lvl="1" indent="0">
              <a:buNone/>
            </a:pPr>
            <a:r>
              <a:rPr lang="en-US" sz="1400" dirty="0">
                <a:latin typeface="Courier New"/>
                <a:cs typeface="Courier New"/>
              </a:rPr>
              <a:t>        }</a:t>
            </a:r>
          </a:p>
          <a:p>
            <a:pPr marL="58738" lvl="1" indent="0">
              <a:buNone/>
            </a:pPr>
            <a:r>
              <a:rPr lang="en-US" sz="1400" dirty="0">
                <a:latin typeface="Courier New"/>
                <a:cs typeface="Courier New"/>
              </a:rPr>
              <a:t>        else {</a:t>
            </a:r>
          </a:p>
          <a:p>
            <a:pPr marL="58738" lvl="1" indent="0">
              <a:buNone/>
            </a:pPr>
            <a:r>
              <a:rPr lang="en-US" sz="1400" dirty="0">
                <a:latin typeface="Courier New"/>
                <a:cs typeface="Courier New"/>
              </a:rPr>
              <a:t>            </a:t>
            </a:r>
            <a:r>
              <a:rPr lang="en-US" sz="1400" dirty="0" err="1">
                <a:latin typeface="Courier New"/>
                <a:cs typeface="Courier New"/>
              </a:rPr>
              <a:t>int</a:t>
            </a:r>
            <a:r>
              <a:rPr lang="en-US" sz="1400" dirty="0">
                <a:latin typeface="Courier New"/>
                <a:cs typeface="Courier New"/>
              </a:rPr>
              <a:t> count = </a:t>
            </a:r>
            <a:r>
              <a:rPr lang="en-US" sz="1400" dirty="0" err="1">
                <a:latin typeface="Courier New"/>
                <a:cs typeface="Courier New"/>
              </a:rPr>
              <a:t>this.eCountRec</a:t>
            </a:r>
            <a:r>
              <a:rPr lang="en-US" sz="1400" dirty="0">
                <a:latin typeface="Courier New"/>
                <a:cs typeface="Courier New"/>
              </a:rPr>
              <a:t>(</a:t>
            </a:r>
            <a:r>
              <a:rPr lang="en-US" sz="1400" dirty="0" err="1">
                <a:latin typeface="Courier New"/>
                <a:cs typeface="Courier New"/>
              </a:rPr>
              <a:t>str.substring</a:t>
            </a:r>
            <a:r>
              <a:rPr lang="en-US" sz="1400" dirty="0">
                <a:latin typeface="Courier New"/>
                <a:cs typeface="Courier New"/>
              </a:rPr>
              <a:t>(1, </a:t>
            </a:r>
            <a:r>
              <a:rPr lang="en-US" sz="1400" dirty="0" err="1">
                <a:latin typeface="Courier New"/>
                <a:cs typeface="Courier New"/>
              </a:rPr>
              <a:t>str.length</a:t>
            </a:r>
            <a:r>
              <a:rPr lang="en-US" sz="1400" dirty="0">
                <a:latin typeface="Courier New"/>
                <a:cs typeface="Courier New"/>
              </a:rPr>
              <a:t>()));</a:t>
            </a:r>
          </a:p>
          <a:p>
            <a:pPr marL="58738" lvl="1" indent="0">
              <a:buNone/>
            </a:pPr>
            <a:r>
              <a:rPr lang="en-US" sz="1400" dirty="0">
                <a:latin typeface="Courier New"/>
                <a:cs typeface="Courier New"/>
              </a:rPr>
              <a:t>            if (</a:t>
            </a:r>
            <a:r>
              <a:rPr lang="en-US" sz="1400" dirty="0" err="1">
                <a:latin typeface="Courier New"/>
                <a:cs typeface="Courier New"/>
              </a:rPr>
              <a:t>str.charAt</a:t>
            </a:r>
            <a:r>
              <a:rPr lang="en-US" sz="1400" dirty="0">
                <a:latin typeface="Courier New"/>
                <a:cs typeface="Courier New"/>
              </a:rPr>
              <a:t>(0) == 'e') {</a:t>
            </a:r>
          </a:p>
          <a:p>
            <a:pPr marL="58738" lvl="1" indent="0">
              <a:buNone/>
            </a:pPr>
            <a:r>
              <a:rPr lang="en-US" sz="1400" dirty="0">
                <a:latin typeface="Courier New"/>
                <a:cs typeface="Courier New"/>
              </a:rPr>
              <a:t>                count++;</a:t>
            </a:r>
          </a:p>
          <a:p>
            <a:pPr marL="58738" lvl="1" indent="0">
              <a:buNone/>
            </a:pPr>
            <a:r>
              <a:rPr lang="en-US" sz="1400" dirty="0">
                <a:latin typeface="Courier New"/>
                <a:cs typeface="Courier New"/>
              </a:rPr>
              <a:t>            }</a:t>
            </a:r>
          </a:p>
          <a:p>
            <a:pPr marL="58738" lvl="1" indent="0">
              <a:buNone/>
            </a:pPr>
            <a:r>
              <a:rPr lang="en-US" sz="1400" dirty="0">
                <a:latin typeface="Courier New"/>
                <a:cs typeface="Courier New"/>
              </a:rPr>
              <a:t>            return count;</a:t>
            </a:r>
          </a:p>
          <a:p>
            <a:pPr marL="58738" lvl="1" indent="0">
              <a:buNone/>
            </a:pPr>
            <a:r>
              <a:rPr lang="en-US" sz="1400" dirty="0">
                <a:latin typeface="Courier New"/>
                <a:cs typeface="Courier New"/>
              </a:rPr>
              <a:t>        }</a:t>
            </a:r>
          </a:p>
          <a:p>
            <a:pPr marL="58738" lvl="1" indent="0">
              <a:buNone/>
            </a:pPr>
            <a:r>
              <a:rPr lang="en-US" sz="1400" dirty="0">
                <a:latin typeface="Courier New"/>
                <a:cs typeface="Courier New"/>
              </a:rPr>
              <a:t>    </a:t>
            </a:r>
            <a:r>
              <a:rPr lang="en-US" sz="1400" dirty="0" smtClean="0">
                <a:latin typeface="Courier New"/>
                <a:cs typeface="Courier New"/>
              </a:rPr>
              <a:t>}</a:t>
            </a:r>
            <a:endParaRPr lang="en-US" sz="1400" dirty="0">
              <a:latin typeface="Courier New"/>
              <a:cs typeface="Courier New"/>
            </a:endParaRPr>
          </a:p>
          <a:p>
            <a:pPr marL="458788" lvl="2" indent="0"/>
            <a:endParaRPr lang="en-US" sz="1400" dirty="0" smtClean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097057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E9B22F8-236C-6D40-999C-8AAF5B194C3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O(N log N) sorts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1828800" algn="l"/>
                <a:tab pos="3208338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there are sorting algorithms that do better than insertion &amp; selection sorts</a:t>
            </a:r>
          </a:p>
          <a:p>
            <a:pPr>
              <a:tabLst>
                <a:tab pos="1828800" algn="l"/>
                <a:tab pos="3208338" algn="l"/>
              </a:tabLst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tabLst>
                <a:tab pos="1828800" algn="l"/>
                <a:tab pos="3208338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merge sort  &amp;  quick sort  are commonly used O(N log N) sorts</a:t>
            </a:r>
          </a:p>
          <a:p>
            <a:pPr lvl="1">
              <a:tabLst>
                <a:tab pos="1828800" algn="l"/>
                <a:tab pos="32083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recall from sequential vs. binary search examples:</a:t>
            </a:r>
          </a:p>
          <a:p>
            <a:pPr lvl="2">
              <a:tabLst>
                <a:tab pos="1828800" algn="l"/>
                <a:tab pos="32083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when N is large, log N is much smaller than N</a:t>
            </a:r>
          </a:p>
          <a:p>
            <a:pPr lvl="1">
              <a:tabLst>
                <a:tab pos="1828800" algn="l"/>
                <a:tab pos="32083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thus, when N is large, N log N is much smaller than 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</a:p>
          <a:p>
            <a:pPr lvl="1">
              <a:tabLst>
                <a:tab pos="1828800" algn="l"/>
                <a:tab pos="3208338" algn="l"/>
              </a:tabLst>
            </a:pPr>
            <a:endParaRPr lang="en-US" baseline="30000">
              <a:latin typeface="Arial Narrow" charset="0"/>
              <a:ea typeface="ＭＳ Ｐゴシック" charset="0"/>
            </a:endParaRPr>
          </a:p>
          <a:p>
            <a:pPr lvl="1">
              <a:tabLst>
                <a:tab pos="1828800" algn="l"/>
                <a:tab pos="3208338" algn="l"/>
              </a:tabLst>
            </a:pPr>
            <a:endParaRPr lang="en-US" baseline="30000">
              <a:latin typeface="Arial Narrow" charset="0"/>
              <a:ea typeface="ＭＳ Ｐゴシック" charset="0"/>
            </a:endParaRPr>
          </a:p>
          <a:p>
            <a:pPr lvl="1">
              <a:tabLst>
                <a:tab pos="1828800" algn="l"/>
                <a:tab pos="3208338" algn="l"/>
              </a:tabLst>
            </a:pPr>
            <a:endParaRPr lang="en-US" baseline="300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  <a:tabLst>
                <a:tab pos="1828800" algn="l"/>
                <a:tab pos="3208338" algn="l"/>
              </a:tabLst>
            </a:pPr>
            <a:r>
              <a:rPr lang="en-US" u="sng">
                <a:latin typeface="Arial Narrow" charset="0"/>
                <a:ea typeface="ＭＳ Ｐゴシック" charset="0"/>
              </a:rPr>
              <a:t>	     N	 N log N	            N</a:t>
            </a:r>
            <a:r>
              <a:rPr lang="en-US" u="sng" baseline="30000">
                <a:latin typeface="Arial Narrow" charset="0"/>
                <a:ea typeface="ＭＳ Ｐゴシック" charset="0"/>
              </a:rPr>
              <a:t>2	</a:t>
            </a:r>
          </a:p>
          <a:p>
            <a:pPr lvl="1">
              <a:buFont typeface="Wingdings" charset="0"/>
              <a:buNone/>
              <a:tabLst>
                <a:tab pos="1828800" algn="l"/>
                <a:tab pos="3208338" algn="l"/>
              </a:tabLst>
            </a:pPr>
            <a:endParaRPr lang="en-US" u="sng" baseline="300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  <a:tabLst>
                <a:tab pos="1828800" algn="l"/>
                <a:tab pos="32083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  1,000	  10,000	       1,000,000</a:t>
            </a:r>
          </a:p>
          <a:p>
            <a:pPr lvl="1">
              <a:buFont typeface="Wingdings" charset="0"/>
              <a:buNone/>
              <a:tabLst>
                <a:tab pos="1828800" algn="l"/>
                <a:tab pos="32083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  2,000	  22,000	       4,000,000</a:t>
            </a:r>
          </a:p>
          <a:p>
            <a:pPr lvl="1">
              <a:buFont typeface="Wingdings" charset="0"/>
              <a:buNone/>
              <a:tabLst>
                <a:tab pos="1828800" algn="l"/>
                <a:tab pos="32083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  4,000	  48,000	     16,000,000</a:t>
            </a:r>
          </a:p>
          <a:p>
            <a:pPr lvl="1">
              <a:buFont typeface="Wingdings" charset="0"/>
              <a:buNone/>
              <a:tabLst>
                <a:tab pos="1828800" algn="l"/>
                <a:tab pos="32083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  8,000	104,000	     64,000,000</a:t>
            </a:r>
          </a:p>
          <a:p>
            <a:pPr lvl="1">
              <a:buFont typeface="Wingdings" charset="0"/>
              <a:buNone/>
              <a:tabLst>
                <a:tab pos="1828800" algn="l"/>
                <a:tab pos="32083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16,000	224,000	   256,000,000</a:t>
            </a:r>
          </a:p>
          <a:p>
            <a:pPr lvl="1">
              <a:buFont typeface="Wingdings" charset="0"/>
              <a:buNone/>
              <a:tabLst>
                <a:tab pos="1828800" algn="l"/>
                <a:tab pos="32083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32,000	480,000	1,024,000,000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67400" y="4789488"/>
            <a:ext cx="3505200" cy="123031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they are both recursive algorithms</a:t>
            </a:r>
          </a:p>
          <a:p>
            <a:pPr marL="230188">
              <a:defRPr/>
            </a:pPr>
            <a:r>
              <a:rPr lang="en-US" sz="18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i.e., each breaks the list into pieces, calls itself to sort the smaller pieces, and combines the results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we want to convert a binary number into decimal</a:t>
            </a:r>
          </a:p>
          <a:p>
            <a:endParaRPr lang="en-US" sz="1100" dirty="0"/>
          </a:p>
          <a:p>
            <a:r>
              <a:rPr lang="en-US" dirty="0" smtClean="0">
                <a:solidFill>
                  <a:srgbClr val="000000"/>
                </a:solidFill>
              </a:rPr>
              <a:t>		11001</a:t>
            </a:r>
            <a:r>
              <a:rPr lang="en-US" baseline="-25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= 1*16</a:t>
            </a:r>
            <a:r>
              <a:rPr lang="en-US" baseline="-25000" dirty="0" smtClean="0">
                <a:solidFill>
                  <a:srgbClr val="000000"/>
                </a:solidFill>
              </a:rPr>
              <a:t>10</a:t>
            </a:r>
            <a:r>
              <a:rPr lang="en-US" dirty="0" smtClean="0">
                <a:solidFill>
                  <a:srgbClr val="000000"/>
                </a:solidFill>
              </a:rPr>
              <a:t> + 1*8 + 0*4</a:t>
            </a:r>
            <a:r>
              <a:rPr lang="en-US" baseline="-25000" dirty="0">
                <a:solidFill>
                  <a:srgbClr val="000000"/>
                </a:solidFill>
              </a:rPr>
              <a:t>10</a:t>
            </a:r>
            <a:r>
              <a:rPr lang="en-US" dirty="0" smtClean="0">
                <a:solidFill>
                  <a:srgbClr val="000000"/>
                </a:solidFill>
              </a:rPr>
              <a:t> + 0*2</a:t>
            </a:r>
            <a:r>
              <a:rPr lang="en-US" baseline="-25000" dirty="0">
                <a:solidFill>
                  <a:srgbClr val="000000"/>
                </a:solidFill>
              </a:rPr>
              <a:t>10</a:t>
            </a:r>
            <a:r>
              <a:rPr lang="en-US" dirty="0" smtClean="0">
                <a:solidFill>
                  <a:srgbClr val="000000"/>
                </a:solidFill>
              </a:rPr>
              <a:t> + 1*1</a:t>
            </a:r>
            <a:r>
              <a:rPr lang="en-US" baseline="-25000" dirty="0">
                <a:solidFill>
                  <a:srgbClr val="000000"/>
                </a:solidFill>
              </a:rPr>
              <a:t>10</a:t>
            </a:r>
            <a:r>
              <a:rPr lang="en-US" dirty="0" smtClean="0">
                <a:solidFill>
                  <a:srgbClr val="000000"/>
                </a:solidFill>
              </a:rPr>
              <a:t> = 25</a:t>
            </a:r>
            <a:r>
              <a:rPr lang="en-US" baseline="-25000" dirty="0" smtClean="0">
                <a:solidFill>
                  <a:srgbClr val="000000"/>
                </a:solidFill>
              </a:rPr>
              <a:t>10</a:t>
            </a:r>
          </a:p>
          <a:p>
            <a:endParaRPr lang="en-US" baseline="-25000" dirty="0">
              <a:solidFill>
                <a:srgbClr val="000000"/>
              </a:solidFill>
            </a:endParaRPr>
          </a:p>
          <a:p>
            <a:endParaRPr lang="en-US" baseline="-25000" dirty="0" smtClean="0">
              <a:solidFill>
                <a:srgbClr val="000000"/>
              </a:solidFill>
            </a:endParaRPr>
          </a:p>
          <a:p>
            <a:pPr marL="800100" lvl="2" indent="-342900">
              <a:buFont typeface="Wingdings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looping solution</a:t>
            </a:r>
          </a:p>
          <a:p>
            <a:pPr marL="800100" lvl="2" indent="-342900">
              <a:buFont typeface="Wingdings" charset="2"/>
              <a:buChar char="§"/>
            </a:pPr>
            <a:endParaRPr lang="en-US" dirty="0">
              <a:solidFill>
                <a:srgbClr val="000000"/>
              </a:solidFill>
            </a:endParaRPr>
          </a:p>
          <a:p>
            <a:pPr marL="1200150" lvl="3" indent="-287338">
              <a:buFont typeface="+mj-lt"/>
              <a:buAutoNum type="arabicPeriod"/>
            </a:pP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set a sum to 0</a:t>
            </a:r>
          </a:p>
          <a:p>
            <a:pPr marL="1200150" lvl="3" indent="-287338">
              <a:buFont typeface="+mj-lt"/>
              <a:buAutoNum type="arabicPeriod"/>
            </a:pP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loop through the bits, going from right to left</a:t>
            </a:r>
          </a:p>
          <a:p>
            <a:pPr marL="1200150" lvl="4" indent="-287338">
              <a:buNone/>
            </a:pP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if bit is 1, add corresponding power of 2 to the sum</a:t>
            </a:r>
          </a:p>
          <a:p>
            <a:endParaRPr lang="en-US" sz="1400" baseline="-250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400" baseline="-250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800100" lvl="2" indent="-342900">
              <a:buFont typeface="Wingdings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recursive solution</a:t>
            </a:r>
            <a:endParaRPr lang="en-US" dirty="0">
              <a:solidFill>
                <a:srgbClr val="000000"/>
              </a:solidFill>
            </a:endParaRPr>
          </a:p>
          <a:p>
            <a:pPr marL="857250" lvl="2" indent="0"/>
            <a:r>
              <a:rPr lang="en-US" dirty="0"/>
              <a:t>BASE CASE: empty string </a:t>
            </a:r>
            <a:r>
              <a:rPr lang="en-US" dirty="0">
                <a:sym typeface="Wingdings"/>
              </a:rPr>
              <a:t> 0</a:t>
            </a:r>
          </a:p>
          <a:p>
            <a:pPr marL="857250" lvl="2" indent="0"/>
            <a:r>
              <a:rPr lang="en-US" dirty="0">
                <a:sym typeface="Wingdings"/>
              </a:rPr>
              <a:t>RECURSIVE CASE: </a:t>
            </a:r>
            <a:r>
              <a:rPr lang="en-US" dirty="0" smtClean="0">
                <a:sym typeface="Wingdings"/>
              </a:rPr>
              <a:t>convert the substring up to the last character, multiply by 2, then add 1 if the last bit is a 1</a:t>
            </a:r>
            <a:endParaRPr lang="en-US" dirty="0">
              <a:sym typeface="Wingdings"/>
            </a:endParaRPr>
          </a:p>
          <a:p>
            <a:pPr lvl="1"/>
            <a:endParaRPr lang="en-US" sz="1400" dirty="0">
              <a:latin typeface="Courier New"/>
              <a:cs typeface="Courier New"/>
            </a:endParaRPr>
          </a:p>
          <a:p>
            <a:pPr marL="857250" lvl="2" indent="0"/>
            <a:r>
              <a:rPr lang="en-US" sz="1600" dirty="0" err="1" smtClean="0">
                <a:latin typeface="Courier New"/>
                <a:cs typeface="Courier New"/>
              </a:rPr>
              <a:t>valueOfRec</a:t>
            </a:r>
            <a:r>
              <a:rPr lang="en-US" sz="1600" dirty="0" smtClean="0">
                <a:latin typeface="Courier New"/>
                <a:cs typeface="Courier New"/>
              </a:rPr>
              <a:t>("11001"</a:t>
            </a:r>
            <a:r>
              <a:rPr lang="en-US" sz="1600" dirty="0">
                <a:latin typeface="Courier New"/>
                <a:cs typeface="Courier New"/>
              </a:rPr>
              <a:t>) </a:t>
            </a:r>
            <a:r>
              <a:rPr lang="en-US" sz="1600" dirty="0">
                <a:latin typeface="Courier New"/>
                <a:cs typeface="Courier New"/>
                <a:sym typeface="Wingdings"/>
              </a:rPr>
              <a:t> </a:t>
            </a:r>
            <a:r>
              <a:rPr lang="en-US" sz="1600" dirty="0" smtClean="0">
                <a:latin typeface="Courier New"/>
                <a:cs typeface="Courier New"/>
                <a:sym typeface="Wingdings"/>
              </a:rPr>
              <a:t>2*</a:t>
            </a:r>
            <a:r>
              <a:rPr lang="en-US" sz="1600" dirty="0" err="1" smtClean="0">
                <a:latin typeface="Courier New"/>
                <a:cs typeface="Courier New"/>
                <a:sym typeface="Wingdings"/>
              </a:rPr>
              <a:t>valueOfRec</a:t>
            </a:r>
            <a:r>
              <a:rPr lang="en-US" sz="1600" dirty="0" smtClean="0">
                <a:latin typeface="Courier New"/>
                <a:cs typeface="Courier New"/>
                <a:sym typeface="Wingdings"/>
              </a:rPr>
              <a:t>("1100"</a:t>
            </a:r>
            <a:r>
              <a:rPr lang="en-US" sz="1600" dirty="0">
                <a:latin typeface="Courier New"/>
                <a:cs typeface="Courier New"/>
                <a:sym typeface="Wingdings"/>
              </a:rPr>
              <a:t>) + 1</a:t>
            </a:r>
          </a:p>
          <a:p>
            <a:pPr marL="857250" lvl="2" indent="0"/>
            <a:endParaRPr lang="en-US" sz="1600" dirty="0">
              <a:latin typeface="Courier New"/>
              <a:cs typeface="Courier New"/>
              <a:sym typeface="Wingding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EA1A3-4733-1349-8A09-C7972FB50FE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48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8534400" cy="55626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public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binValueLoop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(String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bitString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total = 0;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posValue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= 1;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for 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bitString.length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()-1;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&gt;= 0;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--) {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if (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bitString.charAt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 == '1') {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    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total +=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posValue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posValue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*= 2;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}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return 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total;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endParaRPr lang="en-US" sz="14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spcBef>
                <a:spcPts val="0"/>
              </a:spcBef>
            </a:pP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public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binValueRec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(String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bitString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if 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bitString.length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() == 0) {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return 0;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}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else {</a:t>
            </a: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 String prefix =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bitString.substring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(0,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bitString.length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()-1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value = 2*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this.binValueRec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(prefix)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if (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bitString.charAt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bitString.length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()-1) == '1') {</a:t>
            </a: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value++;</a:t>
            </a: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return value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EA1A3-4733-1349-8A09-C7972FB50FE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97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a different task: generating all of the bit sequences of a given length</a:t>
            </a:r>
          </a:p>
          <a:p>
            <a:endParaRPr lang="en-US" dirty="0"/>
          </a:p>
          <a:p>
            <a:pPr marL="457200" lvl="1" indent="0">
              <a:buNone/>
              <a:tabLst>
                <a:tab pos="2225675" algn="l"/>
              </a:tabLst>
            </a:pPr>
            <a:r>
              <a:rPr lang="en-US" sz="1400" dirty="0" err="1" smtClean="0">
                <a:latin typeface="Courier New"/>
                <a:cs typeface="Courier New"/>
              </a:rPr>
              <a:t>showBits</a:t>
            </a:r>
            <a:r>
              <a:rPr lang="en-US" sz="1400" dirty="0" smtClean="0">
                <a:latin typeface="Courier New"/>
                <a:cs typeface="Courier New"/>
              </a:rPr>
              <a:t>(2) </a:t>
            </a:r>
            <a:r>
              <a:rPr lang="en-US" sz="1400" dirty="0" smtClean="0">
                <a:latin typeface="Courier New"/>
                <a:cs typeface="Courier New"/>
                <a:sym typeface="Wingdings"/>
              </a:rPr>
              <a:t>	00		</a:t>
            </a:r>
            <a:r>
              <a:rPr lang="en-US" sz="1400" dirty="0" err="1" smtClean="0">
                <a:latin typeface="Courier New"/>
                <a:cs typeface="Courier New"/>
              </a:rPr>
              <a:t>showBits</a:t>
            </a:r>
            <a:r>
              <a:rPr lang="en-US" sz="1400" dirty="0" smtClean="0">
                <a:latin typeface="Courier New"/>
                <a:cs typeface="Courier New"/>
              </a:rPr>
              <a:t>(3)  </a:t>
            </a:r>
            <a:r>
              <a:rPr lang="en-US" sz="1400" dirty="0" smtClean="0">
                <a:latin typeface="Courier New"/>
                <a:cs typeface="Courier New"/>
                <a:sym typeface="Wingdings"/>
              </a:rPr>
              <a:t>	000</a:t>
            </a:r>
          </a:p>
          <a:p>
            <a:pPr marL="457200" lvl="1" indent="0">
              <a:buNone/>
              <a:tabLst>
                <a:tab pos="2225675" algn="l"/>
              </a:tabLst>
            </a:pPr>
            <a:r>
              <a:rPr lang="en-US" sz="1400" dirty="0" smtClean="0">
                <a:latin typeface="Courier New"/>
                <a:cs typeface="Courier New"/>
                <a:sym typeface="Wingdings"/>
              </a:rPr>
              <a:t>	01			</a:t>
            </a:r>
            <a:r>
              <a:rPr lang="en-US" sz="1400" dirty="0">
                <a:latin typeface="Courier New"/>
                <a:cs typeface="Courier New"/>
                <a:sym typeface="Wingdings"/>
              </a:rPr>
              <a:t>	</a:t>
            </a:r>
            <a:r>
              <a:rPr lang="en-US" sz="1400" dirty="0" smtClean="0">
                <a:latin typeface="Courier New"/>
                <a:cs typeface="Courier New"/>
                <a:sym typeface="Wingdings"/>
              </a:rPr>
              <a:t>001</a:t>
            </a:r>
          </a:p>
          <a:p>
            <a:pPr marL="457200" lvl="1" indent="0">
              <a:buNone/>
              <a:tabLst>
                <a:tab pos="2225675" algn="l"/>
              </a:tabLst>
            </a:pPr>
            <a:r>
              <a:rPr lang="en-US" sz="1400" dirty="0" smtClean="0">
                <a:latin typeface="Courier New"/>
                <a:cs typeface="Courier New"/>
                <a:sym typeface="Wingdings"/>
              </a:rPr>
              <a:t>	10			</a:t>
            </a:r>
            <a:r>
              <a:rPr lang="en-US" sz="1400" dirty="0">
                <a:latin typeface="Courier New"/>
                <a:cs typeface="Courier New"/>
                <a:sym typeface="Wingdings"/>
              </a:rPr>
              <a:t>	</a:t>
            </a:r>
            <a:r>
              <a:rPr lang="en-US" sz="1400" dirty="0" smtClean="0">
                <a:latin typeface="Courier New"/>
                <a:cs typeface="Courier New"/>
                <a:sym typeface="Wingdings"/>
              </a:rPr>
              <a:t>010</a:t>
            </a:r>
          </a:p>
          <a:p>
            <a:pPr marL="457200" lvl="1" indent="0">
              <a:buNone/>
              <a:tabLst>
                <a:tab pos="2225675" algn="l"/>
              </a:tabLst>
            </a:pPr>
            <a:r>
              <a:rPr lang="en-US" sz="1400" dirty="0" smtClean="0">
                <a:latin typeface="Courier New"/>
                <a:cs typeface="Courier New"/>
                <a:sym typeface="Wingdings"/>
              </a:rPr>
              <a:t>	11			</a:t>
            </a:r>
            <a:r>
              <a:rPr lang="en-US" sz="1400" dirty="0">
                <a:latin typeface="Courier New"/>
                <a:cs typeface="Courier New"/>
                <a:sym typeface="Wingdings"/>
              </a:rPr>
              <a:t>	</a:t>
            </a:r>
            <a:r>
              <a:rPr lang="en-US" sz="1400" dirty="0" smtClean="0">
                <a:latin typeface="Courier New"/>
                <a:cs typeface="Courier New"/>
                <a:sym typeface="Wingdings"/>
              </a:rPr>
              <a:t>011</a:t>
            </a:r>
          </a:p>
          <a:p>
            <a:pPr marL="457200" lvl="1" indent="0">
              <a:buNone/>
              <a:tabLst>
                <a:tab pos="2225675" algn="l"/>
              </a:tabLst>
            </a:pPr>
            <a:r>
              <a:rPr lang="en-US" sz="1400" dirty="0" smtClean="0">
                <a:latin typeface="Courier New"/>
                <a:cs typeface="Courier New"/>
                <a:sym typeface="Wingdings"/>
              </a:rPr>
              <a:t>				</a:t>
            </a:r>
            <a:r>
              <a:rPr lang="en-US" sz="1400" dirty="0">
                <a:latin typeface="Courier New"/>
                <a:cs typeface="Courier New"/>
                <a:sym typeface="Wingdings"/>
              </a:rPr>
              <a:t>	</a:t>
            </a:r>
            <a:r>
              <a:rPr lang="en-US" sz="1400" dirty="0" smtClean="0">
                <a:latin typeface="Courier New"/>
                <a:cs typeface="Courier New"/>
                <a:sym typeface="Wingdings"/>
              </a:rPr>
              <a:t>100</a:t>
            </a:r>
          </a:p>
          <a:p>
            <a:pPr marL="457200" lvl="1" indent="0">
              <a:buNone/>
              <a:tabLst>
                <a:tab pos="2225675" algn="l"/>
              </a:tabLst>
            </a:pPr>
            <a:r>
              <a:rPr lang="en-US" sz="1400" dirty="0" smtClean="0">
                <a:latin typeface="Courier New"/>
                <a:cs typeface="Courier New"/>
                <a:sym typeface="Wingdings"/>
              </a:rPr>
              <a:t>				</a:t>
            </a:r>
            <a:r>
              <a:rPr lang="en-US" sz="1400" dirty="0">
                <a:latin typeface="Courier New"/>
                <a:cs typeface="Courier New"/>
                <a:sym typeface="Wingdings"/>
              </a:rPr>
              <a:t>	</a:t>
            </a:r>
            <a:r>
              <a:rPr lang="en-US" sz="1400" dirty="0" smtClean="0">
                <a:latin typeface="Courier New"/>
                <a:cs typeface="Courier New"/>
                <a:sym typeface="Wingdings"/>
              </a:rPr>
              <a:t>101</a:t>
            </a:r>
          </a:p>
          <a:p>
            <a:pPr marL="457200" lvl="1" indent="0">
              <a:buNone/>
              <a:tabLst>
                <a:tab pos="2225675" algn="l"/>
              </a:tabLst>
            </a:pPr>
            <a:r>
              <a:rPr lang="en-US" sz="1400" dirty="0" smtClean="0">
                <a:latin typeface="Courier New"/>
                <a:cs typeface="Courier New"/>
                <a:sym typeface="Wingdings"/>
              </a:rPr>
              <a:t>				</a:t>
            </a:r>
            <a:r>
              <a:rPr lang="en-US" sz="1400" dirty="0">
                <a:latin typeface="Courier New"/>
                <a:cs typeface="Courier New"/>
                <a:sym typeface="Wingdings"/>
              </a:rPr>
              <a:t>	</a:t>
            </a:r>
            <a:r>
              <a:rPr lang="en-US" sz="1400" dirty="0" smtClean="0">
                <a:latin typeface="Courier New"/>
                <a:cs typeface="Courier New"/>
                <a:sym typeface="Wingdings"/>
              </a:rPr>
              <a:t>110</a:t>
            </a:r>
          </a:p>
          <a:p>
            <a:pPr marL="457200" lvl="1" indent="0">
              <a:buNone/>
              <a:tabLst>
                <a:tab pos="2225675" algn="l"/>
              </a:tabLst>
            </a:pPr>
            <a:r>
              <a:rPr lang="en-US" sz="1400" dirty="0" smtClean="0">
                <a:latin typeface="Courier New"/>
                <a:cs typeface="Courier New"/>
                <a:sym typeface="Wingdings"/>
              </a:rPr>
              <a:t>				</a:t>
            </a:r>
            <a:r>
              <a:rPr lang="en-US" sz="1400" dirty="0">
                <a:latin typeface="Courier New"/>
                <a:cs typeface="Courier New"/>
                <a:sym typeface="Wingdings"/>
              </a:rPr>
              <a:t>	</a:t>
            </a:r>
            <a:r>
              <a:rPr lang="en-US" sz="1400" dirty="0" smtClean="0">
                <a:latin typeface="Courier New"/>
                <a:cs typeface="Courier New"/>
                <a:sym typeface="Wingdings"/>
              </a:rPr>
              <a:t>111</a:t>
            </a:r>
          </a:p>
          <a:p>
            <a:pPr lvl="2"/>
            <a:r>
              <a:rPr lang="en-US" dirty="0">
                <a:sym typeface="Wingdings"/>
              </a:rPr>
              <a:t>	</a:t>
            </a:r>
            <a:r>
              <a:rPr lang="en-US" dirty="0" smtClean="0">
                <a:sym typeface="Wingdings"/>
              </a:rPr>
              <a:t>		</a:t>
            </a:r>
          </a:p>
          <a:p>
            <a:r>
              <a:rPr lang="en-US" dirty="0" smtClean="0">
                <a:sym typeface="Wingdings"/>
              </a:rPr>
              <a:t>this is a difficult task to complete using a loop, but fairly easy with recursion</a:t>
            </a:r>
          </a:p>
          <a:p>
            <a:pPr lvl="1"/>
            <a:r>
              <a:rPr lang="en-US" dirty="0" smtClean="0">
                <a:sym typeface="Wingdings"/>
              </a:rPr>
              <a:t>but, need an extra parameter, representing a prefix for the sequences</a:t>
            </a:r>
          </a:p>
          <a:p>
            <a:pPr lvl="2"/>
            <a:r>
              <a:rPr lang="en-US" dirty="0" smtClean="0">
                <a:sym typeface="Wingdings"/>
              </a:rPr>
              <a:t>start with </a:t>
            </a:r>
            <a:r>
              <a:rPr lang="en-US" sz="1800" dirty="0" err="1" smtClean="0">
                <a:latin typeface="Courier New"/>
                <a:cs typeface="Courier New"/>
                <a:sym typeface="Wingdings"/>
              </a:rPr>
              <a:t>showBits</a:t>
            </a:r>
            <a:r>
              <a:rPr lang="en-US" sz="1800" dirty="0" smtClean="0">
                <a:latin typeface="Courier New"/>
                <a:cs typeface="Courier New"/>
                <a:sym typeface="Wingdings"/>
              </a:rPr>
              <a:t>(3, "")</a:t>
            </a:r>
          </a:p>
          <a:p>
            <a:pPr lvl="1"/>
            <a:endParaRPr lang="en-US" dirty="0">
              <a:sym typeface="Wingdings"/>
            </a:endParaRPr>
          </a:p>
          <a:p>
            <a:pPr lvl="1"/>
            <a:r>
              <a:rPr lang="en-US" dirty="0" smtClean="0">
                <a:sym typeface="Wingdings"/>
              </a:rPr>
              <a:t>BASE CASE: if the prefix is the desired length, print it</a:t>
            </a:r>
          </a:p>
          <a:p>
            <a:pPr lvl="1"/>
            <a:r>
              <a:rPr lang="en-US" dirty="0" smtClean="0">
                <a:sym typeface="Wingdings"/>
              </a:rPr>
              <a:t>RECURSIVE CASE: otherwise, print all sequences with prefix+"0", followed by all sequences with prefix+"1"</a:t>
            </a:r>
          </a:p>
          <a:p>
            <a:pPr lvl="1"/>
            <a:endParaRPr lang="en-US" dirty="0" smtClean="0">
              <a:sym typeface="Wingdings"/>
            </a:endParaRPr>
          </a:p>
          <a:p>
            <a:endParaRPr lang="en-US" dirty="0">
              <a:sym typeface="Wingding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EA1A3-4733-1349-8A09-C7972FB50FE6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40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showBits</a:t>
            </a:r>
            <a:r>
              <a:rPr lang="en-US" dirty="0" smtClean="0"/>
              <a:t>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839200" cy="55626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public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showBits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len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this.showBits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len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"");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private void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showBits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len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String prefix) {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if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prefix.length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 ==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len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System.out.println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(prefix);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else {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this.showBits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len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prefix+"0");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this.showBits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len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prefix+"1");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pPr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pPr>
              <a:spcBef>
                <a:spcPts val="0"/>
              </a:spcBef>
            </a:pPr>
            <a:endParaRPr lang="en-US" sz="14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Courier New"/>
              <a:cs typeface="Courier New"/>
              <a:sym typeface="Wingdings"/>
            </a:endParaRPr>
          </a:p>
          <a:p>
            <a:pPr>
              <a:spcBef>
                <a:spcPts val="0"/>
              </a:spcBef>
            </a:pPr>
            <a:endParaRPr lang="en-US" dirty="0" smtClean="0">
              <a:sym typeface="Wingdings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sym typeface="Wingdings"/>
              </a:rPr>
              <a:t>we </a:t>
            </a:r>
            <a:r>
              <a:rPr lang="en-US" dirty="0">
                <a:sym typeface="Wingdings"/>
              </a:rPr>
              <a:t>will see more examples of recursion in CSC321</a:t>
            </a:r>
            <a:endParaRPr lang="en-US" dirty="0"/>
          </a:p>
          <a:p>
            <a:pPr>
              <a:spcBef>
                <a:spcPts val="0"/>
              </a:spcBef>
            </a:pP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EA1A3-4733-1349-8A09-C7972FB50FE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714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CD331D6-A2EC-E346-81DF-6A02012C05E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Recursion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recursive algorithm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one that refers to itself when solving a problem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to solve a problem, break into smaller instances of problem, solve &amp; combine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recursion can be a powerful design &amp; problem-solving technique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examples: binary search, merge sort, hierarchical data structures, …</a:t>
            </a:r>
          </a:p>
        </p:txBody>
      </p:sp>
      <p:sp>
        <p:nvSpPr>
          <p:cNvPr id="343044" name="Rectangle 4"/>
          <p:cNvSpPr>
            <a:spLocks noChangeArrowheads="1"/>
          </p:cNvSpPr>
          <p:nvPr/>
        </p:nvSpPr>
        <p:spPr bwMode="auto">
          <a:xfrm>
            <a:off x="685800" y="3124200"/>
            <a:ext cx="87026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classic (but silly) examples:</a:t>
            </a:r>
          </a:p>
          <a:p>
            <a:pPr marL="342900" indent="-342900">
              <a:spcBef>
                <a:spcPct val="20000"/>
              </a:spcBef>
            </a:pPr>
            <a:endParaRPr lang="en-US" sz="8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Fibonacci numbers: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1</a:t>
            </a:r>
            <a:r>
              <a:rPr lang="en-US" sz="2000" baseline="30000">
                <a:latin typeface="Arial Narrow" charset="0"/>
              </a:rPr>
              <a:t>st</a:t>
            </a:r>
            <a:r>
              <a:rPr lang="en-US" sz="2000">
                <a:latin typeface="Arial Narrow" charset="0"/>
              </a:rPr>
              <a:t> Fibonacci number = 1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2</a:t>
            </a:r>
            <a:r>
              <a:rPr lang="en-US" sz="2000" baseline="30000">
                <a:latin typeface="Arial Narrow" charset="0"/>
              </a:rPr>
              <a:t>nd</a:t>
            </a:r>
            <a:r>
              <a:rPr lang="en-US" sz="2000">
                <a:latin typeface="Arial Narrow" charset="0"/>
              </a:rPr>
              <a:t> Fibonacci number = 1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Nth Fibonacci number = (N-1)th Fibonacci number + (N-2)th Fibonacci number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Euclid's algorithm to find the Greatest Common Divisor (GCD) of a and b (a ≥ b)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if a % b == 0, the GCD(a, b) = b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otherwise, GCD(a, b)  =  GCD(b, a % b)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29694DC-5E09-3A4A-882B-0CF29E535CD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Recursive methods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029200"/>
            <a:ext cx="8534400" cy="1981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these are classic examples, but pretty STUPID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both can be easily implemented using iteration (i.e., loops)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recursive approach to Fibonacci has huge redundancy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look at better examples later, but first analyze these simple ones</a:t>
            </a:r>
          </a:p>
        </p:txBody>
      </p:sp>
      <p:sp>
        <p:nvSpPr>
          <p:cNvPr id="41989" name="Text Box 4"/>
          <p:cNvSpPr txBox="1">
            <a:spLocks noChangeArrowheads="1"/>
          </p:cNvSpPr>
          <p:nvPr/>
        </p:nvSpPr>
        <p:spPr bwMode="auto">
          <a:xfrm>
            <a:off x="762000" y="1371600"/>
            <a:ext cx="3810000" cy="310854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>
                <a:latin typeface="Courier New" charset="0"/>
              </a:rPr>
              <a:t>/**</a:t>
            </a:r>
          </a:p>
          <a:p>
            <a:r>
              <a:rPr lang="en-US" sz="1400" dirty="0">
                <a:latin typeface="Courier New" charset="0"/>
              </a:rPr>
              <a:t> * Computes Nth Fibonacci number.</a:t>
            </a:r>
          </a:p>
          <a:p>
            <a:r>
              <a:rPr lang="en-US" sz="1400" dirty="0">
                <a:latin typeface="Courier New" charset="0"/>
              </a:rPr>
              <a:t> *  @</a:t>
            </a:r>
            <a:r>
              <a:rPr lang="en-US" sz="1400" dirty="0" err="1">
                <a:latin typeface="Courier New" charset="0"/>
              </a:rPr>
              <a:t>param</a:t>
            </a:r>
            <a:r>
              <a:rPr lang="en-US" sz="1400" dirty="0">
                <a:latin typeface="Courier New" charset="0"/>
              </a:rPr>
              <a:t> N sequence index</a:t>
            </a:r>
          </a:p>
          <a:p>
            <a:r>
              <a:rPr lang="en-US" sz="1400" dirty="0">
                <a:latin typeface="Courier New" charset="0"/>
              </a:rPr>
              <a:t> *  @returns Nth Fibonacci number</a:t>
            </a:r>
          </a:p>
          <a:p>
            <a:r>
              <a:rPr lang="en-US" sz="1400" dirty="0">
                <a:latin typeface="Courier New" charset="0"/>
              </a:rPr>
              <a:t> */</a:t>
            </a:r>
          </a:p>
          <a:p>
            <a:r>
              <a:rPr lang="en-US" sz="1400" dirty="0">
                <a:latin typeface="Courier New" charset="0"/>
              </a:rPr>
              <a:t>public 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fibonacci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N</a:t>
            </a:r>
            <a:r>
              <a:rPr lang="en-US" sz="1400" dirty="0" smtClean="0">
                <a:latin typeface="Courier New" charset="0"/>
              </a:rPr>
              <a:t>) {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if (N &lt;= 2) {</a:t>
            </a:r>
          </a:p>
          <a:p>
            <a:r>
              <a:rPr lang="en-US" sz="1400" dirty="0">
                <a:latin typeface="Courier New" charset="0"/>
              </a:rPr>
              <a:t>    return 1;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  else {</a:t>
            </a:r>
          </a:p>
          <a:p>
            <a:r>
              <a:rPr lang="en-US" sz="1400" dirty="0">
                <a:latin typeface="Courier New" charset="0"/>
              </a:rPr>
              <a:t>    return </a:t>
            </a:r>
            <a:r>
              <a:rPr lang="en-US" sz="1400" dirty="0" err="1" smtClean="0">
                <a:solidFill>
                  <a:srgbClr val="FF0000"/>
                </a:solidFill>
                <a:latin typeface="Courier New" charset="0"/>
              </a:rPr>
              <a:t>this.f</a:t>
            </a:r>
            <a:r>
              <a:rPr lang="en-US" sz="1400" dirty="0" err="1" smtClean="0">
                <a:solidFill>
                  <a:schemeClr val="tx2"/>
                </a:solidFill>
                <a:latin typeface="Courier New" charset="0"/>
              </a:rPr>
              <a:t>ibonacci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(N-1)</a:t>
            </a:r>
            <a:r>
              <a:rPr lang="en-US" sz="1400" dirty="0">
                <a:latin typeface="Courier New" charset="0"/>
              </a:rPr>
              <a:t> +</a:t>
            </a:r>
          </a:p>
          <a:p>
            <a:r>
              <a:rPr lang="en-US" sz="1400" dirty="0">
                <a:latin typeface="Courier New" charset="0"/>
              </a:rPr>
              <a:t>           </a:t>
            </a:r>
            <a:r>
              <a:rPr lang="en-US" sz="1400" dirty="0" err="1" smtClean="0">
                <a:solidFill>
                  <a:srgbClr val="FF0000"/>
                </a:solidFill>
                <a:latin typeface="Courier New" charset="0"/>
              </a:rPr>
              <a:t>this.fi</a:t>
            </a:r>
            <a:r>
              <a:rPr lang="en-US" sz="1400" dirty="0" err="1" smtClean="0">
                <a:solidFill>
                  <a:schemeClr val="tx2"/>
                </a:solidFill>
                <a:latin typeface="Courier New" charset="0"/>
              </a:rPr>
              <a:t>bonacci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(N-2)</a:t>
            </a:r>
            <a:r>
              <a:rPr lang="en-US" sz="1400" dirty="0">
                <a:latin typeface="Courier New" charset="0"/>
              </a:rPr>
              <a:t>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41990" name="Text Box 5"/>
          <p:cNvSpPr txBox="1">
            <a:spLocks noChangeArrowheads="1"/>
          </p:cNvSpPr>
          <p:nvPr/>
        </p:nvSpPr>
        <p:spPr bwMode="auto">
          <a:xfrm>
            <a:off x="4724400" y="1371600"/>
            <a:ext cx="4572000" cy="310854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>
                <a:latin typeface="Courier New" charset="0"/>
              </a:rPr>
              <a:t>/**</a:t>
            </a:r>
          </a:p>
          <a:p>
            <a:r>
              <a:rPr lang="en-US" sz="1400" dirty="0">
                <a:latin typeface="Courier New" charset="0"/>
              </a:rPr>
              <a:t> * Computes Greatest Common Denominator.</a:t>
            </a:r>
          </a:p>
          <a:p>
            <a:r>
              <a:rPr lang="en-US" sz="1400" dirty="0">
                <a:latin typeface="Courier New" charset="0"/>
              </a:rPr>
              <a:t> *  @</a:t>
            </a:r>
            <a:r>
              <a:rPr lang="en-US" sz="1400" dirty="0" err="1">
                <a:latin typeface="Courier New" charset="0"/>
              </a:rPr>
              <a:t>param</a:t>
            </a:r>
            <a:r>
              <a:rPr lang="en-US" sz="1400" dirty="0">
                <a:latin typeface="Courier New" charset="0"/>
              </a:rPr>
              <a:t> a a positive integer</a:t>
            </a:r>
          </a:p>
          <a:p>
            <a:r>
              <a:rPr lang="en-US" sz="1400" dirty="0">
                <a:latin typeface="Courier New" charset="0"/>
              </a:rPr>
              <a:t> *  @</a:t>
            </a:r>
            <a:r>
              <a:rPr lang="en-US" sz="1400" dirty="0" err="1">
                <a:latin typeface="Courier New" charset="0"/>
              </a:rPr>
              <a:t>param</a:t>
            </a:r>
            <a:r>
              <a:rPr lang="en-US" sz="1400" dirty="0">
                <a:latin typeface="Courier New" charset="0"/>
              </a:rPr>
              <a:t> b positive integer (a &gt;= b)</a:t>
            </a:r>
          </a:p>
          <a:p>
            <a:r>
              <a:rPr lang="en-US" sz="1400" dirty="0">
                <a:latin typeface="Courier New" charset="0"/>
              </a:rPr>
              <a:t> *  @returns GCD of a and b</a:t>
            </a:r>
          </a:p>
          <a:p>
            <a:r>
              <a:rPr lang="en-US" sz="1400" dirty="0">
                <a:latin typeface="Courier New" charset="0"/>
              </a:rPr>
              <a:t> */ </a:t>
            </a:r>
          </a:p>
          <a:p>
            <a:r>
              <a:rPr lang="en-US" sz="1400" dirty="0">
                <a:latin typeface="Courier New" charset="0"/>
              </a:rPr>
              <a:t>public 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GCD(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a, 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b) </a:t>
            </a:r>
            <a:r>
              <a:rPr lang="en-US" sz="1400" dirty="0" smtClean="0">
                <a:latin typeface="Courier New" charset="0"/>
              </a:rPr>
              <a:t>{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if (a % b == 0) {</a:t>
            </a:r>
          </a:p>
          <a:p>
            <a:r>
              <a:rPr lang="en-US" sz="1400" dirty="0">
                <a:latin typeface="Courier New" charset="0"/>
              </a:rPr>
              <a:t>    return b;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  else {</a:t>
            </a:r>
          </a:p>
          <a:p>
            <a:r>
              <a:rPr lang="en-US" sz="1400" dirty="0">
                <a:latin typeface="Courier New" charset="0"/>
              </a:rPr>
              <a:t>    return </a:t>
            </a:r>
            <a:r>
              <a:rPr lang="en-US" sz="1400" dirty="0" err="1" smtClean="0">
                <a:solidFill>
                  <a:srgbClr val="FF0000"/>
                </a:solidFill>
                <a:latin typeface="Courier New" charset="0"/>
              </a:rPr>
              <a:t>this.G</a:t>
            </a:r>
            <a:r>
              <a:rPr lang="en-US" sz="1400" dirty="0" err="1" smtClean="0">
                <a:solidFill>
                  <a:srgbClr val="FF0033"/>
                </a:solidFill>
                <a:latin typeface="Courier New" charset="0"/>
              </a:rPr>
              <a:t>CD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(b,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a%b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)</a:t>
            </a:r>
            <a:r>
              <a:rPr lang="en-US" sz="1400" dirty="0">
                <a:latin typeface="Courier New" charset="0"/>
              </a:rPr>
              <a:t>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AC9FC11-489C-3A49-8265-A55B329199A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Understanding recursion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every recursive definition has 2 parts: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BASE CASE(S): case(s) so simple that they can be solved directly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RECURSIVE CASE(S): more complex – make use of recursion to solve </a:t>
            </a:r>
            <a:r>
              <a:rPr lang="en-US" i="1">
                <a:latin typeface="Arial Narrow" charset="0"/>
                <a:ea typeface="ＭＳ Ｐゴシック" charset="0"/>
              </a:rPr>
              <a:t>smaller</a:t>
            </a:r>
            <a:r>
              <a:rPr lang="en-US">
                <a:latin typeface="Arial Narrow" charset="0"/>
                <a:ea typeface="ＭＳ Ｐゴシック" charset="0"/>
              </a:rPr>
              <a:t> subproblems &amp; combine into a solution to the larger problem</a:t>
            </a:r>
          </a:p>
        </p:txBody>
      </p:sp>
      <p:sp>
        <p:nvSpPr>
          <p:cNvPr id="346116" name="Text Box 4"/>
          <p:cNvSpPr txBox="1">
            <a:spLocks noChangeArrowheads="1"/>
          </p:cNvSpPr>
          <p:nvPr/>
        </p:nvSpPr>
        <p:spPr bwMode="auto">
          <a:xfrm>
            <a:off x="762000" y="2743200"/>
            <a:ext cx="3962400" cy="20313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fibonacci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N</a:t>
            </a:r>
            <a:r>
              <a:rPr lang="en-US" sz="1400" dirty="0" smtClean="0">
                <a:latin typeface="Courier New" charset="0"/>
              </a:rPr>
              <a:t>) {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if (N &lt;= 2) {  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// BASE CASE</a:t>
            </a:r>
          </a:p>
          <a:p>
            <a:r>
              <a:rPr lang="en-US" sz="1400" dirty="0">
                <a:latin typeface="Courier New" charset="0"/>
              </a:rPr>
              <a:t>    return 1;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  else {	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// RECURSIVE CASE</a:t>
            </a:r>
          </a:p>
          <a:p>
            <a:r>
              <a:rPr lang="en-US" sz="1400" dirty="0">
                <a:latin typeface="Courier New" charset="0"/>
              </a:rPr>
              <a:t>    return </a:t>
            </a:r>
            <a:r>
              <a:rPr lang="en-US" sz="1400" dirty="0" err="1" smtClean="0">
                <a:latin typeface="Courier New" charset="0"/>
              </a:rPr>
              <a:t>this.fibonacci</a:t>
            </a:r>
            <a:r>
              <a:rPr lang="en-US" sz="1400" dirty="0">
                <a:latin typeface="Courier New" charset="0"/>
              </a:rPr>
              <a:t>(N-1) +</a:t>
            </a:r>
          </a:p>
          <a:p>
            <a:r>
              <a:rPr lang="en-US" sz="1400" dirty="0">
                <a:latin typeface="Courier New" charset="0"/>
              </a:rPr>
              <a:t>           </a:t>
            </a:r>
            <a:r>
              <a:rPr lang="en-US" sz="1400" dirty="0" err="1" smtClean="0">
                <a:latin typeface="Courier New" charset="0"/>
              </a:rPr>
              <a:t>this.fibonacci</a:t>
            </a:r>
            <a:r>
              <a:rPr lang="en-US" sz="1400" dirty="0">
                <a:latin typeface="Courier New" charset="0"/>
              </a:rPr>
              <a:t>(N-2);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346117" name="Text Box 5"/>
          <p:cNvSpPr txBox="1">
            <a:spLocks noChangeArrowheads="1"/>
          </p:cNvSpPr>
          <p:nvPr/>
        </p:nvSpPr>
        <p:spPr bwMode="auto">
          <a:xfrm>
            <a:off x="5029200" y="2743200"/>
            <a:ext cx="3810000" cy="20313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GCD(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a, 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b) </a:t>
            </a:r>
            <a:r>
              <a:rPr lang="en-US" sz="1400" dirty="0" smtClean="0">
                <a:latin typeface="Courier New" charset="0"/>
              </a:rPr>
              <a:t> {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if (a % b == 0) {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// BASE CASE</a:t>
            </a:r>
          </a:p>
          <a:p>
            <a:r>
              <a:rPr lang="en-US" sz="1400" dirty="0">
                <a:latin typeface="Courier New" charset="0"/>
              </a:rPr>
              <a:t>    return b;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  else {	 </a:t>
            </a:r>
            <a:r>
              <a:rPr lang="en-US" sz="1400" dirty="0" smtClean="0">
                <a:latin typeface="Courier New" charset="0"/>
              </a:rPr>
              <a:t>     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/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/ 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RECURSIVE CASE</a:t>
            </a:r>
            <a:endParaRPr lang="en-US" sz="1400" dirty="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return </a:t>
            </a:r>
            <a:r>
              <a:rPr lang="en-US" sz="1400" dirty="0" err="1" smtClean="0">
                <a:latin typeface="Courier New" charset="0"/>
              </a:rPr>
              <a:t>this.GCD</a:t>
            </a:r>
            <a:r>
              <a:rPr lang="en-US" sz="1400" dirty="0">
                <a:latin typeface="Courier New" charset="0"/>
              </a:rPr>
              <a:t>(b, </a:t>
            </a:r>
            <a:r>
              <a:rPr lang="en-US" sz="1400" dirty="0" err="1">
                <a:latin typeface="Courier New" charset="0"/>
              </a:rPr>
              <a:t>a%b</a:t>
            </a:r>
            <a:r>
              <a:rPr lang="en-US" sz="1400" dirty="0">
                <a:latin typeface="Courier New" charset="0"/>
              </a:rPr>
              <a:t>);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}</a:t>
            </a:r>
          </a:p>
          <a:p>
            <a:endParaRPr lang="en-US" sz="1400" dirty="0">
              <a:latin typeface="Courier New" charset="0"/>
            </a:endParaRPr>
          </a:p>
        </p:txBody>
      </p:sp>
      <p:sp>
        <p:nvSpPr>
          <p:cNvPr id="346118" name="Rectangle 6"/>
          <p:cNvSpPr>
            <a:spLocks noChangeArrowheads="1"/>
          </p:cNvSpPr>
          <p:nvPr/>
        </p:nvSpPr>
        <p:spPr bwMode="auto">
          <a:xfrm>
            <a:off x="685800" y="5334000"/>
            <a:ext cx="87026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to verify that a recursive definition works: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convince yourself that the base case(s) are handled correctly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ASSUME RECURSIVE CALLS WORK ON SMALLER PROBLEMS, then convince yourself that the results from the recursive calls are combined to solve the whole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6" grpId="0" animBg="1"/>
      <p:bldP spid="346117" grpId="0" animBg="1"/>
      <p:bldP spid="3461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E7C2316-DAB9-034E-9B01-84E290F13BD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Avoiding infinite(?) recursion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95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avoid infinite recursion: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must have at least 1 base case (to terminate the recursive sequence)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each recursive call must get </a:t>
            </a:r>
            <a:r>
              <a:rPr lang="en-US" i="1">
                <a:latin typeface="Arial Narrow" charset="0"/>
                <a:ea typeface="ＭＳ Ｐゴシック" charset="0"/>
              </a:rPr>
              <a:t>closer</a:t>
            </a:r>
            <a:r>
              <a:rPr lang="en-US">
                <a:latin typeface="Arial Narrow" charset="0"/>
                <a:ea typeface="ＭＳ Ｐゴシック" charset="0"/>
              </a:rPr>
              <a:t> to a base case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762000" y="2743200"/>
            <a:ext cx="3962400" cy="20313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fibonacci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N</a:t>
            </a:r>
            <a:r>
              <a:rPr lang="en-US" sz="1400" dirty="0" smtClean="0">
                <a:latin typeface="Courier New" charset="0"/>
              </a:rPr>
              <a:t>) {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if (N &lt;= 2) {  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// BASE CASE</a:t>
            </a:r>
          </a:p>
          <a:p>
            <a:r>
              <a:rPr lang="en-US" sz="1400" dirty="0">
                <a:latin typeface="Courier New" charset="0"/>
              </a:rPr>
              <a:t>    return 1;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  else {	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// RECURSIVE CASE</a:t>
            </a:r>
          </a:p>
          <a:p>
            <a:r>
              <a:rPr lang="en-US" sz="1400" dirty="0">
                <a:latin typeface="Courier New" charset="0"/>
              </a:rPr>
              <a:t>    return </a:t>
            </a:r>
            <a:r>
              <a:rPr lang="en-US" sz="1400" dirty="0" err="1">
                <a:latin typeface="Courier New" charset="0"/>
              </a:rPr>
              <a:t>fibonacci</a:t>
            </a:r>
            <a:r>
              <a:rPr lang="en-US" sz="1400" dirty="0">
                <a:latin typeface="Courier New" charset="0"/>
              </a:rPr>
              <a:t>(N-1) +</a:t>
            </a:r>
          </a:p>
          <a:p>
            <a:r>
              <a:rPr lang="en-US" sz="1400" dirty="0">
                <a:latin typeface="Courier New" charset="0"/>
              </a:rPr>
              <a:t>           </a:t>
            </a:r>
            <a:r>
              <a:rPr lang="en-US" sz="1400" dirty="0" err="1">
                <a:latin typeface="Courier New" charset="0"/>
              </a:rPr>
              <a:t>fibonacci</a:t>
            </a:r>
            <a:r>
              <a:rPr lang="en-US" sz="1400" dirty="0">
                <a:latin typeface="Courier New" charset="0"/>
              </a:rPr>
              <a:t>(N-2);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347141" name="Text Box 5"/>
          <p:cNvSpPr txBox="1">
            <a:spLocks noChangeArrowheads="1"/>
          </p:cNvSpPr>
          <p:nvPr/>
        </p:nvSpPr>
        <p:spPr bwMode="auto">
          <a:xfrm>
            <a:off x="5029200" y="2743200"/>
            <a:ext cx="3962400" cy="20313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GCD(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a, 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b) </a:t>
            </a:r>
            <a:r>
              <a:rPr lang="en-US" sz="1400" dirty="0" smtClean="0">
                <a:latin typeface="Courier New" charset="0"/>
              </a:rPr>
              <a:t>{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if (a % b == 0) {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// BASE CASE</a:t>
            </a:r>
          </a:p>
          <a:p>
            <a:r>
              <a:rPr lang="en-US" sz="1400" dirty="0">
                <a:latin typeface="Courier New" charset="0"/>
              </a:rPr>
              <a:t>    return b;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  else </a:t>
            </a:r>
            <a:r>
              <a:rPr lang="en-US" sz="1400" dirty="0" smtClean="0">
                <a:latin typeface="Courier New" charset="0"/>
              </a:rPr>
              <a:t>{</a:t>
            </a:r>
            <a:r>
              <a:rPr lang="en-US" sz="1400" dirty="0">
                <a:latin typeface="Courier New" charset="0"/>
              </a:rPr>
              <a:t>	</a:t>
            </a:r>
            <a:r>
              <a:rPr lang="en-US" sz="1400" dirty="0" smtClean="0">
                <a:latin typeface="Courier New" charset="0"/>
              </a:rPr>
              <a:t>	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/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/ </a:t>
            </a:r>
            <a:r>
              <a:rPr lang="en-US" sz="1400" dirty="0" smtClean="0">
                <a:solidFill>
                  <a:srgbClr val="FF0033"/>
                </a:solidFill>
                <a:latin typeface="Courier New" charset="0"/>
              </a:rPr>
              <a:t>RECURSIVE CASE</a:t>
            </a:r>
            <a:endParaRPr lang="en-US" sz="1400" dirty="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return GCD(b, </a:t>
            </a:r>
            <a:r>
              <a:rPr lang="en-US" sz="1400" dirty="0" err="1">
                <a:latin typeface="Courier New" charset="0"/>
              </a:rPr>
              <a:t>a%b</a:t>
            </a:r>
            <a:r>
              <a:rPr lang="en-US" sz="1400" dirty="0">
                <a:latin typeface="Courier New" charset="0"/>
              </a:rPr>
              <a:t>);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}</a:t>
            </a:r>
          </a:p>
          <a:p>
            <a:endParaRPr lang="en-US" sz="1400" dirty="0">
              <a:latin typeface="Courier New" charset="0"/>
            </a:endParaRPr>
          </a:p>
        </p:txBody>
      </p:sp>
      <p:sp>
        <p:nvSpPr>
          <p:cNvPr id="347142" name="Text Box 6"/>
          <p:cNvSpPr txBox="1">
            <a:spLocks noChangeArrowheads="1"/>
          </p:cNvSpPr>
          <p:nvPr/>
        </p:nvSpPr>
        <p:spPr bwMode="auto">
          <a:xfrm>
            <a:off x="762000" y="5334000"/>
            <a:ext cx="3962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Arial Narrow" charset="0"/>
              </a:rPr>
              <a:t>with each recursive call, the number is getting smaller </a:t>
            </a:r>
            <a:r>
              <a:rPr lang="en-US">
                <a:latin typeface="Arial Narrow" charset="0"/>
                <a:sym typeface="Wingdings" charset="0"/>
              </a:rPr>
              <a:t> closer to base case (</a:t>
            </a:r>
            <a:r>
              <a:rPr lang="en-US">
                <a:latin typeface="Arial Narrow" charset="0"/>
                <a:cs typeface="Times New Roman" charset="0"/>
                <a:sym typeface="Wingdings" charset="0"/>
              </a:rPr>
              <a:t>≤</a:t>
            </a:r>
            <a:r>
              <a:rPr lang="en-US">
                <a:latin typeface="Arial Narrow" charset="0"/>
                <a:ea typeface="Times New Roman" charset="0"/>
                <a:cs typeface="Times New Roman" charset="0"/>
                <a:sym typeface="Wingdings" charset="0"/>
              </a:rPr>
              <a:t> 2)</a:t>
            </a:r>
            <a:endParaRPr lang="en-US">
              <a:latin typeface="Arial Narrow" charset="0"/>
              <a:ea typeface="Times New Roman" charset="0"/>
              <a:cs typeface="Times New Roman" charset="0"/>
            </a:endParaRPr>
          </a:p>
        </p:txBody>
      </p:sp>
      <p:sp>
        <p:nvSpPr>
          <p:cNvPr id="347143" name="Text Box 7"/>
          <p:cNvSpPr txBox="1">
            <a:spLocks noChangeArrowheads="1"/>
          </p:cNvSpPr>
          <p:nvPr/>
        </p:nvSpPr>
        <p:spPr bwMode="auto">
          <a:xfrm>
            <a:off x="5029200" y="5334000"/>
            <a:ext cx="3962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Arial Narrow" charset="0"/>
              </a:rPr>
              <a:t>with each recursive call, a &amp; b are getting smaller </a:t>
            </a:r>
            <a:r>
              <a:rPr lang="en-US">
                <a:latin typeface="Arial Narrow" charset="0"/>
                <a:sym typeface="Wingdings" charset="0"/>
              </a:rPr>
              <a:t> closer to base case (</a:t>
            </a:r>
            <a:r>
              <a:rPr lang="en-US">
                <a:latin typeface="Arial Narrow" charset="0"/>
                <a:cs typeface="Times New Roman" charset="0"/>
                <a:sym typeface="Wingdings" charset="0"/>
              </a:rPr>
              <a:t>a % b == 0</a:t>
            </a:r>
            <a:r>
              <a:rPr lang="en-US">
                <a:latin typeface="Arial Narrow" charset="0"/>
                <a:ea typeface="Times New Roman" charset="0"/>
                <a:cs typeface="Times New Roman" charset="0"/>
                <a:sym typeface="Wingdings" charset="0"/>
              </a:rPr>
              <a:t>)</a:t>
            </a:r>
            <a:endParaRPr lang="en-US">
              <a:latin typeface="Arial Narrow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40" grpId="0" animBg="1"/>
      <p:bldP spid="347141" grpId="0" animBg="1"/>
      <p:bldP spid="347142" grpId="0"/>
      <p:bldP spid="3471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81BD18-28DD-0548-A03C-6AC9E0C53FF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Merge sort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86000"/>
          </a:xfrm>
        </p:spPr>
        <p:txBody>
          <a:bodyPr/>
          <a:lstStyle/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better example of recursion is merge sort</a:t>
            </a:r>
          </a:p>
          <a:p>
            <a:pPr marL="838200" lvl="1" indent="-381000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BASE CASE: to sort a list of 0 or 1 item, DO NOTHING!</a:t>
            </a:r>
          </a:p>
          <a:p>
            <a:pPr marL="838200" lvl="1" indent="-381000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RECURSIVE CASE: </a:t>
            </a:r>
          </a:p>
          <a:p>
            <a:pPr marL="1295400" lvl="2" indent="-381000">
              <a:buFontTx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Divide the list in half</a:t>
            </a:r>
          </a:p>
          <a:p>
            <a:pPr marL="1295400" lvl="2" indent="-381000">
              <a:buFontTx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Recursively sort each half using merge sort</a:t>
            </a:r>
          </a:p>
          <a:p>
            <a:pPr marL="1295400" lvl="2" indent="-381000">
              <a:buFontTx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Merge the two sorted halves together</a:t>
            </a:r>
          </a:p>
          <a:p>
            <a:pPr marL="457200" indent="-457200"/>
            <a:endParaRPr lang="en-US" sz="80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5061" name="Text Box 6"/>
          <p:cNvSpPr txBox="1">
            <a:spLocks noChangeArrowheads="1"/>
          </p:cNvSpPr>
          <p:nvPr/>
        </p:nvSpPr>
        <p:spPr bwMode="auto">
          <a:xfrm>
            <a:off x="2362200" y="3733800"/>
            <a:ext cx="51054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12	9	6	20	3	15</a:t>
            </a:r>
          </a:p>
        </p:txBody>
      </p:sp>
      <p:sp>
        <p:nvSpPr>
          <p:cNvPr id="45062" name="Line 7"/>
          <p:cNvSpPr>
            <a:spLocks noChangeShapeType="1"/>
          </p:cNvSpPr>
          <p:nvPr/>
        </p:nvSpPr>
        <p:spPr bwMode="auto">
          <a:xfrm>
            <a:off x="3048000" y="3733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3" name="Line 8"/>
          <p:cNvSpPr>
            <a:spLocks noChangeShapeType="1"/>
          </p:cNvSpPr>
          <p:nvPr/>
        </p:nvSpPr>
        <p:spPr bwMode="auto">
          <a:xfrm>
            <a:off x="3886200" y="3733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4" name="Line 9"/>
          <p:cNvSpPr>
            <a:spLocks noChangeShapeType="1"/>
          </p:cNvSpPr>
          <p:nvPr/>
        </p:nvSpPr>
        <p:spPr bwMode="auto">
          <a:xfrm>
            <a:off x="4800600" y="3733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5" name="Line 10"/>
          <p:cNvSpPr>
            <a:spLocks noChangeShapeType="1"/>
          </p:cNvSpPr>
          <p:nvPr/>
        </p:nvSpPr>
        <p:spPr bwMode="auto">
          <a:xfrm>
            <a:off x="5791200" y="3733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6" name="Line 11"/>
          <p:cNvSpPr>
            <a:spLocks noChangeShapeType="1"/>
          </p:cNvSpPr>
          <p:nvPr/>
        </p:nvSpPr>
        <p:spPr bwMode="auto">
          <a:xfrm>
            <a:off x="6629400" y="3733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56" name="Text Box 12"/>
          <p:cNvSpPr txBox="1">
            <a:spLocks noChangeArrowheads="1"/>
          </p:cNvSpPr>
          <p:nvPr/>
        </p:nvSpPr>
        <p:spPr bwMode="auto">
          <a:xfrm>
            <a:off x="2362200" y="4483100"/>
            <a:ext cx="23622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12	9	6</a:t>
            </a:r>
          </a:p>
        </p:txBody>
      </p:sp>
      <p:sp>
        <p:nvSpPr>
          <p:cNvPr id="287757" name="Line 13"/>
          <p:cNvSpPr>
            <a:spLocks noChangeShapeType="1"/>
          </p:cNvSpPr>
          <p:nvPr/>
        </p:nvSpPr>
        <p:spPr bwMode="auto">
          <a:xfrm>
            <a:off x="3048000" y="44831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58" name="Line 14"/>
          <p:cNvSpPr>
            <a:spLocks noChangeShapeType="1"/>
          </p:cNvSpPr>
          <p:nvPr/>
        </p:nvSpPr>
        <p:spPr bwMode="auto">
          <a:xfrm>
            <a:off x="3886200" y="44831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63" name="Text Box 19"/>
          <p:cNvSpPr txBox="1">
            <a:spLocks noChangeArrowheads="1"/>
          </p:cNvSpPr>
          <p:nvPr/>
        </p:nvSpPr>
        <p:spPr bwMode="auto">
          <a:xfrm>
            <a:off x="5105400" y="4495800"/>
            <a:ext cx="23622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20	3	15</a:t>
            </a:r>
          </a:p>
        </p:txBody>
      </p:sp>
      <p:sp>
        <p:nvSpPr>
          <p:cNvPr id="287764" name="Text Box 20"/>
          <p:cNvSpPr txBox="1">
            <a:spLocks noChangeArrowheads="1"/>
          </p:cNvSpPr>
          <p:nvPr/>
        </p:nvSpPr>
        <p:spPr bwMode="auto">
          <a:xfrm>
            <a:off x="1524000" y="4419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33"/>
                </a:solidFill>
                <a:latin typeface="Arial Narrow" charset="0"/>
              </a:rPr>
              <a:t>1.</a:t>
            </a:r>
          </a:p>
        </p:txBody>
      </p:sp>
      <p:sp>
        <p:nvSpPr>
          <p:cNvPr id="287765" name="Text Box 21"/>
          <p:cNvSpPr txBox="1">
            <a:spLocks noChangeArrowheads="1"/>
          </p:cNvSpPr>
          <p:nvPr/>
        </p:nvSpPr>
        <p:spPr bwMode="auto">
          <a:xfrm>
            <a:off x="2362200" y="5308600"/>
            <a:ext cx="23622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6	9	12</a:t>
            </a:r>
          </a:p>
        </p:txBody>
      </p:sp>
      <p:sp>
        <p:nvSpPr>
          <p:cNvPr id="287766" name="Line 22"/>
          <p:cNvSpPr>
            <a:spLocks noChangeShapeType="1"/>
          </p:cNvSpPr>
          <p:nvPr/>
        </p:nvSpPr>
        <p:spPr bwMode="auto">
          <a:xfrm>
            <a:off x="3048000" y="5308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67" name="Line 23"/>
          <p:cNvSpPr>
            <a:spLocks noChangeShapeType="1"/>
          </p:cNvSpPr>
          <p:nvPr/>
        </p:nvSpPr>
        <p:spPr bwMode="auto">
          <a:xfrm>
            <a:off x="3886200" y="5308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68" name="Text Box 24"/>
          <p:cNvSpPr txBox="1">
            <a:spLocks noChangeArrowheads="1"/>
          </p:cNvSpPr>
          <p:nvPr/>
        </p:nvSpPr>
        <p:spPr bwMode="auto">
          <a:xfrm>
            <a:off x="5105400" y="5321300"/>
            <a:ext cx="23622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3	15	20</a:t>
            </a:r>
          </a:p>
        </p:txBody>
      </p:sp>
      <p:sp>
        <p:nvSpPr>
          <p:cNvPr id="287769" name="Text Box 25"/>
          <p:cNvSpPr txBox="1">
            <a:spLocks noChangeArrowheads="1"/>
          </p:cNvSpPr>
          <p:nvPr/>
        </p:nvSpPr>
        <p:spPr bwMode="auto">
          <a:xfrm>
            <a:off x="1524000" y="52451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33"/>
                </a:solidFill>
                <a:latin typeface="Arial Narrow" charset="0"/>
              </a:rPr>
              <a:t>2.</a:t>
            </a:r>
          </a:p>
        </p:txBody>
      </p:sp>
      <p:sp>
        <p:nvSpPr>
          <p:cNvPr id="287770" name="Line 26"/>
          <p:cNvSpPr>
            <a:spLocks noChangeShapeType="1"/>
          </p:cNvSpPr>
          <p:nvPr/>
        </p:nvSpPr>
        <p:spPr bwMode="auto">
          <a:xfrm>
            <a:off x="5791200" y="4495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71" name="Line 27"/>
          <p:cNvSpPr>
            <a:spLocks noChangeShapeType="1"/>
          </p:cNvSpPr>
          <p:nvPr/>
        </p:nvSpPr>
        <p:spPr bwMode="auto">
          <a:xfrm>
            <a:off x="6629400" y="4495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72" name="Line 28"/>
          <p:cNvSpPr>
            <a:spLocks noChangeShapeType="1"/>
          </p:cNvSpPr>
          <p:nvPr/>
        </p:nvSpPr>
        <p:spPr bwMode="auto">
          <a:xfrm>
            <a:off x="5791200" y="5334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73" name="Line 29"/>
          <p:cNvSpPr>
            <a:spLocks noChangeShapeType="1"/>
          </p:cNvSpPr>
          <p:nvPr/>
        </p:nvSpPr>
        <p:spPr bwMode="auto">
          <a:xfrm>
            <a:off x="6629400" y="5334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74" name="Text Box 30"/>
          <p:cNvSpPr txBox="1">
            <a:spLocks noChangeArrowheads="1"/>
          </p:cNvSpPr>
          <p:nvPr/>
        </p:nvSpPr>
        <p:spPr bwMode="auto">
          <a:xfrm>
            <a:off x="2362200" y="6083300"/>
            <a:ext cx="51054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3	6	9	12	15	20</a:t>
            </a:r>
          </a:p>
        </p:txBody>
      </p:sp>
      <p:sp>
        <p:nvSpPr>
          <p:cNvPr id="287775" name="Line 31"/>
          <p:cNvSpPr>
            <a:spLocks noChangeShapeType="1"/>
          </p:cNvSpPr>
          <p:nvPr/>
        </p:nvSpPr>
        <p:spPr bwMode="auto">
          <a:xfrm>
            <a:off x="3048000" y="6096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76" name="Line 32"/>
          <p:cNvSpPr>
            <a:spLocks noChangeShapeType="1"/>
          </p:cNvSpPr>
          <p:nvPr/>
        </p:nvSpPr>
        <p:spPr bwMode="auto">
          <a:xfrm>
            <a:off x="3886200" y="6096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77" name="Line 33"/>
          <p:cNvSpPr>
            <a:spLocks noChangeShapeType="1"/>
          </p:cNvSpPr>
          <p:nvPr/>
        </p:nvSpPr>
        <p:spPr bwMode="auto">
          <a:xfrm>
            <a:off x="4800600" y="6096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78" name="Line 34"/>
          <p:cNvSpPr>
            <a:spLocks noChangeShapeType="1"/>
          </p:cNvSpPr>
          <p:nvPr/>
        </p:nvSpPr>
        <p:spPr bwMode="auto">
          <a:xfrm>
            <a:off x="5791200" y="6096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79" name="Line 35"/>
          <p:cNvSpPr>
            <a:spLocks noChangeShapeType="1"/>
          </p:cNvSpPr>
          <p:nvPr/>
        </p:nvSpPr>
        <p:spPr bwMode="auto">
          <a:xfrm>
            <a:off x="6629400" y="6096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80" name="Text Box 36"/>
          <p:cNvSpPr txBox="1">
            <a:spLocks noChangeArrowheads="1"/>
          </p:cNvSpPr>
          <p:nvPr/>
        </p:nvSpPr>
        <p:spPr bwMode="auto">
          <a:xfrm>
            <a:off x="1524000" y="60960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33"/>
                </a:solidFill>
                <a:latin typeface="Arial Narrow" charset="0"/>
              </a:rPr>
              <a:t>3.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56" grpId="0" animBg="1"/>
      <p:bldP spid="287757" grpId="0" animBg="1"/>
      <p:bldP spid="287758" grpId="0" animBg="1"/>
      <p:bldP spid="287763" grpId="0" animBg="1"/>
      <p:bldP spid="287764" grpId="0"/>
      <p:bldP spid="287765" grpId="0" animBg="1"/>
      <p:bldP spid="287766" grpId="0" animBg="1"/>
      <p:bldP spid="287767" grpId="0" animBg="1"/>
      <p:bldP spid="287768" grpId="0" animBg="1"/>
      <p:bldP spid="287769" grpId="0"/>
      <p:bldP spid="287770" grpId="0" animBg="1"/>
      <p:bldP spid="287771" grpId="0" animBg="1"/>
      <p:bldP spid="287772" grpId="0" animBg="1"/>
      <p:bldP spid="287773" grpId="0" animBg="1"/>
      <p:bldP spid="287774" grpId="0" animBg="1"/>
      <p:bldP spid="287775" grpId="0" animBg="1"/>
      <p:bldP spid="287776" grpId="0" animBg="1"/>
      <p:bldP spid="287777" grpId="0" animBg="1"/>
      <p:bldP spid="287778" grpId="0" animBg="1"/>
      <p:bldP spid="287779" grpId="0" animBg="1"/>
      <p:bldP spid="28778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46DE17A-109F-574B-A295-215B5D42CBD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Merging two sorted lists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99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merging two lists can be done in a single pass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since sorted, need only compare values at front of each, select smallest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requires additional list structure to store merged items</a:t>
            </a:r>
            <a:endParaRPr lang="en-US" sz="700">
              <a:latin typeface="Arial Narrow" charset="0"/>
              <a:ea typeface="ＭＳ Ｐゴシック" charset="0"/>
            </a:endParaRP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533400" y="2438400"/>
            <a:ext cx="8610600" cy="4340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&lt;T extends Comparable&lt;? super T&gt;&gt; void merge(ArrayList&lt;T&gt; items, int low, int high) {</a:t>
            </a:r>
          </a:p>
          <a:p>
            <a:r>
              <a:rPr lang="en-US" sz="1200">
                <a:latin typeface="Courier New" charset="0"/>
              </a:rPr>
              <a:t>    ArrayList&lt;T&gt; copy = new ArrayList&lt;T&gt;();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int size = high-low+1;</a:t>
            </a:r>
          </a:p>
          <a:p>
            <a:r>
              <a:rPr lang="en-US" sz="1200">
                <a:latin typeface="Courier New" charset="0"/>
              </a:rPr>
              <a:t>    int middle = (low+high+1)/2;</a:t>
            </a:r>
          </a:p>
          <a:p>
            <a:r>
              <a:rPr lang="en-US" sz="1200">
                <a:latin typeface="Courier New" charset="0"/>
              </a:rPr>
              <a:t>    int front1 = low;</a:t>
            </a:r>
          </a:p>
          <a:p>
            <a:r>
              <a:rPr lang="en-US" sz="1200">
                <a:latin typeface="Courier New" charset="0"/>
              </a:rPr>
              <a:t>    int front2 = middle;</a:t>
            </a:r>
          </a:p>
          <a:p>
            <a:r>
              <a:rPr lang="en-US" sz="1200">
                <a:latin typeface="Courier New" charset="0"/>
              </a:rPr>
              <a:t>    for (int i = 0; i &lt; size; i++) {</a:t>
            </a:r>
          </a:p>
          <a:p>
            <a:r>
              <a:rPr lang="en-US" sz="1200">
                <a:latin typeface="Courier New" charset="0"/>
              </a:rPr>
              <a:t>        if (front2 &gt; high || </a:t>
            </a:r>
          </a:p>
          <a:p>
            <a:r>
              <a:rPr lang="en-US" sz="1200">
                <a:latin typeface="Courier New" charset="0"/>
              </a:rPr>
              <a:t>            (front1 &lt; middle &amp;&amp; items.get(front1).compareTo(items.get(front2)) &lt; 0)) {</a:t>
            </a:r>
          </a:p>
          <a:p>
            <a:r>
              <a:rPr lang="en-US" sz="1200">
                <a:latin typeface="Courier New" charset="0"/>
              </a:rPr>
              <a:t>            copy.add(items.get(front1));</a:t>
            </a:r>
          </a:p>
          <a:p>
            <a:r>
              <a:rPr lang="en-US" sz="1200">
                <a:latin typeface="Courier New" charset="0"/>
              </a:rPr>
              <a:t>            front1++;</a:t>
            </a:r>
          </a:p>
          <a:p>
            <a:r>
              <a:rPr lang="en-US" sz="1200">
                <a:latin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</a:rPr>
              <a:t>        else {</a:t>
            </a:r>
          </a:p>
          <a:p>
            <a:r>
              <a:rPr lang="en-US" sz="1200">
                <a:latin typeface="Courier New" charset="0"/>
              </a:rPr>
              <a:t>            copy.add(items.get(front2));</a:t>
            </a:r>
          </a:p>
          <a:p>
            <a:r>
              <a:rPr lang="en-US" sz="1200">
                <a:latin typeface="Courier New" charset="0"/>
              </a:rPr>
              <a:t>            front2++;</a:t>
            </a:r>
          </a:p>
          <a:p>
            <a:r>
              <a:rPr lang="en-US" sz="1200">
                <a:latin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for (int k = 0; k &lt; size; k++) {</a:t>
            </a:r>
          </a:p>
          <a:p>
            <a:r>
              <a:rPr lang="en-US" sz="1200">
                <a:latin typeface="Courier New" charset="0"/>
              </a:rPr>
              <a:t>        items.set(low+k, copy.get(k));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CA0EF0E-5AE7-6940-9F35-F274C48C46E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Merge sort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once merge has been written, merge sort is simple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for recursion to work, need to be able to specify range to be sorted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initially, want to sort the entire range of the list (index 0 to list size – 1)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recursive call sorts left half (start to middle) &amp; right half (middle to end)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. . .</a:t>
            </a:r>
          </a:p>
        </p:txBody>
      </p:sp>
      <p:sp>
        <p:nvSpPr>
          <p:cNvPr id="47109" name="Text Box 4"/>
          <p:cNvSpPr txBox="1">
            <a:spLocks noChangeArrowheads="1"/>
          </p:cNvSpPr>
          <p:nvPr/>
        </p:nvSpPr>
        <p:spPr bwMode="auto">
          <a:xfrm>
            <a:off x="304800" y="3124200"/>
            <a:ext cx="9067800" cy="286232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solidFill>
                  <a:srgbClr val="FF0000"/>
                </a:solidFill>
                <a:latin typeface="Courier New" charset="0"/>
              </a:rPr>
              <a:t>public</a:t>
            </a:r>
            <a:r>
              <a:rPr lang="en-US" sz="1200" dirty="0" smtClean="0">
                <a:latin typeface="Courier New" charset="0"/>
              </a:rPr>
              <a:t> &lt;T extends Comparable&lt;? super T&gt;&gt; void </a:t>
            </a:r>
            <a:r>
              <a:rPr lang="en-US" sz="1200" dirty="0" err="1" smtClean="0">
                <a:latin typeface="Courier New" charset="0"/>
              </a:rPr>
              <a:t>mergeSort</a:t>
            </a:r>
            <a:r>
              <a:rPr lang="en-US" sz="1200" dirty="0" smtClean="0">
                <a:latin typeface="Courier New" charset="0"/>
              </a:rPr>
              <a:t>(</a:t>
            </a:r>
            <a:r>
              <a:rPr lang="en-US" sz="1200" dirty="0" err="1" smtClean="0">
                <a:latin typeface="Courier New" charset="0"/>
              </a:rPr>
              <a:t>ArrayList</a:t>
            </a:r>
            <a:r>
              <a:rPr lang="en-US" sz="1200" dirty="0" smtClean="0">
                <a:latin typeface="Courier New" charset="0"/>
              </a:rPr>
              <a:t>&lt;T&gt; items) {</a:t>
            </a:r>
          </a:p>
          <a:p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 err="1" smtClean="0">
                <a:latin typeface="Courier New" charset="0"/>
              </a:rPr>
              <a:t>this.mergeSort</a:t>
            </a:r>
            <a:r>
              <a:rPr lang="en-US" sz="1200" dirty="0" smtClean="0">
                <a:latin typeface="Courier New" charset="0"/>
              </a:rPr>
              <a:t>(items, 0, </a:t>
            </a:r>
            <a:r>
              <a:rPr lang="en-US" sz="1200" dirty="0" err="1" smtClean="0">
                <a:latin typeface="Courier New" charset="0"/>
              </a:rPr>
              <a:t>items.size</a:t>
            </a:r>
            <a:r>
              <a:rPr lang="en-US" sz="1200" dirty="0" smtClean="0">
                <a:latin typeface="Courier New" charset="0"/>
              </a:rPr>
              <a:t>()-1);</a:t>
            </a:r>
          </a:p>
          <a:p>
            <a:r>
              <a:rPr lang="en-US" sz="1200" dirty="0" smtClean="0">
                <a:latin typeface="Courier New" charset="0"/>
              </a:rPr>
              <a:t>}</a:t>
            </a:r>
          </a:p>
          <a:p>
            <a:endParaRPr lang="en-US" sz="1200" dirty="0" smtClean="0">
              <a:latin typeface="Courier New" charset="0"/>
            </a:endParaRPr>
          </a:p>
          <a:p>
            <a:endParaRPr lang="en-US" sz="1200" dirty="0" smtClean="0">
              <a:latin typeface="Courier New" charset="0"/>
            </a:endParaRPr>
          </a:p>
          <a:p>
            <a:r>
              <a:rPr lang="en-US" sz="1200" dirty="0" smtClean="0">
                <a:solidFill>
                  <a:srgbClr val="FF0000"/>
                </a:solidFill>
                <a:latin typeface="Courier New" charset="0"/>
              </a:rPr>
              <a:t>private</a:t>
            </a:r>
            <a:r>
              <a:rPr lang="en-US" sz="1200" dirty="0" smtClean="0">
                <a:latin typeface="Courier New" charset="0"/>
              </a:rPr>
              <a:t> </a:t>
            </a:r>
            <a:r>
              <a:rPr lang="en-US" sz="1200" dirty="0">
                <a:latin typeface="Courier New" charset="0"/>
              </a:rPr>
              <a:t>&lt;T extends Comparable&lt;? super T&gt;&gt; void </a:t>
            </a:r>
            <a:r>
              <a:rPr lang="en-US" sz="1200" dirty="0" err="1">
                <a:latin typeface="Courier New" charset="0"/>
              </a:rPr>
              <a:t>mergeSort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ArrayList</a:t>
            </a:r>
            <a:r>
              <a:rPr lang="en-US" sz="1200" dirty="0">
                <a:latin typeface="Courier New" charset="0"/>
              </a:rPr>
              <a:t>&lt;T&gt; items,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low,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high) {</a:t>
            </a:r>
          </a:p>
          <a:p>
            <a:r>
              <a:rPr lang="en-US" sz="1200" dirty="0">
                <a:latin typeface="Courier New" charset="0"/>
              </a:rPr>
              <a:t>    if (low &lt; high) {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middle = (low + high)/2;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 smtClean="0">
                <a:latin typeface="Courier New" charset="0"/>
              </a:rPr>
              <a:t>this.mergeSort</a:t>
            </a:r>
            <a:r>
              <a:rPr lang="en-US" sz="1200" dirty="0">
                <a:latin typeface="Courier New" charset="0"/>
              </a:rPr>
              <a:t>(items, low, middle);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 smtClean="0">
                <a:latin typeface="Courier New" charset="0"/>
              </a:rPr>
              <a:t>this.mergeSort</a:t>
            </a:r>
            <a:r>
              <a:rPr lang="en-US" sz="1200" dirty="0">
                <a:latin typeface="Courier New" charset="0"/>
              </a:rPr>
              <a:t>(items, middle+1, high);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 smtClean="0">
                <a:latin typeface="Courier New" charset="0"/>
              </a:rPr>
              <a:t>this.merge</a:t>
            </a:r>
            <a:r>
              <a:rPr lang="en-US" sz="1200" dirty="0">
                <a:latin typeface="Courier New" charset="0"/>
              </a:rPr>
              <a:t>(items, low, high);</a:t>
            </a: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 smtClean="0">
                <a:latin typeface="Courier New" charset="0"/>
              </a:rPr>
              <a:t>}</a:t>
            </a:r>
          </a:p>
          <a:p>
            <a:endParaRPr lang="en-US" sz="1200" dirty="0">
              <a:latin typeface="Courier New" charset="0"/>
            </a:endParaRPr>
          </a:p>
          <a:p>
            <a:endParaRPr lang="en-US" sz="1200" dirty="0">
              <a:latin typeface="Courier New" charset="0"/>
            </a:endParaRP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6248400" y="4572000"/>
            <a:ext cx="2971800" cy="13239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note: private helper method does the recursion; public method calls the helper with appropriate inputs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6096000"/>
            <a:ext cx="87026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9pPr>
          </a:lstStyle>
          <a:p>
            <a:pPr>
              <a:defRPr/>
            </a:pPr>
            <a:r>
              <a:rPr lang="en-US" sz="2000" dirty="0" smtClean="0">
                <a:latin typeface="Courier New"/>
                <a:cs typeface="Courier New"/>
              </a:rPr>
              <a:t>Collections </a:t>
            </a:r>
            <a:r>
              <a:rPr lang="en-US" dirty="0" smtClean="0">
                <a:latin typeface="Arial Narrow" pitchFamily="-1" charset="0"/>
              </a:rPr>
              <a:t>class contains a </a:t>
            </a:r>
            <a:r>
              <a:rPr lang="en-US" sz="2000" dirty="0" smtClean="0">
                <a:latin typeface="Courier New"/>
                <a:cs typeface="Courier New"/>
              </a:rPr>
              <a:t>sort</a:t>
            </a:r>
            <a:r>
              <a:rPr lang="en-US" dirty="0" smtClean="0">
                <a:latin typeface="Arial Narrow" pitchFamily="-1" charset="0"/>
              </a:rPr>
              <a:t> method that implements </a:t>
            </a:r>
            <a:r>
              <a:rPr lang="en-US" i="1" dirty="0" smtClean="0">
                <a:latin typeface="Arial Narrow" pitchFamily="-1" charset="0"/>
              </a:rPr>
              <a:t>merge sort</a:t>
            </a:r>
          </a:p>
          <a:p>
            <a:pPr lvl="1">
              <a:defRPr/>
            </a:pPr>
            <a:r>
              <a:rPr lang="en-US" dirty="0" smtClean="0">
                <a:latin typeface="Arial Narrow" pitchFamily="-1" charset="0"/>
              </a:rPr>
              <a:t>can be called on any List of objects, as long as they implement they are Comparable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7936</TotalTime>
  <Words>2426</Words>
  <Application>Microsoft Macintosh PowerPoint</Application>
  <PresentationFormat>Custom</PresentationFormat>
  <Paragraphs>516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Blank Presentation</vt:lpstr>
      <vt:lpstr>PowerPoint Presentation</vt:lpstr>
      <vt:lpstr>O(N log N) sorts</vt:lpstr>
      <vt:lpstr>Recursion</vt:lpstr>
      <vt:lpstr>Recursive methods</vt:lpstr>
      <vt:lpstr>Understanding recursion</vt:lpstr>
      <vt:lpstr>Avoiding infinite(?) recursion</vt:lpstr>
      <vt:lpstr>Merge sort</vt:lpstr>
      <vt:lpstr>Merging two sorted lists</vt:lpstr>
      <vt:lpstr>Merge sort</vt:lpstr>
      <vt:lpstr>Recursive analysis of a recursive algorithm</vt:lpstr>
      <vt:lpstr>Quick sort</vt:lpstr>
      <vt:lpstr>Dictionary revisited</vt:lpstr>
      <vt:lpstr>Modified Dictionary class</vt:lpstr>
      <vt:lpstr>Dictionary2 timings</vt:lpstr>
      <vt:lpstr>Recursion vs. iteration</vt:lpstr>
      <vt:lpstr>Recursion &amp; efficiency</vt:lpstr>
      <vt:lpstr>Recursion &amp; redundancy</vt:lpstr>
      <vt:lpstr>More examples</vt:lpstr>
      <vt:lpstr>eCount implementations</vt:lpstr>
      <vt:lpstr>Similar example</vt:lpstr>
      <vt:lpstr>Similar example</vt:lpstr>
      <vt:lpstr>Better example</vt:lpstr>
      <vt:lpstr>showBits implementation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David Reed</cp:lastModifiedBy>
  <cp:revision>193</cp:revision>
  <cp:lastPrinted>2001-09-24T06:37:24Z</cp:lastPrinted>
  <dcterms:created xsi:type="dcterms:W3CDTF">2013-03-26T15:59:52Z</dcterms:created>
  <dcterms:modified xsi:type="dcterms:W3CDTF">2017-11-01T18:06:25Z</dcterms:modified>
</cp:coreProperties>
</file>