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22" r:id="rId3"/>
    <p:sldId id="323" r:id="rId4"/>
    <p:sldId id="324" r:id="rId5"/>
    <p:sldId id="325" r:id="rId6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4" y="155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C593AC82-584C-B24A-86A2-62C5F5F50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624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34307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9516247-D80E-6845-90A6-CB2741947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2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FFC05-EE38-024F-8520-F35B09AFE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600C8-50AD-B543-A949-CFA5F7C648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7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4A468-6CBF-FF41-841C-91DDA180A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55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9CA0-7FB3-D24E-8C26-A1A8841AF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B5682-0087-4547-B5F8-532D5A42C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4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26496-8608-4141-837B-491610D45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06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062C4-903C-064F-A4E8-DEB4D3DB8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36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9164D-D940-E441-9A53-58224C953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05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13F3E-8509-B24A-9A7F-1C14636FF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5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E6394-2D03-7543-A056-670B4EAE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5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60C82290-4391-084B-942A-EA1DF8D10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ave-reed.com/csc222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dingbat.com" TargetMode="External"/><Relationship Id="rId3" Type="http://schemas.openxmlformats.org/officeDocument/2006/relationships/hyperlink" Target="http://www.bluej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0CCD91F-C18C-9643-AA21-A9A70A276B8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193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222: Object-Oriented Programming</a:t>
            </a:r>
            <a:endParaRPr lang="en-US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endParaRPr lang="en-US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Fall 2017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3" name="Rectangle 13"/>
          <p:cNvSpPr>
            <a:spLocks noChangeArrowheads="1"/>
          </p:cNvSpPr>
          <p:nvPr/>
        </p:nvSpPr>
        <p:spPr bwMode="auto">
          <a:xfrm>
            <a:off x="685800" y="3200400"/>
            <a:ext cx="64008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/>
            <a:r>
              <a:rPr lang="en-US">
                <a:solidFill>
                  <a:schemeClr val="accent2"/>
                </a:solidFill>
                <a:latin typeface="Arial Narrow" charset="0"/>
              </a:rPr>
              <a:t>Course goals:</a:t>
            </a:r>
          </a:p>
          <a:p>
            <a:pPr marL="342900" indent="-342900"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To know and use basic Java programming constructs for object-oriented problem solving (e.g., classes, polymorphism, inheritance, interfaces). </a:t>
            </a:r>
          </a:p>
          <a:p>
            <a:pPr marL="342900" indent="-342900"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To appreciate the role of algorithms and data structures in problem solving and software design (e.g., objected-oriented design, lists, files, searching and sorting). </a:t>
            </a:r>
          </a:p>
          <a:p>
            <a:pPr marL="342900" indent="-342900"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To be able to design and implement a Java program to model a real-world system, and subsequently analyze its behavior. </a:t>
            </a:r>
          </a:p>
          <a:p>
            <a:pPr marL="342900" indent="-342900"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To develop programming skills that can serve as a foundation for further study in computer science. </a:t>
            </a:r>
          </a:p>
        </p:txBody>
      </p:sp>
      <p:sp>
        <p:nvSpPr>
          <p:cNvPr id="15364" name="Rectangle 18"/>
          <p:cNvSpPr>
            <a:spLocks noChangeArrowheads="1"/>
          </p:cNvSpPr>
          <p:nvPr/>
        </p:nvSpPr>
        <p:spPr bwMode="auto">
          <a:xfrm>
            <a:off x="685800" y="2514600"/>
            <a:ext cx="8458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/>
            <a:r>
              <a:rPr lang="en-US">
                <a:solidFill>
                  <a:schemeClr val="accent2"/>
                </a:solidFill>
                <a:latin typeface="Arial Narrow" charset="0"/>
              </a:rPr>
              <a:t>See online syllabus at: </a:t>
            </a:r>
            <a:r>
              <a:rPr lang="en-US">
                <a:latin typeface="Arial Narrow" charset="0"/>
              </a:rPr>
              <a:t>	</a:t>
            </a:r>
            <a:r>
              <a:rPr lang="en-US" u="sng">
                <a:solidFill>
                  <a:schemeClr val="tx2"/>
                </a:solidFill>
                <a:latin typeface="Arial Narrow" charset="0"/>
                <a:hlinkClick r:id="rId2"/>
              </a:rPr>
              <a:t>dave-reed.com/csc222</a:t>
            </a:r>
            <a:endParaRPr lang="en-US" u="sng">
              <a:solidFill>
                <a:schemeClr val="accent2"/>
              </a:solidFill>
              <a:latin typeface="Arial Narrow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2971800"/>
            <a:ext cx="21463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B75F6E-EED3-7840-847F-1379F65A045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Assumed background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technically, CSC 221 is a prerequisite for this course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what is really needed is basic programming &amp; problem-solving experience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variables: data types, assignments, expressions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control structures: if, if-else, while, for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functions: parameters, return, libraries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data structures: strings, lists, files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endParaRPr lang="en-US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early on, I will map Java constructs back to their corresponding Python 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if you learned a different language, will need to make your own </a:t>
            </a:r>
            <a:r>
              <a:rPr lang="en-US" dirty="0" smtClean="0">
                <a:latin typeface="Arial Narrow" charset="0"/>
                <a:ea typeface="ＭＳ Ｐゴシック" charset="0"/>
              </a:rPr>
              <a:t>connection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57028" name="Rectangle 4"/>
          <p:cNvSpPr>
            <a:spLocks noChangeArrowheads="1"/>
          </p:cNvSpPr>
          <p:nvPr/>
        </p:nvSpPr>
        <p:spPr bwMode="auto">
          <a:xfrm>
            <a:off x="685800" y="4495800"/>
            <a:ext cx="8305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dirty="0">
                <a:solidFill>
                  <a:schemeClr val="accent2"/>
                </a:solidFill>
                <a:latin typeface="Arial Narrow" pitchFamily="-84" charset="0"/>
                <a:ea typeface="+mn-ea"/>
                <a:cs typeface="+mn-cs"/>
              </a:rPr>
              <a:t>as an intro, 221 focused on programming-in-the-small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dirty="0">
                <a:latin typeface="Arial Narrow" pitchFamily="-84" charset="0"/>
                <a:ea typeface="ＭＳ Ｐゴシック" pitchFamily="-84" charset="-128"/>
                <a:cs typeface="+mn-cs"/>
              </a:rPr>
              <a:t>simple problems; could be solved in 1-3 functions; few design choices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2000" dirty="0">
              <a:latin typeface="Arial Narrow" pitchFamily="-84" charset="0"/>
              <a:ea typeface="ＭＳ Ｐゴシック" pitchFamily="-84" charset="-128"/>
              <a:cs typeface="+mn-cs"/>
            </a:endParaRP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chemeClr val="accent2"/>
                </a:solidFill>
                <a:latin typeface="Arial Narrow" pitchFamily="-84" charset="0"/>
                <a:ea typeface="+mn-ea"/>
                <a:cs typeface="+mn-cs"/>
              </a:rPr>
              <a:t>this class extends to programming-in-the-medium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dirty="0">
                <a:latin typeface="Arial Narrow" pitchFamily="-84" charset="0"/>
                <a:ea typeface="ＭＳ Ｐゴシック" pitchFamily="-84" charset="-128"/>
                <a:cs typeface="+mn-cs"/>
              </a:rPr>
              <a:t>and lays the groundwork for programming-in-the-large by emphasizing the </a:t>
            </a:r>
            <a:r>
              <a:rPr lang="en-US" sz="2000" i="1" dirty="0">
                <a:latin typeface="Arial Narrow" pitchFamily="-84" charset="0"/>
                <a:ea typeface="ＭＳ Ｐゴシック" pitchFamily="-84" charset="-128"/>
                <a:cs typeface="+mn-cs"/>
              </a:rPr>
              <a:t>object-oriented approach </a:t>
            </a:r>
            <a:r>
              <a:rPr lang="en-US" sz="2000" dirty="0">
                <a:latin typeface="Arial Narrow" pitchFamily="-84" charset="0"/>
                <a:ea typeface="ＭＳ Ｐゴシック" pitchFamily="-84" charset="-128"/>
                <a:cs typeface="+mn-cs"/>
              </a:rPr>
              <a:t>to software design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5D6E5AC-3149-344E-876A-4D73F6645D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problems start to get complex…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…choosing the right algorithm and data structures are important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phone book lookup, checkerboard puzzle, word ladders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must develop problem-solving approaches (e.g., iteration, recursion)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be able to identify appropriate data structures (e.g., array, ArrayList, stack, queue)</a:t>
            </a:r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685800" y="36576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…code reuse is important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designing, implementing, and testing large software projects is HARD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whenever possible, want to utilize existing, debugged code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reusable code is: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clear and readable (well documented, uses meaningful names, no tricks)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modular (general, independent routines – test &amp; debug once, then reuse)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149A3E-60D0-F148-885A-6BC33844665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Object-oriented programming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971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OOP is the standard approach to software engineering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philosophy: modularity and reuse apply to data as well as functions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when solving a problem, must identify the objects involved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e.g., banking system: customer, checking account, savings account, …</a:t>
            </a:r>
          </a:p>
          <a:p>
            <a:pPr lvl="2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develop a software model of the objects in the form of </a:t>
            </a:r>
            <a:r>
              <a:rPr lang="en-US" i="1" dirty="0">
                <a:latin typeface="Arial Narrow" charset="0"/>
                <a:ea typeface="ＭＳ Ｐゴシック" charset="0"/>
              </a:rPr>
              <a:t>abstract data types </a:t>
            </a:r>
            <a:r>
              <a:rPr lang="en-US" dirty="0">
                <a:latin typeface="Arial Narrow" charset="0"/>
                <a:ea typeface="ＭＳ Ｐゴシック" charset="0"/>
              </a:rPr>
              <a:t>(ADTs)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an ADT is a collection of data items and the associated operations on that data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in Java, ADTs are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classes</a:t>
            </a:r>
          </a:p>
        </p:txBody>
      </p:sp>
      <p:sp>
        <p:nvSpPr>
          <p:cNvPr id="259076" name="Rectangle 4"/>
          <p:cNvSpPr>
            <a:spLocks noChangeArrowheads="1"/>
          </p:cNvSpPr>
          <p:nvPr/>
        </p:nvSpPr>
        <p:spPr bwMode="auto">
          <a:xfrm>
            <a:off x="5029200" y="4495800"/>
            <a:ext cx="43592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focus on </a:t>
            </a: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software objects:</a:t>
            </a: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hides </a:t>
            </a:r>
            <a:r>
              <a:rPr lang="en-US" sz="2000" dirty="0">
                <a:latin typeface="Arial Narrow" charset="0"/>
              </a:rPr>
              <a:t>unnecessary details  (programmer doesn't have to know the details of the class in order to use it)</a:t>
            </a: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ensures </a:t>
            </a:r>
            <a:r>
              <a:rPr lang="en-US" sz="2000" dirty="0">
                <a:latin typeface="Arial Narrow" charset="0"/>
              </a:rPr>
              <a:t>the integrity of data (programmer can only access public operations)</a:t>
            </a: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allows </a:t>
            </a:r>
            <a:r>
              <a:rPr lang="en-US" sz="2000" dirty="0">
                <a:latin typeface="Arial Narrow" charset="0"/>
              </a:rPr>
              <a:t>for reuse and easy modification (can plug classes into different applications</a:t>
            </a:r>
            <a:r>
              <a:rPr lang="en-US" sz="2000" dirty="0" smtClean="0">
                <a:latin typeface="Arial Narrow" charset="0"/>
              </a:rPr>
              <a:t>)</a:t>
            </a:r>
            <a:endParaRPr lang="en-US" sz="2000" dirty="0">
              <a:latin typeface="Arial Narrow" charset="0"/>
            </a:endParaRPr>
          </a:p>
        </p:txBody>
      </p:sp>
      <p:pic>
        <p:nvPicPr>
          <p:cNvPr id="3" name="Picture 2" descr="Screen Shot 2017-08-15 at 4.28.0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419600"/>
            <a:ext cx="37719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82EA21-F808-A144-8046-4CE3237F58E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Getting started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you got a sneak peek at OO at the end of 221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start next week with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basic Java programming constructs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variables, expressions, conditionals, loops, functions, </a:t>
            </a:r>
            <a:r>
              <a:rPr lang="is-IS" dirty="0" smtClean="0">
                <a:latin typeface="Arial Narrow" charset="0"/>
                <a:ea typeface="ＭＳ Ｐゴシック" charset="0"/>
              </a:rPr>
              <a:t>…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will map from Python to Java, get lots of hands-on practice (using </a:t>
            </a:r>
            <a:r>
              <a:rPr lang="en-US" dirty="0" err="1" smtClean="0">
                <a:latin typeface="Arial Narrow" charset="0"/>
                <a:ea typeface="ＭＳ Ｐゴシック" charset="0"/>
                <a:hlinkClick r:id="rId2"/>
              </a:rPr>
              <a:t>codingbat.com</a:t>
            </a:r>
            <a:r>
              <a:rPr lang="en-US" dirty="0" smtClean="0"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then will learn how to package these constructs into classes and objects</a:t>
            </a:r>
          </a:p>
          <a:p>
            <a:pPr lvl="2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eventually, will think and design in an object-oriented way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eventually be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using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BlueJ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development environment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contained </a:t>
            </a:r>
            <a:r>
              <a:rPr lang="en-US" smtClean="0">
                <a:latin typeface="Arial Narrow" charset="0"/>
                <a:ea typeface="ＭＳ Ｐゴシック" charset="0"/>
              </a:rPr>
              <a:t>on the CD </a:t>
            </a:r>
            <a:r>
              <a:rPr lang="en-US" dirty="0">
                <a:latin typeface="Arial Narrow" charset="0"/>
                <a:ea typeface="ＭＳ Ｐゴシック" charset="0"/>
              </a:rPr>
              <a:t>that comes with the book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also be downloaded for free from the Web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 err="1" smtClean="0">
                <a:latin typeface="Arial Narrow" charset="0"/>
                <a:ea typeface="ＭＳ Ｐゴシック" charset="0"/>
              </a:rPr>
              <a:t>BlueJ</a:t>
            </a:r>
            <a:r>
              <a:rPr lang="en-US" dirty="0" smtClean="0">
                <a:latin typeface="Arial Narrow" charset="0"/>
                <a:ea typeface="ＭＳ Ｐゴシック" charset="0"/>
              </a:rPr>
              <a:t> (4.1</a:t>
            </a:r>
            <a:r>
              <a:rPr lang="en-US" dirty="0">
                <a:latin typeface="Arial Narrow" charset="0"/>
                <a:ea typeface="ＭＳ Ｐゴシック" charset="0"/>
              </a:rPr>
              <a:t>) from </a:t>
            </a:r>
            <a:r>
              <a:rPr lang="en-US" dirty="0">
                <a:latin typeface="Arial Narrow" charset="0"/>
                <a:ea typeface="ＭＳ Ｐゴシック" charset="0"/>
                <a:hlinkClick r:id="rId3"/>
              </a:rPr>
              <a:t>www.bluej.org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 err="1">
                <a:latin typeface="Arial Narrow" charset="0"/>
                <a:ea typeface="ＭＳ Ｐゴシック" charset="0"/>
              </a:rPr>
              <a:t>BlueJ</a:t>
            </a:r>
            <a:r>
              <a:rPr lang="en-US" dirty="0">
                <a:latin typeface="Arial Narrow" charset="0"/>
                <a:ea typeface="ＭＳ Ｐゴシック" charset="0"/>
              </a:rPr>
              <a:t> is a simple, visual environment; designed for beginners to OO approach</a:t>
            </a:r>
          </a:p>
          <a:p>
            <a:pPr lvl="2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4104</TotalTime>
  <Words>659</Words>
  <Application>Microsoft Macintosh PowerPoint</Application>
  <PresentationFormat>Custom</PresentationFormat>
  <Paragraphs>78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PowerPoint Presentation</vt:lpstr>
      <vt:lpstr>Assumed background</vt:lpstr>
      <vt:lpstr>When problems start to get complex…</vt:lpstr>
      <vt:lpstr>Object-oriented programming</vt:lpstr>
      <vt:lpstr>Getting started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David Reed</cp:lastModifiedBy>
  <cp:revision>89</cp:revision>
  <cp:lastPrinted>2001-09-04T05:55:52Z</cp:lastPrinted>
  <dcterms:created xsi:type="dcterms:W3CDTF">2012-01-10T16:24:56Z</dcterms:created>
  <dcterms:modified xsi:type="dcterms:W3CDTF">2017-08-21T06:58:47Z</dcterms:modified>
</cp:coreProperties>
</file>