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2" r:id="rId3"/>
    <p:sldId id="330" r:id="rId4"/>
    <p:sldId id="313" r:id="rId5"/>
    <p:sldId id="311" r:id="rId6"/>
    <p:sldId id="314" r:id="rId7"/>
    <p:sldId id="315" r:id="rId8"/>
    <p:sldId id="317" r:id="rId9"/>
    <p:sldId id="318" r:id="rId10"/>
    <p:sldId id="316" r:id="rId11"/>
    <p:sldId id="319" r:id="rId12"/>
    <p:sldId id="320" r:id="rId13"/>
    <p:sldId id="321" r:id="rId14"/>
    <p:sldId id="323" r:id="rId15"/>
    <p:sldId id="332" r:id="rId16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FF00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88" y="624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fld id="{D40F3EC7-93EB-FB41-B159-C1EA58981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18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73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81AD9DD2-09B7-7F42-BD38-023D895D78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4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B29F6-3C7A-664A-842F-4B2442C6AA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5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B0B6F-1D1F-5843-96A5-33B2C09C84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7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2EAA4-FD6F-C945-BF0B-7361FB052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4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487B6-6A9D-BC43-812C-15E4A2F7E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82DB8-591A-844D-BC87-B48CC0E8D7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16F57-5197-584A-A591-9D6105AEC1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5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9F89A-7E83-174B-8B15-DCB9144A4B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E3126-8D81-1145-A54B-1278FD423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0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32D93-7880-BA41-85A5-7676F7AF14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6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F122F-16BD-2B4C-9ADC-7BC669B09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1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9EEA4-7D05-0D4D-A1A9-921F81E051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1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</a:defRPr>
            </a:lvl1pPr>
          </a:lstStyle>
          <a:p>
            <a:fld id="{90B8FF04-7921-2944-864C-0603B3B0A8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84" charset="0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84" charset="0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84" charset="0"/>
          <a:ea typeface="ＭＳ Ｐゴシック" pitchFamily="-8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84" charset="0"/>
          <a:ea typeface="ＭＳ Ｐゴシック" pitchFamily="-8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84" charset="0"/>
          <a:ea typeface="ＭＳ Ｐゴシック" pitchFamily="-8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84" charset="0"/>
          <a:ea typeface="ＭＳ Ｐゴシック" pitchFamily="-8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155B152-9C1B-A044-A412-DFC611D8362F}" type="slidenum">
              <a:rPr lang="en-US" sz="1400">
                <a:solidFill>
                  <a:srgbClr val="FF0033"/>
                </a:solidFill>
              </a:rPr>
              <a:pPr/>
              <a:t>1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16387" name="Rectangle 1036"/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</a:rPr>
              <a:t>CSC 222: Object-Oriented Programming</a:t>
            </a:r>
          </a:p>
          <a:p>
            <a:pPr algn="ctr"/>
            <a:endParaRPr lang="en-US" sz="3200" dirty="0">
              <a:solidFill>
                <a:srgbClr val="FF0033"/>
              </a:solidFill>
            </a:endParaRPr>
          </a:p>
          <a:p>
            <a:pPr algn="ctr"/>
            <a:r>
              <a:rPr lang="en-US" sz="3200" smtClean="0">
                <a:solidFill>
                  <a:srgbClr val="FF0033"/>
                </a:solidFill>
              </a:rPr>
              <a:t>Fall 2017</a:t>
            </a:r>
            <a:endParaRPr lang="en-US" sz="3200" dirty="0">
              <a:solidFill>
                <a:srgbClr val="FF0033"/>
              </a:solidFill>
            </a:endParaRPr>
          </a:p>
        </p:txBody>
      </p:sp>
      <p:sp>
        <p:nvSpPr>
          <p:cNvPr id="16388" name="Rectangle 1038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3200400"/>
            <a:ext cx="7772400" cy="3733800"/>
          </a:xfrm>
          <a:noFill/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Objects and classes: a first pass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software </a:t>
            </a:r>
            <a:r>
              <a:rPr lang="en-US" dirty="0">
                <a:latin typeface="Arial Narrow" charset="0"/>
                <a:ea typeface="ＭＳ Ｐゴシック" charset="0"/>
              </a:rPr>
              <a:t>objects, classes, object-oriented design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latin typeface="Arial Narrow" charset="0"/>
                <a:ea typeface="ＭＳ Ｐゴシック" charset="0"/>
              </a:rPr>
              <a:t>BlueJ</a:t>
            </a:r>
            <a:r>
              <a:rPr lang="en-US" dirty="0">
                <a:latin typeface="Arial Narrow" charset="0"/>
                <a:ea typeface="ＭＳ Ｐゴシック" charset="0"/>
              </a:rPr>
              <a:t> IDE, compilation &amp; execution, </a:t>
            </a:r>
            <a:r>
              <a:rPr lang="en-US" i="1" dirty="0">
                <a:latin typeface="Arial Narrow" charset="0"/>
                <a:ea typeface="ＭＳ Ｐゴシック" charset="0"/>
              </a:rPr>
              <a:t>figures example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method calls, parameters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data types, object state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other examples:</a:t>
            </a:r>
            <a:r>
              <a:rPr lang="en-US" i="1" dirty="0">
                <a:latin typeface="Arial Narrow" charset="0"/>
                <a:ea typeface="ＭＳ Ｐゴシック" charset="0"/>
              </a:rPr>
              <a:t> Die, </a:t>
            </a:r>
            <a:r>
              <a:rPr lang="en-US" i="1" dirty="0" err="1">
                <a:latin typeface="Arial Narrow" charset="0"/>
                <a:ea typeface="ＭＳ Ｐゴシック" charset="0"/>
              </a:rPr>
              <a:t>SequenceGenerator</a:t>
            </a:r>
            <a:endParaRPr lang="en-US" i="1" dirty="0">
              <a:latin typeface="Arial Narrow" charset="0"/>
              <a:ea typeface="ＭＳ Ｐゴシック" charset="0"/>
            </a:endParaRPr>
          </a:p>
          <a:p>
            <a:pPr lvl="1"/>
            <a:endParaRPr lang="en-US" sz="1800" i="1" dirty="0"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9C2C6C8-105D-4C4B-8021-46DE26746A55}" type="slidenum">
              <a:rPr lang="en-US" sz="1400">
                <a:solidFill>
                  <a:srgbClr val="FF0033"/>
                </a:solidFill>
              </a:rPr>
              <a:pPr/>
              <a:t>10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Applying object methods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685800" y="1371600"/>
            <a:ext cx="4876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can cause objects to act by right-clicking on the object box, then selecting the action</a:t>
            </a:r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the actions that objects can perform are called </a:t>
            </a:r>
            <a:r>
              <a:rPr lang="en-US" sz="2000" i="1"/>
              <a:t>methods</a:t>
            </a:r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</a:pPr>
            <a:r>
              <a:rPr lang="en-US" sz="2000" i="1"/>
              <a:t>	(same as in Python: a method is a function that belongs to an object.)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685800" y="3962400"/>
            <a:ext cx="464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here, </a:t>
            </a:r>
            <a:r>
              <a:rPr lang="en-US" sz="1600">
                <a:latin typeface="Courier New" charset="0"/>
              </a:rPr>
              <a:t>void makeVisible()</a:t>
            </a:r>
            <a:r>
              <a:rPr lang="en-US" sz="2000"/>
              <a:t> opens a Canvas in which the shape is displayed</a:t>
            </a:r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1400"/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solidFill>
                  <a:srgbClr val="FF0033"/>
                </a:solidFill>
              </a:rPr>
              <a:t>EXERCISE: make the other shapes visible</a:t>
            </a:r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endParaRPr lang="en-US" sz="2000">
              <a:solidFill>
                <a:srgbClr val="FF0033"/>
              </a:solidFill>
            </a:endParaRPr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solidFill>
                  <a:srgbClr val="FF0033"/>
                </a:solidFill>
              </a:rPr>
              <a:t>EXERCISE: select other methods to change the color and size of objects</a:t>
            </a:r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endParaRPr lang="en-US" sz="2000">
              <a:solidFill>
                <a:srgbClr val="FF0033"/>
              </a:solidFill>
            </a:endParaRPr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solidFill>
                  <a:srgbClr val="FF0033"/>
                </a:solidFill>
              </a:rPr>
              <a:t>EXERCISE: play</a:t>
            </a:r>
            <a:endParaRPr lang="en-US" sz="2000" i="1">
              <a:solidFill>
                <a:srgbClr val="FF0033"/>
              </a:solidFill>
            </a:endParaRPr>
          </a:p>
        </p:txBody>
      </p:sp>
      <p:pic>
        <p:nvPicPr>
          <p:cNvPr id="3175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533400"/>
            <a:ext cx="44243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70288"/>
            <a:ext cx="47371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CCE7D3B-0230-1843-9FCD-6E5B870DB47C}" type="slidenum">
              <a:rPr lang="en-US" sz="1400">
                <a:solidFill>
                  <a:srgbClr val="FF0033"/>
                </a:solidFill>
              </a:rPr>
              <a:pPr/>
              <a:t>11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Methods and parameters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905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sometimes an action (i.e., method) requires information to do its job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</a:t>
            </a:r>
            <a:r>
              <a:rPr lang="en-US" sz="1800" dirty="0" err="1">
                <a:latin typeface="Courier New" charset="0"/>
                <a:ea typeface="ＭＳ Ｐゴシック" charset="0"/>
              </a:rPr>
              <a:t>changeColor</a:t>
            </a:r>
            <a:r>
              <a:rPr lang="en-US" dirty="0">
                <a:latin typeface="Arial Narrow" charset="0"/>
                <a:ea typeface="ＭＳ Ｐゴシック" charset="0"/>
              </a:rPr>
              <a:t> method requires a color </a:t>
            </a:r>
            <a:r>
              <a:rPr lang="en-US" dirty="0" smtClean="0">
                <a:latin typeface="Arial Narrow" charset="0"/>
                <a:ea typeface="ＭＳ Ｐゴシック" charset="0"/>
              </a:rPr>
              <a:t>(</a:t>
            </a:r>
            <a:r>
              <a:rPr lang="en-US" dirty="0">
                <a:latin typeface="Arial Narrow" charset="0"/>
                <a:ea typeface="ＭＳ Ｐゴシック" charset="0"/>
              </a:rPr>
              <a:t>"</a:t>
            </a:r>
            <a:r>
              <a:rPr lang="en-US" dirty="0" smtClean="0">
                <a:latin typeface="Arial Narrow" charset="0"/>
                <a:ea typeface="ＭＳ Ｐゴシック" charset="0"/>
              </a:rPr>
              <a:t>red</a:t>
            </a:r>
            <a:r>
              <a:rPr lang="en-US" dirty="0">
                <a:latin typeface="Arial Narrow" charset="0"/>
                <a:ea typeface="ＭＳ Ｐゴシック" charset="0"/>
              </a:rPr>
              <a:t>"</a:t>
            </a:r>
            <a:r>
              <a:rPr lang="en-US" dirty="0" smtClean="0">
                <a:latin typeface="Arial Narrow" charset="0"/>
                <a:ea typeface="ＭＳ Ｐゴシック" charset="0"/>
              </a:rPr>
              <a:t>, </a:t>
            </a:r>
            <a:r>
              <a:rPr lang="en-US" dirty="0">
                <a:latin typeface="Arial Narrow" charset="0"/>
                <a:ea typeface="ＭＳ Ｐゴシック" charset="0"/>
              </a:rPr>
              <a:t>"</a:t>
            </a:r>
            <a:r>
              <a:rPr lang="en-US" dirty="0" smtClean="0">
                <a:latin typeface="Arial Narrow" charset="0"/>
                <a:ea typeface="ＭＳ Ｐゴシック" charset="0"/>
              </a:rPr>
              <a:t>green</a:t>
            </a:r>
            <a:r>
              <a:rPr lang="en-US" dirty="0">
                <a:latin typeface="Arial Narrow" charset="0"/>
                <a:ea typeface="ＭＳ Ｐゴシック" charset="0"/>
              </a:rPr>
              <a:t>"</a:t>
            </a:r>
            <a:r>
              <a:rPr lang="en-US" dirty="0" smtClean="0">
                <a:latin typeface="Arial Narrow" charset="0"/>
                <a:ea typeface="ＭＳ Ｐゴシック" charset="0"/>
              </a:rPr>
              <a:t>, </a:t>
            </a:r>
            <a:r>
              <a:rPr lang="en-US" dirty="0">
                <a:latin typeface="Arial Narrow" charset="0"/>
                <a:ea typeface="ＭＳ Ｐゴシック" charset="0"/>
              </a:rPr>
              <a:t>"</a:t>
            </a:r>
            <a:r>
              <a:rPr lang="en-US" dirty="0" smtClean="0">
                <a:latin typeface="Arial Narrow" charset="0"/>
                <a:ea typeface="ＭＳ Ｐゴシック" charset="0"/>
              </a:rPr>
              <a:t>black</a:t>
            </a:r>
            <a:r>
              <a:rPr lang="en-US" dirty="0">
                <a:latin typeface="Arial Narrow" charset="0"/>
                <a:ea typeface="ＭＳ Ｐゴシック" charset="0"/>
              </a:rPr>
              <a:t>"</a:t>
            </a:r>
            <a:r>
              <a:rPr lang="en-US" dirty="0" smtClean="0">
                <a:latin typeface="Arial Narrow" charset="0"/>
                <a:ea typeface="ＭＳ Ｐゴシック" charset="0"/>
              </a:rPr>
              <a:t>, </a:t>
            </a:r>
            <a:r>
              <a:rPr lang="en-US" dirty="0">
                <a:latin typeface="Arial Narrow" charset="0"/>
                <a:ea typeface="ＭＳ Ｐゴシック" charset="0"/>
              </a:rPr>
              <a:t>…)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</a:t>
            </a:r>
            <a:r>
              <a:rPr lang="en-US" sz="1800" dirty="0" err="1">
                <a:latin typeface="Courier New" charset="0"/>
                <a:ea typeface="ＭＳ Ｐゴシック" charset="0"/>
              </a:rPr>
              <a:t>moveHorizontal</a:t>
            </a:r>
            <a:r>
              <a:rPr lang="en-US" dirty="0">
                <a:latin typeface="Arial Narrow" charset="0"/>
                <a:ea typeface="ＭＳ Ｐゴシック" charset="0"/>
              </a:rPr>
              <a:t> method requires a number (# of pixels to move)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data values provided to a method are called </a:t>
            </a:r>
            <a:r>
              <a:rPr lang="en-US" i="1" dirty="0">
                <a:latin typeface="Arial Narrow" charset="0"/>
                <a:ea typeface="ＭＳ Ｐゴシック" charset="0"/>
              </a:rPr>
              <a:t>parameters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85800" y="3505200"/>
            <a:ext cx="87026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</a:rPr>
              <a:t>Java provides for different types of values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1800" dirty="0">
                <a:latin typeface="Courier New" charset="0"/>
              </a:rPr>
              <a:t>String</a:t>
            </a:r>
            <a:r>
              <a:rPr lang="en-US" sz="2000" dirty="0"/>
              <a:t> is a sequence of characters, enclosed in double-quotes (e.g., "</a:t>
            </a:r>
            <a:r>
              <a:rPr lang="en-US" sz="2000" dirty="0" smtClean="0"/>
              <a:t>red</a:t>
            </a:r>
            <a:r>
              <a:rPr lang="en-US" sz="2000" dirty="0"/>
              <a:t>"</a:t>
            </a:r>
            <a:r>
              <a:rPr lang="en-US" sz="2000" dirty="0" smtClean="0"/>
              <a:t>)</a:t>
            </a:r>
            <a:endParaRPr lang="en-US" sz="20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2000" dirty="0"/>
              <a:t> is an integer value (e.g., 40)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1800" dirty="0">
                <a:latin typeface="Courier New" charset="0"/>
              </a:rPr>
              <a:t>double</a:t>
            </a:r>
            <a:r>
              <a:rPr lang="en-US" sz="2000" dirty="0"/>
              <a:t> is a real value (e.g., 3.14159)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1800" dirty="0">
                <a:latin typeface="Courier New" charset="0"/>
              </a:rPr>
              <a:t>char</a:t>
            </a:r>
            <a:r>
              <a:rPr lang="en-US" sz="2000" dirty="0"/>
              <a:t> is a character value (e.g., '</a:t>
            </a:r>
            <a:r>
              <a:rPr lang="en-US" sz="2000" dirty="0" smtClean="0"/>
              <a:t>A</a:t>
            </a:r>
            <a:r>
              <a:rPr lang="en-US" sz="2000" dirty="0"/>
              <a:t>'</a:t>
            </a:r>
            <a:r>
              <a:rPr lang="en-US" sz="2000" dirty="0" smtClean="0"/>
              <a:t>)</a:t>
            </a:r>
            <a:endParaRPr lang="en-US" sz="20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/>
              <a:t>the parameter to </a:t>
            </a:r>
            <a:r>
              <a:rPr lang="en-US" sz="1800" dirty="0" err="1">
                <a:latin typeface="Courier New" charset="0"/>
              </a:rPr>
              <a:t>changeColor</a:t>
            </a:r>
            <a:r>
              <a:rPr lang="en-US" sz="2000" dirty="0"/>
              <a:t> is a </a:t>
            </a:r>
            <a:r>
              <a:rPr lang="en-US" sz="1800" dirty="0">
                <a:latin typeface="Courier New" charset="0"/>
              </a:rPr>
              <a:t>String</a:t>
            </a:r>
            <a:r>
              <a:rPr lang="en-US" sz="2000" dirty="0"/>
              <a:t> representing the new color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/>
              <a:t>the parameter to </a:t>
            </a:r>
            <a:r>
              <a:rPr lang="en-US" sz="1800" dirty="0" err="1">
                <a:latin typeface="Courier New" charset="0"/>
              </a:rPr>
              <a:t>moveHorizontal</a:t>
            </a:r>
            <a:r>
              <a:rPr lang="en-US" sz="2000" dirty="0"/>
              <a:t> is an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2000" dirty="0"/>
              <a:t> representing the # of pixels to move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3C4362A-50A6-AD4A-A4DB-7BBA7EFA41AC}" type="slidenum">
              <a:rPr lang="en-US" sz="1400">
                <a:solidFill>
                  <a:srgbClr val="FF0033"/>
                </a:solidFill>
              </a:rPr>
              <a:pPr/>
              <a:t>12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Objects and state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recall that each object has properties and methods associated with it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when you create a Circle, it has an initial size, color, position, …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those values are stored internally as part of the object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as methods are called, the values may change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at any given point, the property values of an object define its </a:t>
            </a:r>
            <a:r>
              <a:rPr lang="en-US" i="1">
                <a:latin typeface="Arial Narrow" charset="0"/>
                <a:ea typeface="ＭＳ Ｐゴシック" charset="0"/>
              </a:rPr>
              <a:t>state</a:t>
            </a:r>
          </a:p>
          <a:p>
            <a:pPr lvl="1"/>
            <a:endParaRPr lang="en-US" i="1">
              <a:latin typeface="Arial Narrow" charset="0"/>
              <a:ea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BlueJ enables you to inspect state of an object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right-click on the object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select Inspect to see the values of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Arial Narrow" charset="0"/>
                <a:ea typeface="ＭＳ Ｐゴシック" charset="0"/>
              </a:rPr>
              <a:t>	object properties</a:t>
            </a:r>
          </a:p>
          <a:p>
            <a:pPr lvl="1">
              <a:buFont typeface="Wingdings" charset="0"/>
              <a:buNone/>
            </a:pPr>
            <a:endParaRPr lang="en-US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note: objects of the same class have</a:t>
            </a:r>
          </a:p>
          <a:p>
            <a:pPr lvl="1">
              <a:buFont typeface="Wingdings" charset="0"/>
              <a:buNone/>
            </a:pPr>
            <a:r>
              <a:rPr lang="en-US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the same properties, but may have </a:t>
            </a:r>
          </a:p>
          <a:p>
            <a:pPr lvl="1">
              <a:buFont typeface="Wingdings" charset="0"/>
              <a:buNone/>
            </a:pPr>
            <a:r>
              <a:rPr lang="en-US">
                <a:solidFill>
                  <a:srgbClr val="FF0033"/>
                </a:solidFill>
                <a:latin typeface="Arial Narrow" charset="0"/>
                <a:ea typeface="ＭＳ Ｐゴシック" charset="0"/>
              </a:rPr>
              <a:t>different values</a:t>
            </a:r>
          </a:p>
          <a:p>
            <a:pPr lvl="1"/>
            <a:endParaRPr lang="en-US">
              <a:solidFill>
                <a:srgbClr val="FF0033"/>
              </a:solidFill>
              <a:latin typeface="Arial Narrow" charset="0"/>
              <a:ea typeface="ＭＳ Ｐゴシック" charset="0"/>
            </a:endParaRPr>
          </a:p>
        </p:txBody>
      </p:sp>
      <p:pic>
        <p:nvPicPr>
          <p:cNvPr id="3379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95750"/>
            <a:ext cx="40576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7A5AEC3-BF9F-2047-BEBF-12CA591AE117}" type="slidenum">
              <a:rPr lang="en-US" sz="1400">
                <a:solidFill>
                  <a:srgbClr val="FF0033"/>
                </a:solidFill>
              </a:rPr>
              <a:pPr/>
              <a:t>13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IN-CLASS EXERCISE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105400" cy="23622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create objects and call the appropriate methods to produce a picture like this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7242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F1FA2FD-1075-FF45-A12A-052F4304FC7F}" type="slidenum">
              <a:rPr lang="en-US" sz="1400">
                <a:solidFill>
                  <a:srgbClr val="FF0033"/>
                </a:solidFill>
              </a:rPr>
              <a:pPr/>
              <a:t>14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Another example: Die class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can define a Die class to model different (numeric) dice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properties shared by all dice: number of sides, number of times rolled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behaviors/methods shared by all dice: roll it, get # of sides, get # of rolls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85800" y="2438400"/>
            <a:ext cx="807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749300" lvl="1" indent="-29210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the </a:t>
            </a:r>
            <a:r>
              <a:rPr lang="en-US" sz="1600">
                <a:latin typeface="Courier New" charset="0"/>
              </a:rPr>
              <a:t>roll</a:t>
            </a:r>
            <a:r>
              <a:rPr lang="en-US" sz="2000"/>
              <a:t> method generates a random roll and </a:t>
            </a:r>
            <a:r>
              <a:rPr lang="en-US" sz="2000" i="1"/>
              <a:t>returns</a:t>
            </a:r>
            <a:r>
              <a:rPr lang="en-US" sz="2000"/>
              <a:t> it</a:t>
            </a:r>
          </a:p>
          <a:p>
            <a:pPr marL="1206500" lvl="2" indent="-2921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the return value is displayed by BlueJ in a </a:t>
            </a:r>
            <a:r>
              <a:rPr lang="en-US" sz="2000" i="1"/>
              <a:t>Method Result window</a:t>
            </a:r>
          </a:p>
          <a:p>
            <a:pPr>
              <a:lnSpc>
                <a:spcPct val="60000"/>
              </a:lnSpc>
              <a:spcBef>
                <a:spcPct val="20000"/>
              </a:spcBef>
            </a:pPr>
            <a:endParaRPr lang="en-US" sz="2000"/>
          </a:p>
        </p:txBody>
      </p:sp>
      <p:pic>
        <p:nvPicPr>
          <p:cNvPr id="3584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276600"/>
            <a:ext cx="50927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343400"/>
            <a:ext cx="36941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5FFCE9F-21F3-BD4F-87C0-252EC851980F}" type="slidenum">
              <a:rPr lang="en-US" sz="1400">
                <a:solidFill>
                  <a:srgbClr val="FF0033"/>
                </a:solidFill>
              </a:rPr>
              <a:pPr/>
              <a:t>15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Another example: SequenceGenerator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there are two options for creating a SequenceGenerator object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can specify an alphabet to choose from (e.g., "etaoinshrd")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if nothing specified, will assume "abcdefghijklmnopqrstuvwxyz"</a:t>
            </a:r>
          </a:p>
        </p:txBody>
      </p:sp>
      <p:pic>
        <p:nvPicPr>
          <p:cNvPr id="3686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59309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191000"/>
            <a:ext cx="426085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6DF1C93-B9A1-DF4A-B9EF-E226E85C8F58}" type="slidenum">
              <a:rPr lang="en-US" sz="1400">
                <a:solidFill>
                  <a:srgbClr val="FF0033"/>
                </a:solidFill>
              </a:rPr>
              <a:pPr/>
              <a:t>2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Object-oriented programming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2895600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object-oriented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approach to programming: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solve problems by modeling real-world objects 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e.g., if designing a banking system, model clients, accounts, deposits, …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a program is a collection of interacting objects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in software, objects are created from classes</a:t>
            </a:r>
          </a:p>
          <a:p>
            <a:pPr lvl="2"/>
            <a:r>
              <a:rPr lang="en-US" i="1">
                <a:latin typeface="Arial Narrow" charset="0"/>
                <a:ea typeface="ＭＳ Ｐゴシック" charset="0"/>
              </a:rPr>
              <a:t>the class describes the kind of object (its properties and behaviors)</a:t>
            </a:r>
          </a:p>
          <a:p>
            <a:pPr lvl="2"/>
            <a:r>
              <a:rPr lang="en-US" i="1">
                <a:latin typeface="Arial Narrow" charset="0"/>
                <a:ea typeface="ＭＳ Ｐゴシック" charset="0"/>
              </a:rPr>
              <a:t>the objects represent individual instantiations of the class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69925" y="5105400"/>
            <a:ext cx="87026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573088" lvl="1" indent="-230188">
              <a:spcBef>
                <a:spcPct val="5000"/>
              </a:spcBef>
              <a:buFont typeface="Wingdings" charset="0"/>
              <a:buChar char="§"/>
              <a:tabLst>
                <a:tab pos="1371600" algn="l"/>
                <a:tab pos="1833563" algn="l"/>
                <a:tab pos="2279650" algn="l"/>
                <a:tab pos="2741613" algn="l"/>
              </a:tabLst>
            </a:pPr>
            <a:r>
              <a:rPr lang="en-US" sz="1800"/>
              <a:t>the class encompasses all automobiles </a:t>
            </a:r>
          </a:p>
          <a:p>
            <a:pPr marL="1258888" lvl="2" indent="-228600">
              <a:spcBef>
                <a:spcPct val="5000"/>
              </a:spcBef>
              <a:buFont typeface="Wingdings" charset="0"/>
              <a:buNone/>
              <a:tabLst>
                <a:tab pos="1371600" algn="l"/>
                <a:tab pos="1833563" algn="l"/>
                <a:tab pos="2279650" algn="l"/>
                <a:tab pos="2741613" algn="l"/>
              </a:tabLst>
            </a:pPr>
            <a:r>
              <a:rPr lang="en-US" sz="1800"/>
              <a:t>they all have common properties: color, seats, wheels, engine, brakes, …</a:t>
            </a:r>
          </a:p>
          <a:p>
            <a:pPr marL="1258888" lvl="2" indent="-228600">
              <a:spcBef>
                <a:spcPct val="5000"/>
              </a:spcBef>
              <a:buFont typeface="Wingdings" charset="0"/>
              <a:buNone/>
              <a:tabLst>
                <a:tab pos="1371600" algn="l"/>
                <a:tab pos="1833563" algn="l"/>
                <a:tab pos="2279650" algn="l"/>
                <a:tab pos="2741613" algn="l"/>
              </a:tabLst>
            </a:pPr>
            <a:r>
              <a:rPr lang="en-US" sz="1800"/>
              <a:t>they all have common behaviors: can sit in them, start them, accelerate, steer, …</a:t>
            </a:r>
          </a:p>
          <a:p>
            <a:pPr marL="573088" lvl="1" indent="-230188">
              <a:spcBef>
                <a:spcPct val="5000"/>
              </a:spcBef>
              <a:buFont typeface="Wingdings" charset="0"/>
              <a:buChar char="§"/>
              <a:tabLst>
                <a:tab pos="1371600" algn="l"/>
                <a:tab pos="1833563" algn="l"/>
                <a:tab pos="2279650" algn="l"/>
                <a:tab pos="2741613" algn="l"/>
              </a:tabLst>
            </a:pPr>
            <a:r>
              <a:rPr lang="en-US" sz="1800"/>
              <a:t>each car object has its own specific characteristics and ways of producing behaviors</a:t>
            </a:r>
          </a:p>
          <a:p>
            <a:pPr marL="1258888" lvl="2" indent="-228600">
              <a:spcBef>
                <a:spcPct val="5000"/>
              </a:spcBef>
              <a:buFont typeface="Wingdings" charset="0"/>
              <a:buNone/>
              <a:tabLst>
                <a:tab pos="1371600" algn="l"/>
                <a:tab pos="1833563" algn="l"/>
                <a:tab pos="2279650" algn="l"/>
                <a:tab pos="2741613" algn="l"/>
              </a:tabLst>
            </a:pPr>
            <a:r>
              <a:rPr lang="en-US" sz="1800"/>
              <a:t>my car is white &amp; seats 5; the batmobile is black &amp; seats 2</a:t>
            </a:r>
          </a:p>
          <a:p>
            <a:pPr marL="1258888" lvl="2" indent="-228600">
              <a:spcBef>
                <a:spcPct val="5000"/>
              </a:spcBef>
              <a:buFont typeface="Wingdings" charset="0"/>
              <a:buNone/>
              <a:tabLst>
                <a:tab pos="1371600" algn="l"/>
                <a:tab pos="1833563" algn="l"/>
                <a:tab pos="2279650" algn="l"/>
                <a:tab pos="2741613" algn="l"/>
              </a:tabLst>
            </a:pPr>
            <a:r>
              <a:rPr lang="en-US" sz="1800"/>
              <a:t>accelerating with V-4 is different than accelerating with jet engine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685800" y="4191000"/>
            <a:ext cx="870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28600" indent="-228600">
              <a:spcBef>
                <a:spcPct val="5000"/>
              </a:spcBef>
              <a:tabLst>
                <a:tab pos="1371600" algn="l"/>
                <a:tab pos="1833563" algn="l"/>
                <a:tab pos="2279650" algn="l"/>
                <a:tab pos="2741613" algn="l"/>
              </a:tabLst>
            </a:pPr>
            <a:r>
              <a:rPr lang="en-US">
                <a:solidFill>
                  <a:schemeClr val="accent2"/>
                </a:solidFill>
              </a:rPr>
              <a:t>REAL WORLD CLASS: automobiles</a:t>
            </a:r>
          </a:p>
          <a:p>
            <a:pPr marL="228600" indent="-228600">
              <a:spcBef>
                <a:spcPct val="5000"/>
              </a:spcBef>
              <a:tabLst>
                <a:tab pos="1371600" algn="l"/>
                <a:tab pos="1833563" algn="l"/>
                <a:tab pos="2279650" algn="l"/>
                <a:tab pos="2741613" algn="l"/>
              </a:tabLst>
            </a:pPr>
            <a:r>
              <a:rPr lang="en-US">
                <a:solidFill>
                  <a:schemeClr val="accent2"/>
                </a:solidFill>
              </a:rPr>
              <a:t>REAL WORLD OBJECTS: my 2011 Subaru Outback, the batmobile, …</a:t>
            </a:r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  <p:bldP spid="7578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Die example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702675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Dice</a:t>
            </a: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77923F7-46C1-F044-953F-F7A653CCB841}" type="slidenum">
              <a:rPr lang="en-US" sz="1400">
                <a:solidFill>
                  <a:srgbClr val="FF0033"/>
                </a:solidFill>
              </a:rPr>
              <a:pPr/>
              <a:t>3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3810000"/>
            <a:ext cx="87026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kern="0" dirty="0" smtClean="0">
                <a:solidFill>
                  <a:srgbClr val="FF0000"/>
                </a:solidFill>
                <a:latin typeface="+mn-lt"/>
                <a:ea typeface="ＭＳ Ｐゴシック" pitchFamily="-84" charset="-128"/>
                <a:cs typeface="+mn-cs"/>
              </a:rPr>
              <a:t>what properties do all dice share?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 smtClean="0">
              <a:latin typeface="+mn-lt"/>
              <a:ea typeface="ＭＳ Ｐゴシック" pitchFamily="-84" charset="-128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  <a:ea typeface="ＭＳ Ｐゴシック" pitchFamily="-84" charset="-128"/>
                <a:cs typeface="+mn-cs"/>
              </a:rPr>
              <a:t>how can these be different for different dice objects?</a:t>
            </a:r>
            <a:endParaRPr lang="en-US" sz="2000" kern="0" dirty="0" smtClean="0">
              <a:latin typeface="+mn-lt"/>
              <a:ea typeface="ＭＳ Ｐゴシック" pitchFamily="-84" charset="-128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  <a:ea typeface="ＭＳ Ｐゴシック" pitchFamily="-84" charset="-128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kern="0" dirty="0" smtClean="0">
                <a:solidFill>
                  <a:srgbClr val="FF0000"/>
                </a:solidFill>
                <a:latin typeface="+mn-lt"/>
                <a:ea typeface="ＭＳ Ｐゴシック" pitchFamily="-84" charset="-128"/>
                <a:cs typeface="+mn-cs"/>
              </a:rPr>
              <a:t>what behaviors do all dice share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  <a:ea typeface="ＭＳ Ｐゴシック" pitchFamily="-84" charset="-128"/>
              <a:cs typeface="+mn-c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  <a:ea typeface="ＭＳ Ｐゴシック" pitchFamily="-84" charset="-128"/>
                <a:cs typeface="+mn-cs"/>
              </a:rPr>
              <a:t>how can these be different for different dice objects?</a:t>
            </a:r>
            <a:endParaRPr lang="en-US" sz="2000" kern="0" dirty="0">
              <a:latin typeface="+mn-lt"/>
              <a:ea typeface="ＭＳ Ｐゴシック" pitchFamily="-84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71600"/>
            <a:ext cx="37084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62640D8-8813-C847-BC34-C6FD29C0ECC6}" type="slidenum">
              <a:rPr lang="en-US" sz="1400">
                <a:solidFill>
                  <a:srgbClr val="FF0033"/>
                </a:solidFill>
              </a:rPr>
              <a:pPr/>
              <a:t>4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Shape classes and objects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752600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slightly more abstract example involves shapes</a:t>
            </a:r>
          </a:p>
          <a:p>
            <a:pPr lvl="1"/>
            <a:endParaRPr lang="en-US">
              <a:latin typeface="Arial Narrow" charset="0"/>
              <a:ea typeface="ＭＳ Ｐゴシック" charset="0"/>
            </a:endParaRP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class: circles</a:t>
            </a:r>
          </a:p>
          <a:p>
            <a:pPr lvl="2"/>
            <a:r>
              <a:rPr lang="en-US" i="1">
                <a:latin typeface="Arial Narrow" charset="0"/>
                <a:ea typeface="ＭＳ Ｐゴシック" charset="0"/>
              </a:rPr>
              <a:t>what properties do all circles share?</a:t>
            </a:r>
          </a:p>
          <a:p>
            <a:pPr lvl="2"/>
            <a:r>
              <a:rPr lang="en-US" i="1">
                <a:latin typeface="Arial Narrow" charset="0"/>
                <a:ea typeface="ＭＳ Ｐゴシック" charset="0"/>
              </a:rPr>
              <a:t>what behaviors do all circles exhibit?</a:t>
            </a: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2514600" y="3581400"/>
            <a:ext cx="609600" cy="6858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Oval 7"/>
          <p:cNvSpPr>
            <a:spLocks noChangeArrowheads="1"/>
          </p:cNvSpPr>
          <p:nvPr/>
        </p:nvSpPr>
        <p:spPr bwMode="auto">
          <a:xfrm>
            <a:off x="3962400" y="34290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5029200" y="3352800"/>
            <a:ext cx="990600" cy="10668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685800" y="3200400"/>
            <a:ext cx="8702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objects: </a:t>
            </a:r>
          </a:p>
        </p:txBody>
      </p:sp>
      <p:sp>
        <p:nvSpPr>
          <p:cNvPr id="76810" name="Oval 10"/>
          <p:cNvSpPr>
            <a:spLocks noChangeArrowheads="1"/>
          </p:cNvSpPr>
          <p:nvPr/>
        </p:nvSpPr>
        <p:spPr bwMode="auto">
          <a:xfrm>
            <a:off x="6629400" y="3352800"/>
            <a:ext cx="990600" cy="10668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685800" y="5029200"/>
            <a:ext cx="87026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5000"/>
              </a:spcBef>
            </a:pPr>
            <a:r>
              <a:rPr lang="en-US">
                <a:solidFill>
                  <a:schemeClr val="accent2"/>
                </a:solidFill>
              </a:rPr>
              <a:t>similarly, could define classes and object instances for other shapes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squares: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triangles:</a:t>
            </a:r>
            <a:endParaRPr lang="en-US" sz="2000" i="1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2895600" y="5791200"/>
            <a:ext cx="30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4038600" y="5638800"/>
            <a:ext cx="609600" cy="609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AutoShape 14"/>
          <p:cNvSpPr>
            <a:spLocks noChangeArrowheads="1"/>
          </p:cNvSpPr>
          <p:nvPr/>
        </p:nvSpPr>
        <p:spPr bwMode="auto">
          <a:xfrm>
            <a:off x="3352800" y="6400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AutoShape 15"/>
          <p:cNvSpPr>
            <a:spLocks noChangeArrowheads="1"/>
          </p:cNvSpPr>
          <p:nvPr/>
        </p:nvSpPr>
        <p:spPr bwMode="auto">
          <a:xfrm>
            <a:off x="4800600" y="6400800"/>
            <a:ext cx="990600" cy="381000"/>
          </a:xfrm>
          <a:prstGeom prst="rtTriangle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AutoShape 16"/>
          <p:cNvSpPr>
            <a:spLocks noChangeArrowheads="1"/>
          </p:cNvSpPr>
          <p:nvPr/>
        </p:nvSpPr>
        <p:spPr bwMode="auto">
          <a:xfrm rot="-3605774">
            <a:off x="6515100" y="6134100"/>
            <a:ext cx="533400" cy="762000"/>
          </a:xfrm>
          <a:prstGeom prst="rtTriangle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  <p:bldP spid="76807" grpId="0" animBg="1"/>
      <p:bldP spid="76808" grpId="0" animBg="1"/>
      <p:bldP spid="76809" grpId="0"/>
      <p:bldP spid="76810" grpId="0" animBg="1"/>
      <p:bldP spid="76811" grpId="0"/>
      <p:bldP spid="76812" grpId="0" animBg="1"/>
      <p:bldP spid="76813" grpId="0" animBg="1"/>
      <p:bldP spid="76814" grpId="0" animBg="1"/>
      <p:bldP spid="76815" grpId="0" animBg="1"/>
      <p:bldP spid="768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64E03CB-8F0E-1445-8512-81864AA2E831}" type="slidenum">
              <a:rPr lang="en-US" sz="1400">
                <a:solidFill>
                  <a:srgbClr val="FF0033"/>
                </a:solidFill>
              </a:rPr>
              <a:pPr/>
              <a:t>5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BlueJ and software shapes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8382000" cy="1066800"/>
          </a:xfrm>
        </p:spPr>
        <p:txBody>
          <a:bodyPr/>
          <a:lstStyle/>
          <a:p>
            <a:pPr marL="0" indent="3175" algn="just"/>
            <a:r>
              <a:rPr lang="en-US">
                <a:latin typeface="Arial Narrow" charset="0"/>
                <a:ea typeface="ＭＳ Ｐゴシック" charset="0"/>
                <a:cs typeface="Times New Roman" charset="0"/>
              </a:rPr>
              <a:t>we will start with a visual example in BlueJ: drawing shapes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33400" y="1371600"/>
            <a:ext cx="8702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tabLst>
                <a:tab pos="1601788" algn="l"/>
              </a:tabLst>
            </a:pPr>
            <a:r>
              <a:rPr lang="en-US" dirty="0">
                <a:solidFill>
                  <a:schemeClr val="accent2"/>
                </a:solidFill>
                <a:cs typeface="Times New Roman" charset="0"/>
              </a:rPr>
              <a:t>the </a:t>
            </a:r>
            <a:r>
              <a:rPr lang="en-US" dirty="0" err="1">
                <a:solidFill>
                  <a:schemeClr val="accent2"/>
                </a:solidFill>
                <a:cs typeface="Times New Roman" charset="0"/>
              </a:rPr>
              <a:t>BlueJ</a:t>
            </a:r>
            <a:r>
              <a:rPr lang="en-US" dirty="0">
                <a:solidFill>
                  <a:schemeClr val="accent2"/>
                </a:solidFill>
                <a:cs typeface="Times New Roman" charset="0"/>
              </a:rPr>
              <a:t> interactive development environment (IDE) is a tool for developing, visualizing, and debugging Java programs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§"/>
              <a:tabLst>
                <a:tab pos="1601788" algn="l"/>
              </a:tabLst>
            </a:pPr>
            <a:r>
              <a:rPr lang="en-US" sz="2000" dirty="0" err="1">
                <a:ea typeface="Times New Roman" charset="0"/>
                <a:cs typeface="Times New Roman" charset="0"/>
              </a:rPr>
              <a:t>BlueJ</a:t>
            </a:r>
            <a:r>
              <a:rPr lang="en-US" sz="2000" dirty="0">
                <a:ea typeface="Times New Roman" charset="0"/>
                <a:cs typeface="Times New Roman" charset="0"/>
              </a:rPr>
              <a:t> was developed by researchers at </a:t>
            </a:r>
            <a:r>
              <a:rPr lang="en-US" sz="2000" dirty="0" err="1">
                <a:ea typeface="Times New Roman" charset="0"/>
                <a:cs typeface="Times New Roman" charset="0"/>
              </a:rPr>
              <a:t>Deakin</a:t>
            </a:r>
            <a:r>
              <a:rPr lang="en-US" sz="2000" dirty="0">
                <a:ea typeface="Times New Roman" charset="0"/>
                <a:cs typeface="Times New Roman" charset="0"/>
              </a:rPr>
              <a:t> University (Australia), Maersk Institute (Denmark), and University of Kent (UK)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§"/>
              <a:tabLst>
                <a:tab pos="1601788" algn="l"/>
              </a:tabLst>
            </a:pPr>
            <a:r>
              <a:rPr lang="en-US" sz="2000" dirty="0">
                <a:ea typeface="Times New Roman" charset="0"/>
                <a:cs typeface="Times New Roman" charset="0"/>
              </a:rPr>
              <a:t>supported by Oracle (previously Sun Microsystems), the developers of 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Java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§"/>
              <a:tabLst>
                <a:tab pos="1601788" algn="l"/>
              </a:tabLst>
            </a:pPr>
            <a:endParaRPr lang="en-US" sz="2000" dirty="0">
              <a:ea typeface="Times New Roman" charset="0"/>
              <a:cs typeface="Times New Roman" charset="0"/>
            </a:endParaRPr>
          </a:p>
          <a:p>
            <a:pPr marL="742950" lvl="1" indent="-285750">
              <a:spcBef>
                <a:spcPct val="20000"/>
              </a:spcBef>
              <a:buFont typeface="Wingdings" charset="0"/>
              <a:buChar char="§"/>
              <a:tabLst>
                <a:tab pos="1601788" algn="l"/>
              </a:tabLst>
            </a:pPr>
            <a:r>
              <a:rPr lang="en-US" sz="2000" dirty="0" err="1" smtClean="0">
                <a:ea typeface="Times New Roman" charset="0"/>
                <a:cs typeface="Times New Roman" charset="0"/>
              </a:rPr>
              <a:t>BlueJ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ea typeface="Times New Roman" charset="0"/>
                <a:cs typeface="Times New Roman" charset="0"/>
              </a:rPr>
              <a:t>includes an editor, debugger, visualizer, documentation viewer,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67CC9E7-AE2F-F04F-8C70-5B26697432C3}" type="slidenum">
              <a:rPr lang="en-US" sz="1400">
                <a:solidFill>
                  <a:srgbClr val="FF0033"/>
                </a:solidFill>
              </a:rPr>
              <a:pPr/>
              <a:t>6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Starting up BlueJ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7696200" cy="533400"/>
          </a:xfrm>
        </p:spPr>
        <p:txBody>
          <a:bodyPr/>
          <a:lstStyle/>
          <a:p>
            <a:pPr marL="0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to start up the BlueJ IDE, double-click on the BlueJ desktop icon</a:t>
            </a: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685800" y="4724400"/>
            <a:ext cx="807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to create a new BlueJ project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click on the </a:t>
            </a:r>
            <a:r>
              <a:rPr lang="en-US" sz="1800">
                <a:latin typeface="Courier New" charset="0"/>
              </a:rPr>
              <a:t>Project</a:t>
            </a:r>
            <a:r>
              <a:rPr lang="en-US" sz="2000"/>
              <a:t> heading at the top left &amp; select </a:t>
            </a:r>
            <a:r>
              <a:rPr lang="en-US" sz="1800">
                <a:latin typeface="Courier New" charset="0"/>
              </a:rPr>
              <a:t>New Project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enter the project name and location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to open an existing BlueJ project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click on the </a:t>
            </a:r>
            <a:r>
              <a:rPr lang="en-US" sz="1800">
                <a:latin typeface="Courier New" charset="0"/>
              </a:rPr>
              <a:t>Project</a:t>
            </a:r>
            <a:r>
              <a:rPr lang="en-US" sz="2000"/>
              <a:t> heading at the top left &amp; select </a:t>
            </a:r>
            <a:r>
              <a:rPr lang="en-US" sz="1800">
                <a:latin typeface="Courier New" charset="0"/>
              </a:rPr>
              <a:t>Open Project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browse to locate and select the project</a:t>
            </a:r>
          </a:p>
        </p:txBody>
      </p:sp>
      <p:sp>
        <p:nvSpPr>
          <p:cNvPr id="27654" name="Rectangle 17"/>
          <p:cNvSpPr>
            <a:spLocks noChangeArrowheads="1"/>
          </p:cNvSpPr>
          <p:nvPr/>
        </p:nvSpPr>
        <p:spPr bwMode="auto">
          <a:xfrm>
            <a:off x="685800" y="2057400"/>
            <a:ext cx="4495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</a:rPr>
              <a:t>this opens the </a:t>
            </a:r>
            <a:r>
              <a:rPr lang="en-US" dirty="0" err="1">
                <a:solidFill>
                  <a:schemeClr val="accent2"/>
                </a:solidFill>
              </a:rPr>
              <a:t>BlueJ</a:t>
            </a:r>
            <a:r>
              <a:rPr lang="en-US" dirty="0">
                <a:solidFill>
                  <a:schemeClr val="accent2"/>
                </a:solidFill>
              </a:rPr>
              <a:t> main window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/>
              <a:t>in order to create and execute a program, must first create or load a </a:t>
            </a:r>
            <a:r>
              <a:rPr lang="en-US" sz="2000" i="1" dirty="0" smtClean="0"/>
              <a:t>project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 smtClean="0"/>
              <a:t>a </a:t>
            </a:r>
            <a:r>
              <a:rPr lang="en-US" sz="2000" dirty="0"/>
              <a:t>project groups together all the files needed to produce a working </a:t>
            </a:r>
            <a:r>
              <a:rPr lang="en-US" sz="2000" dirty="0" smtClean="0"/>
              <a:t>program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 smtClean="0"/>
              <a:t>e.g., could create a project for the entire semester, or HW by HW</a:t>
            </a:r>
            <a:endParaRPr lang="en-US" sz="2000" dirty="0"/>
          </a:p>
        </p:txBody>
      </p:sp>
      <p:pic>
        <p:nvPicPr>
          <p:cNvPr id="2765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828800"/>
            <a:ext cx="42068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77030DC-975D-B440-A3DD-C099726B9F53}" type="slidenum">
              <a:rPr lang="en-US" sz="1400">
                <a:solidFill>
                  <a:srgbClr val="FF0033"/>
                </a:solidFill>
              </a:rPr>
              <a:pPr/>
              <a:t>7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Loading the figures project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447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download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figures.zip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from the class Code directory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save it on the Desktop and double-click to unzip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in BlueJ, select  </a:t>
            </a:r>
            <a:r>
              <a:rPr lang="en-US" sz="1800">
                <a:latin typeface="Courier New" charset="0"/>
                <a:ea typeface="ＭＳ Ｐゴシック" charset="0"/>
              </a:rPr>
              <a:t>Open Project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browse to select  </a:t>
            </a:r>
            <a:r>
              <a:rPr lang="en-US" sz="1800">
                <a:latin typeface="Courier New" charset="0"/>
                <a:ea typeface="ＭＳ Ｐゴシック" charset="0"/>
              </a:rPr>
              <a:t>figures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685800" y="3048000"/>
            <a:ext cx="3810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when a project loads, its classes are shown in a diagram</a:t>
            </a:r>
          </a:p>
          <a:p>
            <a:pPr marL="5143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here, there are 5 classes</a:t>
            </a:r>
          </a:p>
          <a:p>
            <a:pPr marL="5143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Canvas represents a painting area</a:t>
            </a:r>
          </a:p>
          <a:p>
            <a:pPr marL="5143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Circle, Square, Triangle, and Person represent shapes</a:t>
            </a:r>
          </a:p>
          <a:p>
            <a:pPr marL="5143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/>
          </a:p>
          <a:p>
            <a:pPr marL="5143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the arrows show that the shapes depend upon the Canvas class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54879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7A485F4-CD98-EC4C-9522-39A689C02E2B}" type="slidenum">
              <a:rPr lang="en-US" sz="1400">
                <a:solidFill>
                  <a:srgbClr val="FF0033"/>
                </a:solidFill>
              </a:rPr>
              <a:pPr/>
              <a:t>8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Editing and compiling classes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you can view/edit a class definition by double-clicking on its box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this opens the associated file in the BlueJ editor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85800" y="2286000"/>
            <a:ext cx="8702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</a:rPr>
              <a:t>before anything can be executed, the classes must be compiled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/>
              <a:t>recall, the Java compiler translates Java source code into Java byte code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/>
              <a:t>to compile all classes in a project, click on the Compile button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(note: non-compiled classes are shaded, compiled classes are not)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</a:rPr>
              <a:t>IMPORTANT: classes </a:t>
            </a:r>
            <a:r>
              <a:rPr lang="en-US" dirty="0" smtClean="0">
                <a:solidFill>
                  <a:schemeClr val="accent2"/>
                </a:solidFill>
              </a:rPr>
              <a:t>don</a:t>
            </a:r>
            <a:r>
              <a:rPr lang="en-US" dirty="0">
                <a:solidFill>
                  <a:schemeClr val="accent2"/>
                </a:solidFill>
              </a:rPr>
              <a:t>'</a:t>
            </a:r>
            <a:r>
              <a:rPr lang="en-US" dirty="0" smtClean="0">
                <a:solidFill>
                  <a:schemeClr val="accent2"/>
                </a:solidFill>
              </a:rPr>
              <a:t>t </a:t>
            </a:r>
            <a:r>
              <a:rPr lang="en-US" dirty="0">
                <a:solidFill>
                  <a:schemeClr val="accent2"/>
                </a:solidFill>
              </a:rPr>
              <a:t>act, objects do!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/>
              <a:t>you </a:t>
            </a:r>
            <a:r>
              <a:rPr lang="en-US" sz="2000" dirty="0" smtClean="0"/>
              <a:t>can</a:t>
            </a:r>
            <a:r>
              <a:rPr lang="en-US" sz="2000" dirty="0"/>
              <a:t>'</a:t>
            </a:r>
            <a:r>
              <a:rPr lang="en-US" sz="2000" dirty="0" smtClean="0"/>
              <a:t>t </a:t>
            </a:r>
            <a:r>
              <a:rPr lang="en-US" sz="2000" dirty="0"/>
              <a:t>drive the class of all automobiles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 dirty="0"/>
              <a:t>but you can drive a particular instance of an automobile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685800" y="5410200"/>
            <a:ext cx="8702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in order to draw a circle, must create a circle object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then, can specify properties of that instance (radius, color, position, …)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  <p:bldP spid="829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6EF7349-B754-D24F-A037-6FDD71377D27}" type="slidenum">
              <a:rPr lang="en-US" sz="1400">
                <a:solidFill>
                  <a:srgbClr val="FF0033"/>
                </a:solidFill>
              </a:rPr>
              <a:pPr/>
              <a:t>9</a:t>
            </a:fld>
            <a:endParaRPr lang="en-US" sz="1400">
              <a:solidFill>
                <a:srgbClr val="FF0033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Example: creating a circle</a:t>
            </a: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685800" y="1371600"/>
            <a:ext cx="487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right-click on a class to see all the actions that can be applied</a:t>
            </a:r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select </a:t>
            </a:r>
            <a:r>
              <a:rPr lang="en-US" sz="1600">
                <a:latin typeface="Courier New" charset="0"/>
              </a:rPr>
              <a:t>new Circle()</a:t>
            </a:r>
            <a:r>
              <a:rPr lang="en-US" sz="2000"/>
              <a:t> to create a new object</a:t>
            </a:r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/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you will be prompted to specify a name for that object (circle1 by default)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685800" y="4419600"/>
            <a:ext cx="487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the new Circle object appears as a box at the bottom of the screen</a:t>
            </a:r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/>
              <a:t>note: classes and objects look different</a:t>
            </a:r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/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solidFill>
                  <a:srgbClr val="FF0033"/>
                </a:solidFill>
              </a:rPr>
              <a:t>EXERCISE: create 2 circles, a square, and a</a:t>
            </a:r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solidFill>
                  <a:srgbClr val="FF0033"/>
                </a:solidFill>
              </a:rPr>
              <a:t>triangle</a:t>
            </a:r>
          </a:p>
          <a:p>
            <a:pPr marL="450850" lvl="1" indent="-222250">
              <a:lnSpc>
                <a:spcPct val="8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2000">
              <a:solidFill>
                <a:srgbClr val="FF0033"/>
              </a:solidFill>
            </a:endParaRPr>
          </a:p>
        </p:txBody>
      </p:sp>
      <p:pic>
        <p:nvPicPr>
          <p:cNvPr id="3072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14388"/>
            <a:ext cx="411480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810000"/>
            <a:ext cx="40830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8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4187</TotalTime>
  <Words>1245</Words>
  <Application>Microsoft Macintosh PowerPoint</Application>
  <PresentationFormat>Custom</PresentationFormat>
  <Paragraphs>168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PowerPoint Presentation</vt:lpstr>
      <vt:lpstr>Object-oriented programming</vt:lpstr>
      <vt:lpstr>Die example</vt:lpstr>
      <vt:lpstr>Shape classes and objects</vt:lpstr>
      <vt:lpstr>BlueJ and software shapes</vt:lpstr>
      <vt:lpstr>Starting up BlueJ</vt:lpstr>
      <vt:lpstr>Loading the figures project</vt:lpstr>
      <vt:lpstr>Editing and compiling classes</vt:lpstr>
      <vt:lpstr>Example: creating a circle</vt:lpstr>
      <vt:lpstr>Applying object methods</vt:lpstr>
      <vt:lpstr>Methods and parameters</vt:lpstr>
      <vt:lpstr>Objects and state</vt:lpstr>
      <vt:lpstr>IN-CLASS EXERCISE</vt:lpstr>
      <vt:lpstr>Another example: Die class</vt:lpstr>
      <vt:lpstr>Another example: SequenceGenerator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David Reed</cp:lastModifiedBy>
  <cp:revision>69</cp:revision>
  <cp:lastPrinted>2001-08-21T21:07:44Z</cp:lastPrinted>
  <dcterms:created xsi:type="dcterms:W3CDTF">2012-01-15T18:50:05Z</dcterms:created>
  <dcterms:modified xsi:type="dcterms:W3CDTF">2017-09-06T13:42:13Z</dcterms:modified>
</cp:coreProperties>
</file>