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02" r:id="rId3"/>
    <p:sldId id="403" r:id="rId4"/>
    <p:sldId id="406" r:id="rId5"/>
    <p:sldId id="449" r:id="rId6"/>
    <p:sldId id="404" r:id="rId7"/>
    <p:sldId id="407" r:id="rId8"/>
    <p:sldId id="438" r:id="rId9"/>
    <p:sldId id="441" r:id="rId10"/>
    <p:sldId id="398" r:id="rId11"/>
    <p:sldId id="405" r:id="rId12"/>
    <p:sldId id="442" r:id="rId13"/>
    <p:sldId id="466" r:id="rId14"/>
    <p:sldId id="467" r:id="rId15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64" y="-10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6" d="100"/>
          <a:sy n="116" d="100"/>
        </p:scale>
        <p:origin x="-3880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B265DB08-1C0D-6045-B76F-E4661D3A90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96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850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33D1793E-C67A-7543-A535-10FA312EBB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3D43A-2AF5-D44B-A5DB-B519DB3F64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0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93F76-50C3-2E41-8470-2D127A431B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5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87AB5-3492-7C46-8176-7D79735CF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3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91EB0-7DF2-4342-8C29-FECBE6901A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3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38ACE-5487-A94C-924D-4BF7FD0964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00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C4C28-BA26-334E-9391-C91293102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4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74765-D541-4A44-970D-38E1D89115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2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BDC0B6-C61D-914E-98C6-DB3A6EDB0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6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0565B-5224-EA42-BC03-6446A998D1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8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D9A54-32C2-0544-82B3-188CAD1D28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3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C6A33-B560-1646-A314-6728B26667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0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1775DDF4-91E9-EE4A-89EA-D2E18EA7A0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reighton.edu/~davereed/csc221/Code/Notebook.jav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2277FB-D0E4-0044-B14F-CBDD0E7071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720725" y="533400"/>
            <a:ext cx="8159750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  <a:latin typeface="Arial Narrow" charset="0"/>
              </a:rPr>
            </a:br>
            <a:r>
              <a:rPr lang="en-US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>
                <a:solidFill>
                  <a:srgbClr val="FF0033"/>
                </a:solidFill>
                <a:latin typeface="Arial Narrow" charset="0"/>
              </a:rPr>
            </a:br>
            <a:r>
              <a:rPr lang="en-US" sz="320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685800" y="2743200"/>
            <a:ext cx="87026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sz="2800" dirty="0">
              <a:solidFill>
                <a:schemeClr val="accent2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Lists, data storage &amp; access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ArrayList</a:t>
            </a:r>
            <a:r>
              <a:rPr lang="en-US" sz="2000" dirty="0">
                <a:latin typeface="Arial Narrow" charset="0"/>
              </a:rPr>
              <a:t> class</a:t>
            </a: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methods: add, get, size, remove, contains, set, </a:t>
            </a:r>
            <a:r>
              <a:rPr lang="en-US" sz="2000" dirty="0" err="1">
                <a:latin typeface="Arial Narrow" charset="0"/>
              </a:rPr>
              <a:t>indexOf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err="1">
                <a:latin typeface="Arial Narrow" charset="0"/>
              </a:rPr>
              <a:t>toString</a:t>
            </a:r>
            <a:endParaRPr lang="en-US" sz="2000" dirty="0">
              <a:latin typeface="Arial Narrow" charset="0"/>
            </a:endParaRP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generics, for-each loop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example: Dictionary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Scanner class, file input, text processing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example: </a:t>
            </a:r>
            <a:r>
              <a:rPr lang="en-US" sz="2000" dirty="0" err="1">
                <a:latin typeface="Arial Narrow" charset="0"/>
              </a:rPr>
              <a:t>LetterFreq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err="1" smtClean="0">
                <a:latin typeface="Arial Narrow" charset="0"/>
              </a:rPr>
              <a:t>autoboxing</a:t>
            </a:r>
            <a:r>
              <a:rPr lang="en-US" sz="2000" dirty="0" smtClean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&amp; </a:t>
            </a:r>
            <a:r>
              <a:rPr lang="en-US" sz="2000" dirty="0" smtClean="0">
                <a:latin typeface="Arial Narrow" charset="0"/>
              </a:rPr>
              <a:t>unboxing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F10A53-DFFF-0D41-ADE4-308A2FE9AA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4038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class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3581400" cy="5715000"/>
          </a:xfrm>
        </p:spPr>
        <p:txBody>
          <a:bodyPr/>
          <a:lstStyle/>
          <a:p>
            <a:pPr marL="0" indent="3175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designing a simple class to store a list of words</a:t>
            </a:r>
          </a:p>
          <a:p>
            <a:pPr marL="515938" lvl="1"/>
            <a:r>
              <a:rPr lang="en-US">
                <a:latin typeface="Arial Narrow" charset="0"/>
                <a:ea typeface="ＭＳ Ｐゴシック" charset="0"/>
              </a:rPr>
              <a:t>will store words in an</a:t>
            </a:r>
            <a:r>
              <a:rPr lang="en-US" sz="1800">
                <a:latin typeface="Courier New" charset="0"/>
                <a:ea typeface="ＭＳ Ｐゴシック" charset="0"/>
              </a:rPr>
              <a:t> ArrayList&lt;String&gt; </a:t>
            </a:r>
            <a:r>
              <a:rPr lang="en-US">
                <a:latin typeface="Arial Narrow" charset="0"/>
                <a:ea typeface="ＭＳ Ｐゴシック" charset="0"/>
              </a:rPr>
              <a:t>field</a:t>
            </a:r>
          </a:p>
          <a:p>
            <a:pPr marL="515938" lvl="1"/>
            <a:endParaRPr lang="en-US" sz="10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>
                <a:latin typeface="Arial Narrow" charset="0"/>
                <a:ea typeface="ＭＳ Ｐゴシック" charset="0"/>
              </a:rPr>
              <a:t>constructor initializes the field to be an empty list</a:t>
            </a:r>
          </a:p>
          <a:p>
            <a:pPr marL="515938" lvl="1"/>
            <a:endParaRPr lang="en-US" sz="10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600">
                <a:latin typeface="Courier New" charset="0"/>
                <a:ea typeface="ＭＳ Ｐゴシック" charset="0"/>
              </a:rPr>
              <a:t>addWord</a:t>
            </a:r>
            <a:r>
              <a:rPr lang="en-US" sz="1800">
                <a:latin typeface="Arial Narrow" charset="0"/>
                <a:ea typeface="ＭＳ Ｐゴシック" charset="0"/>
              </a:rPr>
              <a:t> method adds the word to the list, returns true</a:t>
            </a:r>
          </a:p>
          <a:p>
            <a:pPr marL="515938" lvl="1"/>
            <a:endParaRPr lang="en-US" sz="1800">
              <a:latin typeface="Courier Ne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Courier New" charset="0"/>
                <a:ea typeface="ＭＳ Ｐゴシック" charset="0"/>
              </a:rPr>
              <a:t>addWordNoDupes</a:t>
            </a:r>
            <a:r>
              <a:rPr lang="en-US">
                <a:latin typeface="Arial Narrow" charset="0"/>
                <a:ea typeface="ＭＳ Ｐゴシック" charset="0"/>
              </a:rPr>
              <a:t> method adds the word if it is not already stored, returns true if added</a:t>
            </a:r>
          </a:p>
          <a:p>
            <a:pPr marL="515938" lvl="1"/>
            <a:endParaRPr lang="en-US" sz="10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Courier New" charset="0"/>
                <a:ea typeface="ＭＳ Ｐゴシック" charset="0"/>
              </a:rPr>
              <a:t>findWord</a:t>
            </a:r>
            <a:r>
              <a:rPr lang="en-US">
                <a:latin typeface="Arial Narrow" charset="0"/>
                <a:ea typeface="ＭＳ Ｐゴシック" charset="0"/>
              </a:rPr>
              <a:t> method determines if the word is already stored</a:t>
            </a:r>
          </a:p>
          <a:p>
            <a:pPr marL="515938" lvl="1">
              <a:buFont typeface="Wingdings" charset="0"/>
              <a:buNone/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Courier New" charset="0"/>
                <a:ea typeface="ＭＳ Ｐゴシック" charset="0"/>
              </a:rPr>
              <a:t>display </a:t>
            </a:r>
            <a:r>
              <a:rPr lang="en-US">
                <a:latin typeface="Arial Narrow" charset="0"/>
                <a:ea typeface="ＭＳ Ｐゴシック" charset="0"/>
              </a:rPr>
              <a:t>method displays each word, one-per-line</a:t>
            </a: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4343400" y="990600"/>
            <a:ext cx="5029200" cy="5715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import java.util.ArrayList;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public class Dictionary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ArrayList&lt;String&gt; words;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public Dictionary()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this.words = new ArrayList&lt;String&gt;();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public boolean addWord(String newWord)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this.words.add(newWord);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return true;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public boolean addWordNoDupes(String newWord)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if (!this.findWord(newWord))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  return this.addWord(newWord);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return false;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	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public boolean findWord(String desiredWord)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this.words.contains(desiredWord);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	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public int numWords()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this.words.size();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	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public void display()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for (</a:t>
            </a:r>
            <a:r>
              <a:rPr lang="en-US" sz="1200">
                <a:solidFill>
                  <a:srgbClr val="3333CC"/>
                </a:solidFill>
                <a:latin typeface="Courier New" charset="0"/>
              </a:rPr>
              <a:t>String nextWord : words</a:t>
            </a:r>
            <a:r>
              <a:rPr lang="en-US" sz="1200"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System.out.println(nextWord);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A074B1-6207-8E4C-A581-4C58F56C57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download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Dictionary.java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try it out</a:t>
            </a:r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685800" y="18288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ü"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make it so that words are stored in lower-case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which method(s) need to be updated?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215045" name="Rectangle 5"/>
          <p:cNvSpPr>
            <a:spLocks noChangeArrowheads="1"/>
          </p:cNvSpPr>
          <p:nvPr/>
        </p:nvSpPr>
        <p:spPr bwMode="auto">
          <a:xfrm>
            <a:off x="685800" y="28194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ü"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 method for removing a word 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/**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Removes a word from the Dictionary.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  @param desiredWord the word to be removed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  @return true if the word was found and removed; otherwise, false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*/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public boolean removeWord(String desiredWord)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85800" y="48006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ü"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 method for finding &amp; returning all partial matches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/**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Returns an ArrayList of words that contain the specified substring.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  @param substr the substring to match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*   @return an ArrayList containing all words that contain the substring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*/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public ArrayList&lt;String&gt; findMatches(String substr)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4" grpId="0"/>
      <p:bldP spid="21504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7FDF96-0178-AC4A-9BF8-59801B9B985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Input files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adding dictionary words one-at-a-time is tedious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better option would be reading words directly from a file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java.io.File</a:t>
            </a:r>
            <a:r>
              <a:rPr lang="en-US">
                <a:latin typeface="Arial Narrow" charset="0"/>
                <a:ea typeface="ＭＳ Ｐゴシック" charset="0"/>
              </a:rPr>
              <a:t> class defines properties &amp; behaviors of text files</a:t>
            </a: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java.util.Scanner</a:t>
            </a:r>
            <a:r>
              <a:rPr lang="en-US">
                <a:latin typeface="Arial Narrow" charset="0"/>
                <a:ea typeface="ＭＳ Ｐゴシック" charset="0"/>
              </a:rPr>
              <a:t> class provides methods for easily reading from files</a:t>
            </a:r>
          </a:p>
          <a:p>
            <a:pPr lvl="2"/>
            <a:r>
              <a:rPr lang="en-US" sz="1600">
                <a:latin typeface="Courier New" charset="0"/>
                <a:ea typeface="ＭＳ Ｐゴシック" charset="0"/>
              </a:rPr>
              <a:t>hasNext</a:t>
            </a:r>
            <a:r>
              <a:rPr lang="en-US" sz="1800">
                <a:latin typeface="Arial Narrow" charset="0"/>
                <a:ea typeface="ＭＳ Ｐゴシック" charset="0"/>
              </a:rPr>
              <a:t> returns true if unread text remains, </a:t>
            </a:r>
            <a:r>
              <a:rPr lang="en-US" sz="1600">
                <a:latin typeface="Courier New" charset="0"/>
                <a:ea typeface="ＭＳ Ｐゴシック" charset="0"/>
              </a:rPr>
              <a:t>next</a:t>
            </a:r>
            <a:r>
              <a:rPr lang="en-US" sz="1800">
                <a:latin typeface="Arial Narrow" charset="0"/>
                <a:ea typeface="ＭＳ Ｐゴシック" charset="0"/>
              </a:rPr>
              <a:t> reads &amp; returns next word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609600" y="3546475"/>
            <a:ext cx="8305800" cy="33242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. . .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public Dictionary(String fileName)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throws java.io.FileNotFoundException</a:t>
            </a:r>
            <a:r>
              <a:rPr lang="en-US" sz="1400">
                <a:solidFill>
                  <a:schemeClr val="accent2"/>
                </a:solidFill>
                <a:latin typeface="Courier New" charset="0"/>
              </a:rPr>
              <a:t> {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this.words = new ArrayList&lt;String&gt;();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Scanner infile = new Scanner(new File(fileName));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while (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infile.hasNext()</a:t>
            </a:r>
            <a:r>
              <a:rPr lang="en-US" sz="140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  String nextWord =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infile.next();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  this.addWord(nextWord);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infile.close();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6858000" y="5092700"/>
            <a:ext cx="2362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opens a text file with the specified name for input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5105400" y="6127750"/>
            <a:ext cx="41148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while there are still words to be read from the file, read a word and store it in the Dictionary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191000" y="3841750"/>
            <a:ext cx="5029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this addition to the constructor header acknowledges that an error could occur if the input file is not found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0FCAA4-6D5F-FB45-9EF4-48D4EB55C7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User input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Scanner class is useful for reading user input as well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create a Scanner object connected to the keyboard (</a:t>
            </a: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System.in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Scanner input = new Scanner(System.in); </a:t>
            </a: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then use Scanner methods to read input entered by the user</a:t>
            </a:r>
          </a:p>
          <a:p>
            <a:pPr lvl="2"/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input.next()</a:t>
            </a:r>
            <a:r>
              <a:rPr lang="en-US">
                <a:latin typeface="Arial Narrow" charset="0"/>
                <a:ea typeface="ＭＳ Ｐゴシック" charset="0"/>
              </a:rPr>
              <a:t>		will read the next String (delineated by whitespace)</a:t>
            </a:r>
          </a:p>
          <a:p>
            <a:pPr lvl="2"/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input.nextLine()</a:t>
            </a:r>
            <a:r>
              <a:rPr lang="en-US">
                <a:latin typeface="Arial Narrow" charset="0"/>
                <a:ea typeface="ＭＳ Ｐゴシック" charset="0"/>
              </a:rPr>
              <a:t>	will read the next line of text</a:t>
            </a:r>
          </a:p>
          <a:p>
            <a:pPr lvl="2"/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input.nextInt()</a:t>
            </a:r>
            <a:r>
              <a:rPr lang="en-US">
                <a:latin typeface="Arial Narrow" charset="0"/>
                <a:ea typeface="ＭＳ Ｐゴシック" charset="0"/>
              </a:rPr>
              <a:t>	will read the next integer</a:t>
            </a:r>
          </a:p>
          <a:p>
            <a:pPr lvl="2"/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input.nextDouble()</a:t>
            </a:r>
            <a:r>
              <a:rPr lang="en-US">
                <a:latin typeface="Arial Narrow" charset="0"/>
                <a:ea typeface="ＭＳ Ｐゴシック" charset="0"/>
              </a:rPr>
              <a:t>	will read the next double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2133600" y="4953000"/>
            <a:ext cx="5638800" cy="16002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Scanner input = new Scanner(System.in);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System.out.println("Enter your first name: ");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String firstName= input.next();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System.out.println("Enter your age: ");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int age = input.nextInt();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17BDA6-767E-2A4E-B53B-A46160CD7B5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Output files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outputting text to a file, the FileWriter class is easy to use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java.io.FileWriter</a:t>
            </a:r>
            <a:r>
              <a:rPr lang="en-US">
                <a:latin typeface="Arial Narrow" charset="0"/>
                <a:ea typeface="ＭＳ Ｐゴシック" charset="0"/>
              </a:rPr>
              <a:t> class provides methods for easily writing to files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609600" y="3048000"/>
            <a:ext cx="8305800" cy="24622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import java.io.FileWriter;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. . .</a:t>
            </a:r>
          </a:p>
          <a:p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public void saveToFile(String filename) throws java.io.IOException {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FileWriter outfile = new FileWriter(new File(filename));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for (String nextWord : this.words) {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outfile.write(nextWord + "\n");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outfile.close();</a:t>
            </a:r>
          </a:p>
          <a:p>
            <a:r>
              <a:rPr lang="en-US" sz="14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5105400" y="5019675"/>
            <a:ext cx="4114800" cy="923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opens a text file with the specified name for output, writes each word to the file (followed by the end-of-line char)</a:t>
            </a:r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4191000" y="2895600"/>
            <a:ext cx="5029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this addition to the method header acknowledges that an error could occur if the file cannot be opened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11A1B7-9BFB-004C-B4AA-AA8C602E06A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Composite data types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 is a composite data type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String object represents a collection of characters in sequence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access the individual components &amp; also act upon the collection as a whole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many applications require a more general composite data type, e.g.,</a:t>
            </a: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a dot race will keep track of a sequence/collection of dots</a:t>
            </a: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a dictionary will keep track of a sequence/collection of words</a:t>
            </a: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a payroll system will keep track of a sequence/collection of employee records</a:t>
            </a:r>
          </a:p>
          <a:p>
            <a:pPr lvl="1">
              <a:lnSpc>
                <a:spcPct val="70000"/>
              </a:lnSpc>
              <a:buFont typeface="Wingdings" charset="0"/>
              <a:buChar char="ü"/>
            </a:pPr>
            <a:endParaRPr lang="en-US" sz="24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provides several library classes for storing/accessing collections of arbitrary items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13DA84-B942-B24D-BD63-9A2C2456A0C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class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6300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generic collection of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objects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accessible via an index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specify the type of object to be stored in the list 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create an empty  </a:t>
            </a:r>
            <a:r>
              <a:rPr lang="en-US" sz="1800">
                <a:latin typeface="Courier New" charset="0"/>
                <a:ea typeface="ＭＳ Ｐゴシック" charset="0"/>
              </a:rPr>
              <a:t>ArrayList&lt;?&gt;</a:t>
            </a:r>
            <a:r>
              <a:rPr lang="en-US">
                <a:latin typeface="Arial Narrow" charset="0"/>
                <a:ea typeface="ＭＳ Ｐゴシック" charset="0"/>
              </a:rPr>
              <a:t> by calling the constructor (no inputs)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ArrayList&lt;String&gt; words = new ArrayList&lt;String&gt;();	</a:t>
            </a: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533400" y="32004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add items to the end of the </a:t>
            </a:r>
            <a:r>
              <a:rPr lang="en-US" sz="1800">
                <a:latin typeface="Courier New" charset="0"/>
              </a:rPr>
              <a:t>ArrayList</a:t>
            </a:r>
            <a:r>
              <a:rPr lang="en-US" sz="2000">
                <a:latin typeface="Arial Narrow" charset="0"/>
              </a:rPr>
              <a:t> using </a:t>
            </a:r>
            <a:r>
              <a:rPr lang="en-US" sz="1800">
                <a:latin typeface="Courier New" charset="0"/>
              </a:rPr>
              <a:t>add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words.add("Billy");		// adds "Billy" to end of list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words.add("Bluejay");		// adds "Bluejay" to end of list</a:t>
            </a:r>
          </a:p>
        </p:txBody>
      </p:sp>
      <p:sp>
        <p:nvSpPr>
          <p:cNvPr id="212997" name="Rectangle 5"/>
          <p:cNvSpPr>
            <a:spLocks noChangeArrowheads="1"/>
          </p:cNvSpPr>
          <p:nvPr/>
        </p:nvSpPr>
        <p:spPr bwMode="auto">
          <a:xfrm>
            <a:off x="533400" y="45720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access items in the </a:t>
            </a:r>
            <a:r>
              <a:rPr lang="en-US" sz="1800">
                <a:latin typeface="Courier New" charset="0"/>
              </a:rPr>
              <a:t>ArrayList</a:t>
            </a:r>
            <a:r>
              <a:rPr lang="en-US" sz="2000">
                <a:latin typeface="Arial Narrow" charset="0"/>
              </a:rPr>
              <a:t> using </a:t>
            </a:r>
            <a:r>
              <a:rPr lang="en-US" sz="1800">
                <a:latin typeface="Courier New" charset="0"/>
              </a:rPr>
              <a:t>get</a:t>
            </a:r>
          </a:p>
          <a:p>
            <a:pPr marL="1143000" lvl="2" indent="-228600">
              <a:buFont typeface="Wingdings" charset="0"/>
              <a:buChar char="Ø"/>
            </a:pPr>
            <a:r>
              <a:rPr lang="en-US" sz="2000">
                <a:latin typeface="Arial Narrow" charset="0"/>
              </a:rPr>
              <a:t>similar to Strings, indices start at 0 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String first = words.get(0);	  // assigns "Billy"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String second = words.get(1);	  // assigns "Bluejay"</a:t>
            </a:r>
          </a:p>
        </p:txBody>
      </p:sp>
      <p:sp>
        <p:nvSpPr>
          <p:cNvPr id="212998" name="Rectangle 6"/>
          <p:cNvSpPr>
            <a:spLocks noChangeArrowheads="1"/>
          </p:cNvSpPr>
          <p:nvPr/>
        </p:nvSpPr>
        <p:spPr bwMode="auto">
          <a:xfrm>
            <a:off x="533400" y="60960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determine the number of items in the </a:t>
            </a:r>
            <a:r>
              <a:rPr lang="en-US" sz="1800">
                <a:latin typeface="Courier New" charset="0"/>
              </a:rPr>
              <a:t>ArrayList</a:t>
            </a:r>
            <a:r>
              <a:rPr lang="en-US" sz="2000">
                <a:latin typeface="Arial Narrow" charset="0"/>
              </a:rPr>
              <a:t> using </a:t>
            </a:r>
            <a:r>
              <a:rPr lang="en-US" sz="1800">
                <a:latin typeface="Courier New" charset="0"/>
              </a:rPr>
              <a:t>size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chemeClr val="tx2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int count = words.size();	// assigns 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6" grpId="0"/>
      <p:bldP spid="212997" grpId="0"/>
      <p:bldP spid="2129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F33679C-DC04-E348-AC66-2579A6CAE6C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Simple example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7800"/>
            <a:ext cx="5562600" cy="2895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ArrayList&lt;String&gt; words = new ArrayList&lt;String&gt;();</a:t>
            </a:r>
          </a:p>
          <a:p>
            <a:pPr marL="0" indent="0"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words.add("Nebraska");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words.add("Iowa");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words.add("Kansas");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words.add("Missouri");</a:t>
            </a:r>
          </a:p>
          <a:p>
            <a:pPr marL="0" indent="0"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for (int i = 0; i &lt; words.size(); i++) {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entry = words.get(i);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System.out.println(entry);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685800" y="5791200"/>
            <a:ext cx="87026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exercise: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given an </a:t>
            </a:r>
            <a:r>
              <a:rPr lang="en-US" sz="1800">
                <a:latin typeface="Courier New" charset="0"/>
              </a:rPr>
              <a:t>ArrayList</a:t>
            </a:r>
            <a:r>
              <a:rPr lang="en-US" sz="2000">
                <a:latin typeface="Arial Narrow" charset="0"/>
              </a:rPr>
              <a:t> of state names, output index where "Hawaii" is stored</a:t>
            </a:r>
          </a:p>
        </p:txBody>
      </p:sp>
      <p:graphicFrame>
        <p:nvGraphicFramePr>
          <p:cNvPr id="216086" name="Group 22"/>
          <p:cNvGraphicFramePr>
            <a:graphicFrameLocks noGrp="1"/>
          </p:cNvGraphicFramePr>
          <p:nvPr>
            <p:ph sz="half" idx="2"/>
          </p:nvPr>
        </p:nvGraphicFramePr>
        <p:xfrm>
          <a:off x="4572000" y="4708525"/>
          <a:ext cx="4808538" cy="609600"/>
        </p:xfrm>
        <a:graphic>
          <a:graphicData uri="http://schemas.openxmlformats.org/drawingml/2006/table">
            <a:tbl>
              <a:tblPr/>
              <a:tblGrid>
                <a:gridCol w="1201738"/>
                <a:gridCol w="1203325"/>
                <a:gridCol w="1201737"/>
                <a:gridCol w="1201738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4" name="Text Box 23"/>
          <p:cNvSpPr txBox="1">
            <a:spLocks noChangeArrowheads="1"/>
          </p:cNvSpPr>
          <p:nvPr/>
        </p:nvSpPr>
        <p:spPr bwMode="auto">
          <a:xfrm>
            <a:off x="6248400" y="19050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is a composite object, we can envision its representation as a sequence of indexed memory cells</a:t>
            </a:r>
          </a:p>
        </p:txBody>
      </p:sp>
      <p:sp>
        <p:nvSpPr>
          <p:cNvPr id="19475" name="Text Box 24"/>
          <p:cNvSpPr txBox="1">
            <a:spLocks noChangeArrowheads="1"/>
          </p:cNvSpPr>
          <p:nvPr/>
        </p:nvSpPr>
        <p:spPr bwMode="auto">
          <a:xfrm>
            <a:off x="4648200" y="53943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19476" name="Text Box 25"/>
          <p:cNvSpPr txBox="1">
            <a:spLocks noChangeArrowheads="1"/>
          </p:cNvSpPr>
          <p:nvPr/>
        </p:nvSpPr>
        <p:spPr bwMode="auto">
          <a:xfrm>
            <a:off x="5791200" y="53943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19477" name="Text Box 26"/>
          <p:cNvSpPr txBox="1">
            <a:spLocks noChangeArrowheads="1"/>
          </p:cNvSpPr>
          <p:nvPr/>
        </p:nvSpPr>
        <p:spPr bwMode="auto">
          <a:xfrm>
            <a:off x="7010400" y="53943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19478" name="Text Box 27"/>
          <p:cNvSpPr txBox="1">
            <a:spLocks noChangeArrowheads="1"/>
          </p:cNvSpPr>
          <p:nvPr/>
        </p:nvSpPr>
        <p:spPr bwMode="auto">
          <a:xfrm>
            <a:off x="8229600" y="53943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1217BC-FCFC-9C4E-9D3E-DD0A00CA7E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For-each loop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3352800"/>
            <a:ext cx="4495800" cy="1066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for (int i = 0; i &lt; words.size(); i++) {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entry = words.get(i);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System.out.println(entry);</a:t>
            </a:r>
          </a:p>
          <a:p>
            <a:pPr marL="0" indent="0"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0485" name="Text Box 23"/>
          <p:cNvSpPr txBox="1">
            <a:spLocks noChangeArrowheads="1"/>
          </p:cNvSpPr>
          <p:nvPr/>
        </p:nvSpPr>
        <p:spPr bwMode="auto">
          <a:xfrm>
            <a:off x="533400" y="1138238"/>
            <a:ext cx="8763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traversing a list is such a common operation that a variant of for loops was introduced to make it easier/cleaner </a:t>
            </a:r>
          </a:p>
          <a:p>
            <a:pPr lvl="1"/>
            <a:endParaRPr lang="en-US" sz="1600">
              <a:latin typeface="Courier New" charset="0"/>
              <a:cs typeface="Courier New" charset="0"/>
            </a:endParaRPr>
          </a:p>
          <a:p>
            <a:pPr lvl="1"/>
            <a:r>
              <a:rPr lang="en-US" sz="1600">
                <a:latin typeface="Courier New" charset="0"/>
                <a:cs typeface="Courier New" charset="0"/>
              </a:rPr>
              <a:t>for (TYPE value : ARRAYLIST) {</a:t>
            </a:r>
          </a:p>
          <a:p>
            <a:pPr lvl="1"/>
            <a:r>
              <a:rPr lang="en-US" sz="1600">
                <a:latin typeface="Courier New" charset="0"/>
                <a:cs typeface="Courier New" charset="0"/>
              </a:rPr>
              <a:t>    PROCESS value</a:t>
            </a:r>
          </a:p>
          <a:p>
            <a:pPr lvl="1"/>
            <a:r>
              <a:rPr lang="en-US" sz="160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105400" y="3352800"/>
            <a:ext cx="3810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for (String entry : words) {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System.out.println(entry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);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33400" y="4724400"/>
            <a:ext cx="44958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int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count = 0;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for (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int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= 0;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&lt;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words.size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();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++) {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String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nextWord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=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words.get(i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);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if (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nextWord.length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 &gt; 5) {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    count++;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}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5105400" y="4724400"/>
            <a:ext cx="38100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int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count = 0;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for (String 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nextWord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: words) {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if (</a:t>
            </a:r>
            <a:r>
              <a:rPr lang="en-US" sz="1400" kern="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nextWord.length</a:t>
            </a: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 &gt; 5) {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    count++;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}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kern="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E8B180-3C8D-D24F-96CB-310EC22489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ArrayList methods: add at index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general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 adds a new item at the end of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2-parameter version exists for adding at a specific index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words.add(1, "Alabama");</a:t>
            </a:r>
            <a:r>
              <a:rPr lang="en-US" sz="1600">
                <a:latin typeface="Courier New" charset="0"/>
                <a:ea typeface="ＭＳ Ｐゴシック" charset="0"/>
              </a:rPr>
              <a:t>	// adds "Alabama" at index 1, shifting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					// all existing items to make room</a:t>
            </a:r>
          </a:p>
          <a:p>
            <a:endParaRPr lang="en-US" sz="1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14021" name="Group 5"/>
          <p:cNvGraphicFramePr>
            <a:graphicFrameLocks noGrp="1"/>
          </p:cNvGraphicFramePr>
          <p:nvPr/>
        </p:nvGraphicFramePr>
        <p:xfrm>
          <a:off x="1600200" y="3657600"/>
          <a:ext cx="4808538" cy="609600"/>
        </p:xfrm>
        <a:graphic>
          <a:graphicData uri="http://schemas.openxmlformats.org/drawingml/2006/table">
            <a:tbl>
              <a:tblPr/>
              <a:tblGrid>
                <a:gridCol w="1201738"/>
                <a:gridCol w="1203325"/>
                <a:gridCol w="1201737"/>
                <a:gridCol w="1201738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4033" name="Text Box 17"/>
          <p:cNvSpPr txBox="1">
            <a:spLocks noChangeArrowheads="1"/>
          </p:cNvSpPr>
          <p:nvPr/>
        </p:nvSpPr>
        <p:spPr bwMode="auto">
          <a:xfrm>
            <a:off x="1676400" y="43434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214034" name="Text Box 18"/>
          <p:cNvSpPr txBox="1">
            <a:spLocks noChangeArrowheads="1"/>
          </p:cNvSpPr>
          <p:nvPr/>
        </p:nvSpPr>
        <p:spPr bwMode="auto">
          <a:xfrm>
            <a:off x="2819400" y="43434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214035" name="Text Box 19"/>
          <p:cNvSpPr txBox="1">
            <a:spLocks noChangeArrowheads="1"/>
          </p:cNvSpPr>
          <p:nvPr/>
        </p:nvSpPr>
        <p:spPr bwMode="auto">
          <a:xfrm>
            <a:off x="4038600" y="43434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214036" name="Text Box 20"/>
          <p:cNvSpPr txBox="1">
            <a:spLocks noChangeArrowheads="1"/>
          </p:cNvSpPr>
          <p:nvPr/>
        </p:nvSpPr>
        <p:spPr bwMode="auto">
          <a:xfrm>
            <a:off x="5257800" y="43434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graphicFrame>
        <p:nvGraphicFramePr>
          <p:cNvPr id="214061" name="Group 45"/>
          <p:cNvGraphicFramePr>
            <a:graphicFrameLocks noGrp="1"/>
          </p:cNvGraphicFramePr>
          <p:nvPr/>
        </p:nvGraphicFramePr>
        <p:xfrm>
          <a:off x="1608138" y="5775325"/>
          <a:ext cx="6019800" cy="6096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143000"/>
                <a:gridCol w="1219200"/>
                <a:gridCol w="1219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"Alabama"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4049" name="Text Box 33"/>
          <p:cNvSpPr txBox="1">
            <a:spLocks noChangeArrowheads="1"/>
          </p:cNvSpPr>
          <p:nvPr/>
        </p:nvSpPr>
        <p:spPr bwMode="auto">
          <a:xfrm>
            <a:off x="1684338" y="64611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214050" name="Text Box 34"/>
          <p:cNvSpPr txBox="1">
            <a:spLocks noChangeArrowheads="1"/>
          </p:cNvSpPr>
          <p:nvPr/>
        </p:nvSpPr>
        <p:spPr bwMode="auto">
          <a:xfrm>
            <a:off x="2827338" y="64611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214051" name="Text Box 35"/>
          <p:cNvSpPr txBox="1">
            <a:spLocks noChangeArrowheads="1"/>
          </p:cNvSpPr>
          <p:nvPr/>
        </p:nvSpPr>
        <p:spPr bwMode="auto">
          <a:xfrm>
            <a:off x="4046538" y="64611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214052" name="Text Box 36"/>
          <p:cNvSpPr txBox="1">
            <a:spLocks noChangeArrowheads="1"/>
          </p:cNvSpPr>
          <p:nvPr/>
        </p:nvSpPr>
        <p:spPr bwMode="auto">
          <a:xfrm>
            <a:off x="5265738" y="64611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sp>
        <p:nvSpPr>
          <p:cNvPr id="214062" name="Text Box 46"/>
          <p:cNvSpPr txBox="1">
            <a:spLocks noChangeArrowheads="1"/>
          </p:cNvSpPr>
          <p:nvPr/>
        </p:nvSpPr>
        <p:spPr bwMode="auto">
          <a:xfrm>
            <a:off x="6484938" y="64611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4</a:t>
            </a:r>
          </a:p>
        </p:txBody>
      </p:sp>
      <p:sp>
        <p:nvSpPr>
          <p:cNvPr id="214063" name="AutoShape 47"/>
          <p:cNvSpPr>
            <a:spLocks noChangeArrowheads="1"/>
          </p:cNvSpPr>
          <p:nvPr/>
        </p:nvSpPr>
        <p:spPr bwMode="auto">
          <a:xfrm>
            <a:off x="3665538" y="4724400"/>
            <a:ext cx="685800" cy="762000"/>
          </a:xfrm>
          <a:prstGeom prst="downArrow">
            <a:avLst>
              <a:gd name="adj1" fmla="val 50000"/>
              <a:gd name="adj2" fmla="val 27778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33" grpId="0"/>
      <p:bldP spid="214034" grpId="0"/>
      <p:bldP spid="214035" grpId="0"/>
      <p:bldP spid="214036" grpId="0"/>
      <p:bldP spid="214049" grpId="0"/>
      <p:bldP spid="214050" grpId="0"/>
      <p:bldP spid="214051" grpId="0"/>
      <p:bldP spid="214052" grpId="0"/>
      <p:bldP spid="214062" grpId="0"/>
      <p:bldP spid="2140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F36861E-386D-3444-A845-1731483EFD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ArrayList methods: remove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addition, you can remove an item using 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remove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either specify the item itself or its index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all items to the right of the removed item are shifted to the left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words.remove("Alabama");		words.remove(1);</a:t>
            </a:r>
            <a:r>
              <a:rPr lang="en-US" sz="1600">
                <a:latin typeface="Courier New" charset="0"/>
                <a:ea typeface="ＭＳ Ｐゴシック" charset="0"/>
              </a:rPr>
              <a:t>	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218116" name="Group 4"/>
          <p:cNvGraphicFramePr>
            <a:graphicFrameLocks noGrp="1"/>
          </p:cNvGraphicFramePr>
          <p:nvPr/>
        </p:nvGraphicFramePr>
        <p:xfrm>
          <a:off x="1752600" y="5486400"/>
          <a:ext cx="4808538" cy="609600"/>
        </p:xfrm>
        <a:graphic>
          <a:graphicData uri="http://schemas.openxmlformats.org/drawingml/2006/table">
            <a:tbl>
              <a:tblPr/>
              <a:tblGrid>
                <a:gridCol w="1201738"/>
                <a:gridCol w="1203325"/>
                <a:gridCol w="1201737"/>
                <a:gridCol w="1201738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1828800" y="6172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218129" name="Text Box 17"/>
          <p:cNvSpPr txBox="1">
            <a:spLocks noChangeArrowheads="1"/>
          </p:cNvSpPr>
          <p:nvPr/>
        </p:nvSpPr>
        <p:spPr bwMode="auto">
          <a:xfrm>
            <a:off x="2971800" y="6172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4191000" y="6172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218131" name="Text Box 19"/>
          <p:cNvSpPr txBox="1">
            <a:spLocks noChangeArrowheads="1"/>
          </p:cNvSpPr>
          <p:nvPr/>
        </p:nvSpPr>
        <p:spPr bwMode="auto">
          <a:xfrm>
            <a:off x="5410200" y="6172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graphicFrame>
        <p:nvGraphicFramePr>
          <p:cNvPr id="218132" name="Group 20"/>
          <p:cNvGraphicFramePr>
            <a:graphicFrameLocks noGrp="1"/>
          </p:cNvGraphicFramePr>
          <p:nvPr/>
        </p:nvGraphicFramePr>
        <p:xfrm>
          <a:off x="1760538" y="3429000"/>
          <a:ext cx="6019800" cy="6096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143000"/>
                <a:gridCol w="1219200"/>
                <a:gridCol w="1219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"Alabama"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8146" name="Text Box 34"/>
          <p:cNvSpPr txBox="1">
            <a:spLocks noChangeArrowheads="1"/>
          </p:cNvSpPr>
          <p:nvPr/>
        </p:nvSpPr>
        <p:spPr bwMode="auto">
          <a:xfrm>
            <a:off x="1836738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218147" name="Text Box 35"/>
          <p:cNvSpPr txBox="1">
            <a:spLocks noChangeArrowheads="1"/>
          </p:cNvSpPr>
          <p:nvPr/>
        </p:nvSpPr>
        <p:spPr bwMode="auto">
          <a:xfrm>
            <a:off x="2979738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218148" name="Text Box 36"/>
          <p:cNvSpPr txBox="1">
            <a:spLocks noChangeArrowheads="1"/>
          </p:cNvSpPr>
          <p:nvPr/>
        </p:nvSpPr>
        <p:spPr bwMode="auto">
          <a:xfrm>
            <a:off x="4198938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218149" name="Text Box 37"/>
          <p:cNvSpPr txBox="1">
            <a:spLocks noChangeArrowheads="1"/>
          </p:cNvSpPr>
          <p:nvPr/>
        </p:nvSpPr>
        <p:spPr bwMode="auto">
          <a:xfrm>
            <a:off x="5418138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sp>
        <p:nvSpPr>
          <p:cNvPr id="218150" name="Text Box 38"/>
          <p:cNvSpPr txBox="1">
            <a:spLocks noChangeArrowheads="1"/>
          </p:cNvSpPr>
          <p:nvPr/>
        </p:nvSpPr>
        <p:spPr bwMode="auto">
          <a:xfrm>
            <a:off x="6637338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4</a:t>
            </a:r>
          </a:p>
        </p:txBody>
      </p:sp>
      <p:sp>
        <p:nvSpPr>
          <p:cNvPr id="218151" name="AutoShape 39"/>
          <p:cNvSpPr>
            <a:spLocks noChangeArrowheads="1"/>
          </p:cNvSpPr>
          <p:nvPr/>
        </p:nvSpPr>
        <p:spPr bwMode="auto">
          <a:xfrm>
            <a:off x="3817938" y="4511675"/>
            <a:ext cx="685800" cy="762000"/>
          </a:xfrm>
          <a:prstGeom prst="downArrow">
            <a:avLst>
              <a:gd name="adj1" fmla="val 50000"/>
              <a:gd name="adj2" fmla="val 27778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239000" y="4648200"/>
            <a:ext cx="1981200" cy="1323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FF"/>
                </a:solidFill>
                <a:ea typeface="ＭＳ Ｐゴシック" charset="-128"/>
              </a:rPr>
              <a:t>note: the item version of remove uses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ＭＳ Ｐゴシック" charset="-128"/>
                <a:cs typeface="Courier New"/>
              </a:rPr>
              <a:t>equals </a:t>
            </a:r>
            <a:r>
              <a:rPr lang="en-US" sz="2000" dirty="0">
                <a:solidFill>
                  <a:srgbClr val="0000FF"/>
                </a:solidFill>
                <a:ea typeface="ＭＳ Ｐゴシック" charset="-128"/>
              </a:rPr>
              <a:t>to match the item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8" grpId="0"/>
      <p:bldP spid="218129" grpId="0"/>
      <p:bldP spid="218130" grpId="0"/>
      <p:bldP spid="218131" grpId="0"/>
      <p:bldP spid="218146" grpId="0"/>
      <p:bldP spid="218147" grpId="0"/>
      <p:bldP spid="218148" grpId="0"/>
      <p:bldP spid="218149" grpId="0"/>
      <p:bldP spid="218150" grpId="0"/>
      <p:bldP spid="218151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BF706A-E232-9B4B-B9F4-6F8409626B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ArrayList methods: indexOf &amp; toString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 will search for and return the index of an item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the item occurs more than once, the first (smallest) index is returned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the item does not occur in the ArrayList, the method returns -1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words.indexOf("Kansas")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3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words.indexOf("Alaska")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-1</a:t>
            </a:r>
            <a:r>
              <a:rPr lang="en-US" sz="1400">
                <a:latin typeface="Courier New" charset="0"/>
                <a:ea typeface="ＭＳ Ｐゴシック" charset="0"/>
              </a:rPr>
              <a:t>	</a:t>
            </a:r>
            <a:r>
              <a:rPr lang="en-US" sz="1600">
                <a:latin typeface="Courier New" charset="0"/>
                <a:ea typeface="ＭＳ Ｐゴシック" charset="0"/>
              </a:rPr>
              <a:t>	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261140" name="Group 20"/>
          <p:cNvGraphicFramePr>
            <a:graphicFrameLocks noGrp="1"/>
          </p:cNvGraphicFramePr>
          <p:nvPr/>
        </p:nvGraphicFramePr>
        <p:xfrm>
          <a:off x="1600200" y="3429000"/>
          <a:ext cx="6019800" cy="6096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143000"/>
                <a:gridCol w="1219200"/>
                <a:gridCol w="1219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"Nebraska"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"Alabama"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"Iowa"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"Kansas"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</a:rPr>
                        <a:t>"Missouri"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1154" name="Text Box 34"/>
          <p:cNvSpPr txBox="1">
            <a:spLocks noChangeArrowheads="1"/>
          </p:cNvSpPr>
          <p:nvPr/>
        </p:nvSpPr>
        <p:spPr bwMode="auto">
          <a:xfrm>
            <a:off x="1676400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261155" name="Text Box 35"/>
          <p:cNvSpPr txBox="1">
            <a:spLocks noChangeArrowheads="1"/>
          </p:cNvSpPr>
          <p:nvPr/>
        </p:nvSpPr>
        <p:spPr bwMode="auto">
          <a:xfrm>
            <a:off x="2819400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261156" name="Text Box 36"/>
          <p:cNvSpPr txBox="1">
            <a:spLocks noChangeArrowheads="1"/>
          </p:cNvSpPr>
          <p:nvPr/>
        </p:nvSpPr>
        <p:spPr bwMode="auto">
          <a:xfrm>
            <a:off x="4038600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261157" name="Text Box 37"/>
          <p:cNvSpPr txBox="1">
            <a:spLocks noChangeArrowheads="1"/>
          </p:cNvSpPr>
          <p:nvPr/>
        </p:nvSpPr>
        <p:spPr bwMode="auto">
          <a:xfrm>
            <a:off x="5257800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sp>
        <p:nvSpPr>
          <p:cNvPr id="261158" name="Text Box 38"/>
          <p:cNvSpPr txBox="1">
            <a:spLocks noChangeArrowheads="1"/>
          </p:cNvSpPr>
          <p:nvPr/>
        </p:nvSpPr>
        <p:spPr bwMode="auto">
          <a:xfrm>
            <a:off x="6477000" y="4114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4</a:t>
            </a:r>
          </a:p>
        </p:txBody>
      </p:sp>
      <p:sp>
        <p:nvSpPr>
          <p:cNvPr id="261160" name="Rectangle 40"/>
          <p:cNvSpPr>
            <a:spLocks noChangeArrowheads="1"/>
          </p:cNvSpPr>
          <p:nvPr/>
        </p:nvSpPr>
        <p:spPr bwMode="auto">
          <a:xfrm>
            <a:off x="685800" y="47244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toString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method returns a String representation of the list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items enclosed in [ ], separated by commas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words.toString() 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 "[Nebraska, Alabama, Iowa, Kansas, Missouri]"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Courier New" charset="0"/>
              <a:sym typeface="Wingdings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</a:t>
            </a:r>
            <a:r>
              <a:rPr lang="en-US" sz="1800">
                <a:latin typeface="Courier New" charset="0"/>
              </a:rPr>
              <a:t>toString</a:t>
            </a:r>
            <a:r>
              <a:rPr lang="en-US" sz="2000">
                <a:latin typeface="Arial Narrow" charset="0"/>
              </a:rPr>
              <a:t> method is automatically called when printing an ArrayList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Courier Ne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System.out.println(words) 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 System.out.println(words.toString())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620000" y="2209800"/>
            <a:ext cx="1600200" cy="101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similarly, 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indexOf 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uses 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equals</a:t>
            </a:r>
            <a:endParaRPr lang="en-US" sz="20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54" grpId="0"/>
      <p:bldP spid="261155" grpId="0"/>
      <p:bldP spid="261156" grpId="0"/>
      <p:bldP spid="261157" grpId="0"/>
      <p:bldP spid="261158" grpId="0"/>
      <p:bldP spid="261160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04535CF-00BE-7447-97EB-B0BE8BA6714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ArrayList&lt;TYPE&gt; methods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931275" cy="5486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TYPE get(int index)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object at specified index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TYPE set(int index, TYPE obj)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sets entry at index to be obj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boolean add(TYPE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to the end of the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void add(int index, TYPE obj) 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adds obj at index (shifts to right)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	TYPE remove(int index)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object at index (shifts to left)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boolean remove(TYPE obj)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removes specified object (shifts to left)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(assumes TYPE has an equals method)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8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int size()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number of entries in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	boolean contains(TYPE obj)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true if obj is in the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		(assumes TYPE has an equals method)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int indexOf(TYPE obj)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index of obj in the list 							(assumes TYPE has an equals method)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String toString()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returns a String representation of the list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		e.g., "[foo, bar, biz, baz]"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5220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800">
                <a:solidFill>
                  <a:schemeClr val="accent2"/>
                </a:solidFill>
                <a:latin typeface="Courier New" charset="0"/>
              </a:rPr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7819</TotalTime>
  <Words>1564</Words>
  <Application>Microsoft Macintosh PowerPoint</Application>
  <PresentationFormat>Custom</PresentationFormat>
  <Paragraphs>332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Composite data types</vt:lpstr>
      <vt:lpstr>ArrayList class</vt:lpstr>
      <vt:lpstr>Simple example</vt:lpstr>
      <vt:lpstr>For-each loop</vt:lpstr>
      <vt:lpstr>Other ArrayList methods: add at index</vt:lpstr>
      <vt:lpstr>Other ArrayList methods: remove</vt:lpstr>
      <vt:lpstr>Other ArrayList methods: indexOf &amp; toString</vt:lpstr>
      <vt:lpstr>ArrayList&lt;TYPE&gt; methods</vt:lpstr>
      <vt:lpstr>Dictionary class</vt:lpstr>
      <vt:lpstr>In-class exercises</vt:lpstr>
      <vt:lpstr>Input files</vt:lpstr>
      <vt:lpstr>User input</vt:lpstr>
      <vt:lpstr>Output files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Overview and History</dc:title>
  <dc:creator>Dave Reed</dc:creator>
  <cp:keywords/>
  <cp:lastModifiedBy>David Reed</cp:lastModifiedBy>
  <cp:revision>173</cp:revision>
  <cp:lastPrinted>2017-02-12T21:52:08Z</cp:lastPrinted>
  <dcterms:created xsi:type="dcterms:W3CDTF">2013-02-24T21:29:26Z</dcterms:created>
  <dcterms:modified xsi:type="dcterms:W3CDTF">2017-10-03T05:14:14Z</dcterms:modified>
</cp:coreProperties>
</file>