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487" r:id="rId3"/>
    <p:sldId id="551" r:id="rId4"/>
    <p:sldId id="552" r:id="rId5"/>
    <p:sldId id="553" r:id="rId6"/>
    <p:sldId id="554" r:id="rId7"/>
    <p:sldId id="555" r:id="rId8"/>
    <p:sldId id="556" r:id="rId9"/>
    <p:sldId id="561" r:id="rId10"/>
    <p:sldId id="562" r:id="rId11"/>
    <p:sldId id="563" r:id="rId12"/>
    <p:sldId id="564" r:id="rId13"/>
    <p:sldId id="539" r:id="rId14"/>
    <p:sldId id="560" r:id="rId15"/>
    <p:sldId id="559" r:id="rId16"/>
    <p:sldId id="540" r:id="rId17"/>
    <p:sldId id="542" r:id="rId18"/>
    <p:sldId id="546" r:id="rId19"/>
    <p:sldId id="557" r:id="rId20"/>
    <p:sldId id="547" r:id="rId21"/>
    <p:sldId id="548" r:id="rId22"/>
    <p:sldId id="549" r:id="rId23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290" autoAdjust="0"/>
  </p:normalViewPr>
  <p:slideViewPr>
    <p:cSldViewPr>
      <p:cViewPr varScale="1">
        <p:scale>
          <a:sx n="60" d="100"/>
          <a:sy n="60" d="100"/>
        </p:scale>
        <p:origin x="-1056" y="-96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EAAD76F-44E1-A243-918A-44DC89EEB5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36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098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DB9C01AA-E1E4-BC4A-8A7C-A32A9C2A23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FAB372-912C-FF46-BFF6-275AC35D2A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48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CDD20C-AEB2-144C-82C6-13BB75C809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26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E59126-B49D-9644-B974-54E2A6C1F4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A1080-B5C6-7148-BF2E-F74842C598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D70BCE-36F2-2D48-A9BF-DF89A2C2DB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45996-7EDD-2648-B447-3B903125EF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02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7E97FD-F6B0-5C47-9A77-570B87649C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03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349F1F-BC0D-2947-8727-70705E1165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45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E9400-82CC-B14B-A1D6-C5D22B4EEF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511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B572B0-8C21-714A-A3D9-14BDF44F93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39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Arial Narrow" charset="0"/>
              </a:defRPr>
            </a:lvl1pPr>
          </a:lstStyle>
          <a:p>
            <a:fld id="{5912AE95-3D2D-604B-B4EF-F0B46187ACC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84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8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93E9C42-7D4F-E345-BDE3-865F9C1A7FBB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15363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222: Object-Oriented Programming</a:t>
            </a:r>
            <a:endParaRPr lang="en-US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endParaRPr lang="en-US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 smtClean="0">
                <a:solidFill>
                  <a:srgbClr val="FF0033"/>
                </a:solidFill>
                <a:latin typeface="Arial Narrow" charset="0"/>
              </a:rPr>
              <a:t>Fall 2017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4" name="Rectangle 13"/>
          <p:cNvSpPr>
            <a:spLocks noChangeArrowheads="1"/>
          </p:cNvSpPr>
          <p:nvPr/>
        </p:nvSpPr>
        <p:spPr bwMode="auto">
          <a:xfrm>
            <a:off x="990600" y="3048000"/>
            <a:ext cx="7772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Java interfaces &amp; polymorphism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2000" dirty="0">
                <a:latin typeface="Arial Narrow" charset="0"/>
              </a:rPr>
              <a:t>Comparable interface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2000" dirty="0">
                <a:latin typeface="Arial Narrow" charset="0"/>
              </a:rPr>
              <a:t>defining </a:t>
            </a:r>
            <a:r>
              <a:rPr lang="en-US" sz="2000" dirty="0" smtClean="0">
                <a:latin typeface="Arial Narrow" charset="0"/>
              </a:rPr>
              <a:t>&amp; implementing an </a:t>
            </a:r>
            <a:r>
              <a:rPr lang="en-US" sz="2000" dirty="0">
                <a:latin typeface="Arial Narrow" charset="0"/>
              </a:rPr>
              <a:t>interface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2000" dirty="0" smtClean="0">
                <a:latin typeface="Arial Narrow" charset="0"/>
              </a:rPr>
              <a:t>generic </a:t>
            </a:r>
            <a:r>
              <a:rPr lang="en-US" sz="2000" dirty="0" smtClean="0">
                <a:latin typeface="Arial Narrow" charset="0"/>
              </a:rPr>
              <a:t>interfaces</a:t>
            </a:r>
            <a:r>
              <a:rPr lang="en-US" sz="2000" smtClean="0">
                <a:latin typeface="Arial Narrow" charset="0"/>
              </a:rPr>
              <a:t>, classes &amp; </a:t>
            </a:r>
            <a:r>
              <a:rPr lang="en-US" sz="2000" smtClean="0">
                <a:latin typeface="Arial Narrow" charset="0"/>
              </a:rPr>
              <a:t>methods</a:t>
            </a: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2000" dirty="0">
                <a:latin typeface="Arial Narrow" charset="0"/>
              </a:rPr>
              <a:t>polymorphism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r>
              <a:rPr lang="en-US" sz="2000" dirty="0">
                <a:latin typeface="Arial Narrow" charset="0"/>
              </a:rPr>
              <a:t>List interface, </a:t>
            </a:r>
            <a:r>
              <a:rPr lang="en-US" sz="2000" dirty="0" err="1">
                <a:latin typeface="Arial Narrow" charset="0"/>
              </a:rPr>
              <a:t>Collections.sort</a:t>
            </a: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Ø"/>
            </a:pP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similarly, classes can be generic</a:t>
            </a:r>
          </a:p>
          <a:p>
            <a:endParaRPr lang="en-US" dirty="0"/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public </a:t>
            </a:r>
            <a:r>
              <a:rPr lang="en-US" sz="1600" dirty="0" smtClean="0">
                <a:latin typeface="Courier New" charset="0"/>
              </a:rPr>
              <a:t>class </a:t>
            </a:r>
            <a:r>
              <a:rPr lang="en-US" sz="1600" dirty="0" err="1" smtClean="0">
                <a:latin typeface="Courier New" charset="0"/>
              </a:rPr>
              <a:t>ArrayList</a:t>
            </a:r>
            <a:r>
              <a:rPr lang="en-US" sz="1600" dirty="0" smtClean="0">
                <a:latin typeface="Courier New" charset="0"/>
              </a:rPr>
              <a:t>&lt;</a:t>
            </a:r>
            <a:r>
              <a:rPr lang="en-US" sz="1600" dirty="0">
                <a:latin typeface="Courier New" charset="0"/>
              </a:rPr>
              <a:t>T&gt; {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smtClean="0">
                <a:latin typeface="Courier New" charset="0"/>
              </a:rPr>
              <a:t>private T[] items;</a:t>
            </a:r>
          </a:p>
          <a:p>
            <a:pPr lvl="1">
              <a:buNone/>
            </a:pPr>
            <a:endParaRPr lang="en-US" sz="1600" dirty="0">
              <a:latin typeface="Courier New" charset="0"/>
            </a:endParaRPr>
          </a:p>
          <a:p>
            <a:pPr lvl="1">
              <a:buNone/>
            </a:pPr>
            <a:r>
              <a:rPr lang="en-US" sz="1600" dirty="0" smtClean="0">
                <a:latin typeface="Courier New" charset="0"/>
              </a:rPr>
              <a:t>    . . .</a:t>
            </a:r>
          </a:p>
          <a:p>
            <a:pPr lvl="1">
              <a:buNone/>
            </a:pPr>
            <a:endParaRPr lang="en-US" sz="1600" dirty="0">
              <a:latin typeface="Courier New" charset="0"/>
            </a:endParaRPr>
          </a:p>
          <a:p>
            <a:pPr lvl="1">
              <a:buNone/>
            </a:pPr>
            <a:r>
              <a:rPr lang="en-US" sz="1600" dirty="0" smtClean="0">
                <a:latin typeface="Courier New" charset="0"/>
              </a:rPr>
              <a:t>    public T get(</a:t>
            </a:r>
            <a:r>
              <a:rPr lang="en-US" sz="1600" dirty="0" err="1" smtClean="0">
                <a:latin typeface="Courier New" charset="0"/>
              </a:rPr>
              <a:t>int</a:t>
            </a:r>
            <a:r>
              <a:rPr lang="en-US" sz="1600" dirty="0" smtClean="0">
                <a:latin typeface="Courier New" charset="0"/>
              </a:rPr>
              <a:t> index) throws </a:t>
            </a:r>
            <a:r>
              <a:rPr lang="en-US" sz="1600" dirty="0" err="1" smtClean="0">
                <a:latin typeface="Courier New" charset="0"/>
              </a:rPr>
              <a:t>NoSuchElementException</a:t>
            </a:r>
            <a:r>
              <a:rPr lang="en-US" sz="1600" dirty="0" smtClean="0">
                <a:latin typeface="Courier New" charset="0"/>
              </a:rPr>
              <a:t> {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</a:t>
            </a:r>
            <a:r>
              <a:rPr lang="en-US" sz="1600" dirty="0" smtClean="0">
                <a:latin typeface="Courier New" charset="0"/>
              </a:rPr>
              <a:t>       if (index &lt; 0 || index &gt;= </a:t>
            </a:r>
            <a:r>
              <a:rPr lang="en-US" sz="1600" dirty="0" err="1" smtClean="0">
                <a:latin typeface="Courier New" charset="0"/>
              </a:rPr>
              <a:t>items.length</a:t>
            </a:r>
            <a:r>
              <a:rPr lang="en-US" sz="1600" dirty="0" smtClean="0">
                <a:latin typeface="Courier New" charset="0"/>
              </a:rPr>
              <a:t>) {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</a:t>
            </a:r>
            <a:r>
              <a:rPr lang="en-US" sz="1600" dirty="0" smtClean="0">
                <a:latin typeface="Courier New" charset="0"/>
              </a:rPr>
              <a:t>           throw new </a:t>
            </a:r>
            <a:r>
              <a:rPr lang="en-US" sz="1600" dirty="0" err="1" smtClean="0">
                <a:latin typeface="Courier New" charset="0"/>
              </a:rPr>
              <a:t>NoSuchElementException</a:t>
            </a:r>
            <a:r>
              <a:rPr lang="en-US" sz="1600" dirty="0" smtClean="0">
                <a:latin typeface="Courier New" charset="0"/>
              </a:rPr>
              <a:t>();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</a:t>
            </a:r>
            <a:r>
              <a:rPr lang="en-US" sz="1600" dirty="0" smtClean="0">
                <a:latin typeface="Courier New" charset="0"/>
              </a:rPr>
              <a:t>       }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</a:t>
            </a:r>
            <a:r>
              <a:rPr lang="en-US" sz="1600" dirty="0" smtClean="0">
                <a:latin typeface="Courier New" charset="0"/>
              </a:rPr>
              <a:t>       return items[index];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</a:t>
            </a:r>
            <a:r>
              <a:rPr lang="en-US" sz="1600" dirty="0" smtClean="0">
                <a:latin typeface="Courier New" charset="0"/>
              </a:rPr>
              <a:t>   }</a:t>
            </a:r>
            <a:endParaRPr lang="en-US" sz="1600" dirty="0">
              <a:latin typeface="Courier New" charset="0"/>
            </a:endParaRP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}</a:t>
            </a:r>
          </a:p>
          <a:p>
            <a:endParaRPr lang="en-US" dirty="0" smtClean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again, when you instantiate the generic, the specified type replaces the parameter</a:t>
            </a:r>
          </a:p>
          <a:p>
            <a:pPr marL="857250" lvl="2" indent="0"/>
            <a:r>
              <a:rPr lang="en-US" sz="1600" dirty="0" err="1" smtClean="0">
                <a:latin typeface="Courier New"/>
                <a:cs typeface="Courier New"/>
              </a:rPr>
              <a:t>ArrayList</a:t>
            </a:r>
            <a:r>
              <a:rPr lang="en-US" sz="1600" dirty="0" smtClean="0">
                <a:latin typeface="Courier New"/>
                <a:cs typeface="Courier New"/>
              </a:rPr>
              <a:t>&lt;</a:t>
            </a:r>
            <a:r>
              <a:rPr lang="en-US" sz="1600" dirty="0" err="1" smtClean="0">
                <a:latin typeface="Courier New"/>
                <a:cs typeface="Courier New"/>
              </a:rPr>
              <a:t>CityStats</a:t>
            </a:r>
            <a:r>
              <a:rPr lang="en-US" sz="1600" dirty="0" smtClean="0">
                <a:latin typeface="Courier New"/>
                <a:cs typeface="Courier New"/>
              </a:rPr>
              <a:t>&gt; cities;</a:t>
            </a:r>
            <a:r>
              <a:rPr lang="en-US" dirty="0" smtClean="0"/>
              <a:t>	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CityStats</a:t>
            </a:r>
            <a:r>
              <a:rPr lang="en-US" dirty="0" smtClean="0">
                <a:sym typeface="Wingdings"/>
              </a:rPr>
              <a:t> replaces T everywhere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9126-B49D-9644-B974-54E2A6C1F48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13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methods can also be generic, e.g., </a:t>
            </a:r>
            <a:r>
              <a:rPr lang="en-US" dirty="0" err="1" smtClean="0"/>
              <a:t>Collections.reverse</a:t>
            </a:r>
            <a:endParaRPr lang="en-US" dirty="0" smtClean="0"/>
          </a:p>
          <a:p>
            <a:endParaRPr lang="en-US" dirty="0"/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public class </a:t>
            </a:r>
            <a:r>
              <a:rPr lang="en-US" sz="1600" dirty="0" smtClean="0">
                <a:latin typeface="Courier New" charset="0"/>
              </a:rPr>
              <a:t>Collections {</a:t>
            </a:r>
            <a:endParaRPr lang="en-US" sz="1600" dirty="0">
              <a:latin typeface="Courier New" charset="0"/>
            </a:endParaRP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   . . </a:t>
            </a:r>
            <a:r>
              <a:rPr lang="en-US" sz="1600" dirty="0" smtClean="0">
                <a:latin typeface="Courier New" charset="0"/>
              </a:rPr>
              <a:t>.</a:t>
            </a:r>
          </a:p>
          <a:p>
            <a:pPr lvl="1">
              <a:buNone/>
            </a:pPr>
            <a:endParaRPr lang="en-US" sz="1600" dirty="0">
              <a:latin typeface="Courier New" charset="0"/>
            </a:endParaRPr>
          </a:p>
          <a:p>
            <a:pPr lvl="1">
              <a:buNone/>
            </a:pPr>
            <a:r>
              <a:rPr lang="en-US" sz="1600" dirty="0" smtClean="0">
                <a:latin typeface="Courier New" charset="0"/>
              </a:rPr>
              <a:t>    public static &lt;T&gt; void reverse(List&lt;T&gt; </a:t>
            </a:r>
            <a:r>
              <a:rPr lang="en-US" sz="1600" dirty="0" err="1" smtClean="0">
                <a:latin typeface="Courier New" charset="0"/>
              </a:rPr>
              <a:t>arblist</a:t>
            </a:r>
            <a:r>
              <a:rPr lang="en-US" sz="1600" dirty="0" smtClean="0">
                <a:latin typeface="Courier New" charset="0"/>
              </a:rPr>
              <a:t>) {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</a:t>
            </a:r>
            <a:r>
              <a:rPr lang="en-US" sz="1600" dirty="0" smtClean="0">
                <a:latin typeface="Courier New" charset="0"/>
              </a:rPr>
              <a:t>       for (</a:t>
            </a:r>
            <a:r>
              <a:rPr lang="en-US" sz="1600" dirty="0" err="1" smtClean="0">
                <a:latin typeface="Courier New" charset="0"/>
              </a:rPr>
              <a:t>int</a:t>
            </a:r>
            <a:r>
              <a:rPr lang="en-US" sz="1600" dirty="0" smtClean="0">
                <a:latin typeface="Courier New" charset="0"/>
              </a:rPr>
              <a:t> </a:t>
            </a:r>
            <a:r>
              <a:rPr lang="en-US" sz="1600" dirty="0" err="1" smtClean="0">
                <a:latin typeface="Courier New" charset="0"/>
              </a:rPr>
              <a:t>i</a:t>
            </a:r>
            <a:r>
              <a:rPr lang="en-US" sz="1600" dirty="0" smtClean="0">
                <a:latin typeface="Courier New" charset="0"/>
              </a:rPr>
              <a:t> = 0; </a:t>
            </a:r>
            <a:r>
              <a:rPr lang="en-US" sz="1600" dirty="0" err="1" smtClean="0">
                <a:latin typeface="Courier New" charset="0"/>
              </a:rPr>
              <a:t>i</a:t>
            </a:r>
            <a:r>
              <a:rPr lang="en-US" sz="1600" dirty="0" smtClean="0">
                <a:latin typeface="Courier New" charset="0"/>
              </a:rPr>
              <a:t> &lt; </a:t>
            </a:r>
            <a:r>
              <a:rPr lang="en-US" sz="1600" dirty="0" err="1" smtClean="0">
                <a:latin typeface="Courier New" charset="0"/>
              </a:rPr>
              <a:t>arblist.size</a:t>
            </a:r>
            <a:r>
              <a:rPr lang="en-US" sz="1600" dirty="0" smtClean="0">
                <a:latin typeface="Courier New" charset="0"/>
              </a:rPr>
              <a:t>()/2; </a:t>
            </a:r>
            <a:r>
              <a:rPr lang="en-US" sz="1600" dirty="0" err="1" smtClean="0">
                <a:latin typeface="Courier New" charset="0"/>
              </a:rPr>
              <a:t>i</a:t>
            </a:r>
            <a:r>
              <a:rPr lang="en-US" sz="1600" dirty="0" smtClean="0">
                <a:latin typeface="Courier New" charset="0"/>
              </a:rPr>
              <a:t>++) {</a:t>
            </a:r>
          </a:p>
          <a:p>
            <a:pPr lvl="1">
              <a:buNone/>
            </a:pPr>
            <a:r>
              <a:rPr lang="en-US" sz="1600" dirty="0" smtClean="0">
                <a:latin typeface="Courier New" charset="0"/>
              </a:rPr>
              <a:t>            T temp = </a:t>
            </a:r>
            <a:r>
              <a:rPr lang="en-US" sz="1600" dirty="0" err="1" smtClean="0">
                <a:latin typeface="Courier New" charset="0"/>
              </a:rPr>
              <a:t>arblist.get</a:t>
            </a:r>
            <a:r>
              <a:rPr lang="en-US" sz="1600" dirty="0" smtClean="0">
                <a:latin typeface="Courier New" charset="0"/>
              </a:rPr>
              <a:t>(</a:t>
            </a:r>
            <a:r>
              <a:rPr lang="en-US" sz="1600" dirty="0" err="1" smtClean="0">
                <a:latin typeface="Courier New" charset="0"/>
              </a:rPr>
              <a:t>i</a:t>
            </a:r>
            <a:r>
              <a:rPr lang="en-US" sz="1600" dirty="0" smtClean="0">
                <a:latin typeface="Courier New" charset="0"/>
              </a:rPr>
              <a:t>);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</a:t>
            </a:r>
            <a:r>
              <a:rPr lang="en-US" sz="1600" dirty="0" smtClean="0">
                <a:latin typeface="Courier New" charset="0"/>
              </a:rPr>
              <a:t>           </a:t>
            </a:r>
            <a:r>
              <a:rPr lang="en-US" sz="1600" dirty="0" err="1" smtClean="0">
                <a:latin typeface="Courier New" charset="0"/>
              </a:rPr>
              <a:t>arblist.set</a:t>
            </a:r>
            <a:r>
              <a:rPr lang="en-US" sz="1600" dirty="0" smtClean="0">
                <a:latin typeface="Courier New" charset="0"/>
              </a:rPr>
              <a:t>(</a:t>
            </a:r>
            <a:r>
              <a:rPr lang="en-US" sz="1600" dirty="0" err="1" smtClean="0">
                <a:latin typeface="Courier New" charset="0"/>
              </a:rPr>
              <a:t>i</a:t>
            </a:r>
            <a:r>
              <a:rPr lang="en-US" sz="1600" dirty="0" smtClean="0">
                <a:latin typeface="Courier New" charset="0"/>
              </a:rPr>
              <a:t>, </a:t>
            </a:r>
            <a:r>
              <a:rPr lang="en-US" sz="1600" dirty="0" err="1" smtClean="0">
                <a:latin typeface="Courier New" charset="0"/>
              </a:rPr>
              <a:t>arblist.get</a:t>
            </a:r>
            <a:r>
              <a:rPr lang="en-US" sz="1600" dirty="0" smtClean="0">
                <a:latin typeface="Courier New" charset="0"/>
              </a:rPr>
              <a:t>(</a:t>
            </a:r>
            <a:r>
              <a:rPr lang="en-US" sz="1600" dirty="0" err="1" smtClean="0">
                <a:latin typeface="Courier New" charset="0"/>
              </a:rPr>
              <a:t>arblist.size</a:t>
            </a:r>
            <a:r>
              <a:rPr lang="en-US" sz="1600" dirty="0" smtClean="0">
                <a:latin typeface="Courier New" charset="0"/>
              </a:rPr>
              <a:t>()-i-1);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</a:t>
            </a:r>
            <a:r>
              <a:rPr lang="en-US" sz="1600" dirty="0" smtClean="0">
                <a:latin typeface="Courier New" charset="0"/>
              </a:rPr>
              <a:t>           </a:t>
            </a:r>
            <a:r>
              <a:rPr lang="en-US" sz="1600" dirty="0" err="1" smtClean="0">
                <a:latin typeface="Courier New" charset="0"/>
              </a:rPr>
              <a:t>arblist.set</a:t>
            </a:r>
            <a:r>
              <a:rPr lang="en-US" sz="1600" dirty="0" smtClean="0">
                <a:latin typeface="Courier New" charset="0"/>
              </a:rPr>
              <a:t>(</a:t>
            </a:r>
            <a:r>
              <a:rPr lang="en-US" sz="1600" dirty="0" err="1" smtClean="0">
                <a:latin typeface="Courier New" charset="0"/>
              </a:rPr>
              <a:t>arblist.size</a:t>
            </a:r>
            <a:r>
              <a:rPr lang="en-US" sz="1600" dirty="0" smtClean="0">
                <a:latin typeface="Courier New" charset="0"/>
              </a:rPr>
              <a:t>()-i-1, temp);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</a:t>
            </a:r>
            <a:r>
              <a:rPr lang="en-US" sz="1600" dirty="0" smtClean="0">
                <a:latin typeface="Courier New" charset="0"/>
              </a:rPr>
              <a:t>       }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</a:t>
            </a:r>
            <a:r>
              <a:rPr lang="en-US" sz="1600" dirty="0" smtClean="0">
                <a:latin typeface="Courier New" charset="0"/>
              </a:rPr>
              <a:t>   }</a:t>
            </a:r>
          </a:p>
          <a:p>
            <a:pPr lvl="1">
              <a:buNone/>
            </a:pPr>
            <a:endParaRPr lang="en-US" sz="1600" dirty="0">
              <a:latin typeface="Courier New" charset="0"/>
            </a:endParaRPr>
          </a:p>
          <a:p>
            <a:pPr lvl="1">
              <a:buNone/>
            </a:pPr>
            <a:r>
              <a:rPr lang="en-US" sz="1600" dirty="0" smtClean="0">
                <a:latin typeface="Courier New" charset="0"/>
              </a:rPr>
              <a:t>    . . .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}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List is an interface that specifies basic operations on lists of items</a:t>
            </a:r>
          </a:p>
          <a:p>
            <a:pPr lvl="1"/>
            <a:r>
              <a:rPr lang="en-US" dirty="0" err="1" smtClean="0"/>
              <a:t>ArrayList</a:t>
            </a:r>
            <a:r>
              <a:rPr lang="en-US" dirty="0" smtClean="0"/>
              <a:t> implements the List interface (MORE LATER)</a:t>
            </a:r>
          </a:p>
          <a:p>
            <a:pPr marL="457200" lvl="1" indent="0">
              <a:buNone/>
            </a:pPr>
            <a:r>
              <a:rPr lang="en-US" dirty="0" smtClean="0">
                <a:sym typeface="Wingdings"/>
              </a:rPr>
              <a:t>	 can call </a:t>
            </a:r>
            <a:r>
              <a:rPr lang="en-US" dirty="0" err="1" smtClean="0">
                <a:sym typeface="Wingdings"/>
              </a:rPr>
              <a:t>Collections.reverse</a:t>
            </a:r>
            <a:r>
              <a:rPr lang="en-US" dirty="0" smtClean="0">
                <a:sym typeface="Wingdings"/>
              </a:rPr>
              <a:t> on any </a:t>
            </a:r>
            <a:r>
              <a:rPr lang="en-US" dirty="0" err="1" smtClean="0">
                <a:sym typeface="Wingdings"/>
              </a:rPr>
              <a:t>ArrayList</a:t>
            </a:r>
            <a:r>
              <a:rPr lang="en-US" dirty="0" smtClean="0">
                <a:sym typeface="Wingdings"/>
              </a:rPr>
              <a:t> (regardless of type stored)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9126-B49D-9644-B974-54E2A6C1F48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6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Collections.sort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9007475" cy="5867400"/>
          </a:xfrm>
        </p:spPr>
        <p:txBody>
          <a:bodyPr/>
          <a:lstStyle/>
          <a:p>
            <a:r>
              <a:rPr lang="en-US" dirty="0" smtClean="0"/>
              <a:t>finally, </a:t>
            </a:r>
            <a:r>
              <a:rPr lang="en-US" dirty="0" err="1" smtClean="0"/>
              <a:t>Collections.sort</a:t>
            </a:r>
            <a:r>
              <a:rPr lang="en-US" dirty="0" smtClean="0"/>
              <a:t> combines generics and interfaces</a:t>
            </a:r>
          </a:p>
          <a:p>
            <a:endParaRPr lang="en-US" dirty="0"/>
          </a:p>
          <a:p>
            <a:pPr lvl="1">
              <a:buNone/>
            </a:pPr>
            <a:r>
              <a:rPr lang="en-US" sz="1400" dirty="0">
                <a:latin typeface="Courier New" charset="0"/>
              </a:rPr>
              <a:t>public class </a:t>
            </a:r>
            <a:r>
              <a:rPr lang="en-US" sz="1400" dirty="0" smtClean="0">
                <a:latin typeface="Courier New" charset="0"/>
              </a:rPr>
              <a:t>Collections {</a:t>
            </a:r>
            <a:endParaRPr lang="en-US" sz="1400" dirty="0">
              <a:latin typeface="Courier New" charset="0"/>
            </a:endParaRPr>
          </a:p>
          <a:p>
            <a:pPr lvl="1">
              <a:buNone/>
            </a:pPr>
            <a:r>
              <a:rPr lang="en-US" sz="1400" dirty="0">
                <a:latin typeface="Courier New" charset="0"/>
              </a:rPr>
              <a:t>  </a:t>
            </a:r>
            <a:r>
              <a:rPr lang="en-US" sz="1400" dirty="0" smtClean="0">
                <a:latin typeface="Courier New" charset="0"/>
              </a:rPr>
              <a:t>. </a:t>
            </a:r>
            <a:r>
              <a:rPr lang="en-US" sz="1400" dirty="0">
                <a:latin typeface="Courier New" charset="0"/>
              </a:rPr>
              <a:t>. </a:t>
            </a:r>
            <a:r>
              <a:rPr lang="en-US" sz="1400" dirty="0" smtClean="0">
                <a:latin typeface="Courier New" charset="0"/>
              </a:rPr>
              <a:t>.</a:t>
            </a:r>
          </a:p>
          <a:p>
            <a:pPr lvl="1">
              <a:buNone/>
            </a:pPr>
            <a:endParaRPr lang="en-US" sz="1400" dirty="0">
              <a:latin typeface="Courier New" charset="0"/>
            </a:endParaRPr>
          </a:p>
          <a:p>
            <a:pPr lvl="1">
              <a:buNone/>
            </a:pPr>
            <a:r>
              <a:rPr lang="en-US" sz="1400" dirty="0" smtClean="0">
                <a:latin typeface="Courier New" charset="0"/>
              </a:rPr>
              <a:t>  public </a:t>
            </a:r>
            <a:r>
              <a:rPr lang="en-US" sz="1400" dirty="0" smtClean="0">
                <a:latin typeface="Courier New" charset="0"/>
                <a:ea typeface="ＭＳ Ｐゴシック" charset="0"/>
              </a:rPr>
              <a:t>static </a:t>
            </a:r>
            <a:r>
              <a:rPr lang="en-US" sz="1400" dirty="0">
                <a:latin typeface="Courier New" charset="0"/>
                <a:ea typeface="ＭＳ Ｐゴシック" charset="0"/>
              </a:rPr>
              <a:t>&lt;T extends Comparable&lt;? super T&gt;&gt; void sort(List&lt;T&gt; </a:t>
            </a:r>
            <a:r>
              <a:rPr lang="en-US" sz="1400" dirty="0" err="1" smtClean="0">
                <a:latin typeface="Courier New" charset="0"/>
                <a:ea typeface="ＭＳ Ｐゴシック" charset="0"/>
              </a:rPr>
              <a:t>arblist</a:t>
            </a:r>
            <a:r>
              <a:rPr lang="en-US" sz="1400" dirty="0" smtClean="0">
                <a:latin typeface="Courier New" charset="0"/>
                <a:ea typeface="ＭＳ Ｐゴシック" charset="0"/>
              </a:rPr>
              <a:t>) {</a:t>
            </a:r>
            <a:endParaRPr lang="en-US" sz="1400" dirty="0">
              <a:latin typeface="Courier New" charset="0"/>
            </a:endParaRPr>
          </a:p>
          <a:p>
            <a:pPr lvl="1">
              <a:buNone/>
            </a:pPr>
            <a:r>
              <a:rPr lang="en-US" sz="1400" dirty="0" smtClean="0">
                <a:latin typeface="Courier New" charset="0"/>
              </a:rPr>
              <a:t>    // IMPLEMENTS MERGE SORT</a:t>
            </a:r>
          </a:p>
          <a:p>
            <a:pPr lvl="1">
              <a:buNone/>
            </a:pPr>
            <a:r>
              <a:rPr lang="en-US" sz="1400" dirty="0">
                <a:latin typeface="Courier New" charset="0"/>
              </a:rPr>
              <a:t>}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&lt;T extends Comparable&lt;? super T&gt;&gt; effectively says that the type stored in the List must either implement Comparable&lt;T&gt; or else be derived from a class that does so (MORE LATER)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sz="1600" dirty="0" err="1" smtClean="0">
                <a:latin typeface="Courier New"/>
                <a:cs typeface="Courier New"/>
              </a:rPr>
              <a:t>ArrayList</a:t>
            </a:r>
            <a:r>
              <a:rPr lang="en-US" sz="1600" dirty="0" smtClean="0">
                <a:latin typeface="Courier New"/>
                <a:cs typeface="Courier New"/>
              </a:rPr>
              <a:t>&lt;String&gt; words;</a:t>
            </a:r>
          </a:p>
          <a:p>
            <a:pPr marL="457200" lvl="1" indent="0">
              <a:buNone/>
            </a:pPr>
            <a:r>
              <a:rPr lang="is-IS" sz="1600" dirty="0" smtClean="0">
                <a:latin typeface="Courier New"/>
                <a:cs typeface="Courier New"/>
              </a:rPr>
              <a:t>…</a:t>
            </a:r>
          </a:p>
          <a:p>
            <a:pPr marL="457200" lvl="1" indent="0">
              <a:buNone/>
            </a:pPr>
            <a:r>
              <a:rPr lang="is-IS" sz="1600" dirty="0" smtClean="0">
                <a:latin typeface="Courier New"/>
                <a:cs typeface="Courier New"/>
              </a:rPr>
              <a:t>Collections.sort(words);</a:t>
            </a:r>
            <a:r>
              <a:rPr lang="is-IS" dirty="0" smtClean="0"/>
              <a:t>	</a:t>
            </a:r>
            <a:r>
              <a:rPr lang="is-IS" dirty="0" smtClean="0">
                <a:sym typeface="Wingdings"/>
              </a:rPr>
              <a:t> OK, since String implements Comparable&lt;String&gt;</a:t>
            </a:r>
          </a:p>
          <a:p>
            <a:pPr marL="457200" lvl="1" indent="0">
              <a:buNone/>
            </a:pPr>
            <a:endParaRPr lang="is-IS" dirty="0">
              <a:sym typeface="Wingdings"/>
            </a:endParaRPr>
          </a:p>
          <a:p>
            <a:pPr marL="457200" lvl="1" indent="0">
              <a:buNone/>
            </a:pPr>
            <a:r>
              <a:rPr lang="is-IS" sz="1600" dirty="0">
                <a:latin typeface="Courier New"/>
                <a:cs typeface="Courier New"/>
                <a:sym typeface="Wingdings"/>
              </a:rPr>
              <a:t>ArrayList&lt;Die&gt; dice;</a:t>
            </a:r>
          </a:p>
          <a:p>
            <a:pPr marL="457200" lvl="1" indent="0">
              <a:buNone/>
            </a:pPr>
            <a:r>
              <a:rPr lang="is-IS" sz="1600" dirty="0">
                <a:latin typeface="Courier New"/>
                <a:cs typeface="Courier New"/>
                <a:sym typeface="Wingdings"/>
              </a:rPr>
              <a:t>...</a:t>
            </a:r>
          </a:p>
          <a:p>
            <a:pPr marL="457200" lvl="1" indent="0">
              <a:buNone/>
            </a:pPr>
            <a:r>
              <a:rPr lang="is-IS" sz="1600" dirty="0">
                <a:latin typeface="Courier New"/>
                <a:cs typeface="Courier New"/>
                <a:sym typeface="Wingdings"/>
              </a:rPr>
              <a:t>Collections.sort(dice);</a:t>
            </a:r>
            <a:r>
              <a:rPr lang="is-IS" dirty="0" smtClean="0">
                <a:sym typeface="Wingdings"/>
              </a:rPr>
              <a:t>	 ILLEGAL, since Die is not Comparable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9126-B49D-9644-B974-54E2A6C1F48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15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7044C13-FDC7-8F4E-AE1D-705B4FD215AA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Interfaces for code reuse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in general, interfaces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are used to express the commonality between 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classes</a:t>
            </a:r>
          </a:p>
          <a:p>
            <a:pPr lvl="1">
              <a:buFont typeface="Wingdings" charset="2"/>
              <a:buChar char="§"/>
            </a:pP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e.g., all Comparable classes have a </a:t>
            </a:r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compareTo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 method for comparing two objects</a:t>
            </a:r>
          </a:p>
          <a:p>
            <a:pPr lvl="1">
              <a:buFont typeface="Wingdings" charset="2"/>
              <a:buChar char="§"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2"/>
              <a:buChar char="§"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latin typeface="Arial Narrow" charset="0"/>
                <a:ea typeface="ＭＳ Ｐゴシック" charset="0"/>
              </a:rPr>
              <a:t>another example: </a:t>
            </a:r>
            <a:r>
              <a:rPr lang="en-US" dirty="0" smtClean="0">
                <a:latin typeface="Arial Narrow" charset="0"/>
                <a:ea typeface="ＭＳ Ｐゴシック" charset="0"/>
              </a:rPr>
              <a:t>suppose </a:t>
            </a:r>
            <a:r>
              <a:rPr lang="en-US" dirty="0">
                <a:latin typeface="Arial Narrow" charset="0"/>
                <a:ea typeface="ＭＳ Ｐゴシック" charset="0"/>
              </a:rPr>
              <a:t>a school has two different types of course grades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i="1" dirty="0" err="1">
                <a:latin typeface="Arial Narrow" charset="0"/>
                <a:ea typeface="ＭＳ Ｐゴシック" charset="0"/>
              </a:rPr>
              <a:t>LetterGrades</a:t>
            </a:r>
            <a:r>
              <a:rPr lang="en-US" i="1" dirty="0">
                <a:latin typeface="Arial Narrow" charset="0"/>
                <a:ea typeface="ＭＳ Ｐゴシック" charset="0"/>
              </a:rPr>
              <a:t>:</a:t>
            </a:r>
            <a:r>
              <a:rPr lang="en-US" dirty="0">
                <a:latin typeface="Arial Narrow" charset="0"/>
                <a:ea typeface="ＭＳ Ｐゴシック" charset="0"/>
              </a:rPr>
              <a:t>	A  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4.0 grade points per hour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	B+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3.5 grade points per hour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			B    3.0 grade points per hour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			C+  2.5 grade points per hour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			. . .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i="1" dirty="0" err="1">
                <a:latin typeface="Arial Narrow" charset="0"/>
                <a:ea typeface="ＭＳ Ｐゴシック" charset="0"/>
              </a:rPr>
              <a:t>PassFailGrades</a:t>
            </a:r>
            <a:r>
              <a:rPr lang="en-US" i="1" dirty="0">
                <a:latin typeface="Arial Narrow" charset="0"/>
                <a:ea typeface="ＭＳ Ｐゴシック" charset="0"/>
              </a:rPr>
              <a:t>:</a:t>
            </a:r>
            <a:r>
              <a:rPr lang="en-US" dirty="0">
                <a:latin typeface="Arial Narrow" charset="0"/>
                <a:ea typeface="ＭＳ Ｐゴシック" charset="0"/>
              </a:rPr>
              <a:t>	pass  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4.0 grade points per hour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	fail     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0.0 grade points per hour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for either type, the rules for calculating GPA are the same</a:t>
            </a:r>
          </a:p>
          <a:p>
            <a:pPr lvl="1"/>
            <a:endParaRPr lang="en-US" sz="1000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2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GPA = (total grade points over all classes) / (total number of hours)</a:t>
            </a:r>
          </a:p>
          <a:p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endParaRPr lang="en-US" sz="1400" dirty="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8A10FBC-4AE9-AF4C-BC68-A24D857316FB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Grade interface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702675" cy="1371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define an interface to identify the behaviors common to all grades</a:t>
            </a:r>
          </a:p>
          <a:p>
            <a:pPr>
              <a:lnSpc>
                <a:spcPct val="80000"/>
              </a:lnSpc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lnSpc>
                <a:spcPct val="60000"/>
              </a:lnSpc>
            </a:pPr>
            <a:r>
              <a:rPr lang="en-US" sz="1200">
                <a:latin typeface="Courier New" charset="0"/>
                <a:ea typeface="ＭＳ Ｐゴシック" charset="0"/>
              </a:rPr>
              <a:t>public interface Grade {</a:t>
            </a:r>
          </a:p>
          <a:p>
            <a:pPr lvl="2">
              <a:lnSpc>
                <a:spcPct val="60000"/>
              </a:lnSpc>
            </a:pPr>
            <a:r>
              <a:rPr lang="en-US" sz="1200">
                <a:latin typeface="Courier New" charset="0"/>
                <a:ea typeface="ＭＳ Ｐゴシック" charset="0"/>
              </a:rPr>
              <a:t>  int hours();		// returns # of hours for the course</a:t>
            </a:r>
          </a:p>
          <a:p>
            <a:pPr lvl="2">
              <a:lnSpc>
                <a:spcPct val="60000"/>
              </a:lnSpc>
            </a:pPr>
            <a:r>
              <a:rPr lang="en-US" sz="1200">
                <a:latin typeface="Courier New" charset="0"/>
                <a:ea typeface="ＭＳ Ｐゴシック" charset="0"/>
              </a:rPr>
              <a:t>  double gradePoints();	// returns number of grade points earned</a:t>
            </a:r>
          </a:p>
          <a:p>
            <a:pPr lvl="2">
              <a:lnSpc>
                <a:spcPct val="60000"/>
              </a:lnSpc>
            </a:pPr>
            <a:r>
              <a:rPr lang="en-US" sz="1200"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325636" name="Text Box 4"/>
          <p:cNvSpPr txBox="1">
            <a:spLocks noChangeArrowheads="1"/>
          </p:cNvSpPr>
          <p:nvPr/>
        </p:nvSpPr>
        <p:spPr bwMode="auto">
          <a:xfrm>
            <a:off x="381000" y="2743200"/>
            <a:ext cx="4419600" cy="441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class LetterGrade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implements Grade </a:t>
            </a:r>
            <a:r>
              <a:rPr lang="en-US" sz="1200">
                <a:latin typeface="Courier New" charset="0"/>
              </a:rPr>
              <a:t>{</a:t>
            </a:r>
          </a:p>
          <a:p>
            <a:r>
              <a:rPr lang="en-US" sz="1200">
                <a:latin typeface="Courier New" charset="0"/>
              </a:rPr>
              <a:t>   private int courseHours;</a:t>
            </a:r>
          </a:p>
          <a:p>
            <a:r>
              <a:rPr lang="en-US" sz="1200">
                <a:latin typeface="Courier New" charset="0"/>
              </a:rPr>
              <a:t>   private String courseGrade;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public LetterGrade(String g, int hrs) {</a:t>
            </a:r>
          </a:p>
          <a:p>
            <a:r>
              <a:rPr lang="en-US" sz="1200">
                <a:latin typeface="Courier New" charset="0"/>
              </a:rPr>
              <a:t>      this.courseGrade = g;</a:t>
            </a:r>
          </a:p>
          <a:p>
            <a:r>
              <a:rPr lang="en-US" sz="1200">
                <a:latin typeface="Courier New" charset="0"/>
              </a:rPr>
              <a:t>      this.courseHours = hrs;</a:t>
            </a:r>
          </a:p>
          <a:p>
            <a:r>
              <a:rPr lang="en-US" sz="1200">
                <a:latin typeface="Courier New" charset="0"/>
              </a:rPr>
              <a:t>   }</a:t>
            </a:r>
          </a:p>
          <a:p>
            <a:r>
              <a:rPr lang="en-US" sz="1200">
                <a:latin typeface="Courier New" charset="0"/>
              </a:rPr>
              <a:t>   </a:t>
            </a:r>
          </a:p>
          <a:p>
            <a:r>
              <a:rPr lang="en-US" sz="1200">
                <a:latin typeface="Courier New" charset="0"/>
              </a:rPr>
              <a:t>   public int hours() {</a:t>
            </a:r>
          </a:p>
          <a:p>
            <a:r>
              <a:rPr lang="en-US" sz="1200">
                <a:latin typeface="Courier New" charset="0"/>
              </a:rPr>
              <a:t>      return this.courseHours;</a:t>
            </a:r>
          </a:p>
          <a:p>
            <a:r>
              <a:rPr lang="en-US" sz="1200">
                <a:latin typeface="Courier New" charset="0"/>
              </a:rPr>
              <a:t>   }</a:t>
            </a:r>
          </a:p>
          <a:p>
            <a:r>
              <a:rPr lang="en-US" sz="1200">
                <a:latin typeface="Courier New" charset="0"/>
              </a:rPr>
              <a:t>   </a:t>
            </a:r>
          </a:p>
          <a:p>
            <a:r>
              <a:rPr lang="en-US" sz="1200">
                <a:latin typeface="Courier New" charset="0"/>
              </a:rPr>
              <a:t>   public double gradePoints() {</a:t>
            </a:r>
          </a:p>
          <a:p>
            <a:r>
              <a:rPr lang="en-US" sz="1200">
                <a:latin typeface="Courier New" charset="0"/>
              </a:rPr>
              <a:t>      if (this.courseGrade.equals("A")) {</a:t>
            </a:r>
          </a:p>
          <a:p>
            <a:r>
              <a:rPr lang="en-US" sz="1200">
                <a:latin typeface="Courier New" charset="0"/>
              </a:rPr>
              <a:t>         return 4.0*this.courseHours;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    else if (this.courseGrade.equals("B+")){</a:t>
            </a:r>
          </a:p>
          <a:p>
            <a:r>
              <a:rPr lang="en-US" sz="1200">
                <a:latin typeface="Courier New" charset="0"/>
              </a:rPr>
              <a:t>         return 3.5*this.courseHours;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    . . .</a:t>
            </a:r>
          </a:p>
          <a:p>
            <a:r>
              <a:rPr lang="en-US" sz="1200">
                <a:latin typeface="Courier New" charset="0"/>
              </a:rPr>
              <a:t>   }</a:t>
            </a: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  <p:sp>
        <p:nvSpPr>
          <p:cNvPr id="325637" name="Text Box 5"/>
          <p:cNvSpPr txBox="1">
            <a:spLocks noChangeArrowheads="1"/>
          </p:cNvSpPr>
          <p:nvPr/>
        </p:nvSpPr>
        <p:spPr bwMode="auto">
          <a:xfrm>
            <a:off x="5029200" y="2743200"/>
            <a:ext cx="4343400" cy="4419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class PassFailGrade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implements Grade </a:t>
            </a:r>
            <a:r>
              <a:rPr lang="en-US" sz="1200">
                <a:latin typeface="Courier New" charset="0"/>
              </a:rPr>
              <a:t>{</a:t>
            </a:r>
          </a:p>
          <a:p>
            <a:r>
              <a:rPr lang="en-US" sz="1200">
                <a:latin typeface="Courier New" charset="0"/>
              </a:rPr>
              <a:t>   private int courseHours;</a:t>
            </a:r>
          </a:p>
          <a:p>
            <a:r>
              <a:rPr lang="en-US" sz="1200">
                <a:latin typeface="Courier New" charset="0"/>
              </a:rPr>
              <a:t>   private boolean coursePass;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 public PassFailGrade(boolean g, int hrs) {</a:t>
            </a:r>
          </a:p>
          <a:p>
            <a:r>
              <a:rPr lang="en-US" sz="1200">
                <a:latin typeface="Courier New" charset="0"/>
              </a:rPr>
              <a:t>      this.coursePass = g;</a:t>
            </a:r>
          </a:p>
          <a:p>
            <a:r>
              <a:rPr lang="en-US" sz="1200">
                <a:latin typeface="Courier New" charset="0"/>
              </a:rPr>
              <a:t>      this.courseHours = hrs;</a:t>
            </a:r>
          </a:p>
          <a:p>
            <a:r>
              <a:rPr lang="en-US" sz="1200">
                <a:latin typeface="Courier New" charset="0"/>
              </a:rPr>
              <a:t>   }</a:t>
            </a:r>
          </a:p>
          <a:p>
            <a:r>
              <a:rPr lang="en-US" sz="1200">
                <a:latin typeface="Courier New" charset="0"/>
              </a:rPr>
              <a:t>   </a:t>
            </a:r>
          </a:p>
          <a:p>
            <a:r>
              <a:rPr lang="en-US" sz="1200">
                <a:latin typeface="Courier New" charset="0"/>
              </a:rPr>
              <a:t>   public int hours() {</a:t>
            </a:r>
          </a:p>
          <a:p>
            <a:r>
              <a:rPr lang="en-US" sz="1200">
                <a:latin typeface="Courier New" charset="0"/>
              </a:rPr>
              <a:t>      return this.courseHours;</a:t>
            </a:r>
          </a:p>
          <a:p>
            <a:r>
              <a:rPr lang="en-US" sz="1200">
                <a:latin typeface="Courier New" charset="0"/>
              </a:rPr>
              <a:t>   }</a:t>
            </a:r>
          </a:p>
          <a:p>
            <a:r>
              <a:rPr lang="en-US" sz="1200">
                <a:latin typeface="Courier New" charset="0"/>
              </a:rPr>
              <a:t>   </a:t>
            </a:r>
          </a:p>
          <a:p>
            <a:r>
              <a:rPr lang="en-US" sz="1200">
                <a:latin typeface="Courier New" charset="0"/>
              </a:rPr>
              <a:t>   public double gradePoints() {</a:t>
            </a:r>
          </a:p>
          <a:p>
            <a:r>
              <a:rPr lang="en-US" sz="1200">
                <a:latin typeface="Courier New" charset="0"/>
              </a:rPr>
              <a:t>      if (this.coursePass) {</a:t>
            </a:r>
          </a:p>
          <a:p>
            <a:r>
              <a:rPr lang="en-US" sz="1200">
                <a:latin typeface="Courier New" charset="0"/>
              </a:rPr>
              <a:t>         return 4.0*this.courseHours;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    else {</a:t>
            </a:r>
          </a:p>
          <a:p>
            <a:r>
              <a:rPr lang="en-US" sz="1200">
                <a:latin typeface="Courier New" charset="0"/>
              </a:rPr>
              <a:t>         return 0.0;</a:t>
            </a:r>
          </a:p>
          <a:p>
            <a:r>
              <a:rPr lang="en-US" sz="1200">
                <a:latin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</a:rPr>
              <a:t> 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18948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6" grpId="0" animBg="1"/>
      <p:bldP spid="3256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DF788DF-B62A-D14D-9000-9BB137AF239F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Polymorphism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14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interface type encompasses all implementing class types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declare variable of type Grade, assign it a LetterGrade or PassFailGrade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but, can't create an object of interface type </a:t>
            </a: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1295400" y="2590800"/>
            <a:ext cx="5791200" cy="10175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  Grade csc221 = new LetterGrade("A", 3);	// LEGAL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Grade mth245 = new PassFailGrade(true, 4);	// LEGAL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Grade his101 = new Grade();			// ILLEGAL</a:t>
            </a:r>
          </a:p>
        </p:txBody>
      </p:sp>
      <p:sp>
        <p:nvSpPr>
          <p:cNvPr id="326661" name="Rectangle 5"/>
          <p:cNvSpPr>
            <a:spLocks noChangeArrowheads="1"/>
          </p:cNvSpPr>
          <p:nvPr/>
        </p:nvSpPr>
        <p:spPr bwMode="auto">
          <a:xfrm>
            <a:off x="685800" y="4038600"/>
            <a:ext cx="87026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i="1">
                <a:solidFill>
                  <a:schemeClr val="accent2"/>
                </a:solidFill>
                <a:latin typeface="Arial Narrow" charset="0"/>
              </a:rPr>
              <a:t>polymorphism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: behavior can vary depending on the actual type of an object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LetterGrade and PassFailGrade provide the same methods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underlying state and method implementations are different for each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8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when a method is called on an object, the appropriate version is executed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800">
              <a:latin typeface="Arial Narrow" charset="0"/>
            </a:endParaRPr>
          </a:p>
        </p:txBody>
      </p:sp>
      <p:sp>
        <p:nvSpPr>
          <p:cNvPr id="326662" name="Text Box 6"/>
          <p:cNvSpPr txBox="1">
            <a:spLocks noChangeArrowheads="1"/>
          </p:cNvSpPr>
          <p:nvPr/>
        </p:nvSpPr>
        <p:spPr bwMode="auto">
          <a:xfrm>
            <a:off x="1295400" y="5840413"/>
            <a:ext cx="7467600" cy="6524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  double pts1 = csc221.gradePoints();		// CALLS LetterGrade METHOD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double pts2 = mth245.gradePoints();		// CALLS PassFailGrade METHOD</a:t>
            </a:r>
          </a:p>
        </p:txBody>
      </p:sp>
    </p:spTree>
    <p:extLst>
      <p:ext uri="{BB962C8B-B14F-4D97-AF65-F5344CB8AC3E}">
        <p14:creationId xmlns:p14="http://schemas.microsoft.com/office/powerpoint/2010/main" val="788296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61" grpId="0"/>
      <p:bldP spid="32666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8A10FBC-4AE9-AF4C-BC68-A24D857316FB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Grade interface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702675" cy="83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to implement an interface, must provide all the required methods</a:t>
            </a:r>
          </a:p>
          <a:p>
            <a:pPr lvl="1"/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can certainly add other methods as well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5636" name="Text Box 4"/>
          <p:cNvSpPr txBox="1">
            <a:spLocks noChangeArrowheads="1"/>
          </p:cNvSpPr>
          <p:nvPr/>
        </p:nvSpPr>
        <p:spPr bwMode="auto">
          <a:xfrm>
            <a:off x="381000" y="2057400"/>
            <a:ext cx="4419600" cy="50783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class </a:t>
            </a:r>
            <a:r>
              <a:rPr lang="en-US" sz="1200" dirty="0" err="1">
                <a:latin typeface="Courier New" charset="0"/>
              </a:rPr>
              <a:t>LetterGrade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implements Grade </a:t>
            </a:r>
            <a:r>
              <a:rPr lang="en-US" sz="1200" dirty="0">
                <a:latin typeface="Courier New" charset="0"/>
              </a:rPr>
              <a:t>{</a:t>
            </a:r>
          </a:p>
          <a:p>
            <a:r>
              <a:rPr lang="en-US" sz="1200" dirty="0">
                <a:latin typeface="Courier New" charset="0"/>
              </a:rPr>
              <a:t>   private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courseHours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 private String </a:t>
            </a:r>
            <a:r>
              <a:rPr lang="en-US" sz="1200" dirty="0" err="1">
                <a:latin typeface="Courier New" charset="0"/>
              </a:rPr>
              <a:t>courseGrade</a:t>
            </a:r>
            <a:r>
              <a:rPr lang="en-US" sz="1200" dirty="0">
                <a:latin typeface="Courier New" charset="0"/>
              </a:rPr>
              <a:t>;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public </a:t>
            </a:r>
            <a:r>
              <a:rPr lang="en-US" sz="1200" dirty="0" err="1">
                <a:latin typeface="Courier New" charset="0"/>
              </a:rPr>
              <a:t>LetterGrade</a:t>
            </a:r>
            <a:r>
              <a:rPr lang="en-US" sz="1200" dirty="0">
                <a:latin typeface="Courier New" charset="0"/>
              </a:rPr>
              <a:t>(String g,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hrs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this.courseGrade</a:t>
            </a:r>
            <a:r>
              <a:rPr lang="en-US" sz="1200" dirty="0">
                <a:latin typeface="Courier New" charset="0"/>
              </a:rPr>
              <a:t> = g;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this.courseHours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hrs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 }</a:t>
            </a:r>
          </a:p>
          <a:p>
            <a:r>
              <a:rPr lang="en-US" sz="1200" dirty="0">
                <a:latin typeface="Courier New" charset="0"/>
              </a:rPr>
              <a:t>   </a:t>
            </a:r>
          </a:p>
          <a:p>
            <a:r>
              <a:rPr lang="en-US" sz="1200" dirty="0">
                <a:latin typeface="Courier New" charset="0"/>
              </a:rPr>
              <a:t>  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hours() {</a:t>
            </a:r>
          </a:p>
          <a:p>
            <a:r>
              <a:rPr lang="en-US" sz="1200" dirty="0">
                <a:latin typeface="Courier New" charset="0"/>
              </a:rPr>
              <a:t>      return </a:t>
            </a:r>
            <a:r>
              <a:rPr lang="en-US" sz="1200" dirty="0" err="1">
                <a:latin typeface="Courier New" charset="0"/>
              </a:rPr>
              <a:t>this.courseHours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 }</a:t>
            </a:r>
          </a:p>
          <a:p>
            <a:r>
              <a:rPr lang="en-US" sz="1200" dirty="0">
                <a:latin typeface="Courier New" charset="0"/>
              </a:rPr>
              <a:t>   </a:t>
            </a:r>
          </a:p>
          <a:p>
            <a:r>
              <a:rPr lang="en-US" sz="1200" dirty="0">
                <a:latin typeface="Courier New" charset="0"/>
              </a:rPr>
              <a:t>   public double </a:t>
            </a:r>
            <a:r>
              <a:rPr lang="en-US" sz="1200" dirty="0" err="1">
                <a:latin typeface="Courier New" charset="0"/>
              </a:rPr>
              <a:t>gradePoints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    if (</a:t>
            </a:r>
            <a:r>
              <a:rPr lang="en-US" sz="1200" dirty="0" err="1">
                <a:latin typeface="Courier New" charset="0"/>
              </a:rPr>
              <a:t>this.courseGrade.equals</a:t>
            </a:r>
            <a:r>
              <a:rPr lang="en-US" sz="1200" dirty="0">
                <a:latin typeface="Courier New" charset="0"/>
              </a:rPr>
              <a:t>("A")) {</a:t>
            </a:r>
          </a:p>
          <a:p>
            <a:r>
              <a:rPr lang="en-US" sz="1200" dirty="0">
                <a:latin typeface="Courier New" charset="0"/>
              </a:rPr>
              <a:t>         return 4.0*</a:t>
            </a:r>
            <a:r>
              <a:rPr lang="en-US" sz="1200" dirty="0" err="1">
                <a:latin typeface="Courier New" charset="0"/>
              </a:rPr>
              <a:t>this.courseHours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    }</a:t>
            </a:r>
          </a:p>
          <a:p>
            <a:r>
              <a:rPr lang="en-US" sz="1200" dirty="0">
                <a:latin typeface="Courier New" charset="0"/>
              </a:rPr>
              <a:t>      else if (</a:t>
            </a:r>
            <a:r>
              <a:rPr lang="en-US" sz="1200" dirty="0" err="1">
                <a:latin typeface="Courier New" charset="0"/>
              </a:rPr>
              <a:t>this.courseGrade.equals</a:t>
            </a:r>
            <a:r>
              <a:rPr lang="en-US" sz="1200" dirty="0">
                <a:latin typeface="Courier New" charset="0"/>
              </a:rPr>
              <a:t>("B+")){</a:t>
            </a:r>
          </a:p>
          <a:p>
            <a:r>
              <a:rPr lang="en-US" sz="1200" dirty="0">
                <a:latin typeface="Courier New" charset="0"/>
              </a:rPr>
              <a:t>         return 3.5*</a:t>
            </a:r>
            <a:r>
              <a:rPr lang="en-US" sz="1200" dirty="0" err="1">
                <a:latin typeface="Courier New" charset="0"/>
              </a:rPr>
              <a:t>this.courseHours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    }</a:t>
            </a:r>
          </a:p>
          <a:p>
            <a:r>
              <a:rPr lang="en-US" sz="1200" dirty="0">
                <a:latin typeface="Courier New" charset="0"/>
              </a:rPr>
              <a:t>      . . .</a:t>
            </a:r>
          </a:p>
          <a:p>
            <a:r>
              <a:rPr lang="en-US" sz="1200" dirty="0">
                <a:latin typeface="Courier New" charset="0"/>
              </a:rPr>
              <a:t>   </a:t>
            </a:r>
            <a:r>
              <a:rPr lang="en-US" sz="1200" dirty="0" smtClean="0">
                <a:latin typeface="Courier New" charset="0"/>
              </a:rPr>
              <a:t>}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   public String 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getLetter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() {</a:t>
            </a: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     return 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this.courseGrade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  }</a:t>
            </a:r>
            <a:endParaRPr lang="en-US" sz="1200" dirty="0">
              <a:solidFill>
                <a:schemeClr val="tx2"/>
              </a:solidFill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}</a:t>
            </a:r>
          </a:p>
        </p:txBody>
      </p:sp>
      <p:sp>
        <p:nvSpPr>
          <p:cNvPr id="325637" name="Text Box 5"/>
          <p:cNvSpPr txBox="1">
            <a:spLocks noChangeArrowheads="1"/>
          </p:cNvSpPr>
          <p:nvPr/>
        </p:nvSpPr>
        <p:spPr bwMode="auto">
          <a:xfrm>
            <a:off x="5029200" y="2057400"/>
            <a:ext cx="4343400" cy="50783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class </a:t>
            </a:r>
            <a:r>
              <a:rPr lang="en-US" sz="1200" dirty="0" err="1">
                <a:latin typeface="Courier New" charset="0"/>
              </a:rPr>
              <a:t>PassFailGrade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implements Grade </a:t>
            </a:r>
            <a:r>
              <a:rPr lang="en-US" sz="1200" dirty="0">
                <a:latin typeface="Courier New" charset="0"/>
              </a:rPr>
              <a:t>{</a:t>
            </a:r>
          </a:p>
          <a:p>
            <a:r>
              <a:rPr lang="en-US" sz="1200" dirty="0">
                <a:latin typeface="Courier New" charset="0"/>
              </a:rPr>
              <a:t>   private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courseHours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 private </a:t>
            </a:r>
            <a:r>
              <a:rPr lang="en-US" sz="1200" dirty="0" err="1">
                <a:latin typeface="Courier New" charset="0"/>
              </a:rPr>
              <a:t>boolean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coursePass</a:t>
            </a:r>
            <a:r>
              <a:rPr lang="en-US" sz="1200" dirty="0">
                <a:latin typeface="Courier New" charset="0"/>
              </a:rPr>
              <a:t>;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public </a:t>
            </a:r>
            <a:r>
              <a:rPr lang="en-US" sz="1200" dirty="0" err="1">
                <a:latin typeface="Courier New" charset="0"/>
              </a:rPr>
              <a:t>PassFailGrade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boolean</a:t>
            </a:r>
            <a:r>
              <a:rPr lang="en-US" sz="1200" dirty="0">
                <a:latin typeface="Courier New" charset="0"/>
              </a:rPr>
              <a:t> g,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hrs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this.coursePass</a:t>
            </a:r>
            <a:r>
              <a:rPr lang="en-US" sz="1200" dirty="0">
                <a:latin typeface="Courier New" charset="0"/>
              </a:rPr>
              <a:t> = g;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this.courseHours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hrs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 }</a:t>
            </a:r>
          </a:p>
          <a:p>
            <a:r>
              <a:rPr lang="en-US" sz="1200" dirty="0">
                <a:latin typeface="Courier New" charset="0"/>
              </a:rPr>
              <a:t>   </a:t>
            </a:r>
          </a:p>
          <a:p>
            <a:r>
              <a:rPr lang="en-US" sz="1200" dirty="0">
                <a:latin typeface="Courier New" charset="0"/>
              </a:rPr>
              <a:t>  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hours() {</a:t>
            </a:r>
          </a:p>
          <a:p>
            <a:r>
              <a:rPr lang="en-US" sz="1200" dirty="0">
                <a:latin typeface="Courier New" charset="0"/>
              </a:rPr>
              <a:t>      return </a:t>
            </a:r>
            <a:r>
              <a:rPr lang="en-US" sz="1200" dirty="0" err="1">
                <a:latin typeface="Courier New" charset="0"/>
              </a:rPr>
              <a:t>this.courseHours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 }</a:t>
            </a:r>
          </a:p>
          <a:p>
            <a:r>
              <a:rPr lang="en-US" sz="1200" dirty="0">
                <a:latin typeface="Courier New" charset="0"/>
              </a:rPr>
              <a:t>   </a:t>
            </a:r>
          </a:p>
          <a:p>
            <a:r>
              <a:rPr lang="en-US" sz="1200" dirty="0">
                <a:latin typeface="Courier New" charset="0"/>
              </a:rPr>
              <a:t>   public double </a:t>
            </a:r>
            <a:r>
              <a:rPr lang="en-US" sz="1200" dirty="0" err="1">
                <a:latin typeface="Courier New" charset="0"/>
              </a:rPr>
              <a:t>gradePoints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    if (</a:t>
            </a:r>
            <a:r>
              <a:rPr lang="en-US" sz="1200" dirty="0" err="1">
                <a:latin typeface="Courier New" charset="0"/>
              </a:rPr>
              <a:t>this.coursePass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     return 4.0*</a:t>
            </a:r>
            <a:r>
              <a:rPr lang="en-US" sz="1200" dirty="0" err="1">
                <a:latin typeface="Courier New" charset="0"/>
              </a:rPr>
              <a:t>this.courseHours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    }</a:t>
            </a:r>
          </a:p>
          <a:p>
            <a:r>
              <a:rPr lang="en-US" sz="1200" dirty="0">
                <a:latin typeface="Courier New" charset="0"/>
              </a:rPr>
              <a:t>      else {</a:t>
            </a:r>
          </a:p>
          <a:p>
            <a:r>
              <a:rPr lang="en-US" sz="1200" dirty="0">
                <a:latin typeface="Courier New" charset="0"/>
              </a:rPr>
              <a:t>         return 0.0;</a:t>
            </a:r>
          </a:p>
          <a:p>
            <a:r>
              <a:rPr lang="en-US" sz="1200" dirty="0">
                <a:latin typeface="Courier New" charset="0"/>
              </a:rPr>
              <a:t>      }</a:t>
            </a:r>
          </a:p>
          <a:p>
            <a:r>
              <a:rPr lang="en-US" sz="1200" dirty="0">
                <a:latin typeface="Courier New" charset="0"/>
              </a:rPr>
              <a:t>   }</a:t>
            </a:r>
          </a:p>
          <a:p>
            <a:endParaRPr lang="en-US" sz="1200" dirty="0" smtClean="0">
              <a:latin typeface="Courier New" charset="0"/>
            </a:endParaRPr>
          </a:p>
          <a:p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   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public String 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</a:rPr>
              <a:t>getPassFail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) {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return 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</a:rPr>
              <a:t>this.coursePass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;</a:t>
            </a:r>
            <a:endParaRPr lang="en-US" sz="1200" dirty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}</a:t>
            </a:r>
          </a:p>
          <a:p>
            <a:r>
              <a:rPr lang="en-US" sz="1200" dirty="0" smtClean="0">
                <a:latin typeface="Courier New" charset="0"/>
              </a:rPr>
              <a:t>}</a:t>
            </a:r>
          </a:p>
          <a:p>
            <a:endParaRPr lang="en-US" sz="120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6" grpId="0" animBg="1"/>
      <p:bldP spid="3256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BC0D69-648B-B640-8AB7-DCA3CDEF0E7A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 restrictions</a:t>
            </a:r>
          </a:p>
        </p:txBody>
      </p:sp>
      <p:sp>
        <p:nvSpPr>
          <p:cNvPr id="328709" name="Rectangle 5"/>
          <p:cNvSpPr>
            <a:spLocks noChangeArrowheads="1"/>
          </p:cNvSpPr>
          <p:nvPr/>
        </p:nvSpPr>
        <p:spPr bwMode="auto">
          <a:xfrm>
            <a:off x="685800" y="1371600"/>
            <a:ext cx="87026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spcBef>
                <a:spcPct val="20000"/>
              </a:spcBef>
            </a:pPr>
            <a:r>
              <a:rPr lang="en-US" dirty="0" smtClean="0">
                <a:solidFill>
                  <a:schemeClr val="accent2"/>
                </a:solidFill>
                <a:latin typeface="Arial Narrow" charset="0"/>
              </a:rPr>
              <a:t>if 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you assign an object to an interface type, can only call methods defined by the </a:t>
            </a:r>
            <a:r>
              <a:rPr lang="en-US" dirty="0" smtClean="0">
                <a:solidFill>
                  <a:schemeClr val="accent2"/>
                </a:solidFill>
                <a:latin typeface="Arial Narrow" charset="0"/>
              </a:rPr>
              <a:t>interface</a:t>
            </a:r>
            <a:endParaRPr lang="en-US" dirty="0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328710" name="Text Box 6"/>
          <p:cNvSpPr txBox="1">
            <a:spLocks noChangeArrowheads="1"/>
          </p:cNvSpPr>
          <p:nvPr/>
        </p:nvSpPr>
        <p:spPr bwMode="auto">
          <a:xfrm>
            <a:off x="1143000" y="2514600"/>
            <a:ext cx="7239000" cy="286232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</a:rPr>
              <a:t>LetterGrade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csc221 = new </a:t>
            </a:r>
            <a:r>
              <a:rPr lang="en-US" sz="1200" dirty="0" err="1" smtClean="0">
                <a:latin typeface="Courier New" charset="0"/>
              </a:rPr>
              <a:t>LetterGrade</a:t>
            </a:r>
            <a:r>
              <a:rPr lang="en-US" sz="1200" dirty="0" smtClean="0">
                <a:latin typeface="Courier New" charset="0"/>
              </a:rPr>
              <a:t>("B", 3); 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 smtClean="0">
                <a:latin typeface="Courier New" charset="0"/>
              </a:rPr>
              <a:t>  String g1 = csc221.getLetter();	// LEGAL: assigns g1 = "B"  </a:t>
            </a:r>
          </a:p>
          <a:p>
            <a:endParaRPr lang="en-US" sz="1200" dirty="0" smtClean="0">
              <a:latin typeface="Courier New" charset="0"/>
            </a:endParaRP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smtClean="0">
                <a:solidFill>
                  <a:srgbClr val="FF0033"/>
                </a:solidFill>
                <a:latin typeface="Courier New" charset="0"/>
              </a:rPr>
              <a:t>Grade</a:t>
            </a:r>
            <a:r>
              <a:rPr lang="en-US" sz="1200" dirty="0" smtClean="0">
                <a:latin typeface="Courier New" charset="0"/>
              </a:rPr>
              <a:t> csc222 </a:t>
            </a:r>
            <a:r>
              <a:rPr lang="en-US" sz="1200" dirty="0">
                <a:latin typeface="Courier New" charset="0"/>
              </a:rPr>
              <a:t>= new </a:t>
            </a:r>
            <a:r>
              <a:rPr lang="en-US" sz="1200" dirty="0" err="1">
                <a:latin typeface="Courier New" charset="0"/>
              </a:rPr>
              <a:t>LetterGrade</a:t>
            </a:r>
            <a:r>
              <a:rPr lang="en-US" sz="1200" dirty="0">
                <a:latin typeface="Courier New" charset="0"/>
              </a:rPr>
              <a:t>("A", 3);		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String </a:t>
            </a:r>
            <a:r>
              <a:rPr lang="en-US" sz="1200" dirty="0" smtClean="0">
                <a:latin typeface="Courier New" charset="0"/>
              </a:rPr>
              <a:t>g2 </a:t>
            </a:r>
            <a:r>
              <a:rPr lang="en-US" sz="1200" dirty="0">
                <a:latin typeface="Courier New" charset="0"/>
              </a:rPr>
              <a:t>= </a:t>
            </a:r>
            <a:r>
              <a:rPr lang="en-US" sz="1200" dirty="0" smtClean="0">
                <a:latin typeface="Courier New" charset="0"/>
              </a:rPr>
              <a:t>csc222.getLetter(</a:t>
            </a:r>
            <a:r>
              <a:rPr lang="en-US" sz="1200" dirty="0">
                <a:latin typeface="Courier New" charset="0"/>
              </a:rPr>
              <a:t>);	</a:t>
            </a:r>
            <a:r>
              <a:rPr lang="en-US" sz="1200" dirty="0" smtClean="0">
                <a:latin typeface="Courier New" charset="0"/>
              </a:rPr>
              <a:t>/</a:t>
            </a:r>
            <a:r>
              <a:rPr lang="en-US" sz="1200" dirty="0">
                <a:latin typeface="Courier New" charset="0"/>
              </a:rPr>
              <a:t>/ ILLEGAL – Grade INTERFACE DOES</a:t>
            </a:r>
          </a:p>
          <a:p>
            <a:r>
              <a:rPr lang="en-US" sz="1200" dirty="0">
                <a:latin typeface="Courier New" charset="0"/>
              </a:rPr>
              <a:t>				</a:t>
            </a:r>
            <a:r>
              <a:rPr lang="en-US" sz="1200" dirty="0" smtClean="0">
                <a:latin typeface="Courier New" charset="0"/>
              </a:rPr>
              <a:t>/</a:t>
            </a:r>
            <a:r>
              <a:rPr lang="en-US" sz="1200" dirty="0">
                <a:latin typeface="Courier New" charset="0"/>
              </a:rPr>
              <a:t>/   NOT SPECIFY </a:t>
            </a:r>
            <a:r>
              <a:rPr lang="en-US" sz="1200" dirty="0" err="1">
                <a:latin typeface="Courier New" charset="0"/>
              </a:rPr>
              <a:t>getLetterGrade</a:t>
            </a:r>
            <a:endParaRPr lang="en-US" sz="1200" dirty="0">
              <a:latin typeface="Courier New" charset="0"/>
            </a:endParaRP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String </a:t>
            </a:r>
            <a:r>
              <a:rPr lang="en-US" sz="1200" dirty="0" smtClean="0">
                <a:latin typeface="Courier New" charset="0"/>
              </a:rPr>
              <a:t>g3 </a:t>
            </a:r>
            <a:r>
              <a:rPr lang="en-US" sz="1200" dirty="0">
                <a:latin typeface="Courier New" charset="0"/>
              </a:rPr>
              <a:t>= ((</a:t>
            </a:r>
            <a:r>
              <a:rPr lang="en-US" sz="1200" dirty="0" err="1">
                <a:latin typeface="Courier New" charset="0"/>
              </a:rPr>
              <a:t>LetterGrade</a:t>
            </a:r>
            <a:r>
              <a:rPr lang="en-US" sz="1200" dirty="0">
                <a:latin typeface="Courier New" charset="0"/>
              </a:rPr>
              <a:t>)</a:t>
            </a:r>
            <a:r>
              <a:rPr lang="en-US" sz="1200" dirty="0" smtClean="0">
                <a:latin typeface="Courier New" charset="0"/>
              </a:rPr>
              <a:t>csc222)</a:t>
            </a:r>
            <a:r>
              <a:rPr lang="en-US" sz="1200" dirty="0">
                <a:latin typeface="Courier New" charset="0"/>
              </a:rPr>
              <a:t>.</a:t>
            </a:r>
            <a:r>
              <a:rPr lang="en-US" sz="1200" dirty="0" err="1" smtClean="0">
                <a:latin typeface="Courier New" charset="0"/>
              </a:rPr>
              <a:t>getLetter</a:t>
            </a:r>
            <a:r>
              <a:rPr lang="en-US" sz="1200" dirty="0" smtClean="0">
                <a:latin typeface="Courier New" charset="0"/>
              </a:rPr>
              <a:t>(</a:t>
            </a:r>
            <a:r>
              <a:rPr lang="en-US" sz="1200" dirty="0">
                <a:latin typeface="Courier New" charset="0"/>
              </a:rPr>
              <a:t>)</a:t>
            </a:r>
          </a:p>
          <a:p>
            <a:r>
              <a:rPr lang="en-US" sz="1200" dirty="0">
                <a:latin typeface="Courier New" charset="0"/>
              </a:rPr>
              <a:t>				</a:t>
            </a:r>
            <a:r>
              <a:rPr lang="en-US" sz="1200" dirty="0" smtClean="0">
                <a:latin typeface="Courier New" charset="0"/>
              </a:rPr>
              <a:t>/</a:t>
            </a:r>
            <a:r>
              <a:rPr lang="en-US" sz="1200" dirty="0">
                <a:latin typeface="Courier New" charset="0"/>
              </a:rPr>
              <a:t>/ HOWEVER, CAN CAST BACK TO</a:t>
            </a:r>
          </a:p>
          <a:p>
            <a:r>
              <a:rPr lang="en-US" sz="1200" dirty="0">
                <a:latin typeface="Courier New" charset="0"/>
              </a:rPr>
              <a:t>				</a:t>
            </a:r>
            <a:r>
              <a:rPr lang="en-US" sz="1200" dirty="0" smtClean="0">
                <a:latin typeface="Courier New" charset="0"/>
              </a:rPr>
              <a:t>/</a:t>
            </a:r>
            <a:r>
              <a:rPr lang="en-US" sz="1200" dirty="0">
                <a:latin typeface="Courier New" charset="0"/>
              </a:rPr>
              <a:t>/   ORIGINAL CLASS, THEN CALL</a:t>
            </a:r>
          </a:p>
          <a:p>
            <a:r>
              <a:rPr lang="en-US" sz="1200" dirty="0">
                <a:latin typeface="Courier New" charset="0"/>
              </a:rPr>
              <a:t>				</a:t>
            </a:r>
            <a:r>
              <a:rPr lang="en-US" sz="1200" dirty="0" smtClean="0">
                <a:latin typeface="Courier New" charset="0"/>
              </a:rPr>
              <a:t>/</a:t>
            </a:r>
            <a:r>
              <a:rPr lang="en-US" sz="1200" dirty="0">
                <a:latin typeface="Courier New" charset="0"/>
              </a:rPr>
              <a:t>/ IF CAST TO WRONG CLASS, AN </a:t>
            </a:r>
          </a:p>
          <a:p>
            <a:r>
              <a:rPr lang="en-US" sz="1200" dirty="0">
                <a:latin typeface="Courier New" charset="0"/>
              </a:rPr>
              <a:t>				</a:t>
            </a:r>
            <a:r>
              <a:rPr lang="en-US" sz="1200" dirty="0" smtClean="0">
                <a:latin typeface="Courier New" charset="0"/>
              </a:rPr>
              <a:t>/</a:t>
            </a:r>
            <a:r>
              <a:rPr lang="en-US" sz="1200" dirty="0">
                <a:latin typeface="Courier New" charset="0"/>
              </a:rPr>
              <a:t>/   EXCEPTION IS THROWN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5867400"/>
            <a:ext cx="822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  <a:latin typeface="Arial Narrow" charset="0"/>
              </a:rPr>
              <a:t>consider </a:t>
            </a:r>
            <a:r>
              <a:rPr lang="en-US" dirty="0" err="1" smtClean="0">
                <a:solidFill>
                  <a:schemeClr val="accent2"/>
                </a:solidFill>
                <a:latin typeface="Arial Narrow" charset="0"/>
              </a:rPr>
              <a:t>Collections.sort</a:t>
            </a:r>
            <a:r>
              <a:rPr lang="en-US" dirty="0" smtClean="0">
                <a:solidFill>
                  <a:schemeClr val="accent2"/>
                </a:solidFill>
                <a:latin typeface="Arial Narrow" charset="0"/>
              </a:rPr>
              <a:t>:</a:t>
            </a:r>
          </a:p>
          <a:p>
            <a:pPr marL="800100" lvl="1" indent="-342900">
              <a:buFont typeface="Wingdings" charset="2"/>
              <a:buChar char="§"/>
            </a:pPr>
            <a:r>
              <a:rPr lang="en-US" sz="2000" dirty="0" smtClean="0">
                <a:latin typeface="Arial Narrow" charset="0"/>
              </a:rPr>
              <a:t>since the parameter is specified as Comparable&lt;T&gt;, the only method that can be called on the parameter in </a:t>
            </a:r>
            <a:r>
              <a:rPr lang="en-US" sz="2000" dirty="0" err="1" smtClean="0">
                <a:latin typeface="Arial Narrow" charset="0"/>
              </a:rPr>
              <a:t>Collections.sort</a:t>
            </a:r>
            <a:r>
              <a:rPr lang="en-US" sz="2000" dirty="0" smtClean="0">
                <a:latin typeface="Arial Narrow" charset="0"/>
              </a:rPr>
              <a:t> is </a:t>
            </a:r>
            <a:r>
              <a:rPr lang="en-US" sz="2000" dirty="0" err="1" smtClean="0">
                <a:latin typeface="Arial Narrow" charset="0"/>
              </a:rPr>
              <a:t>compareTo</a:t>
            </a: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FCE43DF-F853-D142-A5D9-1FA0C6B7E057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Polymorphism (cont.)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609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using polymorphism, can define a method that will work on any list of grades</a:t>
            </a: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1295400" y="1905000"/>
            <a:ext cx="7315200" cy="4894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  </a:t>
            </a:r>
          </a:p>
          <a:p>
            <a:r>
              <a:rPr lang="en-US" sz="1200">
                <a:latin typeface="Courier New" charset="0"/>
              </a:rPr>
              <a:t>  public double GPA(ArrayList&lt;Grade&gt; grades) {</a:t>
            </a:r>
          </a:p>
          <a:p>
            <a:r>
              <a:rPr lang="en-US" sz="1200">
                <a:latin typeface="Courier New" charset="0"/>
              </a:rPr>
              <a:t>     double pointSum = 0.0;</a:t>
            </a:r>
          </a:p>
          <a:p>
            <a:r>
              <a:rPr lang="en-US" sz="1200">
                <a:latin typeface="Courier New" charset="0"/>
              </a:rPr>
              <a:t>     int hourSum = 0;</a:t>
            </a:r>
          </a:p>
          <a:p>
            <a:r>
              <a:rPr lang="en-US" sz="1200">
                <a:latin typeface="Courier New" charset="0"/>
              </a:rPr>
              <a:t>     for (int i = 0; i &lt; grades.size(); i++) {</a:t>
            </a:r>
          </a:p>
          <a:p>
            <a:r>
              <a:rPr lang="en-US" sz="1200">
                <a:latin typeface="Courier New" charset="0"/>
              </a:rPr>
              <a:t>        Grade nextGrade = grades.get(i);</a:t>
            </a:r>
          </a:p>
          <a:p>
            <a:r>
              <a:rPr lang="en-US" sz="1200">
                <a:latin typeface="Courier New" charset="0"/>
              </a:rPr>
              <a:t>        pointSum += nextGrade.gradePoints();    </a:t>
            </a:r>
          </a:p>
          <a:p>
            <a:r>
              <a:rPr lang="en-US" sz="1200">
                <a:latin typeface="Courier New" charset="0"/>
              </a:rPr>
              <a:t>        hourSum += nextGrade.hours();</a:t>
            </a:r>
          </a:p>
          <a:p>
            <a:r>
              <a:rPr lang="en-US" sz="1200">
                <a:latin typeface="Courier New" charset="0"/>
              </a:rPr>
              <a:t>     }</a:t>
            </a:r>
          </a:p>
          <a:p>
            <a:r>
              <a:rPr lang="en-US" sz="1200">
                <a:latin typeface="Courier New" charset="0"/>
              </a:rPr>
              <a:t>     return pointSum/hourSum;</a:t>
            </a:r>
          </a:p>
          <a:p>
            <a:r>
              <a:rPr lang="en-US" sz="1200">
                <a:latin typeface="Courier New" charset="0"/>
              </a:rPr>
              <a:t>  }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--------------------------------------------------------------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Grade csc221 = new LetterGrade("A", 3);</a:t>
            </a:r>
          </a:p>
          <a:p>
            <a:r>
              <a:rPr lang="en-US" sz="1200">
                <a:latin typeface="Courier New" charset="0"/>
              </a:rPr>
              <a:t>  Grade mth245 = new LetterGrade("B+", 4);</a:t>
            </a:r>
          </a:p>
          <a:p>
            <a:r>
              <a:rPr lang="en-US" sz="1200">
                <a:latin typeface="Courier New" charset="0"/>
              </a:rPr>
              <a:t>  Grade his101 = new PassFailGrade(true, 1);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ArrayList&lt;Grade&gt; classes = new ArrayList&lt;Grade&gt;(); 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classes.add(csc221);</a:t>
            </a:r>
          </a:p>
          <a:p>
            <a:r>
              <a:rPr lang="en-US" sz="1200">
                <a:latin typeface="Courier New" charset="0"/>
              </a:rPr>
              <a:t>  classes.add(mth245);</a:t>
            </a:r>
          </a:p>
          <a:p>
            <a:r>
              <a:rPr lang="en-US" sz="1200">
                <a:latin typeface="Courier New" charset="0"/>
              </a:rPr>
              <a:t>  classes.add(his101);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  System.out.println("GPA = " + GPA(classes) );</a:t>
            </a:r>
          </a:p>
          <a:p>
            <a:endParaRPr lang="en-US" sz="120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FCE43DF-F853-D142-A5D9-1FA0C6B7E057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Gradebook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1" y="1219200"/>
            <a:ext cx="2895600" cy="609600"/>
          </a:xfrm>
        </p:spPr>
        <p:txBody>
          <a:bodyPr/>
          <a:lstStyle/>
          <a:p>
            <a:pPr marL="4763" indent="-4763"/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likewise, you could create a class with an </a:t>
            </a:r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ArrayList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 of Grades</a:t>
            </a:r>
          </a:p>
          <a:p>
            <a:pPr marL="466725" lvl="1"/>
            <a:endParaRPr lang="en-US" dirty="0" smtClean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66725" lvl="1"/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if </a:t>
            </a:r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addGrade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 is called with "pass" or "fail", it adds a </a:t>
            </a:r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PassFailGrade</a:t>
            </a:r>
            <a:endParaRPr lang="en-US" dirty="0" smtClean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66725"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66725" lvl="1"/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otherwise, a </a:t>
            </a:r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LetterGrade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 is added</a:t>
            </a:r>
          </a:p>
          <a:p>
            <a:pPr marL="466725"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66725" lvl="1"/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since both are Grades, it is fine to mix them in the </a:t>
            </a:r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ArrayList</a:t>
            </a:r>
            <a:endParaRPr lang="en-US" dirty="0" smtClean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4038600" y="1219200"/>
            <a:ext cx="5181600" cy="544764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Courier New" charset="0"/>
              </a:rPr>
              <a:t>public </a:t>
            </a:r>
            <a:r>
              <a:rPr lang="en-US" sz="1200" dirty="0">
                <a:latin typeface="Courier New" charset="0"/>
              </a:rPr>
              <a:t>class </a:t>
            </a:r>
            <a:r>
              <a:rPr lang="en-US" sz="1200" dirty="0" err="1">
                <a:latin typeface="Courier New" charset="0"/>
              </a:rPr>
              <a:t>GradeBook</a:t>
            </a:r>
            <a:r>
              <a:rPr lang="en-US" sz="1200" dirty="0">
                <a:latin typeface="Courier New" charset="0"/>
              </a:rPr>
              <a:t> {</a:t>
            </a:r>
          </a:p>
          <a:p>
            <a:r>
              <a:rPr lang="en-US" sz="1200" dirty="0">
                <a:latin typeface="Courier New" charset="0"/>
              </a:rPr>
              <a:t>  private 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&lt;Grade&gt; grades;</a:t>
            </a:r>
          </a:p>
          <a:p>
            <a:r>
              <a:rPr lang="en-US" sz="1200" dirty="0">
                <a:latin typeface="Courier New" charset="0"/>
              </a:rPr>
              <a:t>  </a:t>
            </a:r>
          </a:p>
          <a:p>
            <a:r>
              <a:rPr lang="en-US" sz="1200" dirty="0" smtClean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GradeBook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this.grades</a:t>
            </a:r>
            <a:r>
              <a:rPr lang="en-US" sz="1200" dirty="0">
                <a:latin typeface="Courier New" charset="0"/>
              </a:rPr>
              <a:t> = new 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&lt;Grade&gt;();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  </a:t>
            </a:r>
          </a:p>
          <a:p>
            <a:r>
              <a:rPr lang="en-US" sz="1200" dirty="0" smtClean="0">
                <a:latin typeface="Courier New" charset="0"/>
              </a:rPr>
              <a:t>  public </a:t>
            </a:r>
            <a:r>
              <a:rPr lang="en-US" sz="1200" dirty="0">
                <a:latin typeface="Courier New" charset="0"/>
              </a:rPr>
              <a:t>void </a:t>
            </a:r>
            <a:r>
              <a:rPr lang="en-US" sz="1200" dirty="0" err="1">
                <a:latin typeface="Courier New" charset="0"/>
              </a:rPr>
              <a:t>addGrade</a:t>
            </a:r>
            <a:r>
              <a:rPr lang="en-US" sz="1200" dirty="0">
                <a:latin typeface="Courier New" charset="0"/>
              </a:rPr>
              <a:t>(String g,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h) {</a:t>
            </a:r>
          </a:p>
          <a:p>
            <a:r>
              <a:rPr lang="en-US" sz="1200" dirty="0">
                <a:latin typeface="Courier New" charset="0"/>
              </a:rPr>
              <a:t>    if (</a:t>
            </a:r>
            <a:r>
              <a:rPr lang="en-US" sz="1200" dirty="0" err="1">
                <a:latin typeface="Courier New" charset="0"/>
              </a:rPr>
              <a:t>g.equalsIgnoreCase</a:t>
            </a:r>
            <a:r>
              <a:rPr lang="en-US" sz="1200" dirty="0">
                <a:latin typeface="Courier New" charset="0"/>
              </a:rPr>
              <a:t>("pass")) {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this.grades.add</a:t>
            </a:r>
            <a:r>
              <a:rPr lang="en-US" sz="1200" dirty="0">
                <a:latin typeface="Courier New" charset="0"/>
              </a:rPr>
              <a:t>(new </a:t>
            </a:r>
            <a:r>
              <a:rPr lang="en-US" sz="1200" dirty="0" err="1">
                <a:latin typeface="Courier New" charset="0"/>
              </a:rPr>
              <a:t>PassFailGrade</a:t>
            </a:r>
            <a:r>
              <a:rPr lang="en-US" sz="1200" dirty="0">
                <a:latin typeface="Courier New" charset="0"/>
              </a:rPr>
              <a:t>(true, h));  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  else if (</a:t>
            </a:r>
            <a:r>
              <a:rPr lang="en-US" sz="1200" dirty="0" err="1">
                <a:latin typeface="Courier New" charset="0"/>
              </a:rPr>
              <a:t>g.equalsIgnoreCase</a:t>
            </a:r>
            <a:r>
              <a:rPr lang="en-US" sz="1200" dirty="0">
                <a:latin typeface="Courier New" charset="0"/>
              </a:rPr>
              <a:t>("fail")) {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this.grades.add</a:t>
            </a:r>
            <a:r>
              <a:rPr lang="en-US" sz="1200" dirty="0">
                <a:latin typeface="Courier New" charset="0"/>
              </a:rPr>
              <a:t>(new </a:t>
            </a:r>
            <a:r>
              <a:rPr lang="en-US" sz="1200" dirty="0" err="1">
                <a:latin typeface="Courier New" charset="0"/>
              </a:rPr>
              <a:t>PassFailGrade</a:t>
            </a:r>
            <a:r>
              <a:rPr lang="en-US" sz="1200" dirty="0">
                <a:latin typeface="Courier New" charset="0"/>
              </a:rPr>
              <a:t>(false, h));  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  else {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this.grades.add</a:t>
            </a:r>
            <a:r>
              <a:rPr lang="en-US" sz="1200" dirty="0">
                <a:latin typeface="Courier New" charset="0"/>
              </a:rPr>
              <a:t>(new </a:t>
            </a:r>
            <a:r>
              <a:rPr lang="en-US" sz="1200" dirty="0" err="1">
                <a:latin typeface="Courier New" charset="0"/>
              </a:rPr>
              <a:t>LetterGrade</a:t>
            </a:r>
            <a:r>
              <a:rPr lang="en-US" sz="1200" dirty="0">
                <a:latin typeface="Courier New" charset="0"/>
              </a:rPr>
              <a:t>(g, h));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}  </a:t>
            </a:r>
            <a:endParaRPr lang="en-US" sz="1200" dirty="0" smtClean="0">
              <a:latin typeface="Courier New" charset="0"/>
            </a:endParaRP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 smtClean="0">
                <a:latin typeface="Courier New" charset="0"/>
              </a:rPr>
              <a:t>  public </a:t>
            </a:r>
            <a:r>
              <a:rPr lang="en-US" sz="1200" dirty="0">
                <a:latin typeface="Courier New" charset="0"/>
              </a:rPr>
              <a:t>double GPA() {</a:t>
            </a:r>
          </a:p>
          <a:p>
            <a:r>
              <a:rPr lang="en-US" sz="1200" dirty="0">
                <a:latin typeface="Courier New" charset="0"/>
              </a:rPr>
              <a:t>     double </a:t>
            </a:r>
            <a:r>
              <a:rPr lang="en-US" sz="1200" dirty="0" err="1">
                <a:latin typeface="Courier New" charset="0"/>
              </a:rPr>
              <a:t>pointSum</a:t>
            </a:r>
            <a:r>
              <a:rPr lang="en-US" sz="1200" dirty="0">
                <a:latin typeface="Courier New" charset="0"/>
              </a:rPr>
              <a:t> = 0.0;</a:t>
            </a:r>
          </a:p>
          <a:p>
            <a:r>
              <a:rPr lang="en-US" sz="1200" dirty="0">
                <a:latin typeface="Courier New" charset="0"/>
              </a:rPr>
              <a:t>   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hourSum</a:t>
            </a:r>
            <a:r>
              <a:rPr lang="en-US" sz="1200" dirty="0">
                <a:latin typeface="Courier New" charset="0"/>
              </a:rPr>
              <a:t> = 0;</a:t>
            </a:r>
          </a:p>
          <a:p>
            <a:r>
              <a:rPr lang="en-US" sz="1200" dirty="0">
                <a:latin typeface="Courier New" charset="0"/>
              </a:rPr>
              <a:t>     for (Grade </a:t>
            </a:r>
            <a:r>
              <a:rPr lang="en-US" sz="1200" dirty="0" err="1">
                <a:latin typeface="Courier New" charset="0"/>
              </a:rPr>
              <a:t>nextGrade</a:t>
            </a:r>
            <a:r>
              <a:rPr lang="en-US" sz="1200" dirty="0">
                <a:latin typeface="Courier New" charset="0"/>
              </a:rPr>
              <a:t> : </a:t>
            </a:r>
            <a:r>
              <a:rPr lang="en-US" sz="1200" dirty="0" err="1">
                <a:latin typeface="Courier New" charset="0"/>
              </a:rPr>
              <a:t>this.grades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pointSum</a:t>
            </a:r>
            <a:r>
              <a:rPr lang="en-US" sz="1200" dirty="0">
                <a:latin typeface="Courier New" charset="0"/>
              </a:rPr>
              <a:t> += </a:t>
            </a:r>
            <a:r>
              <a:rPr lang="en-US" sz="1200" dirty="0" err="1">
                <a:latin typeface="Courier New" charset="0"/>
              </a:rPr>
              <a:t>nextGrade.gradePoints</a:t>
            </a:r>
            <a:r>
              <a:rPr lang="en-US" sz="1200" dirty="0">
                <a:latin typeface="Courier New" charset="0"/>
              </a:rPr>
              <a:t>();    </a:t>
            </a:r>
          </a:p>
          <a:p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hourSum</a:t>
            </a:r>
            <a:r>
              <a:rPr lang="en-US" sz="1200" dirty="0">
                <a:latin typeface="Courier New" charset="0"/>
              </a:rPr>
              <a:t> += </a:t>
            </a:r>
            <a:r>
              <a:rPr lang="en-US" sz="1200" dirty="0" err="1">
                <a:latin typeface="Courier New" charset="0"/>
              </a:rPr>
              <a:t>nextGrade.hours</a:t>
            </a:r>
            <a:r>
              <a:rPr lang="en-US" sz="1200" dirty="0">
                <a:latin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</a:rPr>
              <a:t>     }</a:t>
            </a:r>
          </a:p>
          <a:p>
            <a:r>
              <a:rPr lang="en-US" sz="1200" dirty="0">
                <a:latin typeface="Courier New" charset="0"/>
              </a:rPr>
              <a:t>     return </a:t>
            </a:r>
            <a:r>
              <a:rPr lang="en-US" sz="1200" dirty="0" err="1">
                <a:latin typeface="Courier New" charset="0"/>
              </a:rPr>
              <a:t>pointSum</a:t>
            </a:r>
            <a:r>
              <a:rPr lang="en-US" sz="1200" dirty="0">
                <a:latin typeface="Courier New" charset="0"/>
              </a:rPr>
              <a:t>/</a:t>
            </a:r>
            <a:r>
              <a:rPr lang="en-US" sz="1200" dirty="0" err="1">
                <a:latin typeface="Courier New" charset="0"/>
              </a:rPr>
              <a:t>hourSum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 smtClean="0">
                <a:latin typeface="Courier New" charset="0"/>
              </a:rPr>
              <a:t>}</a:t>
            </a:r>
            <a:endParaRPr lang="en-US" sz="12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407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781E8E0-72B3-E246-943B-07F783161CAF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Collections utilities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provides many useful routines for manipulating collections such as ArrayLists</a:t>
            </a:r>
          </a:p>
          <a:p>
            <a:pPr lvl="1"/>
            <a:r>
              <a:rPr lang="en-US" sz="1800">
                <a:latin typeface="Courier New" charset="0"/>
                <a:ea typeface="ＭＳ Ｐゴシック" charset="0"/>
              </a:rPr>
              <a:t>Collections</a:t>
            </a:r>
            <a:r>
              <a:rPr lang="en-US">
                <a:latin typeface="Arial Narrow" charset="0"/>
                <a:ea typeface="ＭＳ Ｐゴシック" charset="0"/>
              </a:rPr>
              <a:t> is a utility class (contains only static methods)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e.g.,  </a:t>
            </a:r>
            <a:r>
              <a:rPr lang="en-US" sz="1800">
                <a:latin typeface="Courier New" charset="0"/>
                <a:ea typeface="ＭＳ Ｐゴシック" charset="0"/>
              </a:rPr>
              <a:t>Collections.sort(anylist)</a:t>
            </a:r>
            <a:r>
              <a:rPr lang="en-US">
                <a:latin typeface="Arial Narrow" charset="0"/>
                <a:ea typeface="ＭＳ Ｐゴシック" charset="0"/>
              </a:rPr>
              <a:t>  will sort an ArrayList of objects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266244" name="Rectangle 4"/>
          <p:cNvSpPr>
            <a:spLocks noChangeArrowheads="1"/>
          </p:cNvSpPr>
          <p:nvPr/>
        </p:nvSpPr>
        <p:spPr bwMode="auto">
          <a:xfrm>
            <a:off x="669925" y="6324600"/>
            <a:ext cx="870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573088" lvl="1" indent="-230188">
              <a:spcBef>
                <a:spcPct val="5000"/>
              </a:spcBef>
              <a:buFont typeface="Wingdings" charset="0"/>
              <a:buNone/>
              <a:tabLst>
                <a:tab pos="1371600" algn="l"/>
                <a:tab pos="1833563" algn="l"/>
                <a:tab pos="2279650" algn="l"/>
                <a:tab pos="2741613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how can this one method work for ArrayLists of different types?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295400" y="2971800"/>
            <a:ext cx="2895600" cy="308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ArrayList&lt;String&gt; words = </a:t>
            </a:r>
          </a:p>
          <a:p>
            <a:r>
              <a:rPr lang="en-US" sz="1200">
                <a:latin typeface="Courier New" charset="0"/>
              </a:rPr>
              <a:t>    new ArrayList&lt;String&gt;();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words.add("foo");</a:t>
            </a:r>
          </a:p>
          <a:p>
            <a:r>
              <a:rPr lang="en-US" sz="1200">
                <a:latin typeface="Courier New" charset="0"/>
              </a:rPr>
              <a:t>words.add("bar");</a:t>
            </a:r>
          </a:p>
          <a:p>
            <a:r>
              <a:rPr lang="en-US" sz="1200">
                <a:latin typeface="Courier New" charset="0"/>
              </a:rPr>
              <a:t>words.add("boo");</a:t>
            </a:r>
          </a:p>
          <a:p>
            <a:r>
              <a:rPr lang="en-US" sz="1200">
                <a:latin typeface="Courier New" charset="0"/>
              </a:rPr>
              <a:t>words.add("baz");</a:t>
            </a:r>
          </a:p>
          <a:p>
            <a:r>
              <a:rPr lang="en-US" sz="1200">
                <a:latin typeface="Courier New" charset="0"/>
              </a:rPr>
              <a:t>words.add("biz");</a:t>
            </a:r>
          </a:p>
          <a:p>
            <a:r>
              <a:rPr lang="en-US" sz="1200">
                <a:latin typeface="Courier New" charset="0"/>
              </a:rPr>
              <a:t>      </a:t>
            </a:r>
          </a:p>
          <a:p>
            <a:r>
              <a:rPr lang="en-US" sz="1200">
                <a:latin typeface="Courier New" charset="0"/>
              </a:rPr>
              <a:t>Collections.sort(words);</a:t>
            </a:r>
          </a:p>
          <a:p>
            <a:r>
              <a:rPr lang="en-US" sz="1200">
                <a:latin typeface="Courier New" charset="0"/>
              </a:rPr>
              <a:t>      </a:t>
            </a:r>
          </a:p>
          <a:p>
            <a:r>
              <a:rPr lang="en-US" sz="1200">
                <a:latin typeface="Courier New" charset="0"/>
              </a:rPr>
              <a:t>System.out.println(words);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-----------------------------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600">
                <a:solidFill>
                  <a:schemeClr val="accent2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200">
                <a:solidFill>
                  <a:schemeClr val="accent2"/>
                </a:solidFill>
                <a:latin typeface="Courier New" charset="0"/>
                <a:sym typeface="Wingdings" charset="0"/>
              </a:rPr>
              <a:t> [bar, baz, biz, boo, foo]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876800" y="2971800"/>
            <a:ext cx="2895600" cy="3087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ArrayList&lt;Integer&gt; nums = </a:t>
            </a:r>
          </a:p>
          <a:p>
            <a:r>
              <a:rPr lang="en-US" sz="1200">
                <a:latin typeface="Courier New" charset="0"/>
              </a:rPr>
              <a:t>    new ArrayList&lt;Integer&gt;();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nums.add(5);</a:t>
            </a:r>
          </a:p>
          <a:p>
            <a:r>
              <a:rPr lang="en-US" sz="1200">
                <a:latin typeface="Courier New" charset="0"/>
              </a:rPr>
              <a:t>nums.add(3);</a:t>
            </a:r>
          </a:p>
          <a:p>
            <a:r>
              <a:rPr lang="en-US" sz="1200">
                <a:latin typeface="Courier New" charset="0"/>
              </a:rPr>
              <a:t>nums.add(12);</a:t>
            </a:r>
          </a:p>
          <a:p>
            <a:r>
              <a:rPr lang="en-US" sz="1200">
                <a:latin typeface="Courier New" charset="0"/>
              </a:rPr>
              <a:t>nums.add(4);</a:t>
            </a:r>
          </a:p>
          <a:p>
            <a:r>
              <a:rPr lang="en-US" sz="1200">
                <a:latin typeface="Courier New" charset="0"/>
              </a:rPr>
              <a:t>      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Collections.sort(nums);</a:t>
            </a:r>
          </a:p>
          <a:p>
            <a:r>
              <a:rPr lang="en-US" sz="1200">
                <a:latin typeface="Courier New" charset="0"/>
              </a:rPr>
              <a:t>      </a:t>
            </a:r>
          </a:p>
          <a:p>
            <a:r>
              <a:rPr lang="en-US" sz="1200">
                <a:latin typeface="Courier New" charset="0"/>
              </a:rPr>
              <a:t>System.out.println(nums);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-----------------------------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600">
                <a:solidFill>
                  <a:schemeClr val="accent2"/>
                </a:solidFill>
                <a:latin typeface="Courier New" charset="0"/>
                <a:sym typeface="Wingdings" charset="0"/>
              </a:rPr>
              <a:t></a:t>
            </a:r>
            <a:r>
              <a:rPr lang="en-US" sz="1200">
                <a:solidFill>
                  <a:schemeClr val="accent2"/>
                </a:solidFill>
                <a:latin typeface="Courier New" charset="0"/>
                <a:sym typeface="Wingdings" charset="0"/>
              </a:rPr>
              <a:t> [3, 4, 5, 12]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B8693F5-66E5-404D-BC70-32E6B1A58F1F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List interface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 implements the List interface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public interface List&lt;T&gt; {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add(T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add(int index, 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void clear();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contains(Object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get(int index);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remove(int index);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boolean remove(T obj)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T set(int index, 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int size();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types of Lists are possible, with different performance tradeoffs</a:t>
            </a:r>
            <a:endParaRPr lang="en-US" sz="12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e.g., </a:t>
            </a:r>
            <a:r>
              <a:rPr lang="en-US" sz="1800">
                <a:latin typeface="Courier New" charset="0"/>
                <a:ea typeface="ＭＳ Ｐゴシック" charset="0"/>
                <a:cs typeface="Courier New" charset="0"/>
              </a:rPr>
              <a:t>LinkedList </a:t>
            </a:r>
            <a:r>
              <a:rPr lang="en-US">
                <a:latin typeface="Arial Narrow" charset="0"/>
                <a:ea typeface="ＭＳ Ｐゴシック" charset="0"/>
              </a:rPr>
              <a:t>stores items in a linked structure (more in CSC 321)</a:t>
            </a:r>
          </a:p>
          <a:p>
            <a:pPr lvl="2">
              <a:lnSpc>
                <a:spcPct val="70000"/>
              </a:lnSpc>
              <a:tabLst>
                <a:tab pos="5321300" algn="l"/>
              </a:tabLst>
            </a:pP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advantage: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can add/remove from either end in O(1) time</a:t>
            </a:r>
          </a:p>
          <a:p>
            <a:pPr lvl="2">
              <a:lnSpc>
                <a:spcPct val="70000"/>
              </a:lnSpc>
              <a:tabLst>
                <a:tab pos="5321300" algn="l"/>
              </a:tabLst>
            </a:pPr>
            <a:r>
              <a:rPr lang="en-US" i="1">
                <a:latin typeface="Arial Narrow" charset="0"/>
                <a:ea typeface="ＭＳ Ｐゴシック" charset="0"/>
                <a:sym typeface="Wingdings" charset="0"/>
              </a:rPr>
              <a:t>disadvantage: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get operation is O(N)</a:t>
            </a:r>
          </a:p>
          <a:p>
            <a:pPr lvl="2">
              <a:lnSpc>
                <a:spcPct val="70000"/>
              </a:lnSpc>
              <a:tabLst>
                <a:tab pos="5321300" algn="l"/>
              </a:tabLst>
            </a:pPr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2">
              <a:lnSpc>
                <a:spcPct val="70000"/>
              </a:lnSpc>
              <a:tabLst>
                <a:tab pos="5321300" algn="l"/>
              </a:tabLst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if you knew you were only going to be adding at end and no searching was required, then a LinkedList would be a better choice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DC53F6-9E1B-C446-8398-8CE5456D3B90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Dictionary</a:t>
            </a: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3505200" y="609600"/>
            <a:ext cx="5867400" cy="65436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java.util.List;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java.util.ArrayList;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java.util.Scanner;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import java.io.File;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Dictionary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private List&lt;String&gt; words;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this.words =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 new ArrayList&lt;String&gt;();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Dictionary(String filename)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this();</a:t>
            </a:r>
          </a:p>
          <a:p>
            <a:pPr>
              <a:lnSpc>
                <a:spcPct val="90000"/>
              </a:lnSpc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try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Scanner infile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while (infile.hasNext())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String nextWord = infile.next();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this.words.add(nextWord.toLowerCase());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catch (java.io.FileNotFoundException e)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System.out.println("FILE NOT FOUND");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add(String newWord)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this.words.add(newWord.toLowerCase());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remove(String oldWord)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this.words.remove(oldWord.toLowerCase());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contains(String testWord)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</a:t>
            </a:r>
            <a:r>
              <a:rPr lang="en-US" sz="1200">
                <a:solidFill>
                  <a:srgbClr val="FF0033"/>
                </a:solidFill>
                <a:latin typeface="Courier New" charset="0"/>
              </a:rPr>
              <a:t>this.words.contains(testWord.toLowerCase());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304800" y="1298575"/>
            <a:ext cx="3048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34950" indent="-1206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can use the List interface to write a more generic Dictionary</a:t>
            </a:r>
          </a:p>
          <a:p>
            <a:pPr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the field is declared to be of type </a:t>
            </a:r>
            <a:r>
              <a:rPr lang="en-US" sz="1800" dirty="0">
                <a:latin typeface="Courier New" charset="0"/>
              </a:rPr>
              <a:t>List</a:t>
            </a:r>
            <a:endParaRPr lang="en-US" sz="2000" dirty="0">
              <a:latin typeface="Arial Narrow" charset="0"/>
            </a:endParaRP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2000" dirty="0">
                <a:latin typeface="Arial Narrow" charset="0"/>
              </a:rPr>
              <a:t>if choose to instantiate with an </a:t>
            </a:r>
            <a:r>
              <a:rPr lang="en-US" sz="1800" dirty="0" err="1">
                <a:latin typeface="Courier New" charset="0"/>
              </a:rPr>
              <a:t>ArrayList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 smtClean="0">
                <a:latin typeface="Arial Narrow" charset="0"/>
              </a:rPr>
              <a:t>its </a:t>
            </a:r>
            <a:r>
              <a:rPr lang="en-US" sz="2000" dirty="0">
                <a:latin typeface="Arial Narrow" charset="0"/>
              </a:rPr>
              <a:t>methods will be called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sz="2000" dirty="0">
                <a:latin typeface="Arial Narrow" charset="0"/>
              </a:rPr>
              <a:t>if choose to instantiate with a </a:t>
            </a:r>
            <a:r>
              <a:rPr lang="en-US" sz="1800" dirty="0" err="1">
                <a:latin typeface="Courier New" charset="0"/>
              </a:rPr>
              <a:t>LinkedList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 smtClean="0">
                <a:latin typeface="Arial Narrow" charset="0"/>
              </a:rPr>
              <a:t>its </a:t>
            </a:r>
            <a:r>
              <a:rPr lang="en-US" sz="2000" dirty="0">
                <a:latin typeface="Arial Narrow" charset="0"/>
              </a:rPr>
              <a:t>methods will be called</a:t>
            </a:r>
          </a:p>
          <a:p>
            <a:pPr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ABD127A-2357-BF40-AA61-FA9ABF23F1B9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Collections class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java.util.Collections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provides a variety of static methods on Lists</a:t>
            </a:r>
          </a:p>
          <a:p>
            <a:endParaRPr lang="en-US" sz="1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200" dirty="0">
                <a:latin typeface="Courier New" charset="0"/>
                <a:ea typeface="ＭＳ Ｐゴシック" charset="0"/>
              </a:rPr>
              <a:t>static &lt;T extends Comparable&lt;? super T&gt;&gt; void sort(List&lt;T&gt; list);</a:t>
            </a:r>
            <a:r>
              <a:rPr lang="en-US" sz="1400" dirty="0">
                <a:latin typeface="Courier New" charset="0"/>
                <a:ea typeface="ＭＳ Ｐゴシック" charset="0"/>
              </a:rPr>
              <a:t>		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200" dirty="0">
                <a:latin typeface="Courier New" charset="0"/>
                <a:ea typeface="ＭＳ Ｐゴシック" charset="0"/>
              </a:rPr>
              <a:t>static &lt;T extends Comparable&lt;? super T&gt;&gt; </a:t>
            </a:r>
            <a:r>
              <a:rPr lang="en-US" sz="1200" dirty="0" err="1">
                <a:latin typeface="Courier New" charset="0"/>
                <a:ea typeface="ＭＳ Ｐゴシック" charset="0"/>
              </a:rPr>
              <a:t>int</a:t>
            </a:r>
            <a:r>
              <a:rPr lang="en-US" sz="1200" dirty="0">
                <a:latin typeface="Courier New" charset="0"/>
                <a:ea typeface="ＭＳ Ｐゴシック" charset="0"/>
              </a:rPr>
              <a:t> </a:t>
            </a:r>
            <a:r>
              <a:rPr lang="en-US" sz="1200" dirty="0" err="1">
                <a:latin typeface="Courier New" charset="0"/>
                <a:ea typeface="ＭＳ Ｐゴシック" charset="0"/>
              </a:rPr>
              <a:t>binarySearch</a:t>
            </a:r>
            <a:r>
              <a:rPr lang="en-US" sz="1200" dirty="0">
                <a:latin typeface="Courier New" charset="0"/>
                <a:ea typeface="ＭＳ Ｐゴシック" charset="0"/>
              </a:rPr>
              <a:t>(List&lt;T&gt; list, T key);	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200" dirty="0">
                <a:latin typeface="Courier New" charset="0"/>
                <a:ea typeface="ＭＳ Ｐゴシック" charset="0"/>
              </a:rPr>
              <a:t>static &lt;T extends Comparable&lt;? super T&gt;&gt;  max(List&lt;T&gt; list);		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200" dirty="0">
                <a:latin typeface="Courier New" charset="0"/>
                <a:ea typeface="ＭＳ Ｐゴシック" charset="0"/>
              </a:rPr>
              <a:t>static &lt;T extends Comparable&lt;? super T&gt;&gt;  min(List&lt;T&gt; list);		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200" dirty="0">
                <a:latin typeface="Courier New" charset="0"/>
                <a:ea typeface="ＭＳ Ｐゴシック" charset="0"/>
              </a:rPr>
              <a:t>static &lt;T&gt; void reverse(List&lt;T&gt; list);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r>
              <a:rPr lang="en-US" sz="1200" dirty="0">
                <a:latin typeface="Courier New" charset="0"/>
                <a:ea typeface="ＭＳ Ｐゴシック" charset="0"/>
              </a:rPr>
              <a:t>static &lt;T&gt; void shuffle(List&lt;T&gt; list);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endParaRPr lang="en-US" sz="1400" dirty="0">
              <a:latin typeface="Courier Ne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since the 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List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interface is specified, can make use of polymorphism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these methods can be called on both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ArrayLists</a:t>
            </a:r>
            <a:r>
              <a:rPr lang="en-US" dirty="0">
                <a:latin typeface="Arial Narrow" charset="0"/>
                <a:ea typeface="ＭＳ Ｐゴシック" charset="0"/>
              </a:rPr>
              <a:t> and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LinkedLists</a:t>
            </a:r>
            <a:endParaRPr lang="en-US" sz="1800" dirty="0">
              <a:latin typeface="Courier New" charset="0"/>
              <a:ea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 err="1"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latin typeface="Courier New" charset="0"/>
                <a:ea typeface="ＭＳ Ｐゴシック" charset="0"/>
              </a:rPr>
              <a:t>&lt;String&gt; words = new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ArrayList</a:t>
            </a:r>
            <a:r>
              <a:rPr lang="en-US" sz="1400" dirty="0">
                <a:latin typeface="Courier New" charset="0"/>
                <a:ea typeface="ＭＳ Ｐゴシック" charset="0"/>
              </a:rPr>
              <a:t>&lt;String&gt;();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…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 err="1">
                <a:latin typeface="Courier New" charset="0"/>
                <a:ea typeface="ＭＳ Ｐゴシック" charset="0"/>
              </a:rPr>
              <a:t>Collections.sort</a:t>
            </a:r>
            <a:r>
              <a:rPr lang="en-US" sz="1400" dirty="0">
                <a:latin typeface="Courier New" charset="0"/>
                <a:ea typeface="ＭＳ Ｐゴシック" charset="0"/>
              </a:rPr>
              <a:t>(words);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endParaRPr lang="en-US" sz="1400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 err="1">
                <a:latin typeface="Courier New" charset="0"/>
                <a:ea typeface="ＭＳ Ｐゴシック" charset="0"/>
              </a:rPr>
              <a:t>LinkedList</a:t>
            </a:r>
            <a:r>
              <a:rPr lang="en-US" sz="1400" dirty="0">
                <a:latin typeface="Courier New" charset="0"/>
                <a:ea typeface="ＭＳ Ｐゴシック" charset="0"/>
              </a:rPr>
              <a:t>&lt;Integer&gt;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nums</a:t>
            </a:r>
            <a:r>
              <a:rPr lang="en-US" sz="1400" dirty="0">
                <a:latin typeface="Courier New" charset="0"/>
                <a:ea typeface="ＭＳ Ｐゴシック" charset="0"/>
              </a:rPr>
              <a:t> = new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LinkedList</a:t>
            </a:r>
            <a:r>
              <a:rPr lang="en-US" sz="1400" dirty="0">
                <a:latin typeface="Courier New" charset="0"/>
                <a:ea typeface="ＭＳ Ｐゴシック" charset="0"/>
              </a:rPr>
              <a:t>&lt;Integer&gt;();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…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 dirty="0" err="1">
                <a:latin typeface="Courier New" charset="0"/>
                <a:ea typeface="ＭＳ Ｐゴシック" charset="0"/>
              </a:rPr>
              <a:t>Collections.sort</a:t>
            </a:r>
            <a:r>
              <a:rPr lang="en-US" sz="1400" dirty="0">
                <a:latin typeface="Courier New" charset="0"/>
                <a:ea typeface="ＭＳ Ｐゴシック" charset="0"/>
              </a:rPr>
              <a:t>(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nums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1">
              <a:lnSpc>
                <a:spcPct val="100000"/>
              </a:lnSpc>
              <a:buFont typeface="Wingdings" charset="0"/>
              <a:buNone/>
            </a:pPr>
            <a:endParaRPr lang="en-US" sz="1400" dirty="0">
              <a:latin typeface="Arial Narrow" charset="0"/>
              <a:ea typeface="ＭＳ Ｐゴシック" charset="0"/>
            </a:endParaRPr>
          </a:p>
          <a:p>
            <a:pPr lvl="1"/>
            <a:endParaRPr lang="en-US" sz="1400" dirty="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E48116A-D5A7-C542-A9F4-35B8EEFB9313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505200"/>
          </a:xfrm>
        </p:spPr>
        <p:txBody>
          <a:bodyPr/>
          <a:lstStyle/>
          <a:p>
            <a:pPr marL="457200" indent="-457200"/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in the real world, an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interface is a description of how an object can be used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e.g., USB interface </a:t>
            </a:r>
          </a:p>
          <a:p>
            <a:pPr marL="838200" lvl="1" indent="-3810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       DVD interface</a:t>
            </a:r>
          </a:p>
          <a:p>
            <a:pPr marL="838200" lvl="1" indent="-38100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       headphone interface</a:t>
            </a:r>
          </a:p>
          <a:p>
            <a:pPr marL="1295400" lvl="2" indent="-381000"/>
            <a:r>
              <a:rPr lang="en-US" dirty="0">
                <a:latin typeface="Arial Narrow" charset="0"/>
                <a:ea typeface="ＭＳ Ｐゴシック" charset="0"/>
              </a:rPr>
              <a:t>	 Phillips-head screw </a:t>
            </a:r>
            <a:r>
              <a:rPr lang="en-US" dirty="0" smtClean="0">
                <a:latin typeface="Arial Narrow" charset="0"/>
                <a:ea typeface="ＭＳ Ｐゴシック" charset="0"/>
              </a:rPr>
              <a:t>interface</a:t>
            </a:r>
          </a:p>
          <a:p>
            <a:pPr marL="1295400" lvl="2" indent="-381000"/>
            <a:endParaRPr lang="en-US" dirty="0">
              <a:latin typeface="Arial Narrow" charset="0"/>
              <a:ea typeface="ＭＳ Ｐゴシック" charset="0"/>
            </a:endParaRPr>
          </a:p>
          <a:p>
            <a:pPr marL="457200" indent="-457200"/>
            <a:r>
              <a:rPr lang="en-US" dirty="0">
                <a:latin typeface="Arial Narrow" charset="0"/>
              </a:rPr>
              <a:t>interfaces allow for the development of general-purpose devices</a:t>
            </a:r>
          </a:p>
          <a:p>
            <a:pPr marL="838200" lvl="1" indent="-381000"/>
            <a:r>
              <a:rPr lang="en-US" dirty="0">
                <a:latin typeface="Arial Narrow" charset="0"/>
              </a:rPr>
              <a:t>e.g.,  as long as electronic device follows USB specs, can be connected to laptop</a:t>
            </a:r>
          </a:p>
          <a:p>
            <a:pPr marL="1752600" lvl="3" indent="-381000"/>
            <a:r>
              <a:rPr lang="en-US" dirty="0">
                <a:latin typeface="Arial Narrow" charset="0"/>
              </a:rPr>
              <a:t>as long as player follows DVD specs, can play movie</a:t>
            </a:r>
          </a:p>
          <a:p>
            <a:pPr marL="1752600" lvl="3" indent="-381000"/>
            <a:r>
              <a:rPr lang="en-US" dirty="0">
                <a:latin typeface="Arial Narrow" charset="0"/>
              </a:rPr>
              <a:t>…</a:t>
            </a:r>
          </a:p>
          <a:p>
            <a:pPr marL="495300" indent="-381000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319493" name="Rectangle 5"/>
          <p:cNvSpPr>
            <a:spLocks noChangeArrowheads="1"/>
          </p:cNvSpPr>
          <p:nvPr/>
        </p:nvSpPr>
        <p:spPr bwMode="auto">
          <a:xfrm>
            <a:off x="685800" y="5181600"/>
            <a:ext cx="87026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/>
            <a:r>
              <a:rPr lang="en-US" dirty="0">
                <a:solidFill>
                  <a:schemeClr val="accent2"/>
                </a:solidFill>
                <a:latin typeface="Arial Narrow" charset="0"/>
                <a:ea typeface="ＭＳ Ｐゴシック" pitchFamily="-84" charset="-128"/>
                <a:cs typeface="ＭＳ Ｐゴシック" pitchFamily="-84" charset="-128"/>
              </a:rPr>
              <a:t>Java allows a developer to </a:t>
            </a:r>
            <a:r>
              <a:rPr lang="en-US" dirty="0" smtClean="0">
                <a:solidFill>
                  <a:schemeClr val="accent2"/>
                </a:solidFill>
                <a:latin typeface="Arial Narrow" charset="0"/>
                <a:ea typeface="ＭＳ Ｐゴシック" pitchFamily="-84" charset="-128"/>
                <a:cs typeface="ＭＳ Ｐゴシック" pitchFamily="-84" charset="-128"/>
              </a:rPr>
              <a:t>use and define </a:t>
            </a:r>
            <a:r>
              <a:rPr lang="en-US" dirty="0">
                <a:solidFill>
                  <a:schemeClr val="accent2"/>
                </a:solidFill>
                <a:latin typeface="Arial Narrow" charset="0"/>
                <a:ea typeface="ＭＳ Ｐゴシック" pitchFamily="-84" charset="-128"/>
                <a:cs typeface="ＭＳ Ｐゴシック" pitchFamily="-84" charset="-128"/>
              </a:rPr>
              <a:t>software interfaces</a:t>
            </a:r>
          </a:p>
          <a:p>
            <a:pPr marL="838200" lvl="1" indent="-381000">
              <a:buFont typeface="Wingdings" charset="2"/>
              <a:buChar char="§"/>
            </a:pPr>
            <a:r>
              <a:rPr lang="en-US" sz="2000" dirty="0">
                <a:latin typeface="Arial Narrow" charset="0"/>
                <a:ea typeface="ＭＳ Ｐゴシック" pitchFamily="-1" charset="-128"/>
              </a:rPr>
              <a:t>an interface defines a required set of methods</a:t>
            </a:r>
          </a:p>
          <a:p>
            <a:pPr marL="838200" lvl="1" indent="-381000">
              <a:buFont typeface="Wingdings" charset="2"/>
              <a:buChar char="§"/>
            </a:pPr>
            <a:r>
              <a:rPr lang="en-US" sz="2000" dirty="0">
                <a:latin typeface="Arial Narrow" charset="0"/>
                <a:ea typeface="ＭＳ Ｐゴシック" pitchFamily="-1" charset="-128"/>
              </a:rPr>
              <a:t>any class that "implements" that interface must provide those methods </a:t>
            </a:r>
            <a:r>
              <a:rPr lang="en-US" sz="2000" dirty="0" smtClean="0">
                <a:latin typeface="Arial Narrow" charset="0"/>
                <a:ea typeface="ＭＳ Ｐゴシック" pitchFamily="-1" charset="-128"/>
              </a:rPr>
              <a:t>exactly</a:t>
            </a:r>
          </a:p>
          <a:p>
            <a:pPr marL="838200" lvl="1" indent="-381000">
              <a:buFont typeface="Wingdings" charset="2"/>
              <a:buChar char="§"/>
            </a:pPr>
            <a:r>
              <a:rPr lang="en-US" sz="2000" dirty="0" smtClean="0">
                <a:latin typeface="Arial Narrow" charset="0"/>
                <a:ea typeface="ＭＳ Ｐゴシック" pitchFamily="-1" charset="-128"/>
              </a:rPr>
              <a:t>e.g., </a:t>
            </a:r>
            <a:r>
              <a:rPr lang="en-US" sz="1800" dirty="0" err="1">
                <a:latin typeface="Courier New" charset="0"/>
              </a:rPr>
              <a:t>java.util.Comparable</a:t>
            </a:r>
            <a:endParaRPr lang="en-US" sz="18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561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2B4009-C49C-DD4F-ADD2-F783254AD7A7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Comparable interface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0516" name="Rectangle 4"/>
          <p:cNvSpPr>
            <a:spLocks noChangeArrowheads="1"/>
          </p:cNvSpPr>
          <p:nvPr/>
        </p:nvSpPr>
        <p:spPr bwMode="auto">
          <a:xfrm>
            <a:off x="533400" y="1219200"/>
            <a:ext cx="8855075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 smtClean="0">
                <a:solidFill>
                  <a:srgbClr val="0000FF"/>
                </a:solidFill>
                <a:latin typeface="Courier New" charset="0"/>
              </a:rPr>
              <a:t>public </a:t>
            </a:r>
            <a:r>
              <a:rPr lang="en-US" sz="1600" dirty="0">
                <a:solidFill>
                  <a:srgbClr val="0000FF"/>
                </a:solidFill>
                <a:latin typeface="Courier New" charset="0"/>
              </a:rPr>
              <a:t>interface Comparable&lt;T&gt; {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solidFill>
                  <a:srgbClr val="0000FF"/>
                </a:solidFill>
                <a:latin typeface="Courier New" charset="0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rgbClr val="0000FF"/>
                </a:solidFill>
                <a:latin typeface="Courier New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Courier New" charset="0"/>
              </a:rPr>
              <a:t>compareTo</a:t>
            </a:r>
            <a:r>
              <a:rPr lang="en-US" sz="1600" dirty="0">
                <a:solidFill>
                  <a:srgbClr val="0000FF"/>
                </a:solidFill>
                <a:latin typeface="Courier New" charset="0"/>
              </a:rPr>
              <a:t>(T other);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solidFill>
                  <a:srgbClr val="0000FF"/>
                </a:solidFill>
                <a:latin typeface="Courier New" charset="0"/>
              </a:rPr>
              <a:t>}</a:t>
            </a:r>
          </a:p>
          <a:p>
            <a:pPr marL="342900" indent="-342900">
              <a:spcBef>
                <a:spcPct val="20000"/>
              </a:spcBef>
            </a:pPr>
            <a:endParaRPr lang="en-US" sz="18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any class </a:t>
            </a:r>
            <a:r>
              <a:rPr lang="en-US" sz="1800" dirty="0">
                <a:latin typeface="Courier New" charset="0"/>
              </a:rPr>
              <a:t>T</a:t>
            </a:r>
            <a:r>
              <a:rPr lang="en-US" sz="2000" dirty="0">
                <a:latin typeface="Arial Narrow" charset="0"/>
              </a:rPr>
              <a:t> that implements the </a:t>
            </a:r>
            <a:r>
              <a:rPr lang="en-US" sz="1800" dirty="0">
                <a:latin typeface="Courier New" charset="0"/>
              </a:rPr>
              <a:t>Comparable&lt;T&gt;</a:t>
            </a:r>
            <a:r>
              <a:rPr lang="en-US" sz="2000" dirty="0">
                <a:latin typeface="Arial Narrow" charset="0"/>
              </a:rPr>
              <a:t> interface must provide a </a:t>
            </a:r>
            <a:r>
              <a:rPr lang="en-US" sz="1800" dirty="0" err="1">
                <a:latin typeface="Courier New" charset="0"/>
              </a:rPr>
              <a:t>compareTo</a:t>
            </a:r>
            <a:r>
              <a:rPr lang="en-US" sz="2000" dirty="0">
                <a:latin typeface="Arial Narrow" charset="0"/>
              </a:rPr>
              <a:t> method, that takes an object of class </a:t>
            </a:r>
            <a:r>
              <a:rPr lang="en-US" sz="1800" dirty="0">
                <a:latin typeface="Courier New" charset="0"/>
              </a:rPr>
              <a:t>T</a:t>
            </a:r>
            <a:r>
              <a:rPr lang="en-US" sz="2000" dirty="0">
                <a:latin typeface="Arial Narrow" charset="0"/>
              </a:rPr>
              <a:t>, compares, and returns an </a:t>
            </a:r>
            <a:r>
              <a:rPr lang="en-US" sz="2000" dirty="0" err="1" smtClean="0">
                <a:latin typeface="Arial Narrow" charset="0"/>
              </a:rPr>
              <a:t>int</a:t>
            </a:r>
            <a:endParaRPr lang="en-US" sz="2000" dirty="0" smtClean="0">
              <a:latin typeface="Arial Narrow" charset="0"/>
            </a:endParaRP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val1.compareTo(val2</a:t>
            </a:r>
            <a:r>
              <a:rPr lang="en-US" sz="1800" dirty="0" smtClean="0">
                <a:solidFill>
                  <a:srgbClr val="FF0033"/>
                </a:solidFill>
                <a:latin typeface="Courier New" charset="0"/>
              </a:rPr>
              <a:t>)</a:t>
            </a:r>
            <a:r>
              <a:rPr lang="en-US" sz="2000" dirty="0">
                <a:latin typeface="Arial Narrow" charset="0"/>
              </a:rPr>
              <a:t>	</a:t>
            </a:r>
            <a:r>
              <a:rPr lang="en-US" sz="2000" dirty="0" smtClean="0">
                <a:latin typeface="Arial Narrow" charset="0"/>
              </a:rPr>
              <a:t>returns a negative number if val1 &lt; val2</a:t>
            </a:r>
          </a:p>
          <a:p>
            <a:pPr lvl="2"/>
            <a:r>
              <a:rPr lang="en-US" sz="2000" dirty="0">
                <a:latin typeface="Arial Narrow" charset="0"/>
              </a:rPr>
              <a:t>	</a:t>
            </a:r>
            <a:r>
              <a:rPr lang="en-US" sz="2000" dirty="0" smtClean="0">
                <a:latin typeface="Arial Narrow" charset="0"/>
              </a:rPr>
              <a:t>			returns 0 if val1 == val2</a:t>
            </a:r>
          </a:p>
          <a:p>
            <a:pPr lvl="2"/>
            <a:r>
              <a:rPr lang="en-US" sz="2000" dirty="0">
                <a:latin typeface="Arial Narrow" charset="0"/>
              </a:rPr>
              <a:t>	</a:t>
            </a:r>
            <a:r>
              <a:rPr lang="en-US" sz="2000" dirty="0" smtClean="0">
                <a:latin typeface="Arial Narrow" charset="0"/>
              </a:rPr>
              <a:t>			returns a positive number if val1 &gt; val2</a:t>
            </a: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sz="1800" dirty="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Courier New" charset="0"/>
              </a:rPr>
              <a:t>String</a:t>
            </a:r>
            <a:r>
              <a:rPr lang="en-US" sz="2000" dirty="0">
                <a:latin typeface="Arial Narrow" charset="0"/>
              </a:rPr>
              <a:t> implements the </a:t>
            </a:r>
            <a:r>
              <a:rPr lang="en-US" sz="1800" dirty="0">
                <a:latin typeface="Courier New" charset="0"/>
              </a:rPr>
              <a:t>Comparable&lt;String&gt;</a:t>
            </a:r>
            <a:r>
              <a:rPr lang="en-US" sz="2000" dirty="0">
                <a:latin typeface="Arial Narrow" charset="0"/>
              </a:rPr>
              <a:t> interface</a:t>
            </a:r>
            <a:r>
              <a:rPr lang="en-US" sz="2000" dirty="0" smtClean="0">
                <a:latin typeface="Arial Narrow" charset="0"/>
              </a:rPr>
              <a:t>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String str1 = "foo"</a:t>
            </a:r>
            <a:r>
              <a:rPr lang="en-US" sz="1800" dirty="0" smtClean="0">
                <a:solidFill>
                  <a:srgbClr val="FF0033"/>
                </a:solidFill>
                <a:latin typeface="Courier New" charset="0"/>
              </a:rPr>
              <a:t>;  String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str2 = "bar";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 dirty="0" smtClean="0">
                <a:solidFill>
                  <a:srgbClr val="FF0033"/>
                </a:solidFill>
                <a:latin typeface="Courier New" charset="0"/>
              </a:rPr>
              <a:t>str1.compareTo(str2)</a:t>
            </a:r>
            <a:r>
              <a:rPr lang="en-US" sz="2000" dirty="0">
                <a:latin typeface="Arial Narrow" charset="0"/>
              </a:rPr>
              <a:t>	 </a:t>
            </a:r>
            <a:r>
              <a:rPr lang="en-US" sz="2000" dirty="0" smtClean="0">
                <a:latin typeface="Arial Narrow" charset="0"/>
              </a:rPr>
              <a:t>returns a positive </a:t>
            </a:r>
            <a:r>
              <a:rPr lang="en-US" sz="2000" dirty="0" err="1" smtClean="0">
                <a:latin typeface="Arial Narrow" charset="0"/>
              </a:rPr>
              <a:t>int</a:t>
            </a:r>
            <a:r>
              <a:rPr lang="en-US" sz="2000" dirty="0" smtClean="0">
                <a:latin typeface="Arial Narrow" charset="0"/>
              </a:rPr>
              <a:t> (since "foo" &gt; "bar")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 dirty="0" smtClean="0">
                <a:solidFill>
                  <a:srgbClr val="FF0033"/>
                </a:solidFill>
                <a:latin typeface="Courier New" charset="0"/>
              </a:rPr>
              <a:t>str2.compareTo(str1)</a:t>
            </a:r>
            <a:r>
              <a:rPr lang="en-US" sz="2000" dirty="0">
                <a:latin typeface="Arial Narrow" charset="0"/>
              </a:rPr>
              <a:t>	 returns a </a:t>
            </a:r>
            <a:r>
              <a:rPr lang="en-US" sz="2000" dirty="0" smtClean="0">
                <a:latin typeface="Arial Narrow" charset="0"/>
              </a:rPr>
              <a:t>negative </a:t>
            </a:r>
            <a:r>
              <a:rPr lang="en-US" sz="2000" dirty="0" err="1" smtClean="0">
                <a:latin typeface="Arial Narrow" charset="0"/>
              </a:rPr>
              <a:t>int</a:t>
            </a:r>
            <a:r>
              <a:rPr lang="en-US" sz="2000" dirty="0" smtClean="0">
                <a:latin typeface="Arial Narrow" charset="0"/>
              </a:rPr>
              <a:t> (since "bar" &lt; "foo")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Courier New" charset="0"/>
              </a:rPr>
              <a:t>Integer</a:t>
            </a:r>
            <a:r>
              <a:rPr lang="en-US" sz="2000" dirty="0">
                <a:latin typeface="Arial Narrow" charset="0"/>
              </a:rPr>
              <a:t> implements the </a:t>
            </a:r>
            <a:r>
              <a:rPr lang="en-US" sz="1800" dirty="0">
                <a:latin typeface="Courier New" charset="0"/>
              </a:rPr>
              <a:t>Comparable&lt;Integer&gt;</a:t>
            </a:r>
            <a:r>
              <a:rPr lang="en-US" sz="2000" dirty="0">
                <a:latin typeface="Arial Narrow" charset="0"/>
              </a:rPr>
              <a:t> interface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 dirty="0" smtClean="0">
                <a:solidFill>
                  <a:srgbClr val="FF0033"/>
                </a:solidFill>
                <a:latin typeface="Courier New" charset="0"/>
              </a:rPr>
              <a:t>Integer num1 = 12;  Integer num2 = 23;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 dirty="0" smtClean="0">
                <a:solidFill>
                  <a:srgbClr val="FF0033"/>
                </a:solidFill>
                <a:latin typeface="Courier New" charset="0"/>
              </a:rPr>
              <a:t>num1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.compareTo(num2</a:t>
            </a:r>
            <a:r>
              <a:rPr lang="en-US" sz="1800" dirty="0" smtClean="0">
                <a:solidFill>
                  <a:srgbClr val="FF0033"/>
                </a:solidFill>
                <a:latin typeface="Courier New" charset="0"/>
              </a:rPr>
              <a:t>)	</a:t>
            </a:r>
            <a:r>
              <a:rPr lang="en-US" sz="2000" dirty="0">
                <a:latin typeface="Arial Narrow" charset="0"/>
              </a:rPr>
              <a:t>returns a </a:t>
            </a:r>
            <a:r>
              <a:rPr lang="en-US" sz="2000" dirty="0" smtClean="0">
                <a:latin typeface="Arial Narrow" charset="0"/>
              </a:rPr>
              <a:t>negative </a:t>
            </a:r>
            <a:r>
              <a:rPr lang="en-US" sz="2000" dirty="0" err="1" smtClean="0">
                <a:latin typeface="Arial Narrow" charset="0"/>
              </a:rPr>
              <a:t>int</a:t>
            </a:r>
            <a:r>
              <a:rPr lang="en-US" sz="2000" dirty="0" smtClean="0"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(since </a:t>
            </a:r>
            <a:r>
              <a:rPr lang="en-US" sz="2000" dirty="0" smtClean="0">
                <a:latin typeface="Arial Narrow" charset="0"/>
              </a:rPr>
              <a:t>12 &lt; 23)</a:t>
            </a:r>
            <a:endParaRPr lang="en-US" sz="2000" dirty="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num1.compareTo</a:t>
            </a:r>
            <a:r>
              <a:rPr lang="en-US" sz="1800" dirty="0" smtClean="0">
                <a:solidFill>
                  <a:srgbClr val="FF0033"/>
                </a:solidFill>
                <a:latin typeface="Courier New" charset="0"/>
              </a:rPr>
              <a:t>(num1)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	</a:t>
            </a:r>
            <a:r>
              <a:rPr lang="en-US" sz="2000" dirty="0">
                <a:latin typeface="Arial Narrow" charset="0"/>
              </a:rPr>
              <a:t>returns </a:t>
            </a:r>
            <a:r>
              <a:rPr lang="en-US" sz="2000" dirty="0" smtClean="0">
                <a:latin typeface="Arial Narrow" charset="0"/>
              </a:rPr>
              <a:t>0 (</a:t>
            </a:r>
            <a:r>
              <a:rPr lang="en-US" sz="2000" dirty="0">
                <a:latin typeface="Arial Narrow" charset="0"/>
              </a:rPr>
              <a:t>since 12 </a:t>
            </a:r>
            <a:r>
              <a:rPr lang="en-US" sz="2000" dirty="0" smtClean="0">
                <a:latin typeface="Arial Narrow" charset="0"/>
              </a:rPr>
              <a:t>== 12)</a:t>
            </a:r>
            <a:endParaRPr lang="en-US" sz="2000" dirty="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421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427F0DD-27F8-8648-98BF-ED565E8A6E9D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Implementing an interface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914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String and Integer class definitions specify that they are Comparable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"implements Comparable&lt;T&gt;" appears in the header for the class</a:t>
            </a: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1752600" y="2286000"/>
            <a:ext cx="5410200" cy="17541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public class String implements Comparable&lt;String&gt; {</a:t>
            </a:r>
          </a:p>
          <a:p>
            <a:r>
              <a:rPr lang="en-US" sz="1200" dirty="0">
                <a:latin typeface="Courier New" charset="0"/>
              </a:rPr>
              <a:t>    . . .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compareTo</a:t>
            </a:r>
            <a:r>
              <a:rPr lang="en-US" sz="1200" dirty="0">
                <a:latin typeface="Courier New" charset="0"/>
              </a:rPr>
              <a:t>(String other) {</a:t>
            </a:r>
          </a:p>
          <a:p>
            <a:r>
              <a:rPr lang="en-US" sz="1200" dirty="0">
                <a:latin typeface="Courier New" charset="0"/>
              </a:rPr>
              <a:t>        // code that returns either </a:t>
            </a:r>
            <a:r>
              <a:rPr lang="en-US" sz="1200" dirty="0" err="1" smtClean="0">
                <a:latin typeface="Courier New" charset="0"/>
              </a:rPr>
              <a:t>neg</a:t>
            </a:r>
            <a:r>
              <a:rPr lang="en-US" sz="1200" dirty="0" smtClean="0">
                <a:latin typeface="Courier New" charset="0"/>
              </a:rPr>
              <a:t>, 0, or </a:t>
            </a:r>
            <a:r>
              <a:rPr lang="en-US" sz="1200" dirty="0" err="1" smtClean="0">
                <a:latin typeface="Courier New" charset="0"/>
              </a:rPr>
              <a:t>pos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 err="1" smtClean="0">
                <a:latin typeface="Courier New" charset="0"/>
              </a:rPr>
              <a:t>int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. . .</a:t>
            </a:r>
          </a:p>
          <a:p>
            <a:r>
              <a:rPr lang="en-US" sz="1200" dirty="0">
                <a:latin typeface="Courier New" charset="0"/>
              </a:rPr>
              <a:t>}</a:t>
            </a:r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1752600" y="4681538"/>
            <a:ext cx="5410200" cy="17541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public class Integer implements Comparable&lt;Integer&gt; {</a:t>
            </a:r>
          </a:p>
          <a:p>
            <a:r>
              <a:rPr lang="en-US" sz="1200" dirty="0">
                <a:latin typeface="Courier New" charset="0"/>
              </a:rPr>
              <a:t>    . . .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compareTo</a:t>
            </a:r>
            <a:r>
              <a:rPr lang="en-US" sz="1200" dirty="0">
                <a:latin typeface="Courier New" charset="0"/>
              </a:rPr>
              <a:t>(Integer other) {</a:t>
            </a:r>
          </a:p>
          <a:p>
            <a:r>
              <a:rPr lang="en-US" sz="1200" dirty="0">
                <a:latin typeface="Courier New" charset="0"/>
              </a:rPr>
              <a:t>        // code that returns either </a:t>
            </a:r>
            <a:r>
              <a:rPr lang="en-US" sz="1200" dirty="0" err="1" smtClean="0">
                <a:latin typeface="Courier New" charset="0"/>
              </a:rPr>
              <a:t>neg</a:t>
            </a:r>
            <a:r>
              <a:rPr lang="en-US" sz="1200" dirty="0" smtClean="0">
                <a:latin typeface="Courier New" charset="0"/>
              </a:rPr>
              <a:t>, 0, or </a:t>
            </a:r>
            <a:r>
              <a:rPr lang="en-US" sz="1200" dirty="0" err="1" smtClean="0">
                <a:latin typeface="Courier New" charset="0"/>
              </a:rPr>
              <a:t>pos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 err="1" smtClean="0">
                <a:latin typeface="Courier New" charset="0"/>
              </a:rPr>
              <a:t>int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. . .</a:t>
            </a:r>
          </a:p>
          <a:p>
            <a:r>
              <a:rPr lang="en-US" sz="1200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55342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27BF8A8-6538-8445-B38A-321C9EFA0D57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Implementing an interface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2971800" cy="2667000"/>
          </a:xfrm>
        </p:spPr>
        <p:txBody>
          <a:bodyPr/>
          <a:lstStyle/>
          <a:p>
            <a:pPr marL="0" indent="4763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user-defined classes can similarly implement an 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interface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404813" lvl="1"/>
            <a:r>
              <a:rPr lang="en-US" dirty="0">
                <a:latin typeface="Arial Narrow" charset="0"/>
                <a:ea typeface="ＭＳ Ｐゴシック" charset="0"/>
              </a:rPr>
              <a:t>must add </a:t>
            </a:r>
          </a:p>
          <a:p>
            <a:pPr marL="404813"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"implements XXX" to </a:t>
            </a:r>
            <a:r>
              <a:rPr lang="en-US" dirty="0" smtClean="0">
                <a:latin typeface="Arial Narrow" charset="0"/>
                <a:ea typeface="ＭＳ Ｐゴシック" charset="0"/>
              </a:rPr>
              <a:t>header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404813" lvl="1"/>
            <a:r>
              <a:rPr lang="en-US" dirty="0">
                <a:latin typeface="Arial Narrow" charset="0"/>
                <a:ea typeface="ＭＳ Ｐゴシック" charset="0"/>
              </a:rPr>
              <a:t>must provide the required </a:t>
            </a:r>
            <a:r>
              <a:rPr lang="en-US" dirty="0" smtClean="0">
                <a:latin typeface="Arial Narrow" charset="0"/>
                <a:ea typeface="ＭＳ Ｐゴシック" charset="0"/>
              </a:rPr>
              <a:t>methods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3581400" y="1336675"/>
            <a:ext cx="5791200" cy="249299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 smtClean="0">
                <a:latin typeface="Courier New" charset="0"/>
              </a:rPr>
              <a:t>UFOsighting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implements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Comparable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&lt;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UFOsighting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&gt; </a:t>
            </a:r>
            <a:r>
              <a:rPr lang="en-US" sz="1200" dirty="0">
                <a:latin typeface="Courier New" charset="0"/>
              </a:rPr>
              <a:t>{</a:t>
            </a:r>
          </a:p>
          <a:p>
            <a:r>
              <a:rPr lang="en-US" sz="1200" dirty="0" smtClean="0">
                <a:latin typeface="Courier New" charset="0"/>
              </a:rPr>
              <a:t>  private </a:t>
            </a:r>
            <a:r>
              <a:rPr lang="en-US" sz="1200" dirty="0">
                <a:latin typeface="Courier New" charset="0"/>
              </a:rPr>
              <a:t>String date;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private </a:t>
            </a:r>
            <a:r>
              <a:rPr lang="en-US" sz="1200" dirty="0">
                <a:latin typeface="Courier New" charset="0"/>
              </a:rPr>
              <a:t>String state;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private </a:t>
            </a:r>
            <a:r>
              <a:rPr lang="en-US" sz="1200" dirty="0">
                <a:latin typeface="Courier New" charset="0"/>
              </a:rPr>
              <a:t>String city;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endParaRPr lang="en-US" sz="1200" dirty="0" smtClean="0">
              <a:latin typeface="Courier New" charset="0"/>
            </a:endParaRPr>
          </a:p>
          <a:p>
            <a:r>
              <a:rPr lang="en-US" sz="1200" dirty="0" smtClean="0">
                <a:latin typeface="Courier New" charset="0"/>
              </a:rPr>
              <a:t>  .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.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.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public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compareTo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UFOsighting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 other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) {</a:t>
            </a: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return 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this.date.compareTo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other.date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);</a:t>
            </a:r>
            <a:endParaRPr lang="en-US" sz="1200" dirty="0">
              <a:solidFill>
                <a:schemeClr val="tx2"/>
              </a:solidFill>
              <a:latin typeface="Courier New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}</a:t>
            </a:r>
          </a:p>
          <a:p>
            <a:r>
              <a:rPr lang="en-US" sz="1200" dirty="0" smtClean="0">
                <a:latin typeface="Courier New" charset="0"/>
              </a:rPr>
              <a:t>}</a:t>
            </a:r>
            <a:endParaRPr lang="en-US" sz="1200" dirty="0">
              <a:latin typeface="Courier New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581400" y="4212610"/>
            <a:ext cx="5791200" cy="286232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 smtClean="0">
                <a:latin typeface="Courier New" charset="0"/>
              </a:rPr>
              <a:t>UFOsighting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implements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Comparable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&lt;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UFOsighting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&gt; </a:t>
            </a:r>
            <a:r>
              <a:rPr lang="en-US" sz="1200" dirty="0">
                <a:latin typeface="Courier New" charset="0"/>
              </a:rPr>
              <a:t>{</a:t>
            </a:r>
          </a:p>
          <a:p>
            <a:r>
              <a:rPr lang="en-US" sz="1200" dirty="0" smtClean="0">
                <a:latin typeface="Courier New" charset="0"/>
              </a:rPr>
              <a:t>  private </a:t>
            </a:r>
            <a:r>
              <a:rPr lang="en-US" sz="1200" dirty="0">
                <a:latin typeface="Courier New" charset="0"/>
              </a:rPr>
              <a:t>String date;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private </a:t>
            </a:r>
            <a:r>
              <a:rPr lang="en-US" sz="1200" dirty="0">
                <a:latin typeface="Courier New" charset="0"/>
              </a:rPr>
              <a:t>String state;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private </a:t>
            </a:r>
            <a:r>
              <a:rPr lang="en-US" sz="1200" dirty="0">
                <a:latin typeface="Courier New" charset="0"/>
              </a:rPr>
              <a:t>String city;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endParaRPr lang="en-US" sz="1200" dirty="0" smtClean="0">
              <a:latin typeface="Courier New" charset="0"/>
            </a:endParaRPr>
          </a:p>
          <a:p>
            <a:r>
              <a:rPr lang="en-US" sz="1200" dirty="0" smtClean="0">
                <a:latin typeface="Courier New" charset="0"/>
              </a:rPr>
              <a:t>  .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.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.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public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</a:rPr>
              <a:t>compareTo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UFOsighting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 other</a:t>
            </a:r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) 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{</a:t>
            </a: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   String 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thisLoc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 = 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this.city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 + ", " + 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this.state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;</a:t>
            </a: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   String 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otherLoc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 = 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other.city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 + ", " + 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other.state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;</a:t>
            </a:r>
            <a:endParaRPr lang="en-US" sz="1200" dirty="0">
              <a:solidFill>
                <a:schemeClr val="tx2"/>
              </a:solidFill>
              <a:latin typeface="Courier New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return 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thisLoc.compareTo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(</a:t>
            </a:r>
            <a:r>
              <a:rPr lang="en-US" sz="1200" dirty="0" err="1" smtClean="0">
                <a:solidFill>
                  <a:schemeClr val="tx2"/>
                </a:solidFill>
                <a:latin typeface="Courier New" charset="0"/>
              </a:rPr>
              <a:t>otherLoc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</a:rPr>
              <a:t>);</a:t>
            </a:r>
            <a:endParaRPr lang="en-US" sz="1200" dirty="0">
              <a:solidFill>
                <a:schemeClr val="tx2"/>
              </a:solidFill>
              <a:latin typeface="Courier New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Courier New" charset="0"/>
              </a:rPr>
              <a:t>  }</a:t>
            </a:r>
          </a:p>
          <a:p>
            <a:r>
              <a:rPr lang="en-US" sz="1200" dirty="0" smtClean="0">
                <a:latin typeface="Courier New" charset="0"/>
              </a:rPr>
              <a:t>}</a:t>
            </a:r>
            <a:endParaRPr lang="en-US" sz="1200" dirty="0">
              <a:latin typeface="Courier New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33400" y="4114800"/>
            <a:ext cx="2971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9pPr>
          </a:lstStyle>
          <a:p>
            <a:pPr marL="461963" lvl="1" indent="-342900"/>
            <a:r>
              <a:rPr lang="en-US" dirty="0" smtClean="0">
                <a:latin typeface="Arial Narrow" charset="0"/>
                <a:ea typeface="ＭＳ Ｐゴシック" charset="0"/>
              </a:rPr>
              <a:t>via the </a:t>
            </a:r>
            <a:r>
              <a:rPr lang="en-US" dirty="0" err="1" smtClean="0">
                <a:latin typeface="Arial Narrow" charset="0"/>
                <a:ea typeface="ＭＳ Ｐゴシック" charset="0"/>
              </a:rPr>
              <a:t>compareTo</a:t>
            </a:r>
            <a:r>
              <a:rPr lang="en-US" dirty="0" smtClean="0">
                <a:latin typeface="Arial Narrow" charset="0"/>
                <a:ea typeface="ＭＳ Ｐゴシック" charset="0"/>
              </a:rPr>
              <a:t> method, you determine how objects of that class are sorted</a:t>
            </a:r>
          </a:p>
          <a:p>
            <a:pPr marL="461963" lvl="1" indent="-342900"/>
            <a:endParaRPr lang="en-US" dirty="0" smtClean="0">
              <a:latin typeface="Arial Narrow" charset="0"/>
              <a:ea typeface="ＭＳ Ｐゴシック" charset="0"/>
            </a:endParaRPr>
          </a:p>
          <a:p>
            <a:pPr marL="404813" lvl="1"/>
            <a:r>
              <a:rPr lang="en-US" dirty="0" smtClean="0">
                <a:latin typeface="Arial Narrow" charset="0"/>
                <a:ea typeface="ＭＳ Ｐゴシック" charset="0"/>
              </a:rPr>
              <a:t>could sort by date</a:t>
            </a:r>
          </a:p>
          <a:p>
            <a:pPr marL="404813" lvl="1"/>
            <a:endParaRPr lang="en-US" dirty="0">
              <a:latin typeface="Arial Narrow" charset="0"/>
              <a:ea typeface="ＭＳ Ｐゴシック" charset="0"/>
            </a:endParaRPr>
          </a:p>
          <a:p>
            <a:pPr marL="404813" lvl="1"/>
            <a:r>
              <a:rPr lang="en-US" dirty="0" smtClean="0">
                <a:latin typeface="Arial Narrow" charset="0"/>
                <a:ea typeface="ＭＳ Ｐゴシック" charset="0"/>
              </a:rPr>
              <a:t>could sort by </a:t>
            </a:r>
            <a:r>
              <a:rPr lang="en-US" dirty="0" err="1" smtClean="0">
                <a:latin typeface="Arial Narrow" charset="0"/>
                <a:ea typeface="ＭＳ Ｐゴシック" charset="0"/>
              </a:rPr>
              <a:t>city+state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401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F49EA6-0E14-324C-AAF6-840BE5793F4B}" type="slidenum">
              <a:rPr lang="en-US" sz="1400">
                <a:solidFill>
                  <a:schemeClr val="tx2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2133600" cy="990600"/>
          </a:xfrm>
        </p:spPr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Sorting sightings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3588" name="Text Box 4"/>
          <p:cNvSpPr txBox="1">
            <a:spLocks noChangeArrowheads="1"/>
          </p:cNvSpPr>
          <p:nvPr/>
        </p:nvSpPr>
        <p:spPr bwMode="auto">
          <a:xfrm>
            <a:off x="3352800" y="585618"/>
            <a:ext cx="6019800" cy="657718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 smtClean="0">
                <a:latin typeface="Courier New" charset="0"/>
              </a:rPr>
              <a:t>UFOlookup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>
                <a:latin typeface="Courier New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private 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</a:t>
            </a:r>
            <a:r>
              <a:rPr lang="en-US" sz="1200" dirty="0" err="1">
                <a:latin typeface="Courier New" charset="0"/>
              </a:rPr>
              <a:t>UFOsighting</a:t>
            </a:r>
            <a:r>
              <a:rPr lang="en-US" sz="1200" dirty="0">
                <a:latin typeface="Courier New" charset="0"/>
              </a:rPr>
              <a:t>&gt; sightings;</a:t>
            </a: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public </a:t>
            </a:r>
            <a:r>
              <a:rPr lang="en-US" sz="1200" dirty="0" err="1" smtClean="0">
                <a:latin typeface="Courier New" charset="0"/>
              </a:rPr>
              <a:t>UFOlookup</a:t>
            </a:r>
            <a:r>
              <a:rPr lang="en-US" sz="1200" dirty="0" smtClean="0">
                <a:latin typeface="Courier New" charset="0"/>
              </a:rPr>
              <a:t>(</a:t>
            </a:r>
            <a:r>
              <a:rPr lang="en-US" sz="1200" dirty="0">
                <a:latin typeface="Courier New" charset="0"/>
              </a:rPr>
              <a:t>String filename)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err="1">
                <a:latin typeface="Courier New" charset="0"/>
              </a:rPr>
              <a:t>this.sightings</a:t>
            </a:r>
            <a:r>
              <a:rPr lang="en-US" sz="1200" dirty="0">
                <a:latin typeface="Courier New" charset="0"/>
              </a:rPr>
              <a:t> = new 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</a:t>
            </a:r>
            <a:r>
              <a:rPr lang="en-US" sz="1200" dirty="0" err="1">
                <a:latin typeface="Courier New" charset="0"/>
              </a:rPr>
              <a:t>UFOsighting</a:t>
            </a:r>
            <a:r>
              <a:rPr lang="en-US" sz="1200" dirty="0">
                <a:latin typeface="Courier New" charset="0"/>
              </a:rPr>
              <a:t>&gt;();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try </a:t>
            </a:r>
            <a:r>
              <a:rPr lang="en-US" sz="1200" dirty="0">
                <a:latin typeface="Courier New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    Scanner </a:t>
            </a:r>
            <a:r>
              <a:rPr lang="en-US" sz="1200" dirty="0" err="1">
                <a:latin typeface="Courier New" charset="0"/>
              </a:rPr>
              <a:t>infile</a:t>
            </a:r>
            <a:r>
              <a:rPr lang="en-US" sz="1200" dirty="0">
                <a:latin typeface="Courier New" charset="0"/>
              </a:rPr>
              <a:t> = new Scanner(new File(filename));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	       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  while 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infile.hasNextLine</a:t>
            </a:r>
            <a:r>
              <a:rPr lang="en-US" sz="1200" dirty="0">
                <a:latin typeface="Courier New" charset="0"/>
              </a:rPr>
              <a:t>())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String date = </a:t>
            </a:r>
            <a:r>
              <a:rPr lang="en-US" sz="1200" dirty="0" err="1">
                <a:latin typeface="Courier New" charset="0"/>
              </a:rPr>
              <a:t>infile.next</a:t>
            </a:r>
            <a:r>
              <a:rPr lang="en-US" sz="1200" dirty="0"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String state = </a:t>
            </a:r>
            <a:r>
              <a:rPr lang="en-US" sz="1200" dirty="0" err="1">
                <a:latin typeface="Courier New" charset="0"/>
              </a:rPr>
              <a:t>infile.next</a:t>
            </a:r>
            <a:r>
              <a:rPr lang="en-US" sz="1200" dirty="0"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String city = </a:t>
            </a:r>
            <a:r>
              <a:rPr lang="en-US" sz="1200" dirty="0" err="1">
                <a:latin typeface="Courier New" charset="0"/>
              </a:rPr>
              <a:t>infile.nextLine</a:t>
            </a:r>
            <a:r>
              <a:rPr lang="en-US" sz="1200" dirty="0">
                <a:latin typeface="Courier New" charset="0"/>
              </a:rPr>
              <a:t>().trim();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UFOsighting</a:t>
            </a:r>
            <a:r>
              <a:rPr lang="en-US" sz="1200" dirty="0">
                <a:latin typeface="Courier New" charset="0"/>
              </a:rPr>
              <a:t> sight = new </a:t>
            </a:r>
            <a:r>
              <a:rPr lang="en-US" sz="1200" dirty="0" err="1">
                <a:latin typeface="Courier New" charset="0"/>
              </a:rPr>
              <a:t>UFOsighting</a:t>
            </a:r>
            <a:r>
              <a:rPr lang="en-US" sz="1200" dirty="0">
                <a:latin typeface="Courier New" charset="0"/>
              </a:rPr>
              <a:t>(date, state, city);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this.sightings.add</a:t>
            </a:r>
            <a:r>
              <a:rPr lang="en-US" sz="1200" dirty="0">
                <a:latin typeface="Courier New" charset="0"/>
              </a:rPr>
              <a:t>(sight);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  }</a:t>
            </a: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err="1" smtClean="0">
                <a:latin typeface="Courier New" charset="0"/>
              </a:rPr>
              <a:t>infile.close</a:t>
            </a:r>
            <a:r>
              <a:rPr lang="en-US" sz="1200" dirty="0">
                <a:latin typeface="Courier New" charset="0"/>
              </a:rPr>
              <a:t>()</a:t>
            </a:r>
            <a:r>
              <a:rPr lang="en-US" sz="1200" dirty="0" smtClean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 err="1" smtClean="0">
                <a:solidFill>
                  <a:srgbClr val="FF0000"/>
                </a:solidFill>
                <a:latin typeface="Courier New" charset="0"/>
              </a:rPr>
              <a:t>Collections.sort</a:t>
            </a:r>
            <a:r>
              <a:rPr lang="en-US" sz="1200" dirty="0" smtClean="0">
                <a:solidFill>
                  <a:srgbClr val="FF0000"/>
                </a:solidFill>
                <a:latin typeface="Courier New" charset="0"/>
              </a:rPr>
              <a:t>(</a:t>
            </a:r>
            <a:r>
              <a:rPr lang="en-US" sz="1200" dirty="0" err="1" smtClean="0">
                <a:solidFill>
                  <a:srgbClr val="FF0000"/>
                </a:solidFill>
                <a:latin typeface="Courier New" charset="0"/>
              </a:rPr>
              <a:t>this.sightings</a:t>
            </a:r>
            <a:r>
              <a:rPr lang="en-US" sz="1200" dirty="0" smtClean="0">
                <a:solidFill>
                  <a:srgbClr val="FF0000"/>
                </a:solidFill>
                <a:latin typeface="Courier New" charset="0"/>
              </a:rPr>
              <a:t>);</a:t>
            </a:r>
            <a:endParaRPr lang="en-US" sz="12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}</a:t>
            </a: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catch 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java.io.FileNotFoundException</a:t>
            </a:r>
            <a:r>
              <a:rPr lang="en-US" sz="1200" dirty="0">
                <a:latin typeface="Courier New" charset="0"/>
              </a:rPr>
              <a:t> e)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("No such file: " + filename);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}</a:t>
            </a: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}</a:t>
            </a: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public </a:t>
            </a:r>
            <a:r>
              <a:rPr lang="en-US" sz="1200" dirty="0">
                <a:latin typeface="Courier New" charset="0"/>
              </a:rPr>
              <a:t>void </a:t>
            </a:r>
            <a:r>
              <a:rPr lang="en-US" sz="1200" dirty="0" err="1">
                <a:latin typeface="Courier New" charset="0"/>
              </a:rPr>
              <a:t>showByState</a:t>
            </a:r>
            <a:r>
              <a:rPr lang="en-US" sz="1200" dirty="0">
                <a:latin typeface="Courier New" charset="0"/>
              </a:rPr>
              <a:t>(String state)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count = 0;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for (</a:t>
            </a:r>
            <a:r>
              <a:rPr lang="en-US" sz="1200" dirty="0" err="1">
                <a:latin typeface="Courier New" charset="0"/>
              </a:rPr>
              <a:t>UFOsighting</a:t>
            </a:r>
            <a:r>
              <a:rPr lang="en-US" sz="1200" dirty="0">
                <a:latin typeface="Courier New" charset="0"/>
              </a:rPr>
              <a:t> sight : </a:t>
            </a:r>
            <a:r>
              <a:rPr lang="en-US" sz="1200" dirty="0" err="1">
                <a:latin typeface="Courier New" charset="0"/>
              </a:rPr>
              <a:t>this.sightings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if (</a:t>
            </a:r>
            <a:r>
              <a:rPr lang="en-US" sz="1200" dirty="0" err="1">
                <a:latin typeface="Courier New" charset="0"/>
              </a:rPr>
              <a:t>sight.getState</a:t>
            </a:r>
            <a:r>
              <a:rPr lang="en-US" sz="1200" dirty="0">
                <a:latin typeface="Courier New" charset="0"/>
              </a:rPr>
              <a:t>().equals(state))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(sight);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>
                <a:latin typeface="Courier New" charset="0"/>
              </a:rPr>
              <a:t>count++;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("# of sightings = " + count);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</a:t>
            </a:r>
            <a:r>
              <a:rPr lang="en-US" sz="1200" dirty="0" smtClean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 smtClean="0">
                <a:latin typeface="Courier New" charset="0"/>
              </a:rPr>
              <a:t>  . . .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}</a:t>
            </a:r>
          </a:p>
        </p:txBody>
      </p:sp>
      <p:sp>
        <p:nvSpPr>
          <p:cNvPr id="323589" name="Text Box 5"/>
          <p:cNvSpPr txBox="1">
            <a:spLocks noChangeArrowheads="1"/>
          </p:cNvSpPr>
          <p:nvPr/>
        </p:nvSpPr>
        <p:spPr bwMode="auto">
          <a:xfrm>
            <a:off x="381000" y="1676400"/>
            <a:ext cx="2819400" cy="5401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accent2"/>
                </a:solidFill>
                <a:latin typeface="Courier New" charset="0"/>
              </a:rPr>
              <a:t>Collections.sort</a:t>
            </a:r>
            <a:r>
              <a:rPr lang="en-US" sz="18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is a static method that takes a </a:t>
            </a:r>
            <a:r>
              <a:rPr lang="en-US" dirty="0" smtClean="0">
                <a:solidFill>
                  <a:schemeClr val="accent2"/>
                </a:solidFill>
                <a:latin typeface="Arial Narrow" charset="0"/>
              </a:rPr>
              <a:t>list 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of</a:t>
            </a:r>
            <a:r>
              <a:rPr lang="en-US" sz="1800" dirty="0">
                <a:solidFill>
                  <a:schemeClr val="accent2"/>
                </a:solidFill>
                <a:latin typeface="Courier New" charset="0"/>
              </a:rPr>
              <a:t> Comparable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objects, so can now sort </a:t>
            </a:r>
            <a:r>
              <a:rPr lang="en-US" sz="1800" dirty="0" err="1" smtClean="0">
                <a:solidFill>
                  <a:schemeClr val="accent2"/>
                </a:solidFill>
                <a:latin typeface="Courier New" charset="0"/>
              </a:rPr>
              <a:t>UFOsightings</a:t>
            </a:r>
            <a:endParaRPr lang="en-US" sz="1800" dirty="0" smtClean="0">
              <a:solidFill>
                <a:schemeClr val="accent2"/>
              </a:solidFill>
              <a:latin typeface="Courier New" charset="0"/>
            </a:endParaRPr>
          </a:p>
          <a:p>
            <a:pPr>
              <a:spcBef>
                <a:spcPct val="50000"/>
              </a:spcBef>
            </a:pPr>
            <a:endParaRPr lang="en-US" sz="1800" dirty="0">
              <a:solidFill>
                <a:schemeClr val="accent2"/>
              </a:solidFill>
              <a:latin typeface="Courier New" charset="0"/>
            </a:endParaRPr>
          </a:p>
          <a:p>
            <a:pPr marL="346075" indent="-230188">
              <a:spcBef>
                <a:spcPct val="50000"/>
              </a:spcBef>
              <a:buFont typeface="Wingdings" charset="2"/>
              <a:buChar char="§"/>
            </a:pPr>
            <a:r>
              <a:rPr lang="en-US" sz="2000" dirty="0" smtClean="0">
                <a:latin typeface="Arial Narrow" charset="0"/>
              </a:rPr>
              <a:t>if </a:t>
            </a:r>
            <a:r>
              <a:rPr lang="en-US" sz="2000" dirty="0" err="1" smtClean="0">
                <a:latin typeface="Arial Narrow" charset="0"/>
              </a:rPr>
              <a:t>compareTo</a:t>
            </a:r>
            <a:r>
              <a:rPr lang="en-US" sz="2000" dirty="0" smtClean="0">
                <a:latin typeface="Arial Narrow" charset="0"/>
              </a:rPr>
              <a:t> uses date</a:t>
            </a:r>
            <a:r>
              <a:rPr lang="en-US" sz="2000" dirty="0">
                <a:latin typeface="Arial Narrow" charset="0"/>
              </a:rPr>
              <a:t>, then </a:t>
            </a:r>
            <a:r>
              <a:rPr lang="en-US" sz="2000" dirty="0" err="1" smtClean="0">
                <a:latin typeface="Arial Narrow" charset="0"/>
              </a:rPr>
              <a:t>showByState</a:t>
            </a:r>
            <a:r>
              <a:rPr lang="en-US" sz="2000" dirty="0" smtClean="0">
                <a:latin typeface="Arial Narrow" charset="0"/>
              </a:rPr>
              <a:t> will show all sightings from a state in chronological order</a:t>
            </a:r>
          </a:p>
          <a:p>
            <a:pPr marL="346075" indent="-230188">
              <a:spcBef>
                <a:spcPct val="50000"/>
              </a:spcBef>
              <a:buFont typeface="Wingdings" charset="2"/>
              <a:buChar char="§"/>
            </a:pPr>
            <a:r>
              <a:rPr lang="en-US" sz="2000" dirty="0" smtClean="0">
                <a:latin typeface="Arial Narrow" charset="0"/>
              </a:rPr>
              <a:t>if it uses </a:t>
            </a:r>
            <a:r>
              <a:rPr lang="en-US" sz="2000" dirty="0" err="1" smtClean="0">
                <a:latin typeface="Arial Narrow" charset="0"/>
              </a:rPr>
              <a:t>city+state</a:t>
            </a:r>
            <a:r>
              <a:rPr lang="en-US" sz="2000" dirty="0" smtClean="0">
                <a:latin typeface="Arial Narrow" charset="0"/>
              </a:rPr>
              <a:t>, then will show sightings in alphabetical order</a:t>
            </a:r>
            <a:endParaRPr lang="en-US" sz="2000" dirty="0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362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HW5: Extending </a:t>
            </a:r>
            <a:r>
              <a:rPr lang="en-US" dirty="0" err="1" smtClean="0"/>
              <a:t>CityStats</a:t>
            </a:r>
            <a:r>
              <a:rPr lang="en-US" dirty="0" smtClean="0"/>
              <a:t> &amp; </a:t>
            </a:r>
            <a:r>
              <a:rPr lang="en-US" dirty="0" err="1" smtClean="0"/>
              <a:t>CityLookup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4800600"/>
          </a:xfrm>
        </p:spPr>
        <p:txBody>
          <a:bodyPr/>
          <a:lstStyle/>
          <a:p>
            <a:pPr marL="0" indent="0"/>
            <a:r>
              <a:rPr lang="en-US" dirty="0" smtClean="0"/>
              <a:t>make </a:t>
            </a:r>
            <a:r>
              <a:rPr lang="en-US" dirty="0" err="1" smtClean="0"/>
              <a:t>CityStats</a:t>
            </a:r>
            <a:r>
              <a:rPr lang="en-US" dirty="0" smtClean="0"/>
              <a:t> Comparable by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adding to class header: </a:t>
            </a:r>
            <a:r>
              <a:rPr lang="en-US" sz="1800" dirty="0" smtClean="0">
                <a:latin typeface="Courier New"/>
                <a:cs typeface="Courier New"/>
              </a:rPr>
              <a:t>implements Comparable&lt;</a:t>
            </a:r>
            <a:r>
              <a:rPr lang="en-US" sz="1800" dirty="0" err="1" smtClean="0">
                <a:latin typeface="Courier New"/>
                <a:cs typeface="Courier New"/>
              </a:rPr>
              <a:t>CityStats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adding a </a:t>
            </a:r>
            <a:r>
              <a:rPr lang="en-US" sz="1800" dirty="0" err="1">
                <a:latin typeface="Courier New"/>
                <a:cs typeface="Courier New"/>
              </a:rPr>
              <a:t>compareTo</a:t>
            </a:r>
            <a:r>
              <a:rPr lang="en-US" dirty="0" smtClean="0"/>
              <a:t> method that returns </a:t>
            </a:r>
          </a:p>
          <a:p>
            <a:pPr marL="1257300" lvl="2" indent="-342900">
              <a:buFont typeface="Wingdings" charset="2"/>
              <a:buChar char="ü"/>
            </a:pPr>
            <a:r>
              <a:rPr lang="en-US" dirty="0" smtClean="0"/>
              <a:t>a negative </a:t>
            </a:r>
            <a:r>
              <a:rPr lang="en-US" dirty="0" err="1" smtClean="0"/>
              <a:t>int</a:t>
            </a:r>
            <a:r>
              <a:rPr lang="en-US" dirty="0" smtClean="0"/>
              <a:t> if the COLI of this object is &lt; the COLI of the parameter</a:t>
            </a:r>
          </a:p>
          <a:p>
            <a:pPr marL="1257300" lvl="2" indent="-342900">
              <a:buFont typeface="Wingdings" charset="2"/>
              <a:buChar char="ü"/>
            </a:pPr>
            <a:r>
              <a:rPr lang="en-US" dirty="0" smtClean="0"/>
              <a:t>0 if their COLI's are the same</a:t>
            </a:r>
          </a:p>
          <a:p>
            <a:pPr marL="1257300" lvl="2" indent="-342900">
              <a:buFont typeface="Wingdings" charset="2"/>
              <a:buChar char="ü"/>
            </a:pPr>
            <a:r>
              <a:rPr lang="en-US" dirty="0" smtClean="0"/>
              <a:t>a positive </a:t>
            </a:r>
            <a:r>
              <a:rPr lang="en-US" dirty="0" err="1" smtClean="0"/>
              <a:t>int</a:t>
            </a:r>
            <a:r>
              <a:rPr lang="en-US" dirty="0" smtClean="0"/>
              <a:t> if the COLI of this object is &gt; the COLI of the parameter</a:t>
            </a:r>
          </a:p>
          <a:p>
            <a:pPr marL="1257300" lvl="2" indent="-342900">
              <a:buFont typeface="Wingdings" charset="2"/>
              <a:buChar char="ü"/>
            </a:pPr>
            <a:endParaRPr lang="en-US" dirty="0"/>
          </a:p>
          <a:p>
            <a:pPr marL="114300" indent="0"/>
            <a:r>
              <a:rPr lang="en-US" dirty="0" smtClean="0"/>
              <a:t>modify </a:t>
            </a:r>
            <a:r>
              <a:rPr lang="en-US" dirty="0" err="1" smtClean="0"/>
              <a:t>CityLookup</a:t>
            </a:r>
            <a:r>
              <a:rPr lang="en-US" dirty="0" smtClean="0"/>
              <a:t> to take advantage</a:t>
            </a:r>
          </a:p>
          <a:p>
            <a:pPr marL="739775" lvl="1" indent="-292100"/>
            <a:r>
              <a:rPr lang="en-US" dirty="0" smtClean="0"/>
              <a:t>sort the list of </a:t>
            </a:r>
            <a:r>
              <a:rPr lang="en-US" sz="1800" dirty="0" err="1">
                <a:latin typeface="Courier New"/>
                <a:cs typeface="Courier New"/>
              </a:rPr>
              <a:t>CityStats</a:t>
            </a:r>
            <a:r>
              <a:rPr lang="en-US" dirty="0" smtClean="0"/>
              <a:t> in the constructor (so ordered by COLI)</a:t>
            </a:r>
          </a:p>
          <a:p>
            <a:pPr marL="739775" lvl="1" indent="-292100"/>
            <a:r>
              <a:rPr lang="en-US" dirty="0" smtClean="0"/>
              <a:t>add a </a:t>
            </a:r>
            <a:r>
              <a:rPr lang="en-US" sz="1800" dirty="0" err="1">
                <a:latin typeface="Courier New"/>
                <a:cs typeface="Courier New"/>
              </a:rPr>
              <a:t>lookupByRank</a:t>
            </a:r>
            <a:r>
              <a:rPr lang="en-US" dirty="0" smtClean="0"/>
              <a:t> method, which takes a rank and returns info on the city with that rank (positive rank means </a:t>
            </a:r>
            <a:r>
              <a:rPr lang="en-US" dirty="0" err="1" smtClean="0"/>
              <a:t>low</a:t>
            </a:r>
            <a:r>
              <a:rPr lang="en-US" dirty="0" err="1" smtClean="0">
                <a:sym typeface="Wingdings"/>
              </a:rPr>
              <a:t>high</a:t>
            </a:r>
            <a:r>
              <a:rPr lang="en-US" dirty="0" smtClean="0">
                <a:sym typeface="Wingdings"/>
              </a:rPr>
              <a:t>, negative rank means </a:t>
            </a:r>
            <a:r>
              <a:rPr lang="en-US" dirty="0" err="1" smtClean="0">
                <a:sym typeface="Wingdings"/>
              </a:rPr>
              <a:t>highlow</a:t>
            </a:r>
            <a:r>
              <a:rPr lang="en-US" dirty="0" smtClean="0">
                <a:sym typeface="Wingdings"/>
              </a:rPr>
              <a:t>)</a:t>
            </a:r>
            <a:endParaRPr lang="en-US" dirty="0" smtClean="0"/>
          </a:p>
          <a:p>
            <a:pPr marL="1139825" lvl="2" indent="-292100">
              <a:lnSpc>
                <a:spcPct val="100000"/>
              </a:lnSpc>
              <a:spcBef>
                <a:spcPts val="600"/>
              </a:spcBef>
            </a:pPr>
            <a:r>
              <a:rPr lang="en-US" sz="1200" kern="1200" dirty="0" err="1">
                <a:solidFill>
                  <a:schemeClr val="tx2"/>
                </a:solidFill>
                <a:latin typeface="Courier New"/>
                <a:ea typeface="ＭＳ Ｐゴシック" charset="0"/>
                <a:cs typeface="Courier New"/>
              </a:rPr>
              <a:t>cities.lookupByRank</a:t>
            </a:r>
            <a:r>
              <a:rPr lang="en-US" sz="1200" kern="1200" dirty="0">
                <a:solidFill>
                  <a:schemeClr val="tx2"/>
                </a:solidFill>
                <a:latin typeface="Courier New"/>
                <a:ea typeface="ＭＳ Ｐゴシック" charset="0"/>
                <a:cs typeface="Courier New"/>
              </a:rPr>
              <a:t>(1) </a:t>
            </a:r>
            <a:r>
              <a:rPr lang="en-US" sz="1200" kern="1200" dirty="0" smtClean="0">
                <a:solidFill>
                  <a:schemeClr val="tx2"/>
                </a:solidFill>
                <a:latin typeface="Courier New"/>
                <a:ea typeface="ＭＳ Ｐゴシック" charset="0"/>
                <a:cs typeface="Courier New"/>
              </a:rPr>
              <a:t> </a:t>
            </a:r>
            <a:r>
              <a:rPr lang="en-US" sz="1200" kern="1200" dirty="0" smtClean="0">
                <a:latin typeface="Courier New"/>
                <a:ea typeface="ＭＳ Ｐゴシック" charset="0"/>
                <a:cs typeface="Courier New"/>
                <a:sym typeface="Wingdings"/>
              </a:rPr>
              <a:t> "</a:t>
            </a:r>
            <a:r>
              <a:rPr lang="nl-NL" sz="1200" kern="1200" dirty="0" smtClean="0">
                <a:latin typeface="Courier New"/>
                <a:ea typeface="ＭＳ Ｐゴシック" charset="0"/>
                <a:cs typeface="Courier New"/>
                <a:sym typeface="Wingdings"/>
              </a:rPr>
              <a:t>1</a:t>
            </a:r>
            <a:r>
              <a:rPr lang="nl-NL" sz="1200" kern="1200" dirty="0">
                <a:latin typeface="Courier New"/>
                <a:ea typeface="ＭＳ Ｐゴシック" charset="0"/>
                <a:cs typeface="Courier New"/>
                <a:sym typeface="Wingdings"/>
              </a:rPr>
              <a:t>) Harlingen, TX: </a:t>
            </a:r>
            <a:r>
              <a:rPr lang="nl-NL" sz="1200" kern="1200" dirty="0" smtClean="0">
                <a:latin typeface="Courier New"/>
                <a:ea typeface="ＭＳ Ｐゴシック" charset="0"/>
                <a:cs typeface="Courier New"/>
                <a:sym typeface="Wingdings"/>
              </a:rPr>
              <a:t>82.9" </a:t>
            </a:r>
          </a:p>
          <a:p>
            <a:pPr marL="1139825" lvl="2" indent="-2921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200" kern="1200" dirty="0" err="1" smtClean="0">
                <a:solidFill>
                  <a:srgbClr val="FF0033"/>
                </a:solidFill>
                <a:latin typeface="Courier New"/>
                <a:ea typeface="ＭＳ Ｐゴシック" charset="0"/>
                <a:cs typeface="Courier New"/>
              </a:rPr>
              <a:t>cities.lookupByRank</a:t>
            </a:r>
            <a:r>
              <a:rPr lang="en-US" sz="1200" kern="1200" dirty="0" smtClean="0">
                <a:solidFill>
                  <a:srgbClr val="FF0033"/>
                </a:solidFill>
                <a:latin typeface="Courier New"/>
                <a:ea typeface="ＭＳ Ｐゴシック" charset="0"/>
                <a:cs typeface="Courier New"/>
              </a:rPr>
              <a:t>(-1</a:t>
            </a:r>
            <a:r>
              <a:rPr lang="en-US" sz="1200" kern="1200" dirty="0">
                <a:solidFill>
                  <a:srgbClr val="FF0033"/>
                </a:solidFill>
                <a:latin typeface="Courier New"/>
                <a:ea typeface="ＭＳ Ｐゴシック" charset="0"/>
                <a:cs typeface="Courier New"/>
              </a:rPr>
              <a:t>) </a:t>
            </a:r>
            <a:r>
              <a:rPr lang="en-US" sz="1200" kern="1200" dirty="0">
                <a:latin typeface="Courier New"/>
                <a:ea typeface="ＭＳ Ｐゴシック" charset="0"/>
                <a:cs typeface="Courier New"/>
                <a:sym typeface="Wingdings"/>
              </a:rPr>
              <a:t> </a:t>
            </a:r>
            <a:r>
              <a:rPr lang="en-US" sz="1200" kern="1200" dirty="0" smtClean="0">
                <a:latin typeface="Courier New"/>
                <a:ea typeface="ＭＳ Ｐゴシック" charset="0"/>
                <a:cs typeface="Courier New"/>
                <a:sym typeface="Wingdings"/>
              </a:rPr>
              <a:t>"</a:t>
            </a:r>
            <a:r>
              <a:rPr lang="de-DE" sz="1200" dirty="0" smtClean="0">
                <a:latin typeface="Courier New"/>
                <a:cs typeface="Courier New"/>
              </a:rPr>
              <a:t>334</a:t>
            </a:r>
            <a:r>
              <a:rPr lang="de-DE" sz="1200" dirty="0">
                <a:latin typeface="Courier New"/>
                <a:cs typeface="Courier New"/>
              </a:rPr>
              <a:t>) New York (Manhattan), NY: </a:t>
            </a:r>
            <a:r>
              <a:rPr lang="de-DE" sz="1200" dirty="0" smtClean="0">
                <a:latin typeface="Courier New"/>
                <a:cs typeface="Courier New"/>
              </a:rPr>
              <a:t>215.4"</a:t>
            </a:r>
            <a:endParaRPr lang="en-US" dirty="0" smtClean="0"/>
          </a:p>
          <a:p>
            <a:pPr marL="739775" lvl="1" indent="-292100"/>
            <a:r>
              <a:rPr lang="en-US" dirty="0" smtClean="0"/>
              <a:t>add </a:t>
            </a:r>
            <a:r>
              <a:rPr lang="en-US" sz="1800" dirty="0" err="1">
                <a:latin typeface="Courier New"/>
                <a:cs typeface="Courier New"/>
              </a:rPr>
              <a:t>showLowest</a:t>
            </a:r>
            <a:r>
              <a:rPr lang="en-US" dirty="0" smtClean="0"/>
              <a:t> and </a:t>
            </a:r>
            <a:r>
              <a:rPr lang="en-US" sz="1800" dirty="0" err="1">
                <a:latin typeface="Courier New"/>
                <a:cs typeface="Courier New"/>
              </a:rPr>
              <a:t>showHighest</a:t>
            </a:r>
            <a:r>
              <a:rPr lang="en-US" dirty="0" smtClean="0"/>
              <a:t> methods, which show the specified number of lowest or highest cities (by COLI)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9126-B49D-9644-B974-54E2A6C1F48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5918537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tx2"/>
                </a:solidFill>
                <a:latin typeface="Courier New"/>
                <a:cs typeface="Courier New"/>
              </a:rPr>
              <a:t>cities.showLowest</a:t>
            </a:r>
            <a:r>
              <a:rPr lang="en-US" sz="1200" dirty="0" smtClean="0">
                <a:solidFill>
                  <a:schemeClr val="tx2"/>
                </a:solidFill>
                <a:latin typeface="Courier New"/>
                <a:cs typeface="Courier New"/>
              </a:rPr>
              <a:t>(3)</a:t>
            </a:r>
            <a:r>
              <a:rPr lang="en-US" sz="1200" dirty="0">
                <a:solidFill>
                  <a:schemeClr val="tx2"/>
                </a:solidFill>
                <a:latin typeface="Courier New"/>
                <a:cs typeface="Courier New"/>
              </a:rPr>
              <a:t>	</a:t>
            </a:r>
          </a:p>
          <a:p>
            <a:r>
              <a:rPr lang="de-DE" sz="1200" dirty="0" smtClean="0">
                <a:latin typeface="Courier New"/>
                <a:cs typeface="Courier New"/>
              </a:rPr>
              <a:t>1) </a:t>
            </a:r>
            <a:r>
              <a:rPr lang="de-DE" sz="1200" dirty="0" err="1" smtClean="0">
                <a:latin typeface="Courier New"/>
                <a:cs typeface="Courier New"/>
              </a:rPr>
              <a:t>Harlingen</a:t>
            </a:r>
            <a:r>
              <a:rPr lang="de-DE" sz="1200" dirty="0">
                <a:latin typeface="Courier New"/>
                <a:cs typeface="Courier New"/>
              </a:rPr>
              <a:t>, TX: 82.9</a:t>
            </a:r>
          </a:p>
          <a:p>
            <a:r>
              <a:rPr lang="de-DE" sz="1200" dirty="0" smtClean="0">
                <a:latin typeface="Courier New"/>
                <a:cs typeface="Courier New"/>
              </a:rPr>
              <a:t>2) </a:t>
            </a:r>
            <a:r>
              <a:rPr lang="de-DE" sz="1200" dirty="0" err="1" smtClean="0">
                <a:latin typeface="Courier New"/>
                <a:cs typeface="Courier New"/>
              </a:rPr>
              <a:t>Pryor</a:t>
            </a:r>
            <a:r>
              <a:rPr lang="de-DE" sz="1200" dirty="0" smtClean="0">
                <a:latin typeface="Courier New"/>
                <a:cs typeface="Courier New"/>
              </a:rPr>
              <a:t> </a:t>
            </a:r>
            <a:r>
              <a:rPr lang="de-DE" sz="1200" dirty="0">
                <a:latin typeface="Courier New"/>
                <a:cs typeface="Courier New"/>
              </a:rPr>
              <a:t>Creek, OK: </a:t>
            </a:r>
            <a:r>
              <a:rPr lang="de-DE" sz="1200" dirty="0" smtClean="0">
                <a:latin typeface="Courier New"/>
                <a:cs typeface="Courier New"/>
              </a:rPr>
              <a:t>84.5</a:t>
            </a:r>
            <a:endParaRPr lang="de-DE" sz="1200" dirty="0">
              <a:latin typeface="Courier New"/>
              <a:cs typeface="Courier New"/>
            </a:endParaRPr>
          </a:p>
          <a:p>
            <a:r>
              <a:rPr lang="de-DE" sz="1200" dirty="0" smtClean="0">
                <a:latin typeface="Courier New"/>
                <a:cs typeface="Courier New"/>
              </a:rPr>
              <a:t>3</a:t>
            </a:r>
            <a:r>
              <a:rPr lang="de-DE" sz="1200" dirty="0">
                <a:latin typeface="Courier New"/>
                <a:cs typeface="Courier New"/>
              </a:rPr>
              <a:t>) McAllen, TX: 85.2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53000" y="5886271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chemeClr val="tx2"/>
                </a:solidFill>
                <a:latin typeface="Courier New"/>
                <a:cs typeface="Courier New"/>
              </a:rPr>
              <a:t>cities.showHighest</a:t>
            </a:r>
            <a:r>
              <a:rPr lang="en-US" sz="1200" dirty="0" smtClean="0">
                <a:solidFill>
                  <a:schemeClr val="tx2"/>
                </a:solidFill>
                <a:latin typeface="Courier New"/>
                <a:cs typeface="Courier New"/>
              </a:rPr>
              <a:t>(5)</a:t>
            </a:r>
            <a:r>
              <a:rPr lang="en-US" sz="1200" dirty="0">
                <a:solidFill>
                  <a:schemeClr val="tx2"/>
                </a:solidFill>
                <a:latin typeface="Courier New"/>
                <a:cs typeface="Courier New"/>
              </a:rPr>
              <a:t>	</a:t>
            </a:r>
          </a:p>
          <a:p>
            <a:r>
              <a:rPr lang="de-DE" sz="1200" dirty="0">
                <a:latin typeface="Courier New"/>
                <a:cs typeface="Courier New"/>
              </a:rPr>
              <a:t>334) New York (Manhattan), NY: 215.4</a:t>
            </a:r>
          </a:p>
          <a:p>
            <a:r>
              <a:rPr lang="de-DE" sz="1200" dirty="0" smtClean="0">
                <a:latin typeface="Courier New"/>
                <a:cs typeface="Courier New"/>
              </a:rPr>
              <a:t>333</a:t>
            </a:r>
            <a:r>
              <a:rPr lang="de-DE" sz="1200" dirty="0">
                <a:latin typeface="Courier New"/>
                <a:cs typeface="Courier New"/>
              </a:rPr>
              <a:t>) New York (Brooklyn), NY: 180.7</a:t>
            </a:r>
          </a:p>
          <a:p>
            <a:r>
              <a:rPr lang="de-DE" sz="1200" dirty="0" smtClean="0">
                <a:latin typeface="Courier New"/>
                <a:cs typeface="Courier New"/>
              </a:rPr>
              <a:t>332</a:t>
            </a:r>
            <a:r>
              <a:rPr lang="de-DE" sz="1200" dirty="0">
                <a:latin typeface="Courier New"/>
                <a:cs typeface="Courier New"/>
              </a:rPr>
              <a:t>) Honolulu, HI: 165.4</a:t>
            </a:r>
          </a:p>
          <a:p>
            <a:r>
              <a:rPr lang="de-DE" sz="1200" dirty="0" smtClean="0">
                <a:latin typeface="Courier New"/>
                <a:cs typeface="Courier New"/>
              </a:rPr>
              <a:t>331</a:t>
            </a:r>
            <a:r>
              <a:rPr lang="de-DE" sz="1200" dirty="0">
                <a:latin typeface="Courier New"/>
                <a:cs typeface="Courier New"/>
              </a:rPr>
              <a:t>) San Francisco, CA: 163.5</a:t>
            </a:r>
          </a:p>
          <a:p>
            <a:r>
              <a:rPr lang="de-DE" sz="1200" dirty="0" smtClean="0">
                <a:latin typeface="Courier New"/>
                <a:cs typeface="Courier New"/>
              </a:rPr>
              <a:t>330</a:t>
            </a:r>
            <a:r>
              <a:rPr lang="de-DE" sz="1200" dirty="0">
                <a:latin typeface="Courier New"/>
                <a:cs typeface="Courier New"/>
              </a:rPr>
              <a:t>) New York (Queens), NY: </a:t>
            </a:r>
            <a:r>
              <a:rPr lang="de-DE" sz="1200" dirty="0" smtClean="0">
                <a:latin typeface="Courier New"/>
                <a:cs typeface="Courier New"/>
              </a:rPr>
              <a:t>158.2</a:t>
            </a:r>
            <a:endParaRPr lang="de-DE" sz="12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753593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that the Comparable interface is generic</a:t>
            </a:r>
          </a:p>
          <a:p>
            <a:endParaRPr lang="en-US" dirty="0" smtClean="0"/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public interface Comparable&lt;T&gt; {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compareTo</a:t>
            </a:r>
            <a:r>
              <a:rPr lang="en-US" sz="1600" dirty="0">
                <a:latin typeface="Courier New" charset="0"/>
              </a:rPr>
              <a:t>(T other);</a:t>
            </a:r>
          </a:p>
          <a:p>
            <a:pPr lvl="1">
              <a:buNone/>
            </a:pPr>
            <a:r>
              <a:rPr lang="en-US" sz="1600" dirty="0" smtClean="0">
                <a:latin typeface="Courier New" charset="0"/>
              </a:rPr>
              <a:t>}</a:t>
            </a:r>
          </a:p>
          <a:p>
            <a:pPr lvl="1">
              <a:buNone/>
            </a:pPr>
            <a:endParaRPr lang="en-US" sz="1800" dirty="0">
              <a:latin typeface="Courier New" charset="0"/>
            </a:endParaRPr>
          </a:p>
          <a:p>
            <a:pPr lvl="1"/>
            <a:r>
              <a:rPr lang="en-US" dirty="0" smtClean="0"/>
              <a:t>T is a generic parameter that must be instantiated</a:t>
            </a:r>
          </a:p>
          <a:p>
            <a:pPr lvl="1"/>
            <a:endParaRPr lang="en-US" dirty="0"/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public </a:t>
            </a:r>
            <a:r>
              <a:rPr lang="en-US" sz="1600" dirty="0" smtClean="0">
                <a:latin typeface="Courier New" charset="0"/>
              </a:rPr>
              <a:t>class </a:t>
            </a:r>
            <a:r>
              <a:rPr lang="en-US" sz="1600" dirty="0" err="1" smtClean="0">
                <a:latin typeface="Courier New" charset="0"/>
              </a:rPr>
              <a:t>UFOsighting</a:t>
            </a:r>
            <a:r>
              <a:rPr lang="en-US" sz="1600" dirty="0" smtClean="0">
                <a:latin typeface="Courier New" charset="0"/>
              </a:rPr>
              <a:t> implements Comparable&lt;</a:t>
            </a:r>
            <a:r>
              <a:rPr lang="en-US" sz="1600" dirty="0" err="1" smtClean="0">
                <a:latin typeface="Courier New" charset="0"/>
              </a:rPr>
              <a:t>UFOsighting</a:t>
            </a:r>
            <a:r>
              <a:rPr lang="en-US" sz="1600" dirty="0" smtClean="0">
                <a:latin typeface="Courier New" charset="0"/>
              </a:rPr>
              <a:t>&gt; </a:t>
            </a:r>
            <a:r>
              <a:rPr lang="en-US" sz="1600" dirty="0">
                <a:latin typeface="Courier New" charset="0"/>
              </a:rPr>
              <a:t>{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 smtClean="0">
                <a:latin typeface="Courier New" charset="0"/>
              </a:rPr>
              <a:t>. . .</a:t>
            </a:r>
            <a:endParaRPr lang="en-US" sz="1600" dirty="0">
              <a:latin typeface="Courier New" charset="0"/>
            </a:endParaRPr>
          </a:p>
          <a:p>
            <a:pPr lvl="1">
              <a:buNone/>
            </a:pPr>
            <a:r>
              <a:rPr lang="en-US" sz="1600" dirty="0" smtClean="0">
                <a:latin typeface="Courier New" charset="0"/>
              </a:rPr>
              <a:t>}</a:t>
            </a:r>
          </a:p>
          <a:p>
            <a:pPr lvl="1">
              <a:buNone/>
            </a:pPr>
            <a:endParaRPr lang="en-US" sz="1600" dirty="0">
              <a:latin typeface="Courier New" charset="0"/>
            </a:endParaRP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public class </a:t>
            </a:r>
            <a:r>
              <a:rPr lang="en-US" sz="1600" dirty="0" err="1" smtClean="0">
                <a:latin typeface="Courier New" charset="0"/>
              </a:rPr>
              <a:t>CityStats</a:t>
            </a:r>
            <a:r>
              <a:rPr lang="en-US" sz="1600" dirty="0" smtClean="0"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implements Comparable</a:t>
            </a:r>
            <a:r>
              <a:rPr lang="en-US" sz="1600" dirty="0" smtClean="0">
                <a:latin typeface="Courier New" charset="0"/>
              </a:rPr>
              <a:t>&lt;</a:t>
            </a:r>
            <a:r>
              <a:rPr lang="en-US" sz="1600" dirty="0" err="1" smtClean="0">
                <a:latin typeface="Courier New" charset="0"/>
              </a:rPr>
              <a:t>CityStats</a:t>
            </a:r>
            <a:r>
              <a:rPr lang="en-US" sz="1600" dirty="0" smtClean="0">
                <a:latin typeface="Courier New" charset="0"/>
              </a:rPr>
              <a:t>&gt; </a:t>
            </a:r>
            <a:r>
              <a:rPr lang="en-US" sz="1600" dirty="0">
                <a:latin typeface="Courier New" charset="0"/>
              </a:rPr>
              <a:t>{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    . . .</a:t>
            </a:r>
          </a:p>
          <a:p>
            <a:pPr lvl="1">
              <a:buNone/>
            </a:pPr>
            <a:r>
              <a:rPr lang="en-US" sz="1600" dirty="0">
                <a:latin typeface="Courier New" charset="0"/>
              </a:rPr>
              <a:t>}</a:t>
            </a:r>
          </a:p>
          <a:p>
            <a:pPr lvl="1">
              <a:buNone/>
            </a:pPr>
            <a:endParaRPr lang="en-US" sz="1600" dirty="0" smtClean="0">
              <a:latin typeface="Courier New" charset="0"/>
            </a:endParaRPr>
          </a:p>
          <a:p>
            <a:pPr lvl="1">
              <a:buNone/>
            </a:pPr>
            <a:endParaRPr lang="en-US" sz="1600" dirty="0">
              <a:latin typeface="Courier New" charset="0"/>
            </a:endParaRPr>
          </a:p>
          <a:p>
            <a:pPr lvl="1"/>
            <a:r>
              <a:rPr lang="en-US" dirty="0" smtClean="0"/>
              <a:t>when the generic is instantiated, the specified value replaces the parameter in the code (e.g., </a:t>
            </a:r>
            <a:r>
              <a:rPr lang="en-US" dirty="0" err="1" smtClean="0"/>
              <a:t>UFOsighting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T or </a:t>
            </a:r>
            <a:r>
              <a:rPr lang="en-US" dirty="0" err="1" smtClean="0">
                <a:sym typeface="Wingdings"/>
              </a:rPr>
              <a:t>CityStats</a:t>
            </a:r>
            <a:r>
              <a:rPr lang="en-US" dirty="0" smtClean="0">
                <a:sym typeface="Wingdings"/>
              </a:rPr>
              <a:t>  T)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59126-B49D-9644-B974-54E2A6C1F48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3403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4889</TotalTime>
  <Words>2935</Words>
  <Application>Microsoft Macintosh PowerPoint</Application>
  <PresentationFormat>Custom</PresentationFormat>
  <Paragraphs>621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Blank Presentation</vt:lpstr>
      <vt:lpstr>PowerPoint Presentation</vt:lpstr>
      <vt:lpstr>Collections utilities</vt:lpstr>
      <vt:lpstr>Interfaces</vt:lpstr>
      <vt:lpstr>Comparable interface</vt:lpstr>
      <vt:lpstr>Implementing an interface</vt:lpstr>
      <vt:lpstr>Implementing an interface</vt:lpstr>
      <vt:lpstr>Sorting sightings</vt:lpstr>
      <vt:lpstr>HW5: Extending CityStats &amp; CityLookup</vt:lpstr>
      <vt:lpstr>Generics</vt:lpstr>
      <vt:lpstr>Generic classes</vt:lpstr>
      <vt:lpstr>Generic methods</vt:lpstr>
      <vt:lpstr>Collections.sort</vt:lpstr>
      <vt:lpstr>Interfaces for code reuse</vt:lpstr>
      <vt:lpstr>Grade interface</vt:lpstr>
      <vt:lpstr>Polymorphism</vt:lpstr>
      <vt:lpstr>Grade interface</vt:lpstr>
      <vt:lpstr>Interface restrictions</vt:lpstr>
      <vt:lpstr>Polymorphism (cont.)</vt:lpstr>
      <vt:lpstr>Gradebook</vt:lpstr>
      <vt:lpstr>List interface</vt:lpstr>
      <vt:lpstr>Example: Dictionary</vt:lpstr>
      <vt:lpstr>Collections class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David Reed</cp:lastModifiedBy>
  <cp:revision>120</cp:revision>
  <cp:lastPrinted>2017-11-03T13:15:39Z</cp:lastPrinted>
  <dcterms:created xsi:type="dcterms:W3CDTF">2013-04-16T16:20:47Z</dcterms:created>
  <dcterms:modified xsi:type="dcterms:W3CDTF">2017-11-08T16:20:50Z</dcterms:modified>
</cp:coreProperties>
</file>