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509" r:id="rId3"/>
    <p:sldId id="487" r:id="rId4"/>
    <p:sldId id="492" r:id="rId5"/>
    <p:sldId id="510" r:id="rId6"/>
    <p:sldId id="497" r:id="rId7"/>
    <p:sldId id="488" r:id="rId8"/>
    <p:sldId id="494" r:id="rId9"/>
    <p:sldId id="493" r:id="rId10"/>
    <p:sldId id="498" r:id="rId11"/>
    <p:sldId id="499" r:id="rId12"/>
    <p:sldId id="500" r:id="rId13"/>
    <p:sldId id="501" r:id="rId14"/>
    <p:sldId id="496" r:id="rId15"/>
    <p:sldId id="490" r:id="rId16"/>
    <p:sldId id="495" r:id="rId17"/>
    <p:sldId id="502" r:id="rId18"/>
    <p:sldId id="511" r:id="rId19"/>
    <p:sldId id="512" r:id="rId20"/>
    <p:sldId id="513" r:id="rId21"/>
    <p:sldId id="503" r:id="rId22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20" y="-192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5EFD226E-0994-144E-B654-E3BD26F671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4299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89050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ＭＳ Ｐゴシック" pitchFamily="-8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1AC8A9F4-512F-A643-B88D-091138C22F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448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8BB49B-6496-CA49-8DF5-7959FAB8CA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66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539240-EDB2-2649-BA90-4F5FDFA3C3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595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A23ADC-184C-4B47-B6A6-F237BDC847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266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CF681C-0644-F245-98B9-522DC3612B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501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0272D1-15D0-BF4F-9B2D-ADCBFCEFE08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54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9A2D42-D6F9-2544-B7BA-18F3BCAC6B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456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67C1D9-17F1-754E-B271-B7E39B7DDE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1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E3D52E-94BB-FF4A-9FCE-F10E352876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73A5F7-3789-2940-8570-7DC16814D4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32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D90F05-517C-1F46-826B-C88D59661B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80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7C3B87-095B-5E47-BE83-1FCE94F192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440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fld id="{EAECB4DD-C80B-084D-A169-725BA2ECDC0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pitchFamily="-84" charset="-128"/>
          <a:cs typeface="ＭＳ Ｐゴシック" pitchFamily="-8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pitchFamily="-84" charset="-128"/>
          <a:cs typeface="ＭＳ Ｐゴシック" pitchFamily="-84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pitchFamily="-84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8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3E4E77D-BD2D-BC47-8191-F3D63AA9F84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7" name="Rectangle 12"/>
          <p:cNvSpPr>
            <a:spLocks noChangeArrowheads="1"/>
          </p:cNvSpPr>
          <p:nvPr/>
        </p:nvSpPr>
        <p:spPr bwMode="auto">
          <a:xfrm>
            <a:off x="720725" y="427038"/>
            <a:ext cx="8159750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222: Object-Oriented Programming</a:t>
            </a:r>
            <a:br>
              <a:rPr lang="en-US" sz="3200" dirty="0">
                <a:solidFill>
                  <a:srgbClr val="FF0033"/>
                </a:solidFill>
                <a:latin typeface="Arial Narrow" charset="0"/>
              </a:rPr>
            </a:br>
            <a:r>
              <a:rPr lang="en-US" dirty="0">
                <a:solidFill>
                  <a:srgbClr val="FF0033"/>
                </a:solidFill>
                <a:latin typeface="Arial Narrow" charset="0"/>
              </a:rPr>
              <a:t/>
            </a:r>
            <a:br>
              <a:rPr lang="en-US" dirty="0">
                <a:solidFill>
                  <a:srgbClr val="FF0033"/>
                </a:solidFill>
                <a:latin typeface="Arial Narrow" charset="0"/>
              </a:rPr>
            </a:br>
            <a:r>
              <a:rPr lang="en-US" sz="3200" dirty="0" smtClean="0">
                <a:solidFill>
                  <a:srgbClr val="FF0033"/>
                </a:solidFill>
                <a:latin typeface="Arial Narrow" charset="0"/>
              </a:rPr>
              <a:t>Fall 2017</a:t>
            </a:r>
            <a:endParaRPr lang="en-US" sz="32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8" name="Rectangle 13"/>
          <p:cNvSpPr>
            <a:spLocks noChangeArrowheads="1"/>
          </p:cNvSpPr>
          <p:nvPr/>
        </p:nvSpPr>
        <p:spPr bwMode="auto">
          <a:xfrm>
            <a:off x="1219200" y="3048000"/>
            <a:ext cx="7086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latin typeface="Arial Narrow" charset="0"/>
              </a:rPr>
              <a:t>Inheritance &amp; polymorphism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smtClean="0">
                <a:latin typeface="Arial Narrow" charset="0"/>
              </a:rPr>
              <a:t>inheritance, derived classes</a:t>
            </a: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inheriting fields &amp; methods, overriding fields and methods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smtClean="0">
                <a:latin typeface="Arial Narrow" charset="0"/>
              </a:rPr>
              <a:t>IS</a:t>
            </a:r>
            <a:r>
              <a:rPr lang="en-US" sz="2000" dirty="0">
                <a:latin typeface="Arial Narrow" charset="0"/>
              </a:rPr>
              <a:t>-A relationship, polymorphism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super methods, super constructor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err="1" smtClean="0">
                <a:latin typeface="Arial Narrow" charset="0"/>
              </a:rPr>
              <a:t>instanceof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 err="1" smtClean="0">
                <a:latin typeface="Arial Narrow" charset="0"/>
              </a:rPr>
              <a:t>downcasting</a:t>
            </a:r>
            <a:endParaRPr lang="en-US" sz="2000" dirty="0" smtClean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smtClean="0">
                <a:latin typeface="Arial Narrow" charset="0"/>
              </a:rPr>
              <a:t>examples: </a:t>
            </a:r>
            <a:r>
              <a:rPr lang="en-US" sz="2000" dirty="0" err="1" smtClean="0">
                <a:latin typeface="Arial Narrow" charset="0"/>
              </a:rPr>
              <a:t>ColoredDie</a:t>
            </a:r>
            <a:r>
              <a:rPr lang="en-US" sz="2000" dirty="0" smtClean="0">
                <a:latin typeface="Arial Narrow" charset="0"/>
              </a:rPr>
              <a:t>, </a:t>
            </a:r>
            <a:r>
              <a:rPr lang="en-US" sz="2000" dirty="0" err="1" smtClean="0">
                <a:latin typeface="Arial Narrow" charset="0"/>
              </a:rPr>
              <a:t>SortedArrayList</a:t>
            </a: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AC8B9EB-2AFE-BE45-8426-E6EEDCB69C3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Interfaces &amp; inheritance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recall that with interfaces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can have multiple classes that implement the same interface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can use a variable of the interface type to refer to any object that implements it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sz="1400">
                <a:latin typeface="Courier New" charset="0"/>
                <a:ea typeface="ＭＳ Ｐゴシック" charset="0"/>
              </a:rPr>
              <a:t>List&lt;String&gt; words1 = new ArrayList&lt;String&gt;();</a:t>
            </a:r>
          </a:p>
          <a:p>
            <a:pPr lvl="2">
              <a:lnSpc>
                <a:spcPct val="70000"/>
              </a:lnSpc>
            </a:pPr>
            <a:r>
              <a:rPr lang="en-US" sz="1400">
                <a:latin typeface="Courier New" charset="0"/>
                <a:ea typeface="ＭＳ Ｐゴシック" charset="0"/>
              </a:rPr>
              <a:t>List&lt;String&gt; words2 = new LinkedList&lt;String&gt;();</a:t>
            </a:r>
          </a:p>
          <a:p>
            <a:pPr lvl="2">
              <a:lnSpc>
                <a:spcPct val="70000"/>
              </a:lnSpc>
            </a:pPr>
            <a:endParaRPr lang="en-US" sz="1400">
              <a:latin typeface="Courier Ne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can use the interface type for a parameter, pass any object that implements it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sz="1400">
                <a:latin typeface="Courier New" charset="0"/>
                <a:ea typeface="ＭＳ Ｐゴシック" charset="0"/>
              </a:rPr>
              <a:t>public void DoSomething(List&lt;String&gt; words) {</a:t>
            </a:r>
          </a:p>
          <a:p>
            <a:pPr lvl="2">
              <a:lnSpc>
                <a:spcPct val="70000"/>
              </a:lnSpc>
            </a:pPr>
            <a:r>
              <a:rPr lang="en-US" sz="1400">
                <a:latin typeface="Courier New" charset="0"/>
                <a:ea typeface="ＭＳ Ｐゴシック" charset="0"/>
              </a:rPr>
              <a:t>  . . .</a:t>
            </a:r>
          </a:p>
          <a:p>
            <a:pPr lvl="2">
              <a:lnSpc>
                <a:spcPct val="70000"/>
              </a:lnSpc>
            </a:pPr>
            <a:r>
              <a:rPr lang="en-US" sz="1400">
                <a:latin typeface="Courier New" charset="0"/>
                <a:ea typeface="ＭＳ Ｐゴシック" charset="0"/>
              </a:rPr>
              <a:t>}</a:t>
            </a:r>
          </a:p>
          <a:p>
            <a:pPr lvl="2">
              <a:lnSpc>
                <a:spcPct val="70000"/>
              </a:lnSpc>
            </a:pPr>
            <a:endParaRPr lang="en-US" sz="1400">
              <a:latin typeface="Courier Ne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sz="1400">
                <a:latin typeface="Courier New" charset="0"/>
                <a:ea typeface="ＭＳ Ｐゴシック" charset="0"/>
              </a:rPr>
              <a:t>---------------------------------------------</a:t>
            </a:r>
          </a:p>
          <a:p>
            <a:pPr lvl="2">
              <a:lnSpc>
                <a:spcPct val="70000"/>
              </a:lnSpc>
            </a:pPr>
            <a:endParaRPr lang="en-US" sz="1400">
              <a:latin typeface="Courier Ne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sz="1400">
                <a:latin typeface="Courier New" charset="0"/>
                <a:ea typeface="ＭＳ Ｐゴシック" charset="0"/>
              </a:rPr>
              <a:t>DoSomething(words1);</a:t>
            </a:r>
          </a:p>
          <a:p>
            <a:pPr lvl="2">
              <a:lnSpc>
                <a:spcPct val="70000"/>
              </a:lnSpc>
            </a:pPr>
            <a:endParaRPr lang="en-US" sz="1400">
              <a:latin typeface="Courier Ne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sz="1400">
                <a:latin typeface="Courier New" charset="0"/>
                <a:ea typeface="ＭＳ Ｐゴシック" charset="0"/>
              </a:rPr>
              <a:t>DoSomething(words2);		</a:t>
            </a:r>
          </a:p>
          <a:p>
            <a:pPr lvl="2">
              <a:lnSpc>
                <a:spcPct val="70000"/>
              </a:lnSpc>
            </a:pPr>
            <a:endParaRPr lang="en-US" sz="1400">
              <a:latin typeface="Courier Ne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endParaRPr lang="en-US" sz="1400"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same capability holds with inheritance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could assign a SavingsAccount object to a variable of type BankAccount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could pass a CheckingAccount object to a method with a BankAccount parameter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1D136FE-DBC3-E846-A36C-C96C7AFF45A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IS-A relationship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305800" cy="19812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IS-A relationship holds when inheriting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an object of the derived class is still an object of the parent class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anywhere an object of the parent class is expected, can provide a derived object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consider a real-world example of inheritance: animal classification</a:t>
            </a:r>
          </a:p>
        </p:txBody>
      </p:sp>
      <p:grpSp>
        <p:nvGrpSpPr>
          <p:cNvPr id="24581" name="Group 6"/>
          <p:cNvGrpSpPr>
            <a:grpSpLocks noChangeAspect="1"/>
          </p:cNvGrpSpPr>
          <p:nvPr/>
        </p:nvGrpSpPr>
        <p:grpSpPr bwMode="auto">
          <a:xfrm>
            <a:off x="2133600" y="3581400"/>
            <a:ext cx="5105400" cy="2971800"/>
            <a:chOff x="1298" y="1440"/>
            <a:chExt cx="6905" cy="1152"/>
          </a:xfrm>
        </p:grpSpPr>
        <p:sp>
          <p:nvSpPr>
            <p:cNvPr id="24582" name="AutoShape 5"/>
            <p:cNvSpPr>
              <a:spLocks noChangeAspect="1" noChangeArrowheads="1" noTextEdit="1"/>
            </p:cNvSpPr>
            <p:nvPr/>
          </p:nvSpPr>
          <p:spPr bwMode="auto">
            <a:xfrm>
              <a:off x="1298" y="1440"/>
              <a:ext cx="6905" cy="1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24583" name="_s339996"/>
            <p:cNvCxnSpPr>
              <a:cxnSpLocks noChangeShapeType="1"/>
              <a:stCxn id="24603" idx="0"/>
              <a:endCxn id="24595" idx="2"/>
            </p:cNvCxnSpPr>
            <p:nvPr/>
          </p:nvCxnSpPr>
          <p:spPr bwMode="auto">
            <a:xfrm rot="5400000" flipH="1">
              <a:off x="5184" y="1728"/>
              <a:ext cx="144" cy="1007"/>
            </a:xfrm>
            <a:prstGeom prst="bentConnector3">
              <a:avLst>
                <a:gd name="adj1" fmla="val 27907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84" name="_s339994"/>
            <p:cNvCxnSpPr>
              <a:cxnSpLocks noChangeShapeType="1"/>
              <a:stCxn id="24602" idx="0"/>
              <a:endCxn id="24594" idx="2"/>
            </p:cNvCxnSpPr>
            <p:nvPr/>
          </p:nvCxnSpPr>
          <p:spPr bwMode="auto">
            <a:xfrm rot="5400000" flipH="1">
              <a:off x="2413" y="1981"/>
              <a:ext cx="144" cy="502"/>
            </a:xfrm>
            <a:prstGeom prst="bentConnector3">
              <a:avLst>
                <a:gd name="adj1" fmla="val 27907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85" name="_s339992"/>
            <p:cNvCxnSpPr>
              <a:cxnSpLocks noChangeShapeType="1"/>
              <a:stCxn id="24601" idx="0"/>
              <a:endCxn id="24596" idx="2"/>
            </p:cNvCxnSpPr>
            <p:nvPr/>
          </p:nvCxnSpPr>
          <p:spPr bwMode="auto">
            <a:xfrm rot="5400000" flipH="1">
              <a:off x="7449" y="1981"/>
              <a:ext cx="144" cy="502"/>
            </a:xfrm>
            <a:prstGeom prst="bentConnector3">
              <a:avLst>
                <a:gd name="adj1" fmla="val 27907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86" name="_s339990"/>
            <p:cNvCxnSpPr>
              <a:cxnSpLocks noChangeShapeType="1"/>
              <a:stCxn id="24600" idx="0"/>
              <a:endCxn id="24596" idx="2"/>
            </p:cNvCxnSpPr>
            <p:nvPr/>
          </p:nvCxnSpPr>
          <p:spPr bwMode="auto">
            <a:xfrm rot="-5400000">
              <a:off x="6946" y="1979"/>
              <a:ext cx="144" cy="505"/>
            </a:xfrm>
            <a:prstGeom prst="bentConnector3">
              <a:avLst>
                <a:gd name="adj1" fmla="val 27907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87" name="_s339988"/>
            <p:cNvCxnSpPr>
              <a:cxnSpLocks noChangeShapeType="1"/>
              <a:stCxn id="24599" idx="0"/>
              <a:endCxn id="24595" idx="2"/>
            </p:cNvCxnSpPr>
            <p:nvPr/>
          </p:nvCxnSpPr>
          <p:spPr bwMode="auto">
            <a:xfrm rot="-5400000">
              <a:off x="4681" y="2231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88" name="_s339986"/>
            <p:cNvCxnSpPr>
              <a:cxnSpLocks noChangeShapeType="1"/>
              <a:stCxn id="24598" idx="0"/>
              <a:endCxn id="24595" idx="2"/>
            </p:cNvCxnSpPr>
            <p:nvPr/>
          </p:nvCxnSpPr>
          <p:spPr bwMode="auto">
            <a:xfrm rot="-5400000">
              <a:off x="4176" y="1728"/>
              <a:ext cx="144" cy="1008"/>
            </a:xfrm>
            <a:prstGeom prst="bentConnector3">
              <a:avLst>
                <a:gd name="adj1" fmla="val 27907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89" name="_s339984"/>
            <p:cNvCxnSpPr>
              <a:cxnSpLocks noChangeShapeType="1"/>
              <a:stCxn id="24597" idx="0"/>
              <a:endCxn id="24594" idx="2"/>
            </p:cNvCxnSpPr>
            <p:nvPr/>
          </p:nvCxnSpPr>
          <p:spPr bwMode="auto">
            <a:xfrm rot="-5400000">
              <a:off x="1911" y="1980"/>
              <a:ext cx="144" cy="503"/>
            </a:xfrm>
            <a:prstGeom prst="bentConnector3">
              <a:avLst>
                <a:gd name="adj1" fmla="val 27907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0" name="_s339981"/>
            <p:cNvCxnSpPr>
              <a:cxnSpLocks noChangeShapeType="1"/>
              <a:stCxn id="24596" idx="0"/>
              <a:endCxn id="24593" idx="2"/>
            </p:cNvCxnSpPr>
            <p:nvPr/>
          </p:nvCxnSpPr>
          <p:spPr bwMode="auto">
            <a:xfrm rot="5400000" flipH="1">
              <a:off x="5939" y="541"/>
              <a:ext cx="144" cy="2518"/>
            </a:xfrm>
            <a:prstGeom prst="bentConnector3">
              <a:avLst>
                <a:gd name="adj1" fmla="val 27907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1" name="_s339980"/>
            <p:cNvCxnSpPr>
              <a:cxnSpLocks noChangeShapeType="1"/>
              <a:stCxn id="24595" idx="0"/>
              <a:endCxn id="24593" idx="2"/>
            </p:cNvCxnSpPr>
            <p:nvPr/>
          </p:nvCxnSpPr>
          <p:spPr bwMode="auto">
            <a:xfrm rot="-5400000">
              <a:off x="4681" y="1799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592" name="_s339979"/>
            <p:cNvCxnSpPr>
              <a:cxnSpLocks noChangeShapeType="1"/>
              <a:stCxn id="24594" idx="0"/>
              <a:endCxn id="24593" idx="2"/>
            </p:cNvCxnSpPr>
            <p:nvPr/>
          </p:nvCxnSpPr>
          <p:spPr bwMode="auto">
            <a:xfrm rot="-5400000">
              <a:off x="3421" y="541"/>
              <a:ext cx="144" cy="2518"/>
            </a:xfrm>
            <a:prstGeom prst="bentConnector3">
              <a:avLst>
                <a:gd name="adj1" fmla="val 27907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593" name="_s339975"/>
            <p:cNvSpPr>
              <a:spLocks noChangeArrowheads="1"/>
            </p:cNvSpPr>
            <p:nvPr/>
          </p:nvSpPr>
          <p:spPr bwMode="auto">
            <a:xfrm>
              <a:off x="4318" y="1440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n-US" sz="1100"/>
                <a:t>ANIMAL</a:t>
              </a:r>
            </a:p>
          </p:txBody>
        </p:sp>
        <p:sp>
          <p:nvSpPr>
            <p:cNvPr id="24594" name="_s339976"/>
            <p:cNvSpPr>
              <a:spLocks noChangeArrowheads="1"/>
            </p:cNvSpPr>
            <p:nvPr/>
          </p:nvSpPr>
          <p:spPr bwMode="auto">
            <a:xfrm>
              <a:off x="1801" y="187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n-US" sz="1100"/>
                <a:t>FISH</a:t>
              </a:r>
            </a:p>
          </p:txBody>
        </p:sp>
        <p:sp>
          <p:nvSpPr>
            <p:cNvPr id="24595" name="_s339977"/>
            <p:cNvSpPr>
              <a:spLocks noChangeArrowheads="1"/>
            </p:cNvSpPr>
            <p:nvPr/>
          </p:nvSpPr>
          <p:spPr bwMode="auto">
            <a:xfrm>
              <a:off x="4318" y="187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n-US" sz="1100"/>
                <a:t>MAMMAL</a:t>
              </a:r>
            </a:p>
          </p:txBody>
        </p:sp>
        <p:sp>
          <p:nvSpPr>
            <p:cNvPr id="24596" name="_s339978"/>
            <p:cNvSpPr>
              <a:spLocks noChangeArrowheads="1"/>
            </p:cNvSpPr>
            <p:nvPr/>
          </p:nvSpPr>
          <p:spPr bwMode="auto">
            <a:xfrm>
              <a:off x="6836" y="187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n-US" sz="1100"/>
                <a:t>BIRD</a:t>
              </a:r>
            </a:p>
          </p:txBody>
        </p:sp>
        <p:sp>
          <p:nvSpPr>
            <p:cNvPr id="24597" name="_s339983"/>
            <p:cNvSpPr>
              <a:spLocks noChangeArrowheads="1"/>
            </p:cNvSpPr>
            <p:nvPr/>
          </p:nvSpPr>
          <p:spPr bwMode="auto">
            <a:xfrm>
              <a:off x="1298" y="2304"/>
              <a:ext cx="863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n-US" sz="1100"/>
                <a:t>CARP</a:t>
              </a:r>
            </a:p>
          </p:txBody>
        </p:sp>
        <p:sp>
          <p:nvSpPr>
            <p:cNvPr id="24598" name="_s339985"/>
            <p:cNvSpPr>
              <a:spLocks noChangeArrowheads="1"/>
            </p:cNvSpPr>
            <p:nvPr/>
          </p:nvSpPr>
          <p:spPr bwMode="auto">
            <a:xfrm>
              <a:off x="3312" y="2304"/>
              <a:ext cx="863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n-US" sz="1100"/>
                <a:t>DOG</a:t>
              </a:r>
            </a:p>
          </p:txBody>
        </p:sp>
        <p:sp>
          <p:nvSpPr>
            <p:cNvPr id="24599" name="_s339987"/>
            <p:cNvSpPr>
              <a:spLocks noChangeArrowheads="1"/>
            </p:cNvSpPr>
            <p:nvPr/>
          </p:nvSpPr>
          <p:spPr bwMode="auto">
            <a:xfrm>
              <a:off x="4319" y="2304"/>
              <a:ext cx="863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n-US" sz="1100"/>
                <a:t>CAT</a:t>
              </a:r>
            </a:p>
          </p:txBody>
        </p:sp>
        <p:sp>
          <p:nvSpPr>
            <p:cNvPr id="24600" name="_s339989"/>
            <p:cNvSpPr>
              <a:spLocks noChangeArrowheads="1"/>
            </p:cNvSpPr>
            <p:nvPr/>
          </p:nvSpPr>
          <p:spPr bwMode="auto">
            <a:xfrm>
              <a:off x="6333" y="2304"/>
              <a:ext cx="863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n-US" sz="1100"/>
                <a:t>DUCK</a:t>
              </a:r>
            </a:p>
          </p:txBody>
        </p:sp>
        <p:sp>
          <p:nvSpPr>
            <p:cNvPr id="24601" name="_s339991"/>
            <p:cNvSpPr>
              <a:spLocks noChangeArrowheads="1"/>
            </p:cNvSpPr>
            <p:nvPr/>
          </p:nvSpPr>
          <p:spPr bwMode="auto">
            <a:xfrm>
              <a:off x="7340" y="2304"/>
              <a:ext cx="863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n-US" sz="1100"/>
                <a:t>BLUEJAY</a:t>
              </a:r>
            </a:p>
          </p:txBody>
        </p:sp>
        <p:sp>
          <p:nvSpPr>
            <p:cNvPr id="24602" name="_s339993"/>
            <p:cNvSpPr>
              <a:spLocks noChangeArrowheads="1"/>
            </p:cNvSpPr>
            <p:nvPr/>
          </p:nvSpPr>
          <p:spPr bwMode="auto">
            <a:xfrm>
              <a:off x="2305" y="2304"/>
              <a:ext cx="863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n-US" sz="1100" dirty="0" smtClean="0"/>
                <a:t>TUNA</a:t>
              </a:r>
              <a:endParaRPr lang="en-US" sz="1100" dirty="0"/>
            </a:p>
          </p:txBody>
        </p:sp>
        <p:sp>
          <p:nvSpPr>
            <p:cNvPr id="24603" name="_s339995"/>
            <p:cNvSpPr>
              <a:spLocks noChangeArrowheads="1"/>
            </p:cNvSpPr>
            <p:nvPr/>
          </p:nvSpPr>
          <p:spPr bwMode="auto">
            <a:xfrm>
              <a:off x="5326" y="2304"/>
              <a:ext cx="863" cy="28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n-US" sz="1100"/>
                <a:t>HUMAN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BAC2C4B-E3A5-8448-9518-22E99BA4F83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Polymorphism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458200" cy="2743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our example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 SavingsAccount is-a BankAccount (with some extra functionality)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 CheckingAccount is-a BankAccount (with some extra functionality)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whatever you can do to a BankAccount (e.g., deposit, withdraw), you can do with a SavingsAccount or Checking account</a:t>
            </a:r>
          </a:p>
          <a:p>
            <a:pPr lvl="2"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</a:rPr>
              <a:t>derived classes can certainly do more (e.g., addInterest for SavingsAccount)</a:t>
            </a:r>
          </a:p>
          <a:p>
            <a:pPr lvl="2"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</a:rPr>
              <a:t>derived classes may do things differently (e.g., deposit for CheckingAccount)</a:t>
            </a:r>
          </a:p>
        </p:txBody>
      </p:sp>
      <p:sp>
        <p:nvSpPr>
          <p:cNvPr id="340996" name="Rectangle 4"/>
          <p:cNvSpPr>
            <a:spLocks noChangeArrowheads="1"/>
          </p:cNvSpPr>
          <p:nvPr/>
        </p:nvSpPr>
        <p:spPr bwMode="auto">
          <a:xfrm>
            <a:off x="669925" y="4114800"/>
            <a:ext cx="87026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i="1">
                <a:solidFill>
                  <a:schemeClr val="accent2"/>
                </a:solidFill>
                <a:latin typeface="Arial Narrow" charset="0"/>
              </a:rPr>
              <a:t>polymorphism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: the same method call can refer to different methods when called on different objects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compiler is smart enough to call the appropriate method for the object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200">
              <a:latin typeface="Courier New" charset="0"/>
            </a:endParaRPr>
          </a:p>
          <a:p>
            <a:pPr marL="1143000" lvl="2" indent="-228600">
              <a:lnSpc>
                <a:spcPct val="60000"/>
              </a:lnSpc>
              <a:spcBef>
                <a:spcPct val="20000"/>
              </a:spcBef>
            </a:pPr>
            <a:r>
              <a:rPr lang="en-US" sz="1200">
                <a:solidFill>
                  <a:schemeClr val="tx2"/>
                </a:solidFill>
                <a:latin typeface="Courier New" charset="0"/>
              </a:rPr>
              <a:t>BankAccount acc1 = new SavingsAccount(4.0);</a:t>
            </a:r>
          </a:p>
          <a:p>
            <a:pPr marL="1143000" lvl="2" indent="-228600">
              <a:lnSpc>
                <a:spcPct val="60000"/>
              </a:lnSpc>
              <a:spcBef>
                <a:spcPct val="20000"/>
              </a:spcBef>
            </a:pPr>
            <a:r>
              <a:rPr lang="en-US" sz="1200">
                <a:solidFill>
                  <a:schemeClr val="tx2"/>
                </a:solidFill>
                <a:latin typeface="Courier New" charset="0"/>
              </a:rPr>
              <a:t>BankAccount acc2 = new CheckingAccount();</a:t>
            </a:r>
          </a:p>
          <a:p>
            <a:pPr marL="1143000" lvl="2" indent="-228600">
              <a:lnSpc>
                <a:spcPct val="60000"/>
              </a:lnSpc>
              <a:spcBef>
                <a:spcPct val="20000"/>
              </a:spcBef>
            </a:pPr>
            <a:endParaRPr lang="en-US" sz="1200">
              <a:solidFill>
                <a:schemeClr val="tx2"/>
              </a:solidFill>
              <a:latin typeface="Courier New" charset="0"/>
            </a:endParaRPr>
          </a:p>
          <a:p>
            <a:pPr marL="1143000" lvl="2" indent="-228600">
              <a:lnSpc>
                <a:spcPct val="60000"/>
              </a:lnSpc>
              <a:spcBef>
                <a:spcPct val="20000"/>
              </a:spcBef>
            </a:pPr>
            <a:r>
              <a:rPr lang="en-US" sz="1200">
                <a:solidFill>
                  <a:schemeClr val="tx2"/>
                </a:solidFill>
                <a:latin typeface="Courier New" charset="0"/>
              </a:rPr>
              <a:t>acc1.deposit(100.0);	// calls the method defined in BankAccount</a:t>
            </a:r>
          </a:p>
          <a:p>
            <a:pPr marL="1143000" lvl="2" indent="-228600">
              <a:lnSpc>
                <a:spcPct val="60000"/>
              </a:lnSpc>
              <a:spcBef>
                <a:spcPct val="20000"/>
              </a:spcBef>
            </a:pPr>
            <a:r>
              <a:rPr lang="en-US" sz="1200">
                <a:solidFill>
                  <a:schemeClr val="tx2"/>
                </a:solidFill>
                <a:latin typeface="Courier New" charset="0"/>
              </a:rPr>
              <a:t>acc2.deposit(100.0);	// calls the method defined in CheckingAccount</a:t>
            </a:r>
          </a:p>
          <a:p>
            <a:pPr marL="1143000" lvl="2" indent="-228600">
              <a:lnSpc>
                <a:spcPct val="60000"/>
              </a:lnSpc>
              <a:spcBef>
                <a:spcPct val="20000"/>
              </a:spcBef>
            </a:pPr>
            <a:endParaRPr lang="en-US" sz="1200">
              <a:solidFill>
                <a:schemeClr val="tx2"/>
              </a:solidFill>
              <a:latin typeface="Courier New" charset="0"/>
            </a:endParaRP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buFont typeface="Wingdings" charset="0"/>
              <a:buNone/>
            </a:pPr>
            <a:endParaRPr lang="en-US" sz="1200">
              <a:solidFill>
                <a:schemeClr val="tx2"/>
              </a:solidFill>
              <a:latin typeface="Courier New" charset="0"/>
            </a:endParaRP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allows for general-purpose code that works on a class hierarchy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99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9CF5F53-00BC-CE44-900F-B2F43B25F69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7162800" y="381000"/>
            <a:ext cx="2209800" cy="685800"/>
          </a:xfrm>
          <a:ln>
            <a:solidFill>
              <a:srgbClr val="FF0033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 use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29400" y="1905000"/>
            <a:ext cx="2743200" cy="37338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note: </a:t>
            </a:r>
            <a:r>
              <a:rPr lang="en-US" sz="2000" dirty="0" smtClean="0">
                <a:latin typeface="Arial Narrow" charset="0"/>
                <a:ea typeface="ＭＳ Ｐゴシック" charset="0"/>
                <a:cs typeface="ＭＳ Ｐゴシック" charset="0"/>
              </a:rPr>
              <a:t>the inputs to </a:t>
            </a:r>
            <a:r>
              <a:rPr lang="en-US" sz="2000" dirty="0" err="1" smtClean="0">
                <a:latin typeface="Arial Narrow" charset="0"/>
                <a:ea typeface="ＭＳ Ｐゴシック" charset="0"/>
                <a:cs typeface="ＭＳ Ｐゴシック" charset="0"/>
              </a:rPr>
              <a:t>addAccount</a:t>
            </a:r>
            <a:r>
              <a:rPr lang="en-US" sz="2000" dirty="0" smtClean="0">
                <a:latin typeface="Arial Narrow" charset="0"/>
                <a:ea typeface="ＭＳ Ｐゴシック" charset="0"/>
                <a:cs typeface="ＭＳ Ｐゴシック" charset="0"/>
              </a:rPr>
              <a:t> can be </a:t>
            </a:r>
            <a:r>
              <a:rPr lang="en-US" sz="2000" dirty="0" err="1" smtClean="0">
                <a:latin typeface="Arial Narrow" charset="0"/>
                <a:ea typeface="ＭＳ Ｐゴシック" charset="0"/>
                <a:cs typeface="ＭＳ Ｐゴシック" charset="0"/>
              </a:rPr>
              <a:t>BankAccounts</a:t>
            </a:r>
            <a:r>
              <a:rPr lang="en-US" sz="2000" dirty="0" smtClean="0">
                <a:latin typeface="Arial Narrow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000" dirty="0" err="1" smtClean="0">
                <a:latin typeface="Arial Narrow" charset="0"/>
                <a:ea typeface="ＭＳ Ｐゴシック" charset="0"/>
                <a:cs typeface="ＭＳ Ｐゴシック" charset="0"/>
              </a:rPr>
              <a:t>SavingsAccounts</a:t>
            </a:r>
            <a:r>
              <a:rPr lang="en-US" sz="2000" dirty="0" smtClean="0">
                <a:latin typeface="Arial Narrow" charset="0"/>
                <a:ea typeface="ＭＳ Ｐゴシック" charset="0"/>
                <a:cs typeface="ＭＳ Ｐゴシック" charset="0"/>
              </a:rPr>
              <a:t>, or </a:t>
            </a:r>
            <a:r>
              <a:rPr lang="en-US" sz="2000" dirty="0" err="1" smtClean="0">
                <a:latin typeface="Arial Narrow" charset="0"/>
                <a:ea typeface="ＭＳ Ｐゴシック" charset="0"/>
                <a:cs typeface="ＭＳ Ｐゴシック" charset="0"/>
              </a:rPr>
              <a:t>CheckingAccounts</a:t>
            </a:r>
            <a:endParaRPr lang="en-US" sz="2000" dirty="0" smtClean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</a:pPr>
            <a:endParaRPr lang="en-US" sz="2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61963" lvl="1">
              <a:lnSpc>
                <a:spcPct val="90000"/>
              </a:lnSpc>
              <a:buFont typeface="Wingdings" charset="2"/>
              <a:buChar char="§"/>
            </a:pPr>
            <a:r>
              <a:rPr lang="en-US" sz="1600" dirty="0" smtClean="0">
                <a:latin typeface="Arial Narrow" charset="0"/>
                <a:ea typeface="ＭＳ Ｐゴシック" charset="0"/>
                <a:cs typeface="ＭＳ Ｐゴシック" charset="0"/>
              </a:rPr>
              <a:t>the methods only assume the common </a:t>
            </a:r>
            <a:r>
              <a:rPr lang="en-US" sz="1600" dirty="0" err="1" smtClean="0">
                <a:latin typeface="Arial Narrow" charset="0"/>
                <a:ea typeface="ＭＳ Ｐゴシック" charset="0"/>
                <a:cs typeface="ＭＳ Ｐゴシック" charset="0"/>
              </a:rPr>
              <a:t>BankAccount</a:t>
            </a:r>
            <a:r>
              <a:rPr lang="en-US" sz="1600" dirty="0" smtClean="0">
                <a:latin typeface="Arial Narrow" charset="0"/>
                <a:ea typeface="ＭＳ Ｐゴシック" charset="0"/>
                <a:cs typeface="ＭＳ Ｐゴシック" charset="0"/>
              </a:rPr>
              <a:t> methods</a:t>
            </a:r>
          </a:p>
          <a:p>
            <a:pPr marL="461963" lvl="1">
              <a:lnSpc>
                <a:spcPct val="90000"/>
              </a:lnSpc>
              <a:buFont typeface="Wingdings" charset="2"/>
              <a:buChar char="§"/>
            </a:pPr>
            <a:endParaRPr lang="en-US" sz="1600" dirty="0" smtClean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61963" lvl="1">
              <a:lnSpc>
                <a:spcPct val="90000"/>
              </a:lnSpc>
              <a:buFont typeface="Wingdings" charset="2"/>
              <a:buChar char="§"/>
            </a:pPr>
            <a:r>
              <a:rPr lang="en-US" sz="1600" dirty="0" smtClean="0">
                <a:latin typeface="Arial Narrow" charset="0"/>
                <a:ea typeface="ＭＳ Ｐゴシック" charset="0"/>
                <a:cs typeface="ＭＳ Ｐゴシック" charset="0"/>
              </a:rPr>
              <a:t>each object contains references to its own methods, so the correct version is called each time</a:t>
            </a:r>
            <a:endParaRPr lang="en-US" sz="1600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457200" y="627063"/>
            <a:ext cx="6248400" cy="6577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import </a:t>
            </a:r>
            <a:r>
              <a:rPr lang="en-US" sz="1200" dirty="0" err="1" smtClean="0">
                <a:latin typeface="Courier New" charset="0"/>
              </a:rPr>
              <a:t>java.util.ArrayList</a:t>
            </a:r>
            <a:r>
              <a:rPr lang="en-US" sz="1200" dirty="0" smtClean="0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endParaRPr lang="en-US" sz="12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public </a:t>
            </a:r>
            <a:r>
              <a:rPr lang="en-US" sz="1200" dirty="0">
                <a:latin typeface="Courier New" charset="0"/>
              </a:rPr>
              <a:t>class Portfolio {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>
                <a:latin typeface="Courier New" charset="0"/>
              </a:rPr>
              <a:t>private </a:t>
            </a:r>
            <a:r>
              <a:rPr lang="en-US" sz="1200" dirty="0" err="1">
                <a:latin typeface="Courier New" charset="0"/>
              </a:rPr>
              <a:t>ArrayList</a:t>
            </a:r>
            <a:r>
              <a:rPr lang="en-US" sz="1200" dirty="0">
                <a:latin typeface="Courier New" charset="0"/>
              </a:rPr>
              <a:t>&lt;</a:t>
            </a:r>
            <a:r>
              <a:rPr lang="en-US" sz="1200" dirty="0" err="1">
                <a:latin typeface="Courier New" charset="0"/>
              </a:rPr>
              <a:t>BankAccount</a:t>
            </a:r>
            <a:r>
              <a:rPr lang="en-US" sz="1200" dirty="0">
                <a:latin typeface="Courier New" charset="0"/>
              </a:rPr>
              <a:t>&gt; accounts;</a:t>
            </a:r>
          </a:p>
          <a:p>
            <a:pPr>
              <a:lnSpc>
                <a:spcPct val="90000"/>
              </a:lnSpc>
            </a:pPr>
            <a:endParaRPr lang="en-US" sz="12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>
                <a:latin typeface="Courier New" charset="0"/>
              </a:rPr>
              <a:t>public Portfolio() {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this.accounts</a:t>
            </a:r>
            <a:r>
              <a:rPr lang="en-US" sz="1200" dirty="0">
                <a:latin typeface="Courier New" charset="0"/>
              </a:rPr>
              <a:t> = new </a:t>
            </a:r>
            <a:r>
              <a:rPr lang="en-US" sz="1200" dirty="0" err="1">
                <a:latin typeface="Courier New" charset="0"/>
              </a:rPr>
              <a:t>ArrayList</a:t>
            </a:r>
            <a:r>
              <a:rPr lang="en-US" sz="1200" dirty="0">
                <a:latin typeface="Courier New" charset="0"/>
              </a:rPr>
              <a:t>&lt;</a:t>
            </a:r>
            <a:r>
              <a:rPr lang="en-US" sz="1200" dirty="0" err="1">
                <a:latin typeface="Courier New" charset="0"/>
              </a:rPr>
              <a:t>BankAccount</a:t>
            </a:r>
            <a:r>
              <a:rPr lang="en-US" sz="1200" dirty="0">
                <a:latin typeface="Courier New" charset="0"/>
              </a:rPr>
              <a:t>&gt;();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endParaRPr lang="en-US" sz="12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>
                <a:latin typeface="Courier New" charset="0"/>
              </a:rPr>
              <a:t>public void </a:t>
            </a:r>
            <a:r>
              <a:rPr lang="en-US" sz="1200" dirty="0" err="1">
                <a:latin typeface="Courier New" charset="0"/>
              </a:rPr>
              <a:t>addAccount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BankAccount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acc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this.accounts.add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acc</a:t>
            </a:r>
            <a:r>
              <a:rPr lang="en-US" sz="1200" dirty="0">
                <a:latin typeface="Courier New" charset="0"/>
              </a:rPr>
              <a:t>);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>
                <a:latin typeface="Courier New" charset="0"/>
              </a:rPr>
              <a:t>public double </a:t>
            </a:r>
            <a:r>
              <a:rPr lang="en-US" sz="1200" dirty="0" err="1">
                <a:latin typeface="Courier New" charset="0"/>
              </a:rPr>
              <a:t>getTotalBalance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double total = 0.0;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for (</a:t>
            </a:r>
            <a:r>
              <a:rPr lang="en-US" sz="1200" dirty="0" err="1">
                <a:latin typeface="Courier New" charset="0"/>
              </a:rPr>
              <a:t>BankAccount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acc</a:t>
            </a:r>
            <a:r>
              <a:rPr lang="en-US" sz="1200" dirty="0">
                <a:latin typeface="Courier New" charset="0"/>
              </a:rPr>
              <a:t> : </a:t>
            </a:r>
            <a:r>
              <a:rPr lang="en-US" sz="1200" dirty="0" err="1">
                <a:latin typeface="Courier New" charset="0"/>
              </a:rPr>
              <a:t>this.accounts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    </a:t>
            </a:r>
            <a:r>
              <a:rPr lang="en-US" sz="1200" dirty="0">
                <a:latin typeface="Courier New" charset="0"/>
              </a:rPr>
              <a:t>total += </a:t>
            </a:r>
            <a:r>
              <a:rPr lang="en-US" sz="1200" dirty="0" err="1">
                <a:latin typeface="Courier New" charset="0"/>
              </a:rPr>
              <a:t>acc.getBalance</a:t>
            </a:r>
            <a:r>
              <a:rPr lang="en-US" sz="1200" dirty="0">
                <a:latin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return total;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>
                <a:latin typeface="Courier New" charset="0"/>
              </a:rPr>
              <a:t>public </a:t>
            </a:r>
            <a:r>
              <a:rPr lang="en-US" sz="1200" dirty="0" err="1">
                <a:latin typeface="Courier New" charset="0"/>
              </a:rPr>
              <a:t>boolean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addToAccount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accountNumber</a:t>
            </a:r>
            <a:r>
              <a:rPr lang="en-US" sz="1200" dirty="0">
                <a:latin typeface="Courier New" charset="0"/>
              </a:rPr>
              <a:t>, double amount) {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for (</a:t>
            </a:r>
            <a:r>
              <a:rPr lang="en-US" sz="1200" dirty="0" err="1">
                <a:latin typeface="Courier New" charset="0"/>
              </a:rPr>
              <a:t>BankAccount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acc</a:t>
            </a:r>
            <a:r>
              <a:rPr lang="en-US" sz="1200" dirty="0">
                <a:latin typeface="Courier New" charset="0"/>
              </a:rPr>
              <a:t> : </a:t>
            </a:r>
            <a:r>
              <a:rPr lang="en-US" sz="1200" dirty="0" err="1">
                <a:latin typeface="Courier New" charset="0"/>
              </a:rPr>
              <a:t>this.accounts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    </a:t>
            </a:r>
            <a:r>
              <a:rPr lang="en-US" sz="1200" dirty="0">
                <a:latin typeface="Courier New" charset="0"/>
              </a:rPr>
              <a:t>if (</a:t>
            </a:r>
            <a:r>
              <a:rPr lang="en-US" sz="1200" dirty="0" err="1">
                <a:latin typeface="Courier New" charset="0"/>
              </a:rPr>
              <a:t>acc.getAccountNumber</a:t>
            </a:r>
            <a:r>
              <a:rPr lang="en-US" sz="1200" dirty="0">
                <a:latin typeface="Courier New" charset="0"/>
              </a:rPr>
              <a:t>() == </a:t>
            </a:r>
            <a:r>
              <a:rPr lang="en-US" sz="1200" dirty="0" err="1">
                <a:latin typeface="Courier New" charset="0"/>
              </a:rPr>
              <a:t>accountNumber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      </a:t>
            </a:r>
            <a:r>
              <a:rPr lang="en-US" sz="1200" dirty="0" err="1">
                <a:latin typeface="Courier New" charset="0"/>
              </a:rPr>
              <a:t>acc.deposit</a:t>
            </a:r>
            <a:r>
              <a:rPr lang="en-US" sz="1200" dirty="0">
                <a:latin typeface="Courier New" charset="0"/>
              </a:rPr>
              <a:t>(amount);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      </a:t>
            </a:r>
            <a:r>
              <a:rPr lang="en-US" sz="1200" dirty="0">
                <a:latin typeface="Courier New" charset="0"/>
              </a:rPr>
              <a:t>return true;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    </a:t>
            </a:r>
            <a:r>
              <a:rPr lang="en-US" sz="12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return false;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>
                <a:latin typeface="Courier New" charset="0"/>
              </a:rPr>
              <a:t>public String </a:t>
            </a:r>
            <a:r>
              <a:rPr lang="en-US" sz="1200" dirty="0" err="1">
                <a:latin typeface="Courier New" charset="0"/>
              </a:rPr>
              <a:t>toString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String text = "";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for (</a:t>
            </a:r>
            <a:r>
              <a:rPr lang="en-US" sz="1200" dirty="0" err="1">
                <a:latin typeface="Courier New" charset="0"/>
              </a:rPr>
              <a:t>BankAccount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acc</a:t>
            </a:r>
            <a:r>
              <a:rPr lang="en-US" sz="1200" dirty="0">
                <a:latin typeface="Courier New" charset="0"/>
              </a:rPr>
              <a:t> : </a:t>
            </a:r>
            <a:r>
              <a:rPr lang="en-US" sz="1200" dirty="0" err="1">
                <a:latin typeface="Courier New" charset="0"/>
              </a:rPr>
              <a:t>this.accounts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    </a:t>
            </a:r>
            <a:r>
              <a:rPr lang="en-US" sz="1200" dirty="0">
                <a:latin typeface="Courier New" charset="0"/>
              </a:rPr>
              <a:t>text += </a:t>
            </a:r>
            <a:r>
              <a:rPr lang="en-US" sz="1200" dirty="0" err="1">
                <a:latin typeface="Courier New" charset="0"/>
              </a:rPr>
              <a:t>acc</a:t>
            </a:r>
            <a:r>
              <a:rPr lang="en-US" sz="1200" dirty="0">
                <a:latin typeface="Courier New" charset="0"/>
              </a:rPr>
              <a:t> + "\n";  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return text;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407AAA1-816C-A14B-91EB-96027C5A82D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In-class exercise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5181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define the BankAccount, SavingsAccount, and CheckingAccount classes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create objects of each class and verify their behaviors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are account numbers consecutive regardless of account type?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should they be?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what happens if you attempt to withdraw more than the account holds?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is it ever possible to have a negative balance?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263B404-5393-1E4A-8FB9-F3ACC751EC7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Another example: colored dice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9200" y="1371600"/>
            <a:ext cx="4419600" cy="2514600"/>
          </a:xfrm>
        </p:spPr>
        <p:txBody>
          <a:bodyPr/>
          <a:lstStyle/>
          <a:p>
            <a:pPr marL="0" indent="4763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we already have a class that models a simple (non-colored) die</a:t>
            </a:r>
          </a:p>
          <a:p>
            <a:pPr marL="5016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can extend that class by adding a color field and an accessor method</a:t>
            </a:r>
          </a:p>
          <a:p>
            <a:pPr marL="5016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need to call the constructor for the Die class to initialize the numSides and numRolls fields</a:t>
            </a:r>
          </a:p>
          <a:p>
            <a:pPr marL="501650"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super(ARGS);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381000" y="1447800"/>
            <a:ext cx="4572000" cy="41544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public class Die {</a:t>
            </a:r>
          </a:p>
          <a:p>
            <a:r>
              <a:rPr lang="en-US" sz="1200">
                <a:latin typeface="Courier New" charset="0"/>
              </a:rPr>
              <a:t>  private int numSides; </a:t>
            </a:r>
          </a:p>
          <a:p>
            <a:r>
              <a:rPr lang="en-US" sz="1200">
                <a:latin typeface="Courier New" charset="0"/>
              </a:rPr>
              <a:t>  private int numRolls;   </a:t>
            </a:r>
          </a:p>
          <a:p>
            <a:r>
              <a:rPr lang="en-US" sz="1200">
                <a:latin typeface="Courier New" charset="0"/>
              </a:rPr>
              <a:t> </a:t>
            </a:r>
          </a:p>
          <a:p>
            <a:r>
              <a:rPr lang="en-US" sz="1200">
                <a:latin typeface="Courier New" charset="0"/>
              </a:rPr>
              <a:t>  public Die(int sides) {</a:t>
            </a:r>
          </a:p>
          <a:p>
            <a:r>
              <a:rPr lang="en-US" sz="1200">
                <a:latin typeface="Courier New" charset="0"/>
              </a:rPr>
              <a:t>    this.numSides = sides;</a:t>
            </a:r>
          </a:p>
          <a:p>
            <a:r>
              <a:rPr lang="en-US" sz="1200">
                <a:latin typeface="Courier New" charset="0"/>
              </a:rPr>
              <a:t>    this.numRolls = 0;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public int roll() {</a:t>
            </a:r>
          </a:p>
          <a:p>
            <a:r>
              <a:rPr lang="en-US" sz="1200">
                <a:latin typeface="Courier New" charset="0"/>
              </a:rPr>
              <a:t>    this.numRolls++;</a:t>
            </a:r>
          </a:p>
          <a:p>
            <a:r>
              <a:rPr lang="en-US" sz="1200">
                <a:latin typeface="Courier New" charset="0"/>
              </a:rPr>
              <a:t>    return (int)(Math.random()*this.numSides)+1;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public int getNumSides() {</a:t>
            </a:r>
          </a:p>
          <a:p>
            <a:r>
              <a:rPr lang="en-US" sz="1200">
                <a:latin typeface="Courier New" charset="0"/>
              </a:rPr>
              <a:t>    return this.numSides;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public int getNumRolls() {</a:t>
            </a:r>
          </a:p>
          <a:p>
            <a:r>
              <a:rPr lang="en-US" sz="1200">
                <a:latin typeface="Courier New" charset="0"/>
              </a:rPr>
              <a:t>    return this.numRolls;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} </a:t>
            </a:r>
          </a:p>
        </p:txBody>
      </p:sp>
      <p:sp>
        <p:nvSpPr>
          <p:cNvPr id="330757" name="Text Box 5"/>
          <p:cNvSpPr txBox="1">
            <a:spLocks noChangeArrowheads="1"/>
          </p:cNvSpPr>
          <p:nvPr/>
        </p:nvSpPr>
        <p:spPr bwMode="auto">
          <a:xfrm>
            <a:off x="5029200" y="4038600"/>
            <a:ext cx="4343400" cy="30464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public </a:t>
            </a:r>
            <a:r>
              <a:rPr lang="en-US" sz="1200" dirty="0" err="1">
                <a:latin typeface="Courier New" charset="0"/>
              </a:rPr>
              <a:t>enum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DieColor</a:t>
            </a:r>
            <a:r>
              <a:rPr lang="en-US" sz="1200" dirty="0">
                <a:latin typeface="Courier New" charset="0"/>
              </a:rPr>
              <a:t> {</a:t>
            </a:r>
          </a:p>
          <a:p>
            <a:r>
              <a:rPr lang="en-US" sz="1200" dirty="0">
                <a:latin typeface="Courier New" charset="0"/>
              </a:rPr>
              <a:t>    RED, WHITE</a:t>
            </a:r>
          </a:p>
          <a:p>
            <a:r>
              <a:rPr lang="en-US" sz="1200" dirty="0">
                <a:latin typeface="Courier New" charset="0"/>
              </a:rPr>
              <a:t>}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public class </a:t>
            </a:r>
            <a:r>
              <a:rPr lang="en-US" sz="1200" dirty="0" err="1">
                <a:latin typeface="Courier New" charset="0"/>
              </a:rPr>
              <a:t>ColoredDie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extends Die </a:t>
            </a:r>
            <a:r>
              <a:rPr lang="en-US" sz="1200" dirty="0">
                <a:latin typeface="Courier New" charset="0"/>
              </a:rPr>
              <a:t>{</a:t>
            </a:r>
          </a:p>
          <a:p>
            <a:r>
              <a:rPr lang="en-US" sz="1200" dirty="0">
                <a:latin typeface="Courier New" charset="0"/>
              </a:rPr>
              <a:t>  private </a:t>
            </a:r>
            <a:r>
              <a:rPr lang="en-US" sz="1200" dirty="0" err="1">
                <a:latin typeface="Courier New" charset="0"/>
              </a:rPr>
              <a:t>DieColor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dieColor</a:t>
            </a:r>
            <a:r>
              <a:rPr lang="en-US" sz="1200" dirty="0">
                <a:latin typeface="Courier New" charset="0"/>
              </a:rPr>
              <a:t>;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public </a:t>
            </a:r>
            <a:r>
              <a:rPr lang="en-US" sz="1200" dirty="0" err="1">
                <a:latin typeface="Courier New" charset="0"/>
              </a:rPr>
              <a:t>ColoredDie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sides, </a:t>
            </a:r>
            <a:r>
              <a:rPr lang="en-US" sz="1200" dirty="0" err="1">
                <a:latin typeface="Courier New" charset="0"/>
              </a:rPr>
              <a:t>DieColor</a:t>
            </a:r>
            <a:r>
              <a:rPr lang="en-US" sz="1200" dirty="0">
                <a:latin typeface="Courier New" charset="0"/>
              </a:rPr>
              <a:t> c){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super(sides);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this.dieColor</a:t>
            </a:r>
            <a:r>
              <a:rPr lang="en-US" sz="1200" dirty="0">
                <a:latin typeface="Courier New" charset="0"/>
              </a:rPr>
              <a:t> = c;</a:t>
            </a:r>
          </a:p>
          <a:p>
            <a:r>
              <a:rPr lang="en-US" sz="1200" dirty="0">
                <a:latin typeface="Courier New" charset="0"/>
              </a:rPr>
              <a:t>  }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public </a:t>
            </a:r>
            <a:r>
              <a:rPr lang="en-US" sz="1200" dirty="0" err="1">
                <a:latin typeface="Courier New" charset="0"/>
              </a:rPr>
              <a:t>DieColor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getColor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</a:rPr>
              <a:t>    return </a:t>
            </a:r>
            <a:r>
              <a:rPr lang="en-US" sz="1200" dirty="0" err="1">
                <a:latin typeface="Courier New" charset="0"/>
              </a:rPr>
              <a:t>this.dieColor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075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7ED68C6-02BE-2C4A-A8AD-284BDD97930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4114800" cy="685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ColoredDie example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3352800" cy="5105400"/>
          </a:xfrm>
        </p:spPr>
        <p:txBody>
          <a:bodyPr/>
          <a:lstStyle/>
          <a:p>
            <a:pPr marL="0" indent="4763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a game in which you roll a collection of dice and sum their values</a:t>
            </a:r>
          </a:p>
          <a:p>
            <a:pPr marL="0" indent="4763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501650" lvl="1"/>
            <a:r>
              <a:rPr lang="en-US" dirty="0">
                <a:latin typeface="Arial Narrow" charset="0"/>
                <a:ea typeface="ＭＳ Ｐゴシック" charset="0"/>
              </a:rPr>
              <a:t>there is one "bonus" red die that counts double</a:t>
            </a:r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4038600" y="1066800"/>
            <a:ext cx="5334000" cy="600164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import </a:t>
            </a:r>
            <a:r>
              <a:rPr lang="en-US" sz="1200" dirty="0" err="1">
                <a:latin typeface="Courier New" charset="0"/>
              </a:rPr>
              <a:t>java.util.ArrayList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import </a:t>
            </a:r>
            <a:r>
              <a:rPr lang="en-US" sz="1200" dirty="0" err="1">
                <a:latin typeface="Courier New" charset="0"/>
              </a:rPr>
              <a:t>java.util.Collections</a:t>
            </a:r>
            <a:r>
              <a:rPr lang="en-US" sz="1200" dirty="0">
                <a:latin typeface="Courier New" charset="0"/>
              </a:rPr>
              <a:t>;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public class </a:t>
            </a:r>
            <a:r>
              <a:rPr lang="en-US" sz="1200" dirty="0" smtClean="0">
                <a:latin typeface="Courier New" charset="0"/>
              </a:rPr>
              <a:t>RollGame1 </a:t>
            </a:r>
            <a:r>
              <a:rPr lang="en-US" sz="1200" dirty="0">
                <a:latin typeface="Courier New" charset="0"/>
              </a:rPr>
              <a:t>{</a:t>
            </a:r>
          </a:p>
          <a:p>
            <a:r>
              <a:rPr lang="en-US" sz="1200" dirty="0" smtClean="0">
                <a:latin typeface="Courier New" charset="0"/>
              </a:rPr>
              <a:t>  private </a:t>
            </a:r>
            <a:r>
              <a:rPr lang="en-US" sz="1200" dirty="0">
                <a:latin typeface="Courier New" charset="0"/>
              </a:rPr>
              <a:t>static final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NUM_DICE = 5;</a:t>
            </a:r>
          </a:p>
          <a:p>
            <a:r>
              <a:rPr lang="en-US" sz="1200" dirty="0">
                <a:latin typeface="Courier New" charset="0"/>
              </a:rPr>
              <a:t> </a:t>
            </a:r>
            <a:endParaRPr lang="en-US" sz="1200" dirty="0" smtClean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</a:t>
            </a:r>
            <a:r>
              <a:rPr lang="en-US" sz="1200" dirty="0" smtClean="0">
                <a:latin typeface="Courier New" charset="0"/>
              </a:rPr>
              <a:t> private </a:t>
            </a:r>
            <a:r>
              <a:rPr lang="en-US" sz="1200" dirty="0" err="1">
                <a:latin typeface="Courier New" charset="0"/>
              </a:rPr>
              <a:t>ArrayList</a:t>
            </a:r>
            <a:r>
              <a:rPr lang="en-US" sz="1200" dirty="0">
                <a:latin typeface="Courier New" charset="0"/>
              </a:rPr>
              <a:t>&lt;</a:t>
            </a:r>
            <a:r>
              <a:rPr lang="en-US" sz="1200" dirty="0" err="1">
                <a:latin typeface="Courier New" charset="0"/>
              </a:rPr>
              <a:t>ColoredDie</a:t>
            </a:r>
            <a:r>
              <a:rPr lang="en-US" sz="1200" dirty="0">
                <a:latin typeface="Courier New" charset="0"/>
              </a:rPr>
              <a:t>&gt; dice</a:t>
            </a:r>
            <a:r>
              <a:rPr lang="en-US" sz="1200" dirty="0" smtClean="0">
                <a:latin typeface="Courier New" charset="0"/>
              </a:rPr>
              <a:t>;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public </a:t>
            </a:r>
            <a:r>
              <a:rPr lang="en-US" sz="1200" dirty="0" smtClean="0">
                <a:latin typeface="Courier New" charset="0"/>
              </a:rPr>
              <a:t>RollGame1(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this.dice</a:t>
            </a:r>
            <a:r>
              <a:rPr lang="en-US" sz="1200" dirty="0">
                <a:latin typeface="Courier New" charset="0"/>
              </a:rPr>
              <a:t> = new </a:t>
            </a:r>
            <a:r>
              <a:rPr lang="en-US" sz="1200" dirty="0" err="1">
                <a:latin typeface="Courier New" charset="0"/>
              </a:rPr>
              <a:t>ArrayList</a:t>
            </a:r>
            <a:r>
              <a:rPr lang="en-US" sz="1200" dirty="0">
                <a:latin typeface="Courier New" charset="0"/>
              </a:rPr>
              <a:t>&lt;</a:t>
            </a:r>
            <a:r>
              <a:rPr lang="en-US" sz="1200" dirty="0" err="1">
                <a:latin typeface="Courier New" charset="0"/>
              </a:rPr>
              <a:t>ColoredDie</a:t>
            </a:r>
            <a:r>
              <a:rPr lang="en-US" sz="1200" dirty="0">
                <a:latin typeface="Courier New" charset="0"/>
              </a:rPr>
              <a:t>&gt;();</a:t>
            </a:r>
          </a:p>
          <a:p>
            <a:r>
              <a:rPr lang="en-US" sz="1200" dirty="0">
                <a:latin typeface="Courier New" charset="0"/>
              </a:rPr>
              <a:t>	    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this.dice.add</a:t>
            </a:r>
            <a:r>
              <a:rPr lang="en-US" sz="1200" dirty="0">
                <a:latin typeface="Courier New" charset="0"/>
              </a:rPr>
              <a:t>(new </a:t>
            </a:r>
            <a:r>
              <a:rPr lang="en-US" sz="1200" dirty="0" err="1">
                <a:latin typeface="Courier New" charset="0"/>
              </a:rPr>
              <a:t>ColoredDie</a:t>
            </a:r>
            <a:r>
              <a:rPr lang="en-US" sz="1200" dirty="0">
                <a:latin typeface="Courier New" charset="0"/>
              </a:rPr>
              <a:t>(6, </a:t>
            </a:r>
            <a:r>
              <a:rPr lang="en-US" sz="1200" dirty="0" err="1">
                <a:latin typeface="Courier New" charset="0"/>
              </a:rPr>
              <a:t>DieColor.RED</a:t>
            </a:r>
            <a:r>
              <a:rPr lang="en-US" sz="1200" dirty="0">
                <a:latin typeface="Courier New" charset="0"/>
              </a:rPr>
              <a:t>));</a:t>
            </a:r>
          </a:p>
          <a:p>
            <a:r>
              <a:rPr lang="en-US" sz="1200" dirty="0">
                <a:latin typeface="Courier New" charset="0"/>
              </a:rPr>
              <a:t>    for (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= 1;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&lt; </a:t>
            </a:r>
            <a:r>
              <a:rPr lang="en-US" sz="1200" dirty="0" smtClean="0">
                <a:latin typeface="Courier New" charset="0"/>
              </a:rPr>
              <a:t>RollGame1.</a:t>
            </a:r>
            <a:r>
              <a:rPr lang="en-US" sz="1200" dirty="0">
                <a:latin typeface="Courier New" charset="0"/>
              </a:rPr>
              <a:t>NUM_DICE;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++) {</a:t>
            </a:r>
          </a:p>
          <a:p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this.dice.add</a:t>
            </a:r>
            <a:r>
              <a:rPr lang="en-US" sz="1200" dirty="0">
                <a:latin typeface="Courier New" charset="0"/>
              </a:rPr>
              <a:t>(new </a:t>
            </a:r>
            <a:r>
              <a:rPr lang="en-US" sz="1200" dirty="0" err="1">
                <a:latin typeface="Courier New" charset="0"/>
              </a:rPr>
              <a:t>ColoredDie</a:t>
            </a:r>
            <a:r>
              <a:rPr lang="en-US" sz="1200" dirty="0">
                <a:latin typeface="Courier New" charset="0"/>
              </a:rPr>
              <a:t>(6, </a:t>
            </a:r>
            <a:r>
              <a:rPr lang="en-US" sz="1200" dirty="0" err="1">
                <a:latin typeface="Courier New" charset="0"/>
              </a:rPr>
              <a:t>DieColor.WHITE</a:t>
            </a:r>
            <a:r>
              <a:rPr lang="en-US" sz="1200" dirty="0">
                <a:latin typeface="Courier New" charset="0"/>
              </a:rPr>
              <a:t>));</a:t>
            </a:r>
          </a:p>
          <a:p>
            <a:r>
              <a:rPr lang="en-US" sz="1200" dirty="0">
                <a:latin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Collections.shuffle</a:t>
            </a:r>
            <a:r>
              <a:rPr lang="en-US" sz="1200" dirty="0">
                <a:latin typeface="Courier New" charset="0"/>
              </a:rPr>
              <a:t>(dice);</a:t>
            </a:r>
          </a:p>
          <a:p>
            <a:r>
              <a:rPr lang="en-US" sz="1200" dirty="0">
                <a:latin typeface="Courier New" charset="0"/>
              </a:rPr>
              <a:t>  }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public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rollPoints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total = 0;</a:t>
            </a:r>
          </a:p>
          <a:p>
            <a:r>
              <a:rPr lang="en-US" sz="1200" dirty="0">
                <a:latin typeface="Courier New" charset="0"/>
              </a:rPr>
              <a:t>    for </a:t>
            </a:r>
            <a:r>
              <a:rPr lang="en-US" sz="1200" dirty="0" smtClean="0">
                <a:latin typeface="Courier New" charset="0"/>
              </a:rPr>
              <a:t>(</a:t>
            </a:r>
            <a:r>
              <a:rPr lang="en-US" sz="1200" dirty="0" err="1" smtClean="0">
                <a:latin typeface="Courier New" charset="0"/>
              </a:rPr>
              <a:t>ColoredDie</a:t>
            </a:r>
            <a:r>
              <a:rPr lang="en-US" sz="1200" dirty="0" smtClean="0">
                <a:latin typeface="Courier New" charset="0"/>
              </a:rPr>
              <a:t> d : </a:t>
            </a:r>
            <a:r>
              <a:rPr lang="en-US" sz="1200" dirty="0" err="1" smtClean="0">
                <a:latin typeface="Courier New" charset="0"/>
              </a:rPr>
              <a:t>this.dice</a:t>
            </a:r>
            <a:r>
              <a:rPr lang="en-US" sz="1200" dirty="0" smtClean="0">
                <a:latin typeface="Courier New" charset="0"/>
              </a:rPr>
              <a:t>) </a:t>
            </a:r>
            <a:r>
              <a:rPr lang="en-US" sz="1200" dirty="0">
                <a:latin typeface="Courier New" charset="0"/>
              </a:rPr>
              <a:t>{</a:t>
            </a:r>
          </a:p>
          <a:p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roll = </a:t>
            </a:r>
            <a:r>
              <a:rPr lang="en-US" sz="1200" dirty="0" err="1">
                <a:latin typeface="Courier New" charset="0"/>
              </a:rPr>
              <a:t>d</a:t>
            </a:r>
            <a:r>
              <a:rPr lang="en-US" sz="1200" dirty="0" err="1" smtClean="0">
                <a:latin typeface="Courier New" charset="0"/>
              </a:rPr>
              <a:t>.roll</a:t>
            </a:r>
            <a:r>
              <a:rPr lang="en-US" sz="1200" dirty="0">
                <a:latin typeface="Courier New" charset="0"/>
              </a:rPr>
              <a:t>();</a:t>
            </a:r>
          </a:p>
          <a:p>
            <a:r>
              <a:rPr lang="en-US" sz="1200" dirty="0">
                <a:latin typeface="Courier New" charset="0"/>
              </a:rPr>
              <a:t>      if </a:t>
            </a:r>
            <a:r>
              <a:rPr lang="en-US" sz="1200" dirty="0" smtClean="0">
                <a:latin typeface="Courier New" charset="0"/>
              </a:rPr>
              <a:t>(</a:t>
            </a:r>
            <a:r>
              <a:rPr lang="en-US" sz="1200" dirty="0" err="1" smtClean="0">
                <a:latin typeface="Courier New" charset="0"/>
              </a:rPr>
              <a:t>d</a:t>
            </a:r>
            <a:r>
              <a:rPr lang="en-US" sz="1200" dirty="0" err="1" smtClean="0">
                <a:latin typeface="Courier New" charset="0"/>
              </a:rPr>
              <a:t>.getColor</a:t>
            </a:r>
            <a:r>
              <a:rPr lang="en-US" sz="1200" dirty="0">
                <a:latin typeface="Courier New" charset="0"/>
              </a:rPr>
              <a:t>() == </a:t>
            </a:r>
            <a:r>
              <a:rPr lang="en-US" sz="1200" dirty="0" err="1">
                <a:latin typeface="Courier New" charset="0"/>
              </a:rPr>
              <a:t>DieColor.RED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</a:rPr>
              <a:t>        total += 2*roll;</a:t>
            </a:r>
          </a:p>
          <a:p>
            <a:r>
              <a:rPr lang="en-US" sz="1200" dirty="0">
                <a:latin typeface="Courier New" charset="0"/>
              </a:rPr>
              <a:t>      }</a:t>
            </a:r>
          </a:p>
          <a:p>
            <a:r>
              <a:rPr lang="en-US" sz="1200" dirty="0">
                <a:latin typeface="Courier New" charset="0"/>
              </a:rPr>
              <a:t>      else {</a:t>
            </a:r>
          </a:p>
          <a:p>
            <a:r>
              <a:rPr lang="en-US" sz="1200" dirty="0">
                <a:latin typeface="Courier New" charset="0"/>
              </a:rPr>
              <a:t>        total += roll;</a:t>
            </a:r>
          </a:p>
          <a:p>
            <a:r>
              <a:rPr lang="en-US" sz="1200" dirty="0">
                <a:latin typeface="Courier New" charset="0"/>
              </a:rPr>
              <a:t>      }</a:t>
            </a:r>
          </a:p>
          <a:p>
            <a:r>
              <a:rPr lang="en-US" sz="1200" dirty="0">
                <a:latin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</a:rPr>
              <a:t>    return total;</a:t>
            </a:r>
          </a:p>
          <a:p>
            <a:r>
              <a:rPr lang="en-US" sz="1200" dirty="0">
                <a:latin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instanceof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3048000" cy="5410200"/>
          </a:xfrm>
        </p:spPr>
        <p:txBody>
          <a:bodyPr/>
          <a:lstStyle/>
          <a:p>
            <a:pPr marL="0" indent="1588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if you need to determine the specific type of an object</a:t>
            </a:r>
          </a:p>
          <a:p>
            <a:pPr marL="523875" lvl="1"/>
            <a:r>
              <a:rPr lang="en-US" dirty="0">
                <a:latin typeface="Arial Narrow" charset="0"/>
                <a:ea typeface="ＭＳ Ｐゴシック" charset="0"/>
              </a:rPr>
              <a:t>use the </a:t>
            </a:r>
            <a:r>
              <a:rPr lang="en-US" dirty="0" err="1">
                <a:latin typeface="Arial Narrow" charset="0"/>
                <a:ea typeface="ＭＳ Ｐゴシック" charset="0"/>
              </a:rPr>
              <a:t>instanceof</a:t>
            </a:r>
            <a:r>
              <a:rPr lang="en-US" dirty="0">
                <a:latin typeface="Arial Narrow" charset="0"/>
                <a:ea typeface="ＭＳ Ｐゴシック" charset="0"/>
              </a:rPr>
              <a:t> operator</a:t>
            </a:r>
          </a:p>
          <a:p>
            <a:pPr marL="523875" lvl="1"/>
            <a:r>
              <a:rPr lang="en-US" dirty="0">
                <a:latin typeface="Arial Narrow" charset="0"/>
                <a:ea typeface="ＭＳ Ｐゴシック" charset="0"/>
              </a:rPr>
              <a:t>can then downcast from the general to the more specific type</a:t>
            </a:r>
          </a:p>
          <a:p>
            <a:pPr marL="523875" lvl="1"/>
            <a:endParaRPr lang="en-US" dirty="0">
              <a:latin typeface="Arial Narrow" charset="0"/>
              <a:ea typeface="ＭＳ Ｐゴシック" charset="0"/>
            </a:endParaRPr>
          </a:p>
          <a:p>
            <a:pPr marL="523875" lvl="1"/>
            <a:r>
              <a:rPr lang="en-US" dirty="0">
                <a:latin typeface="Arial Narrow" charset="0"/>
                <a:ea typeface="ＭＳ Ｐゴシック" charset="0"/>
              </a:rPr>
              <a:t>note: the roll method is defined for all Die types, so can be called regardless</a:t>
            </a:r>
          </a:p>
          <a:p>
            <a:pPr marL="523875" lvl="1"/>
            <a:endParaRPr lang="en-US" dirty="0">
              <a:latin typeface="Arial Narrow" charset="0"/>
              <a:ea typeface="ＭＳ Ｐゴシック" charset="0"/>
            </a:endParaRPr>
          </a:p>
          <a:p>
            <a:pPr marL="523875" lvl="1"/>
            <a:r>
              <a:rPr lang="en-US" dirty="0">
                <a:latin typeface="Arial Narrow" charset="0"/>
                <a:ea typeface="ＭＳ Ｐゴシック" charset="0"/>
              </a:rPr>
              <a:t>however, before calling </a:t>
            </a:r>
            <a:r>
              <a:rPr lang="en-US" dirty="0" err="1">
                <a:latin typeface="Arial Narrow" charset="0"/>
                <a:ea typeface="ＭＳ Ｐゴシック" charset="0"/>
              </a:rPr>
              <a:t>getColor</a:t>
            </a:r>
            <a:r>
              <a:rPr lang="en-US" dirty="0">
                <a:latin typeface="Arial Narrow" charset="0"/>
                <a:ea typeface="ＭＳ Ｐゴシック" charset="0"/>
              </a:rPr>
              <a:t> you must downcast to </a:t>
            </a:r>
            <a:r>
              <a:rPr lang="en-US" dirty="0" err="1">
                <a:latin typeface="Arial Narrow" charset="0"/>
                <a:ea typeface="ＭＳ Ｐゴシック" charset="0"/>
              </a:rPr>
              <a:t>ColoredDie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D60750B-E8B0-F44D-8844-E28B868B985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5" name="Text Box 4"/>
          <p:cNvSpPr txBox="1">
            <a:spLocks noChangeArrowheads="1"/>
          </p:cNvSpPr>
          <p:nvPr/>
        </p:nvSpPr>
        <p:spPr bwMode="auto">
          <a:xfrm>
            <a:off x="3962400" y="1084263"/>
            <a:ext cx="5334000" cy="60023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import </a:t>
            </a:r>
            <a:r>
              <a:rPr lang="en-US" sz="1200" dirty="0" err="1">
                <a:latin typeface="Courier New" charset="0"/>
              </a:rPr>
              <a:t>java.util.ArrayList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import </a:t>
            </a:r>
            <a:r>
              <a:rPr lang="en-US" sz="1200" dirty="0" err="1">
                <a:latin typeface="Courier New" charset="0"/>
              </a:rPr>
              <a:t>java.util.Collections</a:t>
            </a:r>
            <a:r>
              <a:rPr lang="en-US" sz="1200" dirty="0">
                <a:latin typeface="Courier New" charset="0"/>
              </a:rPr>
              <a:t>;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public class </a:t>
            </a:r>
            <a:r>
              <a:rPr lang="en-US" sz="1200" dirty="0" smtClean="0">
                <a:latin typeface="Courier New" charset="0"/>
              </a:rPr>
              <a:t>RollGame2 </a:t>
            </a:r>
            <a:r>
              <a:rPr lang="en-US" sz="1200" dirty="0">
                <a:latin typeface="Courier New" charset="0"/>
              </a:rPr>
              <a:t>{</a:t>
            </a:r>
          </a:p>
          <a:p>
            <a:r>
              <a:rPr lang="en-US" sz="1200" dirty="0">
                <a:latin typeface="Courier New" charset="0"/>
              </a:rPr>
              <a:t>  private </a:t>
            </a:r>
            <a:r>
              <a:rPr lang="en-US" sz="1200" dirty="0" err="1">
                <a:latin typeface="Courier New" charset="0"/>
              </a:rPr>
              <a:t>ArrayList</a:t>
            </a:r>
            <a:r>
              <a:rPr lang="en-US" sz="1200" dirty="0">
                <a:latin typeface="Courier New" charset="0"/>
              </a:rPr>
              <a:t>&lt;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</a:rPr>
              <a:t>Die</a:t>
            </a:r>
            <a:r>
              <a:rPr lang="en-US" sz="1200" dirty="0">
                <a:latin typeface="Courier New" charset="0"/>
              </a:rPr>
              <a:t>&gt; dice;</a:t>
            </a:r>
          </a:p>
          <a:p>
            <a:r>
              <a:rPr lang="en-US" sz="1200" dirty="0">
                <a:latin typeface="Courier New" charset="0"/>
              </a:rPr>
              <a:t>  private static final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NUM_DICE = 5;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public </a:t>
            </a:r>
            <a:r>
              <a:rPr lang="en-US" sz="1200" dirty="0" smtClean="0">
                <a:latin typeface="Courier New" charset="0"/>
              </a:rPr>
              <a:t>RollGame2(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this.dice</a:t>
            </a:r>
            <a:r>
              <a:rPr lang="en-US" sz="1200" dirty="0">
                <a:latin typeface="Courier New" charset="0"/>
              </a:rPr>
              <a:t> = new </a:t>
            </a:r>
            <a:r>
              <a:rPr lang="en-US" sz="1200" dirty="0" err="1">
                <a:latin typeface="Courier New" charset="0"/>
              </a:rPr>
              <a:t>ArrayList</a:t>
            </a:r>
            <a:r>
              <a:rPr lang="en-US" sz="1200" dirty="0">
                <a:latin typeface="Courier New" charset="0"/>
              </a:rPr>
              <a:t>&lt;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</a:rPr>
              <a:t>Die</a:t>
            </a:r>
            <a:r>
              <a:rPr lang="en-US" sz="1200" dirty="0">
                <a:latin typeface="Courier New" charset="0"/>
              </a:rPr>
              <a:t>&gt;();</a:t>
            </a:r>
          </a:p>
          <a:p>
            <a:r>
              <a:rPr lang="en-US" sz="1200" dirty="0">
                <a:latin typeface="Courier New" charset="0"/>
              </a:rPr>
              <a:t>	    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this.dice.add</a:t>
            </a:r>
            <a:r>
              <a:rPr lang="en-US" sz="1200" dirty="0">
                <a:latin typeface="Courier New" charset="0"/>
              </a:rPr>
              <a:t>(new </a:t>
            </a:r>
            <a:r>
              <a:rPr lang="en-US" sz="1200" dirty="0" err="1">
                <a:solidFill>
                  <a:srgbClr val="0000FF"/>
                </a:solidFill>
                <a:latin typeface="Courier New" charset="0"/>
              </a:rPr>
              <a:t>ColoredDie</a:t>
            </a:r>
            <a:r>
              <a:rPr lang="en-US" sz="1200" dirty="0">
                <a:solidFill>
                  <a:srgbClr val="0000FF"/>
                </a:solidFill>
                <a:latin typeface="Courier New" charset="0"/>
              </a:rPr>
              <a:t>(6, </a:t>
            </a:r>
            <a:r>
              <a:rPr lang="en-US" sz="1200" dirty="0" err="1">
                <a:solidFill>
                  <a:srgbClr val="0000FF"/>
                </a:solidFill>
                <a:latin typeface="Courier New" charset="0"/>
              </a:rPr>
              <a:t>DieColor.RED</a:t>
            </a:r>
            <a:r>
              <a:rPr lang="en-US" sz="1200" dirty="0">
                <a:solidFill>
                  <a:srgbClr val="0000FF"/>
                </a:solidFill>
                <a:latin typeface="Courier New" charset="0"/>
              </a:rPr>
              <a:t>)</a:t>
            </a:r>
            <a:r>
              <a:rPr lang="en-US" sz="1200" dirty="0">
                <a:latin typeface="Courier New" charset="0"/>
              </a:rPr>
              <a:t>);</a:t>
            </a:r>
          </a:p>
          <a:p>
            <a:r>
              <a:rPr lang="en-US" sz="1200" dirty="0">
                <a:latin typeface="Courier New" charset="0"/>
              </a:rPr>
              <a:t>    for (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= 1;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&lt; </a:t>
            </a:r>
            <a:r>
              <a:rPr lang="en-US" sz="1200" dirty="0" smtClean="0">
                <a:latin typeface="Courier New" charset="0"/>
              </a:rPr>
              <a:t>RollGame2.</a:t>
            </a:r>
            <a:r>
              <a:rPr lang="en-US" sz="1200" dirty="0">
                <a:latin typeface="Courier New" charset="0"/>
              </a:rPr>
              <a:t>NUM_DICE;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++) {</a:t>
            </a:r>
          </a:p>
          <a:p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this.dice.add</a:t>
            </a:r>
            <a:r>
              <a:rPr lang="en-US" sz="1200" dirty="0">
                <a:latin typeface="Courier New" charset="0"/>
              </a:rPr>
              <a:t>(new 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</a:rPr>
              <a:t>Die(6)</a:t>
            </a:r>
            <a:r>
              <a:rPr lang="en-US" sz="1200" dirty="0">
                <a:latin typeface="Courier New" charset="0"/>
              </a:rPr>
              <a:t>);</a:t>
            </a:r>
          </a:p>
          <a:p>
            <a:r>
              <a:rPr lang="en-US" sz="1200" dirty="0">
                <a:latin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Collections.shuffle</a:t>
            </a:r>
            <a:r>
              <a:rPr lang="en-US" sz="1200" dirty="0">
                <a:latin typeface="Courier New" charset="0"/>
              </a:rPr>
              <a:t>(dice);</a:t>
            </a:r>
          </a:p>
          <a:p>
            <a:r>
              <a:rPr lang="en-US" sz="1200" dirty="0">
                <a:latin typeface="Courier New" charset="0"/>
              </a:rPr>
              <a:t>  }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public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rollPoints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total = 0;</a:t>
            </a:r>
          </a:p>
          <a:p>
            <a:r>
              <a:rPr lang="en-US" sz="1200" dirty="0">
                <a:latin typeface="Courier New" charset="0"/>
              </a:rPr>
              <a:t>    for (Die d : </a:t>
            </a:r>
            <a:r>
              <a:rPr lang="en-US" sz="1200" dirty="0" err="1">
                <a:latin typeface="Courier New" charset="0"/>
              </a:rPr>
              <a:t>this.dice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roll = </a:t>
            </a:r>
            <a:r>
              <a:rPr lang="en-US" sz="1200" dirty="0" err="1">
                <a:latin typeface="Courier New" charset="0"/>
              </a:rPr>
              <a:t>d</a:t>
            </a:r>
            <a:r>
              <a:rPr lang="en-US" sz="1200" dirty="0" err="1" smtClean="0">
                <a:latin typeface="Courier New" charset="0"/>
              </a:rPr>
              <a:t>.roll</a:t>
            </a:r>
            <a:r>
              <a:rPr lang="en-US" sz="1200" dirty="0">
                <a:latin typeface="Courier New" charset="0"/>
              </a:rPr>
              <a:t>();</a:t>
            </a:r>
          </a:p>
          <a:p>
            <a:r>
              <a:rPr lang="en-US" sz="1200" dirty="0">
                <a:latin typeface="Courier New" charset="0"/>
              </a:rPr>
              <a:t>      total += roll;</a:t>
            </a:r>
          </a:p>
          <a:p>
            <a:r>
              <a:rPr lang="en-US" sz="1200" dirty="0">
                <a:latin typeface="Courier New" charset="0"/>
              </a:rPr>
              <a:t>      if (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d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instanceof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ColoredDie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>
                <a:solidFill>
                  <a:srgbClr val="0000FF"/>
                </a:solidFill>
                <a:latin typeface="Courier New" charset="0"/>
              </a:rPr>
              <a:t>ColoredDie</a:t>
            </a:r>
            <a:r>
              <a:rPr lang="en-US" sz="1200" dirty="0">
                <a:solidFill>
                  <a:srgbClr val="0000FF"/>
                </a:solidFill>
                <a:latin typeface="Courier New" charset="0"/>
              </a:rPr>
              <a:t> cd = (</a:t>
            </a:r>
            <a:r>
              <a:rPr lang="en-US" sz="1200" dirty="0" err="1">
                <a:solidFill>
                  <a:srgbClr val="0000FF"/>
                </a:solidFill>
                <a:latin typeface="Courier New" charset="0"/>
              </a:rPr>
              <a:t>ColoredDie</a:t>
            </a:r>
            <a:r>
              <a:rPr lang="en-US" sz="1200" dirty="0">
                <a:solidFill>
                  <a:srgbClr val="0000FF"/>
                </a:solidFill>
                <a:latin typeface="Courier New" charset="0"/>
              </a:rPr>
              <a:t>)d;</a:t>
            </a:r>
          </a:p>
          <a:p>
            <a:r>
              <a:rPr lang="en-US" sz="1200" dirty="0">
                <a:latin typeface="Courier New" charset="0"/>
              </a:rPr>
              <a:t>        if (</a:t>
            </a:r>
            <a:r>
              <a:rPr lang="en-US" sz="1200" dirty="0" err="1">
                <a:solidFill>
                  <a:srgbClr val="0000FF"/>
                </a:solidFill>
                <a:latin typeface="Courier New" charset="0"/>
              </a:rPr>
              <a:t>cd.getColor</a:t>
            </a:r>
            <a:r>
              <a:rPr lang="en-US" sz="1200" dirty="0">
                <a:solidFill>
                  <a:srgbClr val="0000FF"/>
                </a:solidFill>
                <a:latin typeface="Courier New" charset="0"/>
              </a:rPr>
              <a:t>() </a:t>
            </a:r>
            <a:r>
              <a:rPr lang="en-US" sz="1200" dirty="0">
                <a:latin typeface="Courier New" charset="0"/>
              </a:rPr>
              <a:t>== </a:t>
            </a:r>
            <a:r>
              <a:rPr lang="en-US" sz="1200" dirty="0" err="1">
                <a:latin typeface="Courier New" charset="0"/>
              </a:rPr>
              <a:t>DieColor.RED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</a:rPr>
              <a:t>          total += roll;</a:t>
            </a:r>
          </a:p>
          <a:p>
            <a:r>
              <a:rPr lang="en-US" sz="1200" dirty="0">
                <a:latin typeface="Courier New" charset="0"/>
              </a:rPr>
              <a:t>        }</a:t>
            </a:r>
          </a:p>
          <a:p>
            <a:r>
              <a:rPr lang="en-US" sz="1200" dirty="0">
                <a:latin typeface="Courier New" charset="0"/>
              </a:rPr>
              <a:t>      }</a:t>
            </a:r>
          </a:p>
          <a:p>
            <a:r>
              <a:rPr lang="en-US" sz="1200" dirty="0">
                <a:latin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</a:rPr>
              <a:t>    return total;</a:t>
            </a:r>
          </a:p>
          <a:p>
            <a:r>
              <a:rPr lang="en-US" sz="1200" dirty="0">
                <a:latin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SortedArrayList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recall our earlier discussions on searching and sorting</a:t>
            </a:r>
          </a:p>
          <a:p>
            <a:pPr lvl="1"/>
            <a:r>
              <a:rPr lang="en-US" dirty="0" smtClean="0"/>
              <a:t>if you simply add new values to the end of an </a:t>
            </a:r>
            <a:r>
              <a:rPr lang="en-US" dirty="0" err="1" smtClean="0"/>
              <a:t>ArrayList</a:t>
            </a:r>
            <a:r>
              <a:rPr lang="en-US" dirty="0" smtClean="0"/>
              <a:t>, then</a:t>
            </a:r>
          </a:p>
          <a:p>
            <a:pPr lvl="2"/>
            <a:r>
              <a:rPr lang="en-US" dirty="0" smtClean="0"/>
              <a:t>add method </a:t>
            </a:r>
            <a:r>
              <a:rPr lang="en-US" dirty="0" smtClean="0">
                <a:sym typeface="Wingdings"/>
              </a:rPr>
              <a:t> O(1)	</a:t>
            </a:r>
            <a:r>
              <a:rPr lang="en-US" dirty="0" err="1" smtClean="0">
                <a:sym typeface="Wingdings"/>
              </a:rPr>
              <a:t>indexOf</a:t>
            </a:r>
            <a:r>
              <a:rPr lang="en-US" dirty="0" smtClean="0">
                <a:sym typeface="Wingdings"/>
              </a:rPr>
              <a:t> method  O(N)</a:t>
            </a:r>
          </a:p>
          <a:p>
            <a:pPr lvl="1"/>
            <a:r>
              <a:rPr lang="en-US" dirty="0" smtClean="0"/>
              <a:t>if you add values in the proper, sorted order (assuming they are Comparable), then</a:t>
            </a:r>
          </a:p>
          <a:p>
            <a:pPr lvl="2"/>
            <a:r>
              <a:rPr lang="en-US" dirty="0" smtClean="0"/>
              <a:t>add method </a:t>
            </a:r>
            <a:r>
              <a:rPr lang="en-US" dirty="0" smtClean="0">
                <a:sym typeface="Wingdings"/>
              </a:rPr>
              <a:t> O(N)	</a:t>
            </a:r>
            <a:r>
              <a:rPr lang="en-US" dirty="0" err="1" smtClean="0">
                <a:sym typeface="Wingdings"/>
              </a:rPr>
              <a:t>indexOf</a:t>
            </a:r>
            <a:r>
              <a:rPr lang="en-US" dirty="0" smtClean="0">
                <a:sym typeface="Wingdings"/>
              </a:rPr>
              <a:t> method  O(log N)</a:t>
            </a:r>
          </a:p>
          <a:p>
            <a:pPr lvl="2"/>
            <a:endParaRPr lang="en-US" dirty="0">
              <a:sym typeface="Wingdings"/>
            </a:endParaRPr>
          </a:p>
          <a:p>
            <a:r>
              <a:rPr lang="en-US" dirty="0" smtClean="0">
                <a:sym typeface="Wingdings"/>
              </a:rPr>
              <a:t>we could define a </a:t>
            </a:r>
            <a:r>
              <a:rPr lang="en-US" dirty="0" err="1" smtClean="0">
                <a:sym typeface="Wingdings"/>
              </a:rPr>
              <a:t>SortedArrayList</a:t>
            </a:r>
            <a:r>
              <a:rPr lang="en-US" dirty="0" smtClean="0">
                <a:sym typeface="Wingdings"/>
              </a:rPr>
              <a:t> class that keeps its elements sorted</a:t>
            </a:r>
          </a:p>
          <a:p>
            <a:pPr lvl="1"/>
            <a:r>
              <a:rPr lang="en-US" dirty="0" smtClean="0">
                <a:sym typeface="Wingdings"/>
              </a:rPr>
              <a:t>most methods would behave exactly as they did for </a:t>
            </a:r>
            <a:r>
              <a:rPr lang="en-US" dirty="0" err="1" smtClean="0">
                <a:sym typeface="Wingdings"/>
              </a:rPr>
              <a:t>ArrayList</a:t>
            </a:r>
            <a:endParaRPr lang="en-US" dirty="0" smtClean="0">
              <a:sym typeface="Wingdings"/>
            </a:endParaRPr>
          </a:p>
          <a:p>
            <a:pPr lvl="2"/>
            <a:r>
              <a:rPr lang="en-US" dirty="0" smtClean="0">
                <a:sym typeface="Wingdings"/>
              </a:rPr>
              <a:t>e.g., size, get, remove, clear, </a:t>
            </a:r>
            <a:r>
              <a:rPr lang="en-US" dirty="0" err="1" smtClean="0">
                <a:sym typeface="Wingdings"/>
              </a:rPr>
              <a:t>toString</a:t>
            </a:r>
            <a:endParaRPr lang="en-US" dirty="0" smtClean="0">
              <a:sym typeface="Wingdings"/>
            </a:endParaRPr>
          </a:p>
          <a:p>
            <a:pPr lvl="1"/>
            <a:r>
              <a:rPr lang="en-US" dirty="0" smtClean="0">
                <a:sym typeface="Wingdings"/>
              </a:rPr>
              <a:t>some would need to be </a:t>
            </a:r>
            <a:r>
              <a:rPr lang="en-US" dirty="0" err="1" smtClean="0">
                <a:sym typeface="Wingdings"/>
              </a:rPr>
              <a:t>overriden</a:t>
            </a:r>
            <a:r>
              <a:rPr lang="en-US" dirty="0" smtClean="0">
                <a:sym typeface="Wingdings"/>
              </a:rPr>
              <a:t> to maintain &amp; take advantage of order</a:t>
            </a:r>
          </a:p>
          <a:p>
            <a:pPr lvl="1"/>
            <a:endParaRPr lang="en-US" dirty="0">
              <a:sym typeface="Wingdings"/>
            </a:endParaRPr>
          </a:p>
          <a:p>
            <a:pPr lvl="2"/>
            <a:r>
              <a:rPr lang="en-US" dirty="0" smtClean="0">
                <a:sym typeface="Wingdings"/>
              </a:rPr>
              <a:t>add?		set?		</a:t>
            </a:r>
            <a:r>
              <a:rPr lang="en-US" dirty="0" err="1" smtClean="0">
                <a:sym typeface="Wingdings"/>
              </a:rPr>
              <a:t>indexOf</a:t>
            </a:r>
            <a:r>
              <a:rPr lang="en-US" dirty="0" smtClean="0">
                <a:sym typeface="Wingdings"/>
              </a:rPr>
              <a:t>?</a:t>
            </a:r>
          </a:p>
          <a:p>
            <a:pPr lvl="2"/>
            <a:endParaRPr lang="en-US" dirty="0">
              <a:sym typeface="Wingdings"/>
            </a:endParaRPr>
          </a:p>
          <a:p>
            <a:r>
              <a:rPr lang="en-US" dirty="0" smtClean="0">
                <a:sym typeface="Wingdings"/>
              </a:rPr>
              <a:t>to avoid duplication and code drift, can utilize inheritance to build off the existing class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681C-0644-F245-98B9-522DC3612B4D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90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Arial Narrow" charset="0"/>
                <a:ea typeface="ＭＳ Ｐゴシック" charset="0"/>
                <a:cs typeface="ＭＳ Ｐゴシック" charset="0"/>
              </a:rPr>
              <a:t>SortedArrayList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2895600" cy="5410200"/>
          </a:xfrm>
        </p:spPr>
        <p:txBody>
          <a:bodyPr/>
          <a:lstStyle/>
          <a:p>
            <a:pPr marL="285750" lvl="1"/>
            <a:r>
              <a:rPr lang="en-US" dirty="0" smtClean="0">
                <a:latin typeface="Arial Narrow" charset="0"/>
                <a:ea typeface="ＭＳ Ｐゴシック" charset="0"/>
              </a:rPr>
              <a:t>no new fields, so just call the super constructor to initialize</a:t>
            </a:r>
          </a:p>
          <a:p>
            <a:pPr marL="285750" lvl="1"/>
            <a:endParaRPr lang="en-US" dirty="0">
              <a:latin typeface="Arial Narrow" charset="0"/>
              <a:ea typeface="ＭＳ Ｐゴシック" charset="0"/>
            </a:endParaRPr>
          </a:p>
          <a:p>
            <a:pPr marL="285750" lvl="1"/>
            <a:r>
              <a:rPr lang="en-US" dirty="0" smtClean="0">
                <a:latin typeface="Arial Narrow" charset="0"/>
                <a:ea typeface="ＭＳ Ｐゴシック" charset="0"/>
              </a:rPr>
              <a:t>add can use binary search to find the location where the item should go, then </a:t>
            </a:r>
            <a:r>
              <a:rPr lang="en-US" dirty="0" err="1" smtClean="0">
                <a:latin typeface="Arial Narrow" charset="0"/>
                <a:ea typeface="ＭＳ Ｐゴシック" charset="0"/>
              </a:rPr>
              <a:t>super.add</a:t>
            </a:r>
            <a:r>
              <a:rPr lang="en-US" dirty="0" smtClean="0">
                <a:latin typeface="Arial Narrow" charset="0"/>
                <a:ea typeface="ＭＳ Ｐゴシック" charset="0"/>
              </a:rPr>
              <a:t> to add it there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marL="285750" lvl="1"/>
            <a:endParaRPr lang="en-US" dirty="0">
              <a:latin typeface="Arial Narrow" charset="0"/>
              <a:ea typeface="ＭＳ Ｐゴシック" charset="0"/>
            </a:endParaRPr>
          </a:p>
          <a:p>
            <a:pPr marL="285750" lvl="1"/>
            <a:r>
              <a:rPr lang="en-US" dirty="0" smtClean="0">
                <a:latin typeface="Arial Narrow" charset="0"/>
                <a:ea typeface="ＭＳ Ｐゴシック" charset="0"/>
              </a:rPr>
              <a:t>set has to keep the list sorted, so easiest to remove then add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marL="285750" lvl="1"/>
            <a:endParaRPr lang="en-US" dirty="0">
              <a:latin typeface="Arial Narrow" charset="0"/>
              <a:ea typeface="ＭＳ Ｐゴシック" charset="0"/>
            </a:endParaRPr>
          </a:p>
          <a:p>
            <a:pPr marL="285750" lvl="1"/>
            <a:r>
              <a:rPr lang="en-US" dirty="0" err="1" smtClean="0">
                <a:latin typeface="Arial Narrow" charset="0"/>
                <a:ea typeface="ＭＳ Ｐゴシック" charset="0"/>
              </a:rPr>
              <a:t>indexOf</a:t>
            </a:r>
            <a:r>
              <a:rPr lang="en-US" dirty="0" smtClean="0">
                <a:latin typeface="Arial Narrow" charset="0"/>
                <a:ea typeface="ＭＳ Ｐゴシック" charset="0"/>
              </a:rPr>
              <a:t> can use binary search </a:t>
            </a:r>
          </a:p>
          <a:p>
            <a:pPr marL="285750" lvl="1"/>
            <a:r>
              <a:rPr lang="en-US" dirty="0" smtClean="0">
                <a:latin typeface="Arial Narrow" charset="0"/>
                <a:ea typeface="ＭＳ Ｐゴシック" charset="0"/>
              </a:rPr>
              <a:t>note that </a:t>
            </a:r>
            <a:r>
              <a:rPr lang="en-US" dirty="0" err="1" smtClean="0">
                <a:latin typeface="Arial Narrow" charset="0"/>
                <a:ea typeface="ＭＳ Ｐゴシック" charset="0"/>
              </a:rPr>
              <a:t>indexOf</a:t>
            </a:r>
            <a:r>
              <a:rPr lang="en-US" dirty="0" smtClean="0">
                <a:latin typeface="Arial Narrow" charset="0"/>
                <a:ea typeface="ＭＳ Ｐゴシック" charset="0"/>
              </a:rPr>
              <a:t> takes an Object as parameter</a:t>
            </a:r>
          </a:p>
          <a:p>
            <a:pPr marL="285750" lvl="1"/>
            <a:r>
              <a:rPr lang="en-US" dirty="0" smtClean="0">
                <a:latin typeface="Arial Narrow" charset="0"/>
                <a:ea typeface="ＭＳ Ｐゴシック" charset="0"/>
              </a:rPr>
              <a:t>can't use </a:t>
            </a:r>
            <a:r>
              <a:rPr lang="en-US" dirty="0" err="1" smtClean="0">
                <a:latin typeface="Arial Narrow" charset="0"/>
                <a:ea typeface="ＭＳ Ｐゴシック" charset="0"/>
              </a:rPr>
              <a:t>instanceof</a:t>
            </a:r>
            <a:r>
              <a:rPr lang="en-US" dirty="0" smtClean="0">
                <a:latin typeface="Arial Narrow" charset="0"/>
                <a:ea typeface="ＭＳ Ｐゴシック" charset="0"/>
              </a:rPr>
              <a:t> on a generic type, but can get by with try/catch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D60750B-E8B0-F44D-8844-E28B868B985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5" name="Text Box 4"/>
          <p:cNvSpPr txBox="1">
            <a:spLocks noChangeArrowheads="1"/>
          </p:cNvSpPr>
          <p:nvPr/>
        </p:nvSpPr>
        <p:spPr bwMode="auto">
          <a:xfrm>
            <a:off x="3505200" y="304800"/>
            <a:ext cx="5867400" cy="692497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import </a:t>
            </a:r>
            <a:r>
              <a:rPr lang="en-US" sz="1200" dirty="0" err="1">
                <a:latin typeface="Courier New" charset="0"/>
              </a:rPr>
              <a:t>java.util.ArrayList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import </a:t>
            </a:r>
            <a:r>
              <a:rPr lang="en-US" sz="1200" dirty="0" err="1">
                <a:latin typeface="Courier New" charset="0"/>
              </a:rPr>
              <a:t>java.util.Collections</a:t>
            </a:r>
            <a:r>
              <a:rPr lang="en-US" sz="1200" dirty="0">
                <a:latin typeface="Courier New" charset="0"/>
              </a:rPr>
              <a:t>;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public class </a:t>
            </a:r>
            <a:r>
              <a:rPr lang="en-US" sz="1200" dirty="0" err="1">
                <a:latin typeface="Courier New" charset="0"/>
              </a:rPr>
              <a:t>SortedArrayList</a:t>
            </a:r>
            <a:r>
              <a:rPr lang="en-US" sz="1200" dirty="0">
                <a:latin typeface="Courier New" charset="0"/>
              </a:rPr>
              <a:t>&lt;E extends Comparable&lt;? super E&gt;&gt; extends </a:t>
            </a:r>
            <a:r>
              <a:rPr lang="en-US" sz="1200" dirty="0" err="1">
                <a:latin typeface="Courier New" charset="0"/>
              </a:rPr>
              <a:t>ArrayList</a:t>
            </a:r>
            <a:r>
              <a:rPr lang="en-US" sz="1200" dirty="0">
                <a:latin typeface="Courier New" charset="0"/>
              </a:rPr>
              <a:t>&lt;E&gt; {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public </a:t>
            </a:r>
            <a:r>
              <a:rPr lang="en-US" sz="1200" dirty="0" err="1">
                <a:latin typeface="Courier New" charset="0"/>
              </a:rPr>
              <a:t>SortedArrayList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>
                <a:latin typeface="Courier New" charset="0"/>
              </a:rPr>
              <a:t>super();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}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 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public </a:t>
            </a:r>
            <a:r>
              <a:rPr lang="en-US" sz="1200" dirty="0" err="1">
                <a:latin typeface="Courier New" charset="0"/>
              </a:rPr>
              <a:t>boolean</a:t>
            </a:r>
            <a:r>
              <a:rPr lang="en-US" sz="1200" dirty="0">
                <a:latin typeface="Courier New" charset="0"/>
              </a:rPr>
              <a:t> add(E item) {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index = </a:t>
            </a:r>
            <a:r>
              <a:rPr lang="en-US" sz="1200" dirty="0" err="1">
                <a:latin typeface="Courier New" charset="0"/>
              </a:rPr>
              <a:t>Collections.binarySearch</a:t>
            </a:r>
            <a:r>
              <a:rPr lang="en-US" sz="1200" dirty="0">
                <a:latin typeface="Courier New" charset="0"/>
              </a:rPr>
              <a:t>(this, item);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>
                <a:latin typeface="Courier New" charset="0"/>
              </a:rPr>
              <a:t>if (index &lt; 0) {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index = -index - 1;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}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 err="1" smtClean="0">
                <a:latin typeface="Courier New" charset="0"/>
              </a:rPr>
              <a:t>super.add</a:t>
            </a:r>
            <a:r>
              <a:rPr lang="en-US" sz="1200" dirty="0">
                <a:latin typeface="Courier New" charset="0"/>
              </a:rPr>
              <a:t>(index, item);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smtClean="0">
                <a:latin typeface="Courier New" charset="0"/>
              </a:rPr>
              <a:t>return </a:t>
            </a:r>
            <a:r>
              <a:rPr lang="en-US" sz="1200" dirty="0">
                <a:latin typeface="Courier New" charset="0"/>
              </a:rPr>
              <a:t>true;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} 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 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public </a:t>
            </a:r>
            <a:r>
              <a:rPr lang="en-US" sz="1200" dirty="0">
                <a:latin typeface="Courier New" charset="0"/>
              </a:rPr>
              <a:t>E set(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index, E item) {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>
                <a:latin typeface="Courier New" charset="0"/>
              </a:rPr>
              <a:t>E </a:t>
            </a:r>
            <a:r>
              <a:rPr lang="en-US" sz="1200" dirty="0" err="1">
                <a:latin typeface="Courier New" charset="0"/>
              </a:rPr>
              <a:t>oldItem</a:t>
            </a:r>
            <a:r>
              <a:rPr lang="en-US" sz="1200" dirty="0">
                <a:latin typeface="Courier New" charset="0"/>
              </a:rPr>
              <a:t> = </a:t>
            </a:r>
            <a:r>
              <a:rPr lang="en-US" sz="1200" dirty="0" err="1">
                <a:latin typeface="Courier New" charset="0"/>
              </a:rPr>
              <a:t>this.remove</a:t>
            </a:r>
            <a:r>
              <a:rPr lang="en-US" sz="1200" dirty="0">
                <a:latin typeface="Courier New" charset="0"/>
              </a:rPr>
              <a:t>(index);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 err="1">
                <a:latin typeface="Courier New" charset="0"/>
              </a:rPr>
              <a:t>this.add</a:t>
            </a:r>
            <a:r>
              <a:rPr lang="en-US" sz="1200" dirty="0">
                <a:latin typeface="Courier New" charset="0"/>
              </a:rPr>
              <a:t>(item);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>
                <a:latin typeface="Courier New" charset="0"/>
              </a:rPr>
              <a:t>return </a:t>
            </a:r>
            <a:r>
              <a:rPr lang="en-US" sz="1200" dirty="0" err="1">
                <a:latin typeface="Courier New" charset="0"/>
              </a:rPr>
              <a:t>oldItem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}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 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public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indexOf</a:t>
            </a:r>
            <a:r>
              <a:rPr lang="en-US" sz="1200" dirty="0">
                <a:latin typeface="Courier New" charset="0"/>
              </a:rPr>
              <a:t>(Object item) {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>
                <a:latin typeface="Courier New" charset="0"/>
              </a:rPr>
              <a:t>try {</a:t>
            </a:r>
          </a:p>
          <a:p>
            <a:r>
              <a:rPr lang="en-US" sz="1200" dirty="0">
                <a:latin typeface="Courier New" charset="0"/>
              </a:rPr>
              <a:t> </a:t>
            </a:r>
            <a:r>
              <a:rPr lang="en-US" sz="1200" dirty="0" smtClean="0">
                <a:latin typeface="Courier New" charset="0"/>
              </a:rPr>
              <a:t>     </a:t>
            </a:r>
            <a:r>
              <a:rPr lang="en-US" sz="1200" dirty="0" err="1" smtClean="0">
                <a:latin typeface="Courier New" charset="0"/>
              </a:rPr>
              <a:t>int</a:t>
            </a:r>
            <a:r>
              <a:rPr lang="en-US" sz="1200" dirty="0" smtClean="0">
                <a:latin typeface="Courier New" charset="0"/>
              </a:rPr>
              <a:t> </a:t>
            </a:r>
            <a:r>
              <a:rPr lang="en-US" sz="1200" dirty="0">
                <a:latin typeface="Courier New" charset="0"/>
              </a:rPr>
              <a:t>index = </a:t>
            </a:r>
            <a:r>
              <a:rPr lang="en-US" sz="1200" dirty="0" err="1">
                <a:latin typeface="Courier New" charset="0"/>
              </a:rPr>
              <a:t>Collections.binarySearch</a:t>
            </a:r>
            <a:r>
              <a:rPr lang="en-US" sz="1200" dirty="0">
                <a:latin typeface="Courier New" charset="0"/>
              </a:rPr>
              <a:t>(this, (E)item);</a:t>
            </a:r>
          </a:p>
          <a:p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smtClean="0">
                <a:latin typeface="Courier New" charset="0"/>
              </a:rPr>
              <a:t>if </a:t>
            </a:r>
            <a:r>
              <a:rPr lang="en-US" sz="1200" dirty="0">
                <a:latin typeface="Courier New" charset="0"/>
              </a:rPr>
              <a:t>(index </a:t>
            </a:r>
            <a:r>
              <a:rPr lang="en-US" sz="1200" dirty="0" smtClean="0">
                <a:latin typeface="Courier New" charset="0"/>
              </a:rPr>
              <a:t>&gt;= </a:t>
            </a:r>
            <a:r>
              <a:rPr lang="en-US" sz="1200" dirty="0">
                <a:latin typeface="Courier New" charset="0"/>
              </a:rPr>
              <a:t>0) {</a:t>
            </a:r>
          </a:p>
          <a:p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smtClean="0">
                <a:latin typeface="Courier New" charset="0"/>
              </a:rPr>
              <a:t>  return index;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smtClean="0">
                <a:latin typeface="Courier New" charset="0"/>
              </a:rPr>
              <a:t>}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smtClean="0">
                <a:latin typeface="Courier New" charset="0"/>
              </a:rPr>
              <a:t>return -1;</a:t>
            </a:r>
          </a:p>
          <a:p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}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>
                <a:latin typeface="Courier New" charset="0"/>
              </a:rPr>
              <a:t>catch (</a:t>
            </a:r>
            <a:r>
              <a:rPr lang="en-US" sz="1200" dirty="0" err="1">
                <a:latin typeface="Courier New" charset="0"/>
              </a:rPr>
              <a:t>ClassCastException</a:t>
            </a:r>
            <a:r>
              <a:rPr lang="en-US" sz="1200" dirty="0">
                <a:latin typeface="Courier New" charset="0"/>
              </a:rPr>
              <a:t> e) {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return -1;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>
                <a:latin typeface="Courier New" charset="0"/>
              </a:rPr>
              <a:t>}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}</a:t>
            </a:r>
          </a:p>
          <a:p>
            <a:r>
              <a:rPr lang="en-US" sz="1200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08988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 &amp; polymorphism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recall that interfaces</a:t>
            </a:r>
          </a:p>
          <a:p>
            <a:pPr lvl="1"/>
            <a:r>
              <a:rPr lang="en-US" dirty="0" smtClean="0"/>
              <a:t>define a set of methods that a class must implement in order to be "certified"</a:t>
            </a:r>
          </a:p>
          <a:p>
            <a:pPr lvl="1"/>
            <a:r>
              <a:rPr lang="en-US" dirty="0" smtClean="0"/>
              <a:t>any class that implements those methods and declares itself is "certified"</a:t>
            </a:r>
          </a:p>
          <a:p>
            <a:pPr lvl="1"/>
            <a:endParaRPr lang="en-US" dirty="0" smtClean="0"/>
          </a:p>
          <a:p>
            <a:pPr lvl="2"/>
            <a:r>
              <a:rPr lang="en-US" sz="1200" dirty="0" smtClean="0">
                <a:latin typeface="Courier New"/>
                <a:cs typeface="Courier New"/>
              </a:rPr>
              <a:t>public class </a:t>
            </a:r>
            <a:r>
              <a:rPr lang="en-US" sz="1200" dirty="0" err="1" smtClean="0">
                <a:latin typeface="Courier New"/>
                <a:cs typeface="Courier New"/>
              </a:rPr>
              <a:t>myList</a:t>
            </a:r>
            <a:r>
              <a:rPr lang="en-US" sz="1200" dirty="0" smtClean="0">
                <a:latin typeface="Courier New"/>
                <a:cs typeface="Courier New"/>
              </a:rPr>
              <a:t>&lt;E&gt; implements List&lt;E&gt; {</a:t>
            </a:r>
          </a:p>
          <a:p>
            <a:pPr lvl="2"/>
            <a:r>
              <a:rPr lang="en-US" sz="1200" dirty="0" smtClean="0">
                <a:latin typeface="Courier New"/>
                <a:cs typeface="Courier New"/>
              </a:rPr>
              <a:t>    . . .</a:t>
            </a:r>
            <a:endParaRPr lang="en-US" sz="1200" dirty="0">
              <a:latin typeface="Courier New"/>
              <a:cs typeface="Courier New"/>
            </a:endParaRPr>
          </a:p>
          <a:p>
            <a:pPr lvl="2"/>
            <a:r>
              <a:rPr lang="en-US" sz="1200" dirty="0" smtClean="0">
                <a:latin typeface="Courier New"/>
                <a:cs typeface="Courier New"/>
              </a:rPr>
              <a:t>}</a:t>
            </a:r>
          </a:p>
          <a:p>
            <a:pPr lvl="2"/>
            <a:endParaRPr lang="en-US" sz="1400" dirty="0"/>
          </a:p>
          <a:p>
            <a:pPr lvl="1"/>
            <a:r>
              <a:rPr lang="en-US" dirty="0" smtClean="0"/>
              <a:t>can use the interface name in place of a class name when declaring variables or passing values to methods</a:t>
            </a:r>
          </a:p>
          <a:p>
            <a:pPr lvl="1"/>
            <a:endParaRPr lang="en-US" dirty="0" smtClean="0"/>
          </a:p>
          <a:p>
            <a:pPr marL="857250" lvl="2" indent="0"/>
            <a:r>
              <a:rPr lang="en-US" sz="1200" dirty="0" smtClean="0">
                <a:latin typeface="Courier New"/>
                <a:cs typeface="Courier New"/>
              </a:rPr>
              <a:t>List&lt;String&gt; words = new </a:t>
            </a:r>
            <a:r>
              <a:rPr lang="en-US" sz="1200" dirty="0" err="1" smtClean="0">
                <a:latin typeface="Courier New"/>
                <a:cs typeface="Courier New"/>
              </a:rPr>
              <a:t>MyList</a:t>
            </a:r>
            <a:r>
              <a:rPr lang="en-US" sz="1200" dirty="0" smtClean="0">
                <a:latin typeface="Courier New"/>
                <a:cs typeface="Courier New"/>
              </a:rPr>
              <a:t>&lt;String&gt;();</a:t>
            </a:r>
          </a:p>
          <a:p>
            <a:pPr marL="857250" lvl="2" indent="0"/>
            <a:endParaRPr lang="en-US" sz="1200" dirty="0">
              <a:latin typeface="Courier New"/>
              <a:cs typeface="Courier New"/>
            </a:endParaRPr>
          </a:p>
          <a:p>
            <a:pPr marL="857250" lvl="2" indent="0"/>
            <a:r>
              <a:rPr lang="en-US" sz="1200" dirty="0">
                <a:latin typeface="Courier New"/>
                <a:cs typeface="Courier New"/>
              </a:rPr>
              <a:t>public </a:t>
            </a:r>
            <a:r>
              <a:rPr lang="en-US" sz="1200" dirty="0" err="1" smtClean="0">
                <a:latin typeface="Courier New"/>
                <a:cs typeface="Courier New"/>
              </a:rPr>
              <a:t>int</a:t>
            </a:r>
            <a:r>
              <a:rPr lang="en-US" sz="1200" dirty="0" smtClean="0">
                <a:latin typeface="Courier New"/>
                <a:cs typeface="Courier New"/>
              </a:rPr>
              <a:t> sum(</a:t>
            </a:r>
            <a:r>
              <a:rPr lang="en-US" sz="1200" dirty="0">
                <a:latin typeface="Courier New"/>
                <a:cs typeface="Courier New"/>
              </a:rPr>
              <a:t>List</a:t>
            </a:r>
            <a:r>
              <a:rPr lang="en-US" sz="1200" dirty="0" smtClean="0">
                <a:latin typeface="Courier New"/>
                <a:cs typeface="Courier New"/>
              </a:rPr>
              <a:t>&lt;Integer&gt; </a:t>
            </a:r>
            <a:r>
              <a:rPr lang="en-US" sz="1200" dirty="0">
                <a:latin typeface="Courier New"/>
                <a:cs typeface="Courier New"/>
              </a:rPr>
              <a:t>data) </a:t>
            </a:r>
            <a:r>
              <a:rPr lang="en-US" sz="1200" dirty="0" smtClean="0">
                <a:latin typeface="Courier New"/>
                <a:cs typeface="Courier New"/>
              </a:rPr>
              <a:t>{</a:t>
            </a:r>
          </a:p>
          <a:p>
            <a:pPr marL="857250" lvl="2" indent="0"/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smtClean="0">
                <a:latin typeface="Courier New"/>
                <a:cs typeface="Courier New"/>
              </a:rPr>
              <a:t>   </a:t>
            </a:r>
            <a:r>
              <a:rPr lang="en-US" sz="1200" dirty="0" err="1" smtClean="0">
                <a:latin typeface="Courier New"/>
                <a:cs typeface="Courier New"/>
              </a:rPr>
              <a:t>int</a:t>
            </a:r>
            <a:r>
              <a:rPr lang="en-US" sz="1200" dirty="0" smtClean="0">
                <a:latin typeface="Courier New"/>
                <a:cs typeface="Courier New"/>
              </a:rPr>
              <a:t> sum = 0;</a:t>
            </a:r>
            <a:endParaRPr lang="en-US" sz="1200" dirty="0">
              <a:latin typeface="Courier New"/>
              <a:cs typeface="Courier New"/>
            </a:endParaRPr>
          </a:p>
          <a:p>
            <a:pPr marL="857250" lvl="2" indent="0"/>
            <a:r>
              <a:rPr lang="en-US" sz="1200" dirty="0">
                <a:latin typeface="Courier New"/>
                <a:cs typeface="Courier New"/>
              </a:rPr>
              <a:t>    </a:t>
            </a:r>
            <a:r>
              <a:rPr lang="en-US" sz="1200" dirty="0" smtClean="0">
                <a:latin typeface="Courier New"/>
                <a:cs typeface="Courier New"/>
              </a:rPr>
              <a:t>for (</a:t>
            </a:r>
            <a:r>
              <a:rPr lang="en-US" sz="1200" dirty="0" err="1" smtClean="0">
                <a:latin typeface="Courier New"/>
                <a:cs typeface="Courier New"/>
              </a:rPr>
              <a:t>int</a:t>
            </a:r>
            <a:r>
              <a:rPr lang="en-US" sz="1200" dirty="0" smtClean="0">
                <a:latin typeface="Courier New"/>
                <a:cs typeface="Courier New"/>
              </a:rPr>
              <a:t> </a:t>
            </a:r>
            <a:r>
              <a:rPr lang="en-US" sz="1200" dirty="0" err="1" smtClean="0">
                <a:latin typeface="Courier New"/>
                <a:cs typeface="Courier New"/>
              </a:rPr>
              <a:t>i</a:t>
            </a:r>
            <a:r>
              <a:rPr lang="en-US" sz="1200" dirty="0" smtClean="0">
                <a:latin typeface="Courier New"/>
                <a:cs typeface="Courier New"/>
              </a:rPr>
              <a:t> = 0; </a:t>
            </a:r>
            <a:r>
              <a:rPr lang="en-US" sz="1200" dirty="0" err="1" smtClean="0">
                <a:latin typeface="Courier New"/>
                <a:cs typeface="Courier New"/>
              </a:rPr>
              <a:t>i</a:t>
            </a:r>
            <a:r>
              <a:rPr lang="en-US" sz="1200" dirty="0" smtClean="0">
                <a:latin typeface="Courier New"/>
                <a:cs typeface="Courier New"/>
              </a:rPr>
              <a:t> &lt; </a:t>
            </a:r>
            <a:r>
              <a:rPr lang="en-US" sz="1200" dirty="0" err="1" smtClean="0">
                <a:latin typeface="Courier New"/>
                <a:cs typeface="Courier New"/>
              </a:rPr>
              <a:t>data.size</a:t>
            </a:r>
            <a:r>
              <a:rPr lang="en-US" sz="1200" dirty="0" smtClean="0">
                <a:latin typeface="Courier New"/>
                <a:cs typeface="Courier New"/>
              </a:rPr>
              <a:t>(); </a:t>
            </a:r>
            <a:r>
              <a:rPr lang="en-US" sz="1200" dirty="0" err="1" smtClean="0">
                <a:latin typeface="Courier New"/>
                <a:cs typeface="Courier New"/>
              </a:rPr>
              <a:t>i</a:t>
            </a:r>
            <a:r>
              <a:rPr lang="en-US" sz="1200" dirty="0" smtClean="0">
                <a:latin typeface="Courier New"/>
                <a:cs typeface="Courier New"/>
              </a:rPr>
              <a:t>++) {</a:t>
            </a:r>
          </a:p>
          <a:p>
            <a:pPr marL="857250" lvl="2" indent="0"/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smtClean="0">
                <a:latin typeface="Courier New"/>
                <a:cs typeface="Courier New"/>
              </a:rPr>
              <a:t>       sum += </a:t>
            </a:r>
            <a:r>
              <a:rPr lang="en-US" sz="1200" dirty="0" err="1" smtClean="0">
                <a:latin typeface="Courier New"/>
                <a:cs typeface="Courier New"/>
              </a:rPr>
              <a:t>data.get</a:t>
            </a:r>
            <a:r>
              <a:rPr lang="en-US" sz="1200" dirty="0" smtClean="0">
                <a:latin typeface="Courier New"/>
                <a:cs typeface="Courier New"/>
              </a:rPr>
              <a:t>(</a:t>
            </a:r>
            <a:r>
              <a:rPr lang="en-US" sz="1200" dirty="0" err="1" smtClean="0">
                <a:latin typeface="Courier New"/>
                <a:cs typeface="Courier New"/>
              </a:rPr>
              <a:t>i</a:t>
            </a:r>
            <a:r>
              <a:rPr lang="en-US" sz="1200" dirty="0" smtClean="0">
                <a:latin typeface="Courier New"/>
                <a:cs typeface="Courier New"/>
              </a:rPr>
              <a:t>);</a:t>
            </a:r>
          </a:p>
          <a:p>
            <a:pPr marL="857250" lvl="2" indent="0"/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smtClean="0">
                <a:latin typeface="Courier New"/>
                <a:cs typeface="Courier New"/>
              </a:rPr>
              <a:t>   }</a:t>
            </a:r>
          </a:p>
          <a:p>
            <a:pPr marL="857250" lvl="2" indent="0"/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smtClean="0">
                <a:latin typeface="Courier New"/>
                <a:cs typeface="Courier New"/>
              </a:rPr>
              <a:t>   return sum;</a:t>
            </a:r>
            <a:endParaRPr lang="en-US" sz="1200" dirty="0">
              <a:latin typeface="Courier New"/>
              <a:cs typeface="Courier New"/>
            </a:endParaRPr>
          </a:p>
          <a:p>
            <a:pPr marL="857250" lvl="2" indent="0"/>
            <a:r>
              <a:rPr lang="en-US" sz="1200" dirty="0">
                <a:latin typeface="Courier New"/>
                <a:cs typeface="Courier New"/>
              </a:rPr>
              <a:t>}</a:t>
            </a:r>
          </a:p>
          <a:p>
            <a:pPr marL="857250" lvl="2" indent="0"/>
            <a:endParaRPr lang="en-US" sz="1400" dirty="0" smtClean="0"/>
          </a:p>
          <a:p>
            <a:pPr lvl="1">
              <a:buFont typeface="Wingdings" charset="2"/>
              <a:buChar char="§"/>
            </a:pPr>
            <a:r>
              <a:rPr lang="en-US" dirty="0" smtClean="0"/>
              <a:t>polymorphism refers to the fact that the same method call (e.g., </a:t>
            </a:r>
            <a:r>
              <a:rPr lang="en-US" sz="1800" dirty="0" smtClean="0">
                <a:latin typeface="Courier New"/>
                <a:cs typeface="Courier New"/>
              </a:rPr>
              <a:t>size</a:t>
            </a:r>
            <a:r>
              <a:rPr lang="en-US" sz="1800" dirty="0" smtClean="0"/>
              <a:t> </a:t>
            </a:r>
            <a:r>
              <a:rPr lang="en-US" dirty="0" smtClean="0"/>
              <a:t>or </a:t>
            </a:r>
            <a:r>
              <a:rPr lang="en-US" sz="1800" dirty="0">
                <a:latin typeface="Courier New"/>
                <a:cs typeface="Courier New"/>
              </a:rPr>
              <a:t>get</a:t>
            </a:r>
            <a:r>
              <a:rPr lang="en-US" dirty="0" smtClean="0"/>
              <a:t>) can refer to different pieces of code when called on different objects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enables the creation of generic libraries (e.g., </a:t>
            </a:r>
            <a:r>
              <a:rPr lang="en-US" sz="1800" dirty="0">
                <a:latin typeface="Courier New"/>
                <a:cs typeface="Courier New"/>
              </a:rPr>
              <a:t>Collections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681C-0644-F245-98B9-522DC3612B4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0179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of inheritance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 that you can extend a class without any knowledge of its internals</a:t>
            </a:r>
          </a:p>
          <a:p>
            <a:pPr lvl="1"/>
            <a:r>
              <a:rPr lang="en-US" dirty="0" smtClean="0"/>
              <a:t>we didn't need to know anything about </a:t>
            </a:r>
            <a:r>
              <a:rPr lang="en-US" dirty="0" err="1" smtClean="0"/>
              <a:t>ArrayList's</a:t>
            </a:r>
            <a:r>
              <a:rPr lang="en-US" dirty="0" smtClean="0"/>
              <a:t> implementation to extend to </a:t>
            </a:r>
            <a:r>
              <a:rPr lang="en-US" dirty="0" err="1" smtClean="0"/>
              <a:t>SortedArrayList</a:t>
            </a:r>
            <a:endParaRPr lang="en-US" dirty="0" smtClean="0"/>
          </a:p>
          <a:p>
            <a:pPr marL="1257300" lvl="2" indent="-342900">
              <a:buFont typeface="Wingdings" charset="2"/>
              <a:buChar char="ü"/>
            </a:pPr>
            <a:r>
              <a:rPr lang="en-US" dirty="0" smtClean="0"/>
              <a:t>just needed to know which methods to override</a:t>
            </a:r>
          </a:p>
          <a:p>
            <a:pPr marL="1257300" lvl="2" indent="-342900">
              <a:buFont typeface="Wingdings" charset="2"/>
              <a:buChar char="ü"/>
            </a:pPr>
            <a:r>
              <a:rPr lang="en-US" dirty="0" smtClean="0"/>
              <a:t>even if overridden, could still call parent method using super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don't even need to have access to the source code</a:t>
            </a:r>
          </a:p>
          <a:p>
            <a:pPr marL="1257300" lvl="2" indent="-342900">
              <a:buFont typeface="Wingdings" charset="2"/>
              <a:buChar char="ü"/>
            </a:pPr>
            <a:r>
              <a:rPr lang="en-US" dirty="0" smtClean="0"/>
              <a:t>suppose it was proprietary code – no problem!</a:t>
            </a:r>
          </a:p>
          <a:p>
            <a:pPr marL="1257300" lvl="2" indent="-342900">
              <a:buFont typeface="Wingdings" charset="2"/>
              <a:buChar char="ü"/>
            </a:pPr>
            <a:endParaRPr lang="en-US" dirty="0"/>
          </a:p>
          <a:p>
            <a:pPr marL="114300" indent="0"/>
            <a:r>
              <a:rPr lang="en-US" dirty="0" smtClean="0"/>
              <a:t>taking </a:t>
            </a:r>
            <a:r>
              <a:rPr lang="en-US" smtClean="0"/>
              <a:t>advantage of polymorphism</a:t>
            </a:r>
            <a:r>
              <a:rPr lang="en-US" dirty="0" smtClean="0"/>
              <a:t>, can define methods or data structures that work on a whole family of classes</a:t>
            </a:r>
          </a:p>
          <a:p>
            <a:pPr marL="733425" lvl="1" indent="-279400"/>
            <a:r>
              <a:rPr lang="en-US" dirty="0" err="1" smtClean="0"/>
              <a:t>Collections.sort</a:t>
            </a:r>
            <a:r>
              <a:rPr lang="en-US" dirty="0" smtClean="0"/>
              <a:t> will work on any List of Comparable values</a:t>
            </a:r>
          </a:p>
          <a:p>
            <a:pPr marL="1196975" lvl="2" indent="-342900">
              <a:buFont typeface="Wingdings" charset="2"/>
              <a:buChar char="ü"/>
            </a:pPr>
            <a:r>
              <a:rPr lang="en-US" dirty="0" smtClean="0"/>
              <a:t>includes predefined classes </a:t>
            </a:r>
            <a:r>
              <a:rPr lang="en-US" dirty="0" err="1" smtClean="0"/>
              <a:t>ArrayList</a:t>
            </a:r>
            <a:r>
              <a:rPr lang="en-US" dirty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LinkedList</a:t>
            </a:r>
            <a:endParaRPr lang="en-US" dirty="0" smtClean="0"/>
          </a:p>
          <a:p>
            <a:pPr marL="1196975" lvl="2" indent="-342900">
              <a:buFont typeface="Wingdings" charset="2"/>
              <a:buChar char="ü"/>
            </a:pPr>
            <a:r>
              <a:rPr lang="en-US" dirty="0" smtClean="0"/>
              <a:t>now includes the new </a:t>
            </a:r>
            <a:r>
              <a:rPr lang="en-US" dirty="0" err="1" smtClean="0"/>
              <a:t>SortedArrayList</a:t>
            </a:r>
            <a:r>
              <a:rPr lang="en-US" dirty="0" smtClean="0"/>
              <a:t> class</a:t>
            </a:r>
          </a:p>
          <a:p>
            <a:pPr marL="1196975" lvl="2" indent="-342900">
              <a:buFont typeface="Wingdings" charset="2"/>
              <a:buChar char="ü"/>
            </a:pPr>
            <a:r>
              <a:rPr lang="en-US" dirty="0" smtClean="0"/>
              <a:t>can be extended to classes that haven't even been invented yet!</a:t>
            </a:r>
          </a:p>
          <a:p>
            <a:pPr marL="796925" lvl="1" indent="-342900">
              <a:buFont typeface="Wingdings" charset="2"/>
              <a:buChar char="§"/>
            </a:pPr>
            <a:r>
              <a:rPr lang="en-US" dirty="0" smtClean="0"/>
              <a:t>similarly, an </a:t>
            </a:r>
            <a:r>
              <a:rPr lang="en-US" dirty="0" err="1" smtClean="0"/>
              <a:t>ArrayList</a:t>
            </a:r>
            <a:r>
              <a:rPr lang="en-US" dirty="0" smtClean="0"/>
              <a:t>&lt;Die&gt; object can contain Die objects or </a:t>
            </a:r>
            <a:r>
              <a:rPr lang="en-US" dirty="0" err="1" smtClean="0"/>
              <a:t>ColoredDie</a:t>
            </a:r>
            <a:r>
              <a:rPr lang="en-US" dirty="0" smtClean="0"/>
              <a:t> objects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681C-0644-F245-98B9-522DC3612B4D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7805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OO summary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791200"/>
          </a:xfrm>
        </p:spPr>
        <p:txBody>
          <a:bodyPr/>
          <a:lstStyle/>
          <a:p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interfaces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&amp;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inheritance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both provide mechanism for class hierarchies</a:t>
            </a:r>
            <a:endParaRPr lang="en-US" i="1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enable the grouping of multiple classes under a single name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an interface only specifies the methods that must be provided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each class that implements the interface must provide those methods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a class can implement more than one interface</a:t>
            </a:r>
          </a:p>
          <a:p>
            <a:pPr lvl="2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 derived class can inherit fields &amp; methods from its parent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can have additional fields &amp; methods for extended functionality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can even override existing methods if more specific versions are appropriate</a:t>
            </a:r>
          </a:p>
          <a:p>
            <a:pPr lvl="2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IS-A relationship holds using both interfaces &amp; inheritance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if class C implements interface I, an instance of C "is a(n)" instance of I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if class C extends parent class P, an instance of C "is a(n)" instance of P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i="1" dirty="0">
                <a:latin typeface="Arial Narrow" charset="0"/>
                <a:ea typeface="ＭＳ Ｐゴシック" charset="0"/>
              </a:rPr>
              <a:t>polymorphism</a:t>
            </a:r>
            <a:r>
              <a:rPr lang="en-US" dirty="0">
                <a:latin typeface="Arial Narrow" charset="0"/>
                <a:ea typeface="ＭＳ Ｐゴシック" charset="0"/>
              </a:rPr>
              <a:t>: </a:t>
            </a:r>
            <a:r>
              <a:rPr lang="en-US" sz="1800" dirty="0" err="1">
                <a:latin typeface="Courier New" charset="0"/>
                <a:ea typeface="ＭＳ Ｐゴシック" charset="0"/>
                <a:cs typeface="Courier New" charset="0"/>
              </a:rPr>
              <a:t>obj.method</a:t>
            </a:r>
            <a:r>
              <a:rPr lang="en-US" sz="1800" dirty="0">
                <a:latin typeface="Courier New" charset="0"/>
                <a:ea typeface="ＭＳ Ｐゴシック" charset="0"/>
                <a:cs typeface="Courier New" charset="0"/>
              </a:rPr>
              <a:t>() </a:t>
            </a:r>
            <a:r>
              <a:rPr lang="en-US" dirty="0">
                <a:latin typeface="Arial Narrow" charset="0"/>
                <a:ea typeface="ＭＳ Ｐゴシック" charset="0"/>
              </a:rPr>
              <a:t>can refer to different methods when called on different objects in the hierarchy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</a:t>
            </a:r>
            <a:r>
              <a:rPr lang="en-US" sz="1800" dirty="0">
                <a:latin typeface="Arial Narrow" charset="0"/>
                <a:ea typeface="ＭＳ Ｐゴシック" charset="0"/>
              </a:rPr>
              <a:t>e.g.,  </a:t>
            </a:r>
            <a:r>
              <a:rPr lang="en-US" sz="1600" dirty="0" err="1">
                <a:latin typeface="Courier New" charset="0"/>
                <a:ea typeface="ＭＳ Ｐゴシック" charset="0"/>
                <a:cs typeface="Courier New" charset="0"/>
              </a:rPr>
              <a:t>savAcct.withdraw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(20);	</a:t>
            </a:r>
            <a:r>
              <a:rPr lang="en-US" sz="1600" dirty="0" err="1">
                <a:latin typeface="Courier New" charset="0"/>
                <a:ea typeface="ＭＳ Ｐゴシック" charset="0"/>
                <a:cs typeface="Courier New" charset="0"/>
              </a:rPr>
              <a:t>chkAcct.withdraw</a:t>
            </a:r>
            <a:r>
              <a:rPr lang="en-US" sz="1600" dirty="0">
                <a:latin typeface="Courier New" charset="0"/>
                <a:ea typeface="ＭＳ Ｐゴシック" charset="0"/>
                <a:cs typeface="Courier New" charset="0"/>
              </a:rPr>
              <a:t>(20);</a:t>
            </a:r>
            <a:endParaRPr lang="en-US" dirty="0">
              <a:latin typeface="Courier New" charset="0"/>
              <a:ea typeface="ＭＳ Ｐゴシック" charset="0"/>
              <a:cs typeface="Courier New" charset="0"/>
            </a:endParaRPr>
          </a:p>
          <a:p>
            <a:pPr lvl="2"/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5E02C86-4D53-E247-A0CA-896282AFF76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46FA659-50DE-8A4D-80C4-482E721A80C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Inheritance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590800"/>
          </a:xfrm>
        </p:spPr>
        <p:txBody>
          <a:bodyPr/>
          <a:lstStyle/>
          <a:p>
            <a:pPr marL="0" indent="4763"/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a closely related mechanism for polymorphic behavior is </a:t>
            </a:r>
            <a:r>
              <a:rPr lang="en-US" i="1" dirty="0" smtClean="0">
                <a:latin typeface="Arial Narrow" charset="0"/>
                <a:ea typeface="ＭＳ Ｐゴシック" charset="0"/>
                <a:cs typeface="ＭＳ Ｐゴシック" charset="0"/>
              </a:rPr>
              <a:t>inheritance</a:t>
            </a:r>
            <a:endParaRPr lang="en-US" i="1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747713" lvl="1"/>
            <a:r>
              <a:rPr lang="en-US" dirty="0">
                <a:latin typeface="Arial Narrow" charset="0"/>
                <a:ea typeface="ＭＳ Ｐゴシック" charset="0"/>
              </a:rPr>
              <a:t>one of the most powerful techniques of object-oriented programming</a:t>
            </a:r>
          </a:p>
          <a:p>
            <a:pPr marL="747713" lvl="1"/>
            <a:r>
              <a:rPr lang="en-US" dirty="0">
                <a:latin typeface="Arial Narrow" charset="0"/>
                <a:ea typeface="ＭＳ Ｐゴシック" charset="0"/>
              </a:rPr>
              <a:t>allows for large-scale code reuse</a:t>
            </a:r>
          </a:p>
          <a:p>
            <a:pPr marL="747713" lvl="1"/>
            <a:endParaRPr lang="en-US" dirty="0">
              <a:latin typeface="Arial Narrow" charset="0"/>
              <a:ea typeface="ＭＳ Ｐゴシック" charset="0"/>
            </a:endParaRPr>
          </a:p>
          <a:p>
            <a:pPr marL="0" indent="4763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with inheritance, you can derive a new class from an existing one</a:t>
            </a:r>
          </a:p>
          <a:p>
            <a:pPr marL="747713" lvl="1"/>
            <a:r>
              <a:rPr lang="en-US" dirty="0">
                <a:latin typeface="Arial Narrow" charset="0"/>
                <a:ea typeface="ＭＳ Ｐゴシック" charset="0"/>
              </a:rPr>
              <a:t>automatically inherit all of the fields and methods of the existing class</a:t>
            </a:r>
          </a:p>
          <a:p>
            <a:pPr marL="747713" lvl="1"/>
            <a:r>
              <a:rPr lang="en-US" dirty="0">
                <a:latin typeface="Arial Narrow" charset="0"/>
                <a:ea typeface="ＭＳ Ｐゴシック" charset="0"/>
              </a:rPr>
              <a:t>only need to add fields and/or methods for new functionality</a:t>
            </a:r>
          </a:p>
        </p:txBody>
      </p:sp>
      <p:sp>
        <p:nvSpPr>
          <p:cNvPr id="327684" name="Text Box 4"/>
          <p:cNvSpPr txBox="1">
            <a:spLocks noChangeArrowheads="1"/>
          </p:cNvSpPr>
          <p:nvPr/>
        </p:nvSpPr>
        <p:spPr bwMode="auto">
          <a:xfrm>
            <a:off x="838200" y="4343400"/>
            <a:ext cx="3962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39725" indent="-2254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example:</a:t>
            </a:r>
            <a:r>
              <a:rPr lang="en-US">
                <a:latin typeface="Arial Narrow" charset="0"/>
              </a:rPr>
              <a:t>  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000" i="1">
                <a:latin typeface="Arial Narrow" charset="0"/>
              </a:rPr>
              <a:t>savings account</a:t>
            </a:r>
            <a:r>
              <a:rPr lang="en-US" sz="2000">
                <a:latin typeface="Arial Narrow" charset="0"/>
              </a:rPr>
              <a:t> is a bank account with interest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000" i="1">
                <a:latin typeface="Arial Narrow" charset="0"/>
              </a:rPr>
              <a:t>checking account</a:t>
            </a:r>
            <a:r>
              <a:rPr lang="en-US" sz="2000">
                <a:latin typeface="Arial Narrow" charset="0"/>
              </a:rPr>
              <a:t> is a bank account with transaction fees</a:t>
            </a:r>
          </a:p>
        </p:txBody>
      </p:sp>
      <p:pic>
        <p:nvPicPr>
          <p:cNvPr id="327685" name="Picture 5" descr="accou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7275" y="3990975"/>
            <a:ext cx="3590925" cy="279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E5826F7-BC22-BC4B-A8CD-32D17B24166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BankAccount class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4114800" cy="5410200"/>
          </a:xfrm>
        </p:spPr>
        <p:txBody>
          <a:bodyPr/>
          <a:lstStyle/>
          <a:p>
            <a:pPr marL="0" indent="4763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here is an implementation of a basic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BankAccount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class</a:t>
            </a:r>
          </a:p>
          <a:p>
            <a:pPr marL="0" indent="4763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747713" lvl="1"/>
            <a:r>
              <a:rPr lang="en-US" dirty="0">
                <a:latin typeface="Arial Narrow" charset="0"/>
                <a:ea typeface="ＭＳ Ｐゴシック" charset="0"/>
              </a:rPr>
              <a:t>stores account number and current balance</a:t>
            </a:r>
          </a:p>
          <a:p>
            <a:pPr marL="747713" lvl="1"/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1"/>
            <a:r>
              <a:rPr lang="en-US" dirty="0">
                <a:latin typeface="Arial Narrow" charset="0"/>
                <a:ea typeface="ＭＳ Ｐゴシック" charset="0"/>
              </a:rPr>
              <a:t>uses static field to assign each account a unique number</a:t>
            </a:r>
          </a:p>
          <a:p>
            <a:pPr marL="747713" lvl="1"/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1"/>
            <a:r>
              <a:rPr lang="en-US" dirty="0" err="1">
                <a:latin typeface="Arial Narrow" charset="0"/>
                <a:ea typeface="ＭＳ Ｐゴシック" charset="0"/>
              </a:rPr>
              <a:t>accessor</a:t>
            </a:r>
            <a:r>
              <a:rPr lang="en-US" dirty="0">
                <a:latin typeface="Arial Narrow" charset="0"/>
                <a:ea typeface="ＭＳ Ｐゴシック" charset="0"/>
              </a:rPr>
              <a:t> methods provide access to account number and balance</a:t>
            </a:r>
          </a:p>
          <a:p>
            <a:pPr marL="747713" lvl="1"/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1"/>
            <a:r>
              <a:rPr lang="en-US" dirty="0">
                <a:latin typeface="Arial Narrow" charset="0"/>
                <a:ea typeface="ＭＳ Ｐゴシック" charset="0"/>
              </a:rPr>
              <a:t>deposit and withdraw methods allow user to update the </a:t>
            </a:r>
            <a:r>
              <a:rPr lang="en-US" dirty="0" smtClean="0">
                <a:latin typeface="Arial Narrow" charset="0"/>
                <a:ea typeface="ＭＳ Ｐゴシック" charset="0"/>
              </a:rPr>
              <a:t>balance</a:t>
            </a:r>
          </a:p>
          <a:p>
            <a:pPr marL="747713" lvl="1"/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1"/>
            <a:r>
              <a:rPr lang="en-US" dirty="0" err="1" smtClean="0">
                <a:latin typeface="Arial Narrow" charset="0"/>
                <a:ea typeface="ＭＳ Ｐゴシック" charset="0"/>
              </a:rPr>
              <a:t>toString</a:t>
            </a:r>
            <a:r>
              <a:rPr lang="en-US" dirty="0" smtClean="0">
                <a:latin typeface="Arial Narrow" charset="0"/>
                <a:ea typeface="ＭＳ Ｐゴシック" charset="0"/>
              </a:rPr>
              <a:t> method for printing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5029200" y="607161"/>
            <a:ext cx="3962400" cy="655563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public class </a:t>
            </a:r>
            <a:r>
              <a:rPr lang="en-US" sz="1200" dirty="0" err="1">
                <a:latin typeface="Courier New" charset="0"/>
              </a:rPr>
              <a:t>BankAccount</a:t>
            </a:r>
            <a:r>
              <a:rPr lang="en-US" sz="1200" dirty="0">
                <a:latin typeface="Courier New" charset="0"/>
              </a:rPr>
              <a:t> { </a:t>
            </a:r>
          </a:p>
          <a:p>
            <a:r>
              <a:rPr lang="en-US" sz="1200" dirty="0">
                <a:latin typeface="Courier New" charset="0"/>
              </a:rPr>
              <a:t>  private double balance; </a:t>
            </a:r>
          </a:p>
          <a:p>
            <a:r>
              <a:rPr lang="en-US" sz="1200" dirty="0">
                <a:latin typeface="Courier New" charset="0"/>
              </a:rPr>
              <a:t>  private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accountNumber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 private static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nextNumber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= 1;</a:t>
            </a:r>
          </a:p>
          <a:p>
            <a:r>
              <a:rPr lang="en-US" sz="1200" dirty="0">
                <a:latin typeface="Courier New" charset="0"/>
              </a:rPr>
              <a:t>  </a:t>
            </a:r>
          </a:p>
          <a:p>
            <a:r>
              <a:rPr lang="en-US" sz="1200" dirty="0">
                <a:latin typeface="Courier New" charset="0"/>
              </a:rPr>
              <a:t>  public </a:t>
            </a:r>
            <a:r>
              <a:rPr lang="en-US" sz="1200" dirty="0" err="1">
                <a:latin typeface="Courier New" charset="0"/>
              </a:rPr>
              <a:t>BankAccount</a:t>
            </a:r>
            <a:r>
              <a:rPr lang="en-US" sz="1200" dirty="0">
                <a:latin typeface="Courier New" charset="0"/>
              </a:rPr>
              <a:t>() { 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 smtClean="0">
                <a:latin typeface="Courier New" charset="0"/>
              </a:rPr>
              <a:t>this.balance</a:t>
            </a:r>
            <a:r>
              <a:rPr lang="en-US" sz="1200" dirty="0" smtClean="0">
                <a:latin typeface="Courier New" charset="0"/>
              </a:rPr>
              <a:t> </a:t>
            </a:r>
            <a:r>
              <a:rPr lang="en-US" sz="1200" dirty="0">
                <a:latin typeface="Courier New" charset="0"/>
              </a:rPr>
              <a:t>= 0;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 smtClean="0">
                <a:latin typeface="Courier New" charset="0"/>
              </a:rPr>
              <a:t>this.accountNumber</a:t>
            </a:r>
            <a:r>
              <a:rPr lang="en-US" sz="1200" dirty="0" smtClean="0">
                <a:latin typeface="Courier New" charset="0"/>
              </a:rPr>
              <a:t> </a:t>
            </a:r>
            <a:r>
              <a:rPr lang="en-US" sz="1200" dirty="0">
                <a:latin typeface="Courier New" charset="0"/>
              </a:rPr>
              <a:t>=</a:t>
            </a:r>
          </a:p>
          <a:p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   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   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BankAccount.nextNumber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;</a:t>
            </a:r>
          </a:p>
          <a:p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   </a:t>
            </a:r>
            <a:r>
              <a:rPr lang="en-US" sz="1200" dirty="0" err="1" smtClean="0">
                <a:solidFill>
                  <a:schemeClr val="tx2"/>
                </a:solidFill>
                <a:latin typeface="Courier New" charset="0"/>
              </a:rPr>
              <a:t>BankAccount.nextNumber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++;</a:t>
            </a:r>
          </a:p>
          <a:p>
            <a:r>
              <a:rPr lang="en-US" sz="1200" dirty="0">
                <a:latin typeface="Courier New" charset="0"/>
              </a:rPr>
              <a:t>  } </a:t>
            </a:r>
          </a:p>
          <a:p>
            <a:r>
              <a:rPr lang="en-US" sz="1200" dirty="0">
                <a:latin typeface="Courier New" charset="0"/>
              </a:rPr>
              <a:t>  </a:t>
            </a:r>
          </a:p>
          <a:p>
            <a:r>
              <a:rPr lang="en-US" sz="1200" dirty="0">
                <a:latin typeface="Courier New" charset="0"/>
              </a:rPr>
              <a:t>  public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getAccountNumber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smtClean="0">
                <a:latin typeface="Courier New" charset="0"/>
              </a:rPr>
              <a:t>return </a:t>
            </a:r>
            <a:r>
              <a:rPr lang="en-US" sz="1200" dirty="0" err="1">
                <a:latin typeface="Courier New" charset="0"/>
              </a:rPr>
              <a:t>this.accountNumber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</a:rPr>
              <a:t>  </a:t>
            </a:r>
          </a:p>
          <a:p>
            <a:r>
              <a:rPr lang="en-US" sz="1200" dirty="0">
                <a:latin typeface="Courier New" charset="0"/>
              </a:rPr>
              <a:t>  public double </a:t>
            </a:r>
            <a:r>
              <a:rPr lang="en-US" sz="1200" dirty="0" err="1">
                <a:latin typeface="Courier New" charset="0"/>
              </a:rPr>
              <a:t>getBalance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smtClean="0">
                <a:latin typeface="Courier New" charset="0"/>
              </a:rPr>
              <a:t>return </a:t>
            </a:r>
            <a:r>
              <a:rPr lang="en-US" sz="1200" dirty="0" err="1">
                <a:latin typeface="Courier New" charset="0"/>
              </a:rPr>
              <a:t>this.balance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</a:rPr>
              <a:t>  </a:t>
            </a:r>
          </a:p>
          <a:p>
            <a:r>
              <a:rPr lang="en-US" sz="1200" dirty="0">
                <a:latin typeface="Courier New" charset="0"/>
              </a:rPr>
              <a:t>  public void deposit(double amount) {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 smtClean="0">
                <a:latin typeface="Courier New" charset="0"/>
              </a:rPr>
              <a:t>this.balance</a:t>
            </a:r>
            <a:r>
              <a:rPr lang="en-US" sz="1200" dirty="0" smtClean="0">
                <a:latin typeface="Courier New" charset="0"/>
              </a:rPr>
              <a:t> </a:t>
            </a:r>
            <a:r>
              <a:rPr lang="en-US" sz="1200" dirty="0">
                <a:latin typeface="Courier New" charset="0"/>
              </a:rPr>
              <a:t>+= amount;</a:t>
            </a:r>
          </a:p>
          <a:p>
            <a:r>
              <a:rPr lang="en-US" sz="1200" dirty="0">
                <a:latin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</a:rPr>
              <a:t>  </a:t>
            </a:r>
          </a:p>
          <a:p>
            <a:r>
              <a:rPr lang="en-US" sz="1200" dirty="0">
                <a:latin typeface="Courier New" charset="0"/>
              </a:rPr>
              <a:t>  public void withdraw(double amount) {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smtClean="0">
                <a:latin typeface="Courier New" charset="0"/>
              </a:rPr>
              <a:t>if </a:t>
            </a:r>
            <a:r>
              <a:rPr lang="en-US" sz="1200" dirty="0">
                <a:latin typeface="Courier New" charset="0"/>
              </a:rPr>
              <a:t>(amount &gt;= </a:t>
            </a:r>
            <a:r>
              <a:rPr lang="en-US" sz="1200" dirty="0" err="1">
                <a:latin typeface="Courier New" charset="0"/>
              </a:rPr>
              <a:t>this.balance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 err="1">
                <a:latin typeface="Courier New" charset="0"/>
              </a:rPr>
              <a:t>this.balance</a:t>
            </a:r>
            <a:r>
              <a:rPr lang="en-US" sz="1200" dirty="0">
                <a:latin typeface="Courier New" charset="0"/>
              </a:rPr>
              <a:t> -= amount;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smtClean="0">
                <a:latin typeface="Courier New" charset="0"/>
              </a:rPr>
              <a:t>}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}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 smtClean="0">
                <a:latin typeface="Courier New" charset="0"/>
              </a:rPr>
              <a:t>  public String </a:t>
            </a:r>
            <a:r>
              <a:rPr lang="en-US" sz="1200" dirty="0" err="1" smtClean="0">
                <a:latin typeface="Courier New" charset="0"/>
              </a:rPr>
              <a:t>toString</a:t>
            </a:r>
            <a:r>
              <a:rPr lang="en-US" sz="1200" dirty="0" smtClean="0">
                <a:latin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</a:rPr>
              <a:t> </a:t>
            </a:r>
            <a:r>
              <a:rPr lang="en-US" sz="1200" dirty="0" smtClean="0">
                <a:latin typeface="Courier New" charset="0"/>
              </a:rPr>
              <a:t>   return </a:t>
            </a:r>
            <a:r>
              <a:rPr lang="en-US" sz="1200" dirty="0" err="1" smtClean="0">
                <a:latin typeface="Courier New" charset="0"/>
              </a:rPr>
              <a:t>this.getAccountNumber</a:t>
            </a:r>
            <a:r>
              <a:rPr lang="en-US" sz="1200" dirty="0" smtClean="0">
                <a:latin typeface="Courier New" charset="0"/>
              </a:rPr>
              <a:t>() +</a:t>
            </a:r>
          </a:p>
          <a:p>
            <a:r>
              <a:rPr lang="en-US" sz="1200" dirty="0">
                <a:latin typeface="Courier New" charset="0"/>
              </a:rPr>
              <a:t> </a:t>
            </a:r>
            <a:r>
              <a:rPr lang="en-US" sz="1200" dirty="0" smtClean="0">
                <a:latin typeface="Courier New" charset="0"/>
              </a:rPr>
              <a:t>          ": $" + </a:t>
            </a:r>
            <a:r>
              <a:rPr lang="en-US" sz="1200" dirty="0" err="1" smtClean="0">
                <a:latin typeface="Courier New" charset="0"/>
              </a:rPr>
              <a:t>this.getBalance</a:t>
            </a:r>
            <a:r>
              <a:rPr lang="en-US" sz="1200" dirty="0" smtClean="0">
                <a:latin typeface="Courier New" charset="0"/>
              </a:rPr>
              <a:t>();</a:t>
            </a:r>
          </a:p>
          <a:p>
            <a:r>
              <a:rPr lang="en-US" sz="1200" dirty="0">
                <a:latin typeface="Courier New" charset="0"/>
              </a:rPr>
              <a:t> </a:t>
            </a:r>
            <a:r>
              <a:rPr lang="en-US" sz="1200" dirty="0" smtClean="0">
                <a:latin typeface="Courier New" charset="0"/>
              </a:rPr>
              <a:t> }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E5826F7-BC22-BC4B-A8CD-32D17B24166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BankAccount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example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4572000" cy="5410200"/>
          </a:xfrm>
        </p:spPr>
        <p:txBody>
          <a:bodyPr/>
          <a:lstStyle/>
          <a:p>
            <a:pPr marL="0" indent="4763"/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like any other class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747713" lvl="1"/>
            <a:r>
              <a:rPr lang="en-US" dirty="0" smtClean="0">
                <a:latin typeface="Arial Narrow" charset="0"/>
                <a:ea typeface="ＭＳ Ｐゴシック" charset="0"/>
              </a:rPr>
              <a:t>can declare variables of type </a:t>
            </a:r>
            <a:r>
              <a:rPr lang="en-US" dirty="0" err="1" smtClean="0">
                <a:latin typeface="Arial Narrow" charset="0"/>
                <a:ea typeface="ＭＳ Ｐゴシック" charset="0"/>
              </a:rPr>
              <a:t>BankAccount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1"/>
            <a:r>
              <a:rPr lang="en-US" dirty="0" smtClean="0">
                <a:latin typeface="Arial Narrow" charset="0"/>
                <a:ea typeface="ＭＳ Ｐゴシック" charset="0"/>
              </a:rPr>
              <a:t>can call methods on those objects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marL="461963" lvl="1" indent="0">
              <a:buNone/>
            </a:pPr>
            <a:endParaRPr lang="en-US" dirty="0" smtClean="0">
              <a:latin typeface="Arial Narrow" charset="0"/>
              <a:ea typeface="ＭＳ Ｐゴシック" charset="0"/>
            </a:endParaRPr>
          </a:p>
          <a:p>
            <a:pPr marL="61913" indent="0"/>
            <a:endParaRPr lang="is-IS" sz="1200" kern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marL="61913" indent="0">
              <a:spcAft>
                <a:spcPts val="600"/>
              </a:spcAft>
            </a:pPr>
            <a:r>
              <a:rPr lang="is-IS" sz="1400" kern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BankAccount </a:t>
            </a:r>
            <a:r>
              <a:rPr lang="is-IS" sz="1400" kern="12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acc1 </a:t>
            </a:r>
            <a:r>
              <a:rPr lang="is-IS" sz="1400" kern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= new BankAccount()</a:t>
            </a:r>
            <a:r>
              <a:rPr lang="is-IS" sz="1400" kern="12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 marL="61913" indent="0">
              <a:spcAft>
                <a:spcPts val="600"/>
              </a:spcAft>
            </a:pPr>
            <a:r>
              <a:rPr lang="is-IS" sz="1400" kern="12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acc1.deposit(50.00);</a:t>
            </a:r>
          </a:p>
          <a:p>
            <a:pPr marL="61913" indent="0">
              <a:spcAft>
                <a:spcPts val="600"/>
              </a:spcAft>
            </a:pPr>
            <a:r>
              <a:rPr lang="is-IS" sz="1400" kern="12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System.out.println(acc1);</a:t>
            </a:r>
          </a:p>
          <a:p>
            <a:pPr marL="61913" indent="0">
              <a:spcAft>
                <a:spcPts val="600"/>
              </a:spcAft>
            </a:pPr>
            <a:endParaRPr lang="is-IS" sz="1400" kern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marL="61913" indent="0">
              <a:spcAft>
                <a:spcPts val="600"/>
              </a:spcAft>
            </a:pPr>
            <a:r>
              <a:rPr lang="is-IS" sz="1400" kern="12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BankAccount acc2 = new BankAccount();</a:t>
            </a:r>
          </a:p>
          <a:p>
            <a:pPr marL="61913" indent="0">
              <a:spcAft>
                <a:spcPts val="600"/>
              </a:spcAft>
            </a:pPr>
            <a:r>
              <a:rPr lang="is-IS" sz="1400" kern="12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double amount = acc1.withdraw(12.50);</a:t>
            </a:r>
          </a:p>
          <a:p>
            <a:pPr marL="61913" indent="0">
              <a:spcAft>
                <a:spcPts val="600"/>
              </a:spcAft>
            </a:pPr>
            <a:r>
              <a:rPr lang="is-IS" sz="1400" kern="12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acc2.deposit(amount);</a:t>
            </a:r>
          </a:p>
          <a:p>
            <a:pPr marL="61913" indent="0"/>
            <a:endParaRPr lang="is-IS" sz="1200" kern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marL="61913" indent="0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5029200" y="533400"/>
            <a:ext cx="3962400" cy="655563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public class </a:t>
            </a:r>
            <a:r>
              <a:rPr lang="en-US" sz="1200" dirty="0" err="1">
                <a:latin typeface="Courier New" charset="0"/>
              </a:rPr>
              <a:t>BankAccount</a:t>
            </a:r>
            <a:r>
              <a:rPr lang="en-US" sz="1200" dirty="0">
                <a:latin typeface="Courier New" charset="0"/>
              </a:rPr>
              <a:t> { </a:t>
            </a:r>
          </a:p>
          <a:p>
            <a:r>
              <a:rPr lang="en-US" sz="1200" dirty="0">
                <a:latin typeface="Courier New" charset="0"/>
              </a:rPr>
              <a:t>  private double balance; </a:t>
            </a:r>
          </a:p>
          <a:p>
            <a:r>
              <a:rPr lang="en-US" sz="1200" dirty="0">
                <a:latin typeface="Courier New" charset="0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 private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</a:rPr>
              <a:t>accountNumber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;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  private static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</a:rPr>
              <a:t>nextNumber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 = 1;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  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  public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</a:rPr>
              <a:t>BankAccount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() { 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</a:rPr>
              <a:t>this.balance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 = 0;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</a:rPr>
              <a:t>this.accountNumber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 =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    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</a:rPr>
              <a:t>BankAccount.nextNumber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;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</a:rPr>
              <a:t>BankAccount.nextNumber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++;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  } 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  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  public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</a:rPr>
              <a:t>getAccountNumber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() {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    return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</a:rPr>
              <a:t>this.accountNumber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;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  }</a:t>
            </a:r>
          </a:p>
          <a:p>
            <a:r>
              <a:rPr lang="en-US" sz="1200" dirty="0">
                <a:solidFill>
                  <a:srgbClr val="000000"/>
                </a:solidFill>
                <a:latin typeface="Courier New" charset="0"/>
              </a:rPr>
              <a:t>  </a:t>
            </a:r>
          </a:p>
          <a:p>
            <a:r>
              <a:rPr lang="en-US" sz="1200" dirty="0">
                <a:latin typeface="Courier New" charset="0"/>
              </a:rPr>
              <a:t>  public double </a:t>
            </a:r>
            <a:r>
              <a:rPr lang="en-US" sz="1200" dirty="0" err="1">
                <a:latin typeface="Courier New" charset="0"/>
              </a:rPr>
              <a:t>getBalance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</a:rPr>
              <a:t>    return </a:t>
            </a:r>
            <a:r>
              <a:rPr lang="en-US" sz="1200" dirty="0" err="1">
                <a:latin typeface="Courier New" charset="0"/>
              </a:rPr>
              <a:t>this.balance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</a:rPr>
              <a:t>  </a:t>
            </a:r>
          </a:p>
          <a:p>
            <a:r>
              <a:rPr lang="en-US" sz="1200" dirty="0">
                <a:latin typeface="Courier New" charset="0"/>
              </a:rPr>
              <a:t>  public void deposit(double amount) {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this.balance</a:t>
            </a:r>
            <a:r>
              <a:rPr lang="en-US" sz="1200" dirty="0">
                <a:latin typeface="Courier New" charset="0"/>
              </a:rPr>
              <a:t> += amount;</a:t>
            </a:r>
          </a:p>
          <a:p>
            <a:r>
              <a:rPr lang="en-US" sz="1200" dirty="0">
                <a:latin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</a:rPr>
              <a:t>  </a:t>
            </a:r>
          </a:p>
          <a:p>
            <a:r>
              <a:rPr lang="en-US" sz="1200" dirty="0">
                <a:latin typeface="Courier New" charset="0"/>
              </a:rPr>
              <a:t>  public void withdraw(double amount) {</a:t>
            </a:r>
          </a:p>
          <a:p>
            <a:r>
              <a:rPr lang="en-US" sz="1200" dirty="0">
                <a:latin typeface="Courier New" charset="0"/>
              </a:rPr>
              <a:t>    if (amount &gt;= </a:t>
            </a:r>
            <a:r>
              <a:rPr lang="en-US" sz="1200" dirty="0" err="1">
                <a:latin typeface="Courier New" charset="0"/>
              </a:rPr>
              <a:t>this.balance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this.balance</a:t>
            </a:r>
            <a:r>
              <a:rPr lang="en-US" sz="1200" dirty="0">
                <a:latin typeface="Courier New" charset="0"/>
              </a:rPr>
              <a:t> -= amount;</a:t>
            </a:r>
          </a:p>
          <a:p>
            <a:r>
              <a:rPr lang="en-US" sz="1200" dirty="0">
                <a:latin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</a:rPr>
              <a:t>  }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public String </a:t>
            </a:r>
            <a:r>
              <a:rPr lang="en-US" sz="1200" dirty="0" err="1">
                <a:latin typeface="Courier New" charset="0"/>
              </a:rPr>
              <a:t>toString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</a:rPr>
              <a:t>    return </a:t>
            </a:r>
            <a:r>
              <a:rPr lang="en-US" sz="1200" dirty="0" err="1">
                <a:latin typeface="Courier New" charset="0"/>
              </a:rPr>
              <a:t>this.getAccountNumber</a:t>
            </a:r>
            <a:r>
              <a:rPr lang="en-US" sz="1200" dirty="0">
                <a:latin typeface="Courier New" charset="0"/>
              </a:rPr>
              <a:t>() +</a:t>
            </a:r>
          </a:p>
          <a:p>
            <a:r>
              <a:rPr lang="en-US" sz="1200" dirty="0">
                <a:latin typeface="Courier New" charset="0"/>
              </a:rPr>
              <a:t>           ": $" + </a:t>
            </a:r>
            <a:r>
              <a:rPr lang="en-US" sz="1200" dirty="0" err="1">
                <a:latin typeface="Courier New" charset="0"/>
              </a:rPr>
              <a:t>this.getBalance</a:t>
            </a:r>
            <a:r>
              <a:rPr lang="en-US" sz="1200" dirty="0">
                <a:latin typeface="Courier New" charset="0"/>
              </a:rPr>
              <a:t>();</a:t>
            </a:r>
          </a:p>
          <a:p>
            <a:r>
              <a:rPr lang="en-US" sz="1200" dirty="0">
                <a:latin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</a:rPr>
              <a:t>}</a:t>
            </a:r>
            <a:endParaRPr lang="en-US" sz="1200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864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9CE42FE-322A-5149-99EB-0AA00A0E3E9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Specialty bank accounts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048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now we want to implement SavingsAccount and CheckingAccount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 savings account is a bank account with an associated interest rate, interest is calculated and added to the balance periodically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could copy-and-paste the code for BankAccount, then add a field for interest rate and a method for adding interest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 checking account is a bank account with some number of free transactions, with a fee charged for subsequent transactions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could copy-and-paste the code for BankAccount, then add a field to keep track of the number of transactions and a method for deducting fees</a:t>
            </a:r>
          </a:p>
        </p:txBody>
      </p:sp>
      <p:sp>
        <p:nvSpPr>
          <p:cNvPr id="337924" name="Rectangle 4"/>
          <p:cNvSpPr>
            <a:spLocks noChangeArrowheads="1"/>
          </p:cNvSpPr>
          <p:nvPr/>
        </p:nvSpPr>
        <p:spPr bwMode="auto">
          <a:xfrm>
            <a:off x="685800" y="4572000"/>
            <a:ext cx="870267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disadvantages of the copy-and-paste approach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tedious work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lots of duplicate code – </a:t>
            </a:r>
            <a:r>
              <a:rPr lang="en-US" sz="2000" i="1" dirty="0">
                <a:latin typeface="Arial Narrow" charset="0"/>
              </a:rPr>
              <a:t>code drift </a:t>
            </a:r>
            <a:r>
              <a:rPr lang="en-US" sz="2000" dirty="0">
                <a:latin typeface="Arial Narrow" charset="0"/>
              </a:rPr>
              <a:t>is a distinct possibility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if you change the code in one place, you have to change it everywhere or else lose consistency (e.g., add customer name to the bank account info)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limits polymorphism (will </a:t>
            </a:r>
            <a:r>
              <a:rPr lang="en-US" sz="2000" dirty="0" smtClean="0">
                <a:latin typeface="Arial Narrow" charset="0"/>
              </a:rPr>
              <a:t>demonstrate later</a:t>
            </a:r>
            <a:r>
              <a:rPr lang="en-US" sz="2000" dirty="0">
                <a:latin typeface="Arial Narrow" charset="0"/>
              </a:rPr>
              <a:t>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AE6D70C-04D7-1C40-90D2-CEBDC85B385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SavingsAccount class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610600" cy="3124200"/>
          </a:xfrm>
        </p:spPr>
        <p:txBody>
          <a:bodyPr/>
          <a:lstStyle/>
          <a:p>
            <a:pPr marL="0" indent="4763"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inheritance provides a better solution</a:t>
            </a:r>
          </a:p>
          <a:p>
            <a:pPr marL="501650" lvl="1">
              <a:lnSpc>
                <a:spcPct val="6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can define a </a:t>
            </a:r>
            <a:r>
              <a:rPr lang="en-US" dirty="0" err="1">
                <a:latin typeface="Arial Narrow" charset="0"/>
                <a:ea typeface="ＭＳ Ｐゴシック" charset="0"/>
              </a:rPr>
              <a:t>SavingsAccount</a:t>
            </a:r>
            <a:r>
              <a:rPr lang="en-US" dirty="0">
                <a:latin typeface="Arial Narrow" charset="0"/>
                <a:ea typeface="ＭＳ Ｐゴシック" charset="0"/>
              </a:rPr>
              <a:t> to be a special kind of </a:t>
            </a:r>
            <a:r>
              <a:rPr lang="en-US" dirty="0" err="1">
                <a:latin typeface="Arial Narrow" charset="0"/>
                <a:ea typeface="ＭＳ Ｐゴシック" charset="0"/>
              </a:rPr>
              <a:t>BankAccount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60000"/>
              </a:lnSpc>
            </a:pPr>
            <a:r>
              <a:rPr lang="en-US" dirty="0" smtClean="0">
                <a:latin typeface="Arial Narrow" charset="0"/>
                <a:ea typeface="ＭＳ Ｐゴシック" charset="0"/>
              </a:rPr>
              <a:t>inherits </a:t>
            </a:r>
            <a:r>
              <a:rPr lang="en-US" dirty="0">
                <a:latin typeface="Arial Narrow" charset="0"/>
                <a:ea typeface="ＭＳ Ｐゴシック" charset="0"/>
              </a:rPr>
              <a:t>common features (balance, account #, deposit, </a:t>
            </a:r>
            <a:r>
              <a:rPr lang="en-US" dirty="0" smtClean="0">
                <a:latin typeface="Arial Narrow" charset="0"/>
                <a:ea typeface="ＭＳ Ｐゴシック" charset="0"/>
              </a:rPr>
              <a:t>withdraw, </a:t>
            </a:r>
            <a:r>
              <a:rPr lang="en-US" dirty="0" err="1" smtClean="0">
                <a:latin typeface="Arial Narrow" charset="0"/>
                <a:ea typeface="ＭＳ Ｐゴシック" charset="0"/>
              </a:rPr>
              <a:t>toString</a:t>
            </a:r>
            <a:r>
              <a:rPr lang="en-US" dirty="0" smtClean="0">
                <a:latin typeface="Arial Narrow" charset="0"/>
                <a:ea typeface="ＭＳ Ｐゴシック" charset="0"/>
              </a:rPr>
              <a:t>)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marL="501650" lvl="1">
              <a:lnSpc>
                <a:spcPct val="6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simply add the new features specific to a savings account</a:t>
            </a:r>
          </a:p>
          <a:p>
            <a:pPr lvl="2">
              <a:lnSpc>
                <a:spcPct val="6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need to store interest rate, provide method for adding interest to the balance</a:t>
            </a:r>
          </a:p>
          <a:p>
            <a:pPr marL="501650" lvl="1">
              <a:lnSpc>
                <a:spcPct val="6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501650" lvl="1">
              <a:lnSpc>
                <a:spcPct val="6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general form for inheritance:</a:t>
            </a:r>
          </a:p>
          <a:p>
            <a:pPr marL="501650" lvl="1">
              <a:lnSpc>
                <a:spcPct val="6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public class DERIVED_CLASS extends EXISTING_CLASS {</a:t>
            </a:r>
          </a:p>
          <a:p>
            <a:pPr lvl="2"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ADDITIONAL_FIELDS</a:t>
            </a:r>
          </a:p>
          <a:p>
            <a:pPr lvl="2">
              <a:lnSpc>
                <a:spcPct val="90000"/>
              </a:lnSpc>
              <a:spcBef>
                <a:spcPct val="0"/>
              </a:spcBef>
            </a:pPr>
            <a:endParaRPr lang="en-US" sz="1400" dirty="0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  <a:p>
            <a:pPr lvl="2"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ADDITIONAL_METHODS</a:t>
            </a:r>
          </a:p>
          <a:p>
            <a:pPr lvl="2"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}</a:t>
            </a:r>
            <a:endParaRPr lang="en-US" sz="1600" dirty="0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</p:txBody>
      </p:sp>
      <p:sp>
        <p:nvSpPr>
          <p:cNvPr id="328708" name="Text Box 4"/>
          <p:cNvSpPr txBox="1">
            <a:spLocks noChangeArrowheads="1"/>
          </p:cNvSpPr>
          <p:nvPr/>
        </p:nvSpPr>
        <p:spPr bwMode="auto">
          <a:xfrm>
            <a:off x="3581400" y="4441825"/>
            <a:ext cx="5181600" cy="2492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public class SavingsAccount extends BankAccount { </a:t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  private double interestRate; </a:t>
            </a:r>
            <a:br>
              <a:rPr lang="en-US" sz="1200">
                <a:latin typeface="Courier New" charset="0"/>
              </a:rPr>
            </a:br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public SavingsAccount(double rate) { </a:t>
            </a:r>
          </a:p>
          <a:p>
            <a:r>
              <a:rPr lang="en-US" sz="1200">
                <a:latin typeface="Courier New" charset="0"/>
              </a:rPr>
              <a:t>    this.interestRate = rate; </a:t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  } </a:t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/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  public void addInterest() { </a:t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    double interest = </a:t>
            </a:r>
          </a:p>
          <a:p>
            <a:r>
              <a:rPr lang="en-US" sz="1200">
                <a:latin typeface="Courier New" charset="0"/>
              </a:rPr>
              <a:t>        this.getBalance()*this.interestRate/100; </a:t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    this.deposit(interest); </a:t>
            </a:r>
            <a:br>
              <a:rPr lang="en-US" sz="1200">
                <a:latin typeface="Courier New" charset="0"/>
              </a:rPr>
            </a:br>
            <a:r>
              <a:rPr lang="en-US" sz="1200">
                <a:latin typeface="Courier New" charset="0"/>
              </a:rPr>
              <a:t>  } 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  <p:sp>
        <p:nvSpPr>
          <p:cNvPr id="328710" name="Text Box 6"/>
          <p:cNvSpPr txBox="1">
            <a:spLocks noChangeArrowheads="1"/>
          </p:cNvSpPr>
          <p:nvPr/>
        </p:nvSpPr>
        <p:spPr bwMode="auto">
          <a:xfrm>
            <a:off x="685800" y="4632325"/>
            <a:ext cx="27432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i="1">
                <a:latin typeface="Arial Narrow" charset="0"/>
              </a:rPr>
              <a:t>note: the derived class does not  explicitly list fields/methods from the existing class (a.k.a. parent class) – they are inherited and automatically accessible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708" grpId="0" animBg="1"/>
      <p:bldP spid="3287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9B970CD-F2E5-3748-8974-8F3E92CB60A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Using inheritance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19050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BankAccount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generic = new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BankAccount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	// creates bank account with 0.0 balance</a:t>
            </a:r>
          </a:p>
          <a:p>
            <a:endParaRPr lang="en-US" sz="1200" dirty="0" smtClean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generic.deposit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(120.0);			// adds 120.0 to balance</a:t>
            </a:r>
          </a:p>
          <a:p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generic.withdraw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(20.0);			// deducts 20.0 from balance</a:t>
            </a:r>
          </a:p>
          <a:p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generic.getBalance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());	// displays current balance: 100.0</a:t>
            </a: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4852" name="Rectangle 4"/>
          <p:cNvSpPr>
            <a:spLocks noChangeArrowheads="1"/>
          </p:cNvSpPr>
          <p:nvPr/>
        </p:nvSpPr>
        <p:spPr bwMode="auto">
          <a:xfrm>
            <a:off x="685800" y="3581400"/>
            <a:ext cx="8702675" cy="2895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 sz="1200" dirty="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 dirty="0" err="1">
                <a:latin typeface="Courier New" charset="0"/>
              </a:rPr>
              <a:t>SavingsAccount</a:t>
            </a:r>
            <a:r>
              <a:rPr lang="en-US" sz="1200" dirty="0">
                <a:latin typeface="Courier New" charset="0"/>
              </a:rPr>
              <a:t> passbook = new </a:t>
            </a:r>
            <a:r>
              <a:rPr lang="en-US" sz="1200" dirty="0" err="1">
                <a:latin typeface="Courier New" charset="0"/>
              </a:rPr>
              <a:t>SavingsAccount</a:t>
            </a:r>
            <a:r>
              <a:rPr lang="en-US" sz="1200" dirty="0">
                <a:latin typeface="Courier New" charset="0"/>
              </a:rPr>
              <a:t>(3.5);// creates savings account, 3.5% interest</a:t>
            </a:r>
          </a:p>
          <a:p>
            <a:pPr marL="342900" indent="-342900">
              <a:spcBef>
                <a:spcPct val="20000"/>
              </a:spcBef>
            </a:pPr>
            <a:endParaRPr lang="en-US" sz="1200" dirty="0" smtClean="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 dirty="0" err="1" smtClean="0">
                <a:latin typeface="Courier New" charset="0"/>
              </a:rPr>
              <a:t>passbook.deposit</a:t>
            </a:r>
            <a:r>
              <a:rPr lang="en-US" sz="1200" dirty="0">
                <a:latin typeface="Courier New" charset="0"/>
              </a:rPr>
              <a:t>(120.0);			// calls inherited deposit method</a:t>
            </a:r>
          </a:p>
          <a:p>
            <a:pPr marL="342900" indent="-342900">
              <a:spcBef>
                <a:spcPct val="20000"/>
              </a:spcBef>
            </a:pPr>
            <a:endParaRPr lang="en-US" sz="1200" dirty="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 dirty="0" err="1">
                <a:latin typeface="Courier New" charset="0"/>
              </a:rPr>
              <a:t>passbook.withdraw</a:t>
            </a:r>
            <a:r>
              <a:rPr lang="en-US" sz="1200" dirty="0">
                <a:latin typeface="Courier New" charset="0"/>
              </a:rPr>
              <a:t>(20.0);			// calls inherited withdraw method</a:t>
            </a:r>
          </a:p>
          <a:p>
            <a:pPr marL="342900" indent="-342900">
              <a:spcBef>
                <a:spcPct val="20000"/>
              </a:spcBef>
            </a:pPr>
            <a:endParaRPr lang="en-US" sz="1200" dirty="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 dirty="0" err="1">
                <a:latin typeface="Courier New" charset="0"/>
              </a:rPr>
              <a:t>System.out.println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passbook.getBalance</a:t>
            </a:r>
            <a:r>
              <a:rPr lang="en-US" sz="1200" dirty="0">
                <a:latin typeface="Courier New" charset="0"/>
              </a:rPr>
              <a:t>());	// calls inherited </a:t>
            </a:r>
            <a:r>
              <a:rPr lang="en-US" sz="1200" dirty="0" err="1">
                <a:latin typeface="Courier New" charset="0"/>
              </a:rPr>
              <a:t>getBalance</a:t>
            </a:r>
            <a:r>
              <a:rPr lang="en-US" sz="1200" dirty="0">
                <a:latin typeface="Courier New" charset="0"/>
              </a:rPr>
              <a:t> method</a:t>
            </a:r>
          </a:p>
          <a:p>
            <a:pPr marL="342900" indent="-342900">
              <a:spcBef>
                <a:spcPct val="20000"/>
              </a:spcBef>
            </a:pPr>
            <a:endParaRPr lang="en-US" sz="1200" dirty="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 dirty="0" err="1">
                <a:latin typeface="Courier New" charset="0"/>
              </a:rPr>
              <a:t>passbook.addInterest</a:t>
            </a:r>
            <a:r>
              <a:rPr lang="en-US" sz="1200" dirty="0">
                <a:latin typeface="Courier New" charset="0"/>
              </a:rPr>
              <a:t>();			// calls new </a:t>
            </a:r>
            <a:r>
              <a:rPr lang="en-US" sz="1200" dirty="0" err="1">
                <a:latin typeface="Courier New" charset="0"/>
              </a:rPr>
              <a:t>addInterest</a:t>
            </a:r>
            <a:r>
              <a:rPr lang="en-US" sz="1200" dirty="0">
                <a:latin typeface="Courier New" charset="0"/>
              </a:rPr>
              <a:t> method</a:t>
            </a:r>
          </a:p>
          <a:p>
            <a:pPr marL="342900" indent="-342900">
              <a:spcBef>
                <a:spcPct val="20000"/>
              </a:spcBef>
            </a:pPr>
            <a:endParaRPr lang="en-US" sz="1200" dirty="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 dirty="0" err="1">
                <a:latin typeface="Courier New" charset="0"/>
              </a:rPr>
              <a:t>System.out.println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passbook.getBalance</a:t>
            </a:r>
            <a:r>
              <a:rPr lang="en-US" sz="1200" dirty="0">
                <a:latin typeface="Courier New" charset="0"/>
              </a:rPr>
              <a:t>());	// displays 103.5</a:t>
            </a:r>
          </a:p>
          <a:p>
            <a:pPr marL="342900" indent="-342900">
              <a:spcBef>
                <a:spcPct val="20000"/>
              </a:spcBef>
            </a:pPr>
            <a:endParaRPr lang="en-US" sz="1200" dirty="0">
              <a:solidFill>
                <a:schemeClr val="accent2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5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18835AE-4540-1944-9480-D320F194247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CheckingAccount class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3200400" cy="5410200"/>
          </a:xfrm>
        </p:spPr>
        <p:txBody>
          <a:bodyPr/>
          <a:lstStyle/>
          <a:p>
            <a:pPr marL="0" indent="4763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also define a class that models a checking account</a:t>
            </a:r>
          </a:p>
          <a:p>
            <a:pPr marL="501650" lvl="1"/>
            <a:r>
              <a:rPr lang="en-US" dirty="0">
                <a:latin typeface="Arial Narrow" charset="0"/>
                <a:ea typeface="ＭＳ Ｐゴシック" charset="0"/>
              </a:rPr>
              <a:t>again, inherits basic features of a bank account</a:t>
            </a:r>
          </a:p>
          <a:p>
            <a:pPr marL="501650" lvl="1"/>
            <a:r>
              <a:rPr lang="en-US" dirty="0">
                <a:latin typeface="Arial Narrow" charset="0"/>
                <a:ea typeface="ＭＳ Ｐゴシック" charset="0"/>
              </a:rPr>
              <a:t>assume some number of free transactions</a:t>
            </a:r>
          </a:p>
          <a:p>
            <a:pPr marL="501650" lvl="1"/>
            <a:r>
              <a:rPr lang="en-US" dirty="0">
                <a:latin typeface="Arial Narrow" charset="0"/>
                <a:ea typeface="ＭＳ Ｐゴシック" charset="0"/>
              </a:rPr>
              <a:t>after that, each transaction entails a fee</a:t>
            </a:r>
          </a:p>
          <a:p>
            <a:pPr marL="501650" lvl="1"/>
            <a:endParaRPr lang="en-US" dirty="0">
              <a:latin typeface="Arial Narrow" charset="0"/>
              <a:ea typeface="ＭＳ Ｐゴシック" charset="0"/>
            </a:endParaRPr>
          </a:p>
          <a:p>
            <a:pPr marL="501650" lvl="1"/>
            <a:r>
              <a:rPr lang="en-US" dirty="0">
                <a:latin typeface="Arial Narrow" charset="0"/>
                <a:ea typeface="ＭＳ Ｐゴシック" charset="0"/>
              </a:rPr>
              <a:t>must </a:t>
            </a:r>
            <a:r>
              <a:rPr lang="en-US" i="1" dirty="0">
                <a:latin typeface="Arial Narrow" charset="0"/>
                <a:ea typeface="ＭＳ Ｐゴシック" charset="0"/>
              </a:rPr>
              <a:t>override</a:t>
            </a:r>
            <a:r>
              <a:rPr lang="en-US" dirty="0">
                <a:latin typeface="Arial Narrow" charset="0"/>
                <a:ea typeface="ＭＳ Ｐゴシック" charset="0"/>
              </a:rPr>
              <a:t> the deposit and withdraw methods to also keep track of transactions</a:t>
            </a:r>
          </a:p>
          <a:p>
            <a:pPr marL="501650" lvl="1"/>
            <a:endParaRPr lang="en-US" dirty="0">
              <a:latin typeface="Arial Narrow" charset="0"/>
              <a:ea typeface="ＭＳ Ｐゴシック" charset="0"/>
            </a:endParaRPr>
          </a:p>
          <a:p>
            <a:pPr marL="501650" lvl="1"/>
            <a:r>
              <a:rPr lang="en-US" dirty="0">
                <a:latin typeface="Arial Narrow" charset="0"/>
                <a:ea typeface="ＭＳ Ｐゴシック" charset="0"/>
              </a:rPr>
              <a:t>can call the versions from the parent class using super</a:t>
            </a:r>
          </a:p>
          <a:p>
            <a:pPr marL="501650" lvl="1"/>
            <a:endParaRPr lang="en-US" dirty="0">
              <a:latin typeface="Arial Narrow" charset="0"/>
              <a:ea typeface="ＭＳ Ｐゴシック" charset="0"/>
            </a:endParaRPr>
          </a:p>
          <a:p>
            <a:pPr marL="463550" lvl="1" indent="0">
              <a:buNone/>
            </a:pP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super.PARENT_METHOD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()</a:t>
            </a:r>
            <a:r>
              <a:rPr lang="en-US" sz="1400" dirty="0" smtClean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;</a:t>
            </a:r>
            <a:endParaRPr lang="en-US" sz="1400" dirty="0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</p:txBody>
      </p:sp>
      <p:sp>
        <p:nvSpPr>
          <p:cNvPr id="22533" name="Text Box 4"/>
          <p:cNvSpPr txBox="1">
            <a:spLocks noChangeArrowheads="1"/>
          </p:cNvSpPr>
          <p:nvPr/>
        </p:nvSpPr>
        <p:spPr bwMode="auto">
          <a:xfrm>
            <a:off x="3733800" y="1181100"/>
            <a:ext cx="5715000" cy="5448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public class CheckingAccount extends BankAccount {</a:t>
            </a:r>
          </a:p>
          <a:p>
            <a:r>
              <a:rPr lang="en-US" sz="1200">
                <a:latin typeface="Courier New" charset="0"/>
              </a:rPr>
              <a:t>  private int transactionCount;</a:t>
            </a:r>
          </a:p>
          <a:p>
            <a:r>
              <a:rPr lang="en-US" sz="1200">
                <a:latin typeface="Courier New" charset="0"/>
              </a:rPr>
              <a:t>  private static final int NUM_FREE = 3;</a:t>
            </a:r>
          </a:p>
          <a:p>
            <a:r>
              <a:rPr lang="en-US" sz="1200">
                <a:latin typeface="Courier New" charset="0"/>
              </a:rPr>
              <a:t>  private static final double TRANS_FEE = 2.0;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public CheckingAccount() {</a:t>
            </a:r>
          </a:p>
          <a:p>
            <a:r>
              <a:rPr lang="en-US" sz="1200">
                <a:latin typeface="Courier New" charset="0"/>
              </a:rPr>
              <a:t>    this.transactionCount = 0;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public void deposit(double amount) {</a:t>
            </a:r>
          </a:p>
          <a:p>
            <a:r>
              <a:rPr lang="en-US" sz="1200">
                <a:latin typeface="Courier New" charset="0"/>
              </a:rPr>
              <a:t>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super.deposit(amount);</a:t>
            </a:r>
          </a:p>
          <a:p>
            <a:r>
              <a:rPr lang="en-US" sz="1200">
                <a:latin typeface="Courier New" charset="0"/>
              </a:rPr>
              <a:t>    this.transactionCount++;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	</a:t>
            </a:r>
          </a:p>
          <a:p>
            <a:r>
              <a:rPr lang="en-US" sz="1200">
                <a:latin typeface="Courier New" charset="0"/>
              </a:rPr>
              <a:t>  public void withdraw(double amount) {</a:t>
            </a:r>
          </a:p>
          <a:p>
            <a:r>
              <a:rPr lang="en-US" sz="1200">
                <a:latin typeface="Courier New" charset="0"/>
              </a:rPr>
              <a:t>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super.withdraw(amount);</a:t>
            </a:r>
          </a:p>
          <a:p>
            <a:r>
              <a:rPr lang="en-US" sz="1200">
                <a:latin typeface="Courier New" charset="0"/>
              </a:rPr>
              <a:t>    this.transactionCount++;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	</a:t>
            </a:r>
          </a:p>
          <a:p>
            <a:r>
              <a:rPr lang="en-US" sz="1200">
                <a:latin typeface="Courier New" charset="0"/>
              </a:rPr>
              <a:t>  public void deductFees() {</a:t>
            </a:r>
          </a:p>
          <a:p>
            <a:r>
              <a:rPr lang="en-US" sz="1200">
                <a:latin typeface="Courier New" charset="0"/>
              </a:rPr>
              <a:t>    if (this.transactionCount &gt; CheckingAccount.NUM_FREE) {</a:t>
            </a:r>
          </a:p>
          <a:p>
            <a:r>
              <a:rPr lang="en-US" sz="1200">
                <a:latin typeface="Courier New" charset="0"/>
              </a:rPr>
              <a:t>      double fees = </a:t>
            </a:r>
          </a:p>
          <a:p>
            <a:r>
              <a:rPr lang="en-US" sz="1200">
                <a:latin typeface="Courier New" charset="0"/>
              </a:rPr>
              <a:t>          CheckingAccount.TRANS_FEE * </a:t>
            </a:r>
          </a:p>
          <a:p>
            <a:r>
              <a:rPr lang="en-US" sz="1200">
                <a:latin typeface="Courier New" charset="0"/>
              </a:rPr>
              <a:t>           (this.transactionCount–CheckingAccount.NUM_FREE);</a:t>
            </a:r>
          </a:p>
          <a:p>
            <a:r>
              <a:rPr lang="en-US" sz="1200">
                <a:latin typeface="Courier New" charset="0"/>
              </a:rPr>
              <a:t>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super.withdraw(fees);</a:t>
            </a:r>
          </a:p>
          <a:p>
            <a:r>
              <a:rPr lang="en-US" sz="1200">
                <a:latin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</a:rPr>
              <a:t>    this.transactionCount = 0;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8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8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8766</TotalTime>
  <Words>2758</Words>
  <Application>Microsoft Macintosh PowerPoint</Application>
  <PresentationFormat>Custom</PresentationFormat>
  <Paragraphs>581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Blank Presentation</vt:lpstr>
      <vt:lpstr>PowerPoint Presentation</vt:lpstr>
      <vt:lpstr>Interfaces &amp; polymorphism</vt:lpstr>
      <vt:lpstr>Inheritance</vt:lpstr>
      <vt:lpstr>BankAccount class</vt:lpstr>
      <vt:lpstr>BankAccount example</vt:lpstr>
      <vt:lpstr>Specialty bank accounts</vt:lpstr>
      <vt:lpstr>SavingsAccount class</vt:lpstr>
      <vt:lpstr>Using inheritance</vt:lpstr>
      <vt:lpstr>CheckingAccount class</vt:lpstr>
      <vt:lpstr>Interfaces &amp; inheritance</vt:lpstr>
      <vt:lpstr>IS-A relationship</vt:lpstr>
      <vt:lpstr>Polymorphism</vt:lpstr>
      <vt:lpstr>Example use</vt:lpstr>
      <vt:lpstr>In-class exercise</vt:lpstr>
      <vt:lpstr>Another example: colored dice</vt:lpstr>
      <vt:lpstr>ColoredDie example</vt:lpstr>
      <vt:lpstr>instanceof</vt:lpstr>
      <vt:lpstr>SortedArrayList</vt:lpstr>
      <vt:lpstr>SortedArrayList</vt:lpstr>
      <vt:lpstr>Power of inheritance</vt:lpstr>
      <vt:lpstr>OO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David Reed</cp:lastModifiedBy>
  <cp:revision>231</cp:revision>
  <cp:lastPrinted>2013-04-23T12:31:34Z</cp:lastPrinted>
  <dcterms:created xsi:type="dcterms:W3CDTF">2013-04-29T17:33:21Z</dcterms:created>
  <dcterms:modified xsi:type="dcterms:W3CDTF">2017-11-26T05:13:15Z</dcterms:modified>
</cp:coreProperties>
</file>