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449" r:id="rId3"/>
    <p:sldId id="450" r:id="rId4"/>
    <p:sldId id="451" r:id="rId5"/>
    <p:sldId id="452" r:id="rId6"/>
    <p:sldId id="453" r:id="rId7"/>
    <p:sldId id="454" r:id="rId8"/>
    <p:sldId id="455" r:id="rId9"/>
    <p:sldId id="456" r:id="rId10"/>
    <p:sldId id="457" r:id="rId11"/>
    <p:sldId id="458" r:id="rId12"/>
    <p:sldId id="459" r:id="rId13"/>
    <p:sldId id="460" r:id="rId14"/>
    <p:sldId id="408" r:id="rId15"/>
    <p:sldId id="420" r:id="rId16"/>
    <p:sldId id="435" r:id="rId17"/>
    <p:sldId id="436" r:id="rId18"/>
    <p:sldId id="437" r:id="rId19"/>
    <p:sldId id="438" r:id="rId20"/>
    <p:sldId id="439" r:id="rId21"/>
    <p:sldId id="441" r:id="rId22"/>
    <p:sldId id="440" r:id="rId23"/>
    <p:sldId id="434" r:id="rId24"/>
    <p:sldId id="409" r:id="rId25"/>
    <p:sldId id="443" r:id="rId26"/>
    <p:sldId id="444" r:id="rId27"/>
    <p:sldId id="412" r:id="rId28"/>
    <p:sldId id="424" r:id="rId29"/>
    <p:sldId id="425" r:id="rId30"/>
    <p:sldId id="442" r:id="rId31"/>
    <p:sldId id="445" r:id="rId32"/>
    <p:sldId id="446" r:id="rId33"/>
    <p:sldId id="447" r:id="rId34"/>
    <p:sldId id="448" r:id="rId35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288" y="-120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18FEB063-7D2A-7845-A42C-C2FBA397E9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064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7876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84" charset="0"/>
        <a:ea typeface="ＭＳ Ｐゴシック" pitchFamily="-8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8E2C7305-9D62-7845-B54A-F653130394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49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435D0D-CB48-FB4E-B91C-718453236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81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C52BFE-92B8-E54C-98A6-82D1EA8936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38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87AB5-3492-7C46-8176-7D79735CF6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36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FFC984-5171-454E-9E44-A58B6F0D5A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9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F0DB8F-2D79-EA48-AE3F-0CACE11D8F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3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733AA7-1DB8-BF4C-9EF0-BECC55F046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54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AF173-8597-104E-ADE6-808CFA92DB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15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2B2859-A7CB-E84F-8558-A3DC53FABA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33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55AB9-C33D-DA47-8D4E-19CE9E9A19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8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EA399E-DD1A-0B47-97DD-374FEBE889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3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987AED-FB60-1845-8A9C-59510B509E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94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-8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fld id="{EE7D0106-6847-304E-A0F2-032F2B9B0BB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  <a:ea typeface="ＭＳ Ｐゴシック" pitchFamily="-84" charset="-128"/>
          <a:cs typeface="ＭＳ Ｐゴシック" pitchFamily="-8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pitchFamily="-8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pitchFamily="-84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pitchFamily="-8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84" charset="0"/>
          <a:ea typeface="ＭＳ Ｐゴシック" pitchFamily="-8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ED28B82-E92B-2B4D-85AF-9C9249AB0F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3" name="Rectangle 12"/>
          <p:cNvSpPr>
            <a:spLocks noChangeArrowheads="1"/>
          </p:cNvSpPr>
          <p:nvPr/>
        </p:nvSpPr>
        <p:spPr bwMode="auto">
          <a:xfrm>
            <a:off x="720725" y="884238"/>
            <a:ext cx="81597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222: Object-Oriented Programming</a:t>
            </a:r>
            <a:br>
              <a:rPr lang="en-US" sz="3200" dirty="0">
                <a:solidFill>
                  <a:srgbClr val="FF0033"/>
                </a:solidFill>
                <a:latin typeface="Arial Narrow" charset="0"/>
              </a:rPr>
            </a:br>
            <a:r>
              <a:rPr lang="en-US" dirty="0">
                <a:solidFill>
                  <a:srgbClr val="FF0033"/>
                </a:solidFill>
                <a:latin typeface="Arial Narrow" charset="0"/>
              </a:rPr>
              <a:t/>
            </a:r>
            <a:br>
              <a:rPr lang="en-US" dirty="0">
                <a:solidFill>
                  <a:srgbClr val="FF0033"/>
                </a:solidFill>
                <a:latin typeface="Arial Narrow" charset="0"/>
              </a:rPr>
            </a:br>
            <a:r>
              <a:rPr lang="en-US" sz="3200" dirty="0" smtClean="0">
                <a:solidFill>
                  <a:srgbClr val="FF0033"/>
                </a:solidFill>
                <a:latin typeface="Arial Narrow" charset="0"/>
              </a:rPr>
              <a:t>Fall 2017</a:t>
            </a:r>
            <a:endParaRPr lang="en-US" sz="32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4" name="Rectangle 13"/>
          <p:cNvSpPr>
            <a:spLocks noChangeArrowheads="1"/>
          </p:cNvSpPr>
          <p:nvPr/>
        </p:nvSpPr>
        <p:spPr bwMode="auto">
          <a:xfrm>
            <a:off x="685800" y="3048000"/>
            <a:ext cx="8702675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sz="2800" dirty="0">
              <a:solidFill>
                <a:schemeClr val="accent2"/>
              </a:solidFill>
            </a:endParaRP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Object-oriented design</a:t>
            </a:r>
            <a:endParaRPr lang="en-US" sz="2000" dirty="0">
              <a:solidFill>
                <a:schemeClr val="accent2"/>
              </a:solidFill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example: letter frequencies</a:t>
            </a:r>
          </a:p>
          <a:p>
            <a:pPr lvl="3">
              <a:lnSpc>
                <a:spcPct val="80000"/>
              </a:lnSpc>
              <a:spcBef>
                <a:spcPct val="50000"/>
              </a:spcBef>
            </a:pPr>
            <a:r>
              <a:rPr lang="en-US" sz="2000" dirty="0" err="1" smtClean="0">
                <a:latin typeface="Arial Narrow" charset="0"/>
              </a:rPr>
              <a:t>ArrayLists</a:t>
            </a:r>
            <a:r>
              <a:rPr lang="en-US" sz="2000" dirty="0" smtClean="0">
                <a:latin typeface="Arial Narrow" charset="0"/>
              </a:rPr>
              <a:t> vs. arrays, </a:t>
            </a:r>
            <a:r>
              <a:rPr lang="en-US" sz="2000" dirty="0" err="1" smtClean="0">
                <a:latin typeface="Arial Narrow" charset="0"/>
              </a:rPr>
              <a:t>autoboxing</a:t>
            </a:r>
            <a:endParaRPr lang="en-US" sz="2000" dirty="0" smtClean="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example</a:t>
            </a:r>
            <a:r>
              <a:rPr lang="en-US" sz="2000" dirty="0">
                <a:latin typeface="Arial Narrow" charset="0"/>
              </a:rPr>
              <a:t>: word frequencies w/ parallel lists</a:t>
            </a:r>
          </a:p>
          <a:p>
            <a:pPr lvl="3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exception </a:t>
            </a:r>
            <a:r>
              <a:rPr lang="en-US" sz="2000" dirty="0" smtClean="0">
                <a:latin typeface="Arial Narrow" charset="0"/>
              </a:rPr>
              <a:t>handling, </a:t>
            </a:r>
            <a:r>
              <a:rPr lang="en-US" sz="2000" dirty="0" err="1" smtClean="0">
                <a:latin typeface="Arial Narrow" charset="0"/>
              </a:rPr>
              <a:t>System.out.format</a:t>
            </a:r>
            <a:endParaRPr lang="en-US" sz="2000" dirty="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 smtClean="0">
                <a:latin typeface="Arial Narrow" charset="0"/>
              </a:rPr>
              <a:t>example</a:t>
            </a:r>
            <a:r>
              <a:rPr lang="en-US" sz="2000" dirty="0">
                <a:latin typeface="Arial Narrow" charset="0"/>
              </a:rPr>
              <a:t>: word frequencies w/ objects</a:t>
            </a:r>
          </a:p>
          <a:p>
            <a:pPr marL="1143000" lvl="2" indent="-22860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object-oriented design issues</a:t>
            </a:r>
          </a:p>
          <a:p>
            <a:pPr marL="1600200" lvl="3" indent="-2286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cohesion &amp; coupling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EC09861-1F4E-9544-ACF5-F3E4B9A7636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Arrays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702675" cy="3505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declare an array, designate the type of value stored followed by []</a:t>
            </a:r>
          </a:p>
          <a:p>
            <a:pPr lvl="1"/>
            <a:endParaRPr lang="en-US" sz="140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String[] words;			int[] counters;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90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to create an array, must use </a:t>
            </a:r>
            <a:r>
              <a:rPr lang="en-US" sz="2000">
                <a:latin typeface="Courier New" charset="0"/>
                <a:ea typeface="ＭＳ Ｐゴシック" charset="0"/>
                <a:cs typeface="ＭＳ Ｐゴシック" charset="0"/>
              </a:rPr>
              <a:t>new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(an array is an object)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specify the type and size inside brackets following </a:t>
            </a:r>
            <a:r>
              <a:rPr lang="en-US" sz="1800">
                <a:latin typeface="Courier New" charset="0"/>
                <a:ea typeface="ＭＳ Ｐゴシック" charset="0"/>
              </a:rPr>
              <a:t>new</a:t>
            </a:r>
          </a:p>
          <a:p>
            <a:pPr lvl="1"/>
            <a:endParaRPr lang="en-US" sz="140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words = new String[100];		counters = new int[26];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60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or, if you know what the initial contents of the array should be, use shorthand:</a:t>
            </a:r>
            <a:endParaRPr lang="en-US" sz="1800">
              <a:latin typeface="Courier New" charset="0"/>
              <a:ea typeface="ＭＳ Ｐゴシック" charset="0"/>
            </a:endParaRPr>
          </a:p>
          <a:p>
            <a:pPr lvl="1"/>
            <a:endParaRPr lang="en-US" sz="140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int[] years = {2001, 2002, 2003, 2004, 2005};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40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254980" name="Rectangle 4"/>
          <p:cNvSpPr>
            <a:spLocks noChangeArrowheads="1"/>
          </p:cNvSpPr>
          <p:nvPr/>
        </p:nvSpPr>
        <p:spPr bwMode="auto">
          <a:xfrm>
            <a:off x="685800" y="4800600"/>
            <a:ext cx="870267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to access or assign an item in an array, use brackets with the desired index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similar to the  </a:t>
            </a:r>
            <a:r>
              <a:rPr lang="en-US" sz="1800">
                <a:latin typeface="Courier New" charset="0"/>
              </a:rPr>
              <a:t>get</a:t>
            </a:r>
            <a:r>
              <a:rPr lang="en-US" sz="2000">
                <a:latin typeface="Arial Narrow" charset="0"/>
              </a:rPr>
              <a:t> and </a:t>
            </a:r>
            <a:r>
              <a:rPr lang="en-US" sz="1800">
                <a:latin typeface="Courier New" charset="0"/>
              </a:rPr>
              <a:t>set</a:t>
            </a:r>
            <a:r>
              <a:rPr lang="en-US" sz="2000">
                <a:latin typeface="Arial Narrow" charset="0"/>
              </a:rPr>
              <a:t> methods of ArrayList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String str = word[0];		  	// note: index starts at 0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						// (similar to ArrayLists)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for (int i = 0; i &lt; 26, i++) {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		counters[i] = 0;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23617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9F4C85B-5C2B-2842-990D-77572C9407D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LetterFreqArr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implementation</a:t>
            </a:r>
          </a:p>
        </p:txBody>
      </p:sp>
      <p:sp>
        <p:nvSpPr>
          <p:cNvPr id="40964" name="Text Box 3"/>
          <p:cNvSpPr txBox="1">
            <a:spLocks noChangeArrowheads="1"/>
          </p:cNvSpPr>
          <p:nvPr/>
        </p:nvSpPr>
        <p:spPr bwMode="auto">
          <a:xfrm>
            <a:off x="533400" y="1143000"/>
            <a:ext cx="7467600" cy="60016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import </a:t>
            </a:r>
            <a:r>
              <a:rPr lang="en-US" sz="1200" dirty="0" err="1">
                <a:latin typeface="Courier New" charset="0"/>
              </a:rPr>
              <a:t>java.util.Scanner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import </a:t>
            </a:r>
            <a:r>
              <a:rPr lang="en-US" sz="1200" dirty="0" err="1">
                <a:latin typeface="Courier New" charset="0"/>
              </a:rPr>
              <a:t>java.io.File</a:t>
            </a:r>
            <a:r>
              <a:rPr lang="en-US" sz="1200" dirty="0">
                <a:latin typeface="Courier New" charset="0"/>
              </a:rPr>
              <a:t>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 smtClean="0">
                <a:latin typeface="Courier New" charset="0"/>
              </a:rPr>
              <a:t>LetterFreqArr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>
                <a:latin typeface="Courier New" charset="0"/>
              </a:rPr>
              <a:t>{</a:t>
            </a:r>
          </a:p>
          <a:p>
            <a:r>
              <a:rPr lang="en-US" sz="1200" dirty="0">
                <a:latin typeface="Courier New" charset="0"/>
              </a:rPr>
              <a:t>  private final static String LETTERS = "</a:t>
            </a:r>
            <a:r>
              <a:rPr lang="en-US" sz="1200" dirty="0" err="1">
                <a:latin typeface="Courier New" charset="0"/>
              </a:rPr>
              <a:t>abcdefghijklmnopqrstuvwxyz</a:t>
            </a:r>
            <a:r>
              <a:rPr lang="en-US" sz="1200" dirty="0">
                <a:latin typeface="Courier New" charset="0"/>
              </a:rPr>
              <a:t>";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private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[] counts;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private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numLetters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 smtClean="0">
                <a:latin typeface="Courier New" charset="0"/>
              </a:rPr>
              <a:t>LetterFreqArr</a:t>
            </a:r>
            <a:r>
              <a:rPr lang="en-US" sz="1200" dirty="0" smtClean="0">
                <a:latin typeface="Courier New" charset="0"/>
              </a:rPr>
              <a:t>(</a:t>
            </a:r>
            <a:r>
              <a:rPr lang="en-US" sz="1200" dirty="0">
                <a:latin typeface="Courier New" charset="0"/>
              </a:rPr>
              <a:t>String </a:t>
            </a:r>
            <a:r>
              <a:rPr lang="en-US" sz="1200" dirty="0" err="1">
                <a:latin typeface="Courier New" charset="0"/>
              </a:rPr>
              <a:t>fileName</a:t>
            </a:r>
            <a:r>
              <a:rPr lang="en-US" sz="1200" dirty="0">
                <a:latin typeface="Courier New" charset="0"/>
              </a:rPr>
              <a:t>) throws </a:t>
            </a:r>
            <a:r>
              <a:rPr lang="en-US" sz="1200" dirty="0" err="1">
                <a:latin typeface="Courier New" charset="0"/>
              </a:rPr>
              <a:t>java.io.FileNotFoundException</a:t>
            </a:r>
            <a:r>
              <a:rPr lang="en-US" sz="1200" dirty="0">
                <a:latin typeface="Courier New" charset="0"/>
              </a:rPr>
              <a:t> {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this.counts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= new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[</a:t>
            </a:r>
            <a:r>
              <a:rPr lang="en-US" sz="1200" dirty="0" err="1" smtClean="0">
                <a:solidFill>
                  <a:srgbClr val="FF0033"/>
                </a:solidFill>
                <a:latin typeface="Courier New" charset="0"/>
              </a:rPr>
              <a:t>LetterFreqArr.LETTERS.length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()];</a:t>
            </a:r>
          </a:p>
          <a:p>
            <a:r>
              <a:rPr lang="en-US" sz="1200" dirty="0">
                <a:latin typeface="Courier New" charset="0"/>
              </a:rPr>
              <a:t>    for 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&lt; </a:t>
            </a:r>
            <a:r>
              <a:rPr lang="en-US" sz="1200" dirty="0" err="1" smtClean="0">
                <a:latin typeface="Courier New" charset="0"/>
              </a:rPr>
              <a:t>LetterFreqArr.LETTERS.length</a:t>
            </a:r>
            <a:r>
              <a:rPr lang="en-US" sz="1200" dirty="0">
                <a:latin typeface="Courier New" charset="0"/>
              </a:rPr>
              <a:t>();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++) {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this.counts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[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i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] = 0;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this.numLetters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</a:t>
            </a:r>
          </a:p>
          <a:p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Scanner </a:t>
            </a:r>
            <a:r>
              <a:rPr lang="en-US" sz="1200" dirty="0" err="1">
                <a:latin typeface="Courier New" charset="0"/>
              </a:rPr>
              <a:t>infile</a:t>
            </a:r>
            <a:r>
              <a:rPr lang="en-US" sz="1200" dirty="0">
                <a:latin typeface="Courier New" charset="0"/>
              </a:rPr>
              <a:t> = new Scanner(new File(</a:t>
            </a:r>
            <a:r>
              <a:rPr lang="en-US" sz="1200" dirty="0" err="1">
                <a:latin typeface="Courier New" charset="0"/>
              </a:rPr>
              <a:t>fileName</a:t>
            </a:r>
            <a:r>
              <a:rPr lang="en-US" sz="1200" dirty="0">
                <a:latin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</a:rPr>
              <a:t>    while (</a:t>
            </a:r>
            <a:r>
              <a:rPr lang="en-US" sz="1200" dirty="0" err="1">
                <a:latin typeface="Courier New" charset="0"/>
              </a:rPr>
              <a:t>infile.hasNext</a:t>
            </a:r>
            <a:r>
              <a:rPr lang="en-US" sz="1200" dirty="0">
                <a:latin typeface="Courier New" charset="0"/>
              </a:rPr>
              <a:t>()) {</a:t>
            </a:r>
          </a:p>
          <a:p>
            <a:r>
              <a:rPr lang="en-US" sz="1200" dirty="0">
                <a:latin typeface="Courier New" charset="0"/>
              </a:rPr>
              <a:t>      String </a:t>
            </a:r>
            <a:r>
              <a:rPr lang="en-US" sz="1200" dirty="0" err="1">
                <a:latin typeface="Courier New" charset="0"/>
              </a:rPr>
              <a:t>nextWord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infile.next</a:t>
            </a:r>
            <a:r>
              <a:rPr lang="en-US" sz="1200" dirty="0">
                <a:latin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</a:rPr>
              <a:t>      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    for 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c = 0; c &lt; </a:t>
            </a:r>
            <a:r>
              <a:rPr lang="en-US" sz="1200" dirty="0" err="1">
                <a:latin typeface="Courier New" charset="0"/>
              </a:rPr>
              <a:t>nextWord.length</a:t>
            </a:r>
            <a:r>
              <a:rPr lang="en-US" sz="1200" dirty="0">
                <a:latin typeface="Courier New" charset="0"/>
              </a:rPr>
              <a:t>(); </a:t>
            </a:r>
            <a:r>
              <a:rPr lang="en-US" sz="1200" dirty="0" err="1">
                <a:latin typeface="Courier New" charset="0"/>
              </a:rPr>
              <a:t>c++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smtClean="0">
                <a:latin typeface="Courier New" charset="0"/>
              </a:rPr>
              <a:t>  char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nextWord.charAt</a:t>
            </a:r>
            <a:r>
              <a:rPr lang="en-US" sz="1200" dirty="0">
                <a:latin typeface="Courier New" charset="0"/>
              </a:rPr>
              <a:t>(c);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smtClean="0">
                <a:latin typeface="Courier New" charset="0"/>
              </a:rPr>
              <a:t>  </a:t>
            </a:r>
            <a:r>
              <a:rPr lang="en-US" sz="1200" dirty="0" err="1" smtClean="0">
                <a:latin typeface="Courier New" charset="0"/>
              </a:rPr>
              <a:t>int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>
                <a:latin typeface="Courier New" charset="0"/>
              </a:rPr>
              <a:t>index = </a:t>
            </a:r>
            <a:r>
              <a:rPr lang="en-US" sz="1200" dirty="0" err="1" smtClean="0">
                <a:latin typeface="Courier New" charset="0"/>
              </a:rPr>
              <a:t>LetterFreqArr.LETTERS.indexOf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Character.toLowerCase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smtClean="0">
                <a:latin typeface="Courier New" charset="0"/>
              </a:rPr>
              <a:t>  if </a:t>
            </a:r>
            <a:r>
              <a:rPr lang="en-US" sz="1200" dirty="0">
                <a:latin typeface="Courier New" charset="0"/>
              </a:rPr>
              <a:t>(index &gt;= 0) {</a:t>
            </a:r>
          </a:p>
          <a:p>
            <a:r>
              <a:rPr lang="en-US" sz="1200" dirty="0" smtClean="0">
                <a:latin typeface="Courier New" charset="0"/>
              </a:rPr>
              <a:t>          </a:t>
            </a:r>
            <a:r>
              <a:rPr lang="en-US" sz="1200" dirty="0" err="1" smtClean="0">
                <a:solidFill>
                  <a:srgbClr val="FF0000"/>
                </a:solidFill>
                <a:latin typeface="Courier New" charset="0"/>
              </a:rPr>
              <a:t>this.counts</a:t>
            </a:r>
            <a:r>
              <a:rPr lang="en-US" sz="1200" dirty="0" smtClean="0">
                <a:solidFill>
                  <a:srgbClr val="FF0000"/>
                </a:solidFill>
                <a:latin typeface="Courier New" charset="0"/>
              </a:rPr>
              <a:t>[index]++;</a:t>
            </a:r>
          </a:p>
          <a:p>
            <a:r>
              <a:rPr lang="en-US" sz="1200" dirty="0" smtClean="0">
                <a:solidFill>
                  <a:srgbClr val="3366FF"/>
                </a:solidFill>
                <a:latin typeface="Courier New" charset="0"/>
              </a:rPr>
              <a:t>          </a:t>
            </a:r>
            <a:r>
              <a:rPr lang="en-US" sz="1200" dirty="0" err="1" smtClean="0">
                <a:solidFill>
                  <a:srgbClr val="3366FF"/>
                </a:solidFill>
                <a:latin typeface="Courier New" charset="0"/>
              </a:rPr>
              <a:t>this.numLetters</a:t>
            </a:r>
            <a:r>
              <a:rPr lang="en-US" sz="1200" dirty="0">
                <a:solidFill>
                  <a:srgbClr val="3366FF"/>
                </a:solidFill>
                <a:latin typeface="Courier New" charset="0"/>
              </a:rPr>
              <a:t>++;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smtClean="0">
                <a:latin typeface="Courier New" charset="0"/>
              </a:rPr>
              <a:t>  }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smtClean="0">
                <a:latin typeface="Courier New" charset="0"/>
              </a:rPr>
              <a:t>  }    </a:t>
            </a:r>
          </a:p>
          <a:p>
            <a:r>
              <a:rPr lang="en-US" sz="1200" dirty="0" smtClean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}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	   </a:t>
            </a:r>
          </a:p>
          <a:p>
            <a:r>
              <a:rPr lang="en-US" sz="1200" dirty="0">
                <a:latin typeface="Courier New" charset="0"/>
              </a:rPr>
              <a:t>  . . .</a:t>
            </a:r>
          </a:p>
        </p:txBody>
      </p:sp>
      <p:sp>
        <p:nvSpPr>
          <p:cNvPr id="40965" name="Text Box 4"/>
          <p:cNvSpPr txBox="1">
            <a:spLocks noChangeArrowheads="1"/>
          </p:cNvSpPr>
          <p:nvPr/>
        </p:nvSpPr>
        <p:spPr bwMode="auto">
          <a:xfrm>
            <a:off x="7467600" y="1447800"/>
            <a:ext cx="1828800" cy="1019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could instead make the field an array</a:t>
            </a:r>
          </a:p>
        </p:txBody>
      </p:sp>
      <p:sp>
        <p:nvSpPr>
          <p:cNvPr id="40966" name="Text Box 5"/>
          <p:cNvSpPr txBox="1">
            <a:spLocks noChangeArrowheads="1"/>
          </p:cNvSpPr>
          <p:nvPr/>
        </p:nvSpPr>
        <p:spPr bwMode="auto">
          <a:xfrm>
            <a:off x="7467600" y="3733800"/>
            <a:ext cx="1828800" cy="714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access/assign an entry using [ ]</a:t>
            </a:r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7467600" y="5486400"/>
            <a:ext cx="1828800" cy="1019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increment is simpler (no need to get then set)</a:t>
            </a:r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7467600" y="2971800"/>
            <a:ext cx="1828800" cy="714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initialize array to desired size</a:t>
            </a:r>
          </a:p>
        </p:txBody>
      </p:sp>
    </p:spTree>
    <p:extLst>
      <p:ext uri="{BB962C8B-B14F-4D97-AF65-F5344CB8AC3E}">
        <p14:creationId xmlns:p14="http://schemas.microsoft.com/office/powerpoint/2010/main" val="3352233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CC6765-56FB-D94E-A091-3007CE7D017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LetterFreqArr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implementation (cont.)</a:t>
            </a:r>
          </a:p>
        </p:txBody>
      </p:sp>
      <p:sp>
        <p:nvSpPr>
          <p:cNvPr id="41988" name="Text Box 3"/>
          <p:cNvSpPr txBox="1">
            <a:spLocks noChangeArrowheads="1"/>
          </p:cNvSpPr>
          <p:nvPr/>
        </p:nvSpPr>
        <p:spPr bwMode="auto">
          <a:xfrm>
            <a:off x="533400" y="1143000"/>
            <a:ext cx="7315200" cy="58169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  . . .</a:t>
            </a:r>
          </a:p>
          <a:p>
            <a:r>
              <a:rPr lang="en-US" sz="1200" dirty="0">
                <a:latin typeface="Courier New" charset="0"/>
              </a:rPr>
              <a:t>	   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getCount</a:t>
            </a:r>
            <a:r>
              <a:rPr lang="en-US" sz="1200" dirty="0">
                <a:latin typeface="Courier New" charset="0"/>
              </a:rPr>
              <a:t>(char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index = </a:t>
            </a:r>
            <a:r>
              <a:rPr lang="en-US" sz="1200" dirty="0" err="1" smtClean="0">
                <a:latin typeface="Courier New" charset="0"/>
              </a:rPr>
              <a:t>LetterFreqArr.LETTERS.indexOf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Character.toLowerCase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</a:rPr>
              <a:t>    if (index &gt;= 0) {</a:t>
            </a:r>
          </a:p>
          <a:p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 smtClean="0">
                <a:latin typeface="Courier New" charset="0"/>
              </a:rPr>
              <a:t>this.counts</a:t>
            </a:r>
            <a:r>
              <a:rPr lang="en-US" sz="1200" dirty="0" smtClean="0">
                <a:latin typeface="Courier New" charset="0"/>
              </a:rPr>
              <a:t>[index];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  else {</a:t>
            </a:r>
          </a:p>
          <a:p>
            <a:r>
              <a:rPr lang="en-US" sz="1200" dirty="0">
                <a:latin typeface="Courier New" charset="0"/>
              </a:rPr>
              <a:t>      return 0;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	</a:t>
            </a:r>
          </a:p>
          <a:p>
            <a:r>
              <a:rPr lang="en-US" sz="1200" dirty="0">
                <a:latin typeface="Courier New" charset="0"/>
              </a:rPr>
              <a:t>  public double </a:t>
            </a:r>
            <a:r>
              <a:rPr lang="en-US" sz="1200" dirty="0" err="1">
                <a:latin typeface="Courier New" charset="0"/>
              </a:rPr>
              <a:t>getPercentage</a:t>
            </a:r>
            <a:r>
              <a:rPr lang="en-US" sz="1200" dirty="0">
                <a:latin typeface="Courier New" charset="0"/>
              </a:rPr>
              <a:t>(char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index = </a:t>
            </a:r>
            <a:r>
              <a:rPr lang="en-US" sz="1200" dirty="0" err="1" smtClean="0">
                <a:latin typeface="Courier New" charset="0"/>
              </a:rPr>
              <a:t>LetterFreqArr.LETTERS.indexOf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Character.toLowerCase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</a:rPr>
              <a:t>    if (index &gt;= 0 &amp;&amp; </a:t>
            </a:r>
            <a:r>
              <a:rPr lang="en-US" sz="1200" dirty="0" err="1">
                <a:latin typeface="Courier New" charset="0"/>
              </a:rPr>
              <a:t>this.numLetters</a:t>
            </a:r>
            <a:r>
              <a:rPr lang="en-US" sz="1200" dirty="0">
                <a:latin typeface="Courier New" charset="0"/>
              </a:rPr>
              <a:t> &gt; 0) {</a:t>
            </a:r>
          </a:p>
          <a:p>
            <a:r>
              <a:rPr lang="en-US" sz="1200" dirty="0">
                <a:latin typeface="Courier New" charset="0"/>
              </a:rPr>
              <a:t>      double percent = 100.0*</a:t>
            </a:r>
            <a:r>
              <a:rPr lang="en-US" sz="1200" dirty="0" err="1" smtClean="0">
                <a:latin typeface="Courier New" charset="0"/>
              </a:rPr>
              <a:t>this.counts</a:t>
            </a:r>
            <a:r>
              <a:rPr lang="en-US" sz="1200" dirty="0" smtClean="0">
                <a:latin typeface="Courier New" charset="0"/>
              </a:rPr>
              <a:t>[index]/</a:t>
            </a:r>
            <a:r>
              <a:rPr lang="en-US" sz="1200" dirty="0" err="1">
                <a:latin typeface="Courier New" charset="0"/>
              </a:rPr>
              <a:t>this.numLetters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Math.round</a:t>
            </a:r>
            <a:r>
              <a:rPr lang="en-US" sz="1200" dirty="0">
                <a:latin typeface="Courier New" charset="0"/>
              </a:rPr>
              <a:t>(10.0*percent)/10.0;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  else {</a:t>
            </a:r>
          </a:p>
          <a:p>
            <a:r>
              <a:rPr lang="en-US" sz="1200" dirty="0">
                <a:latin typeface="Courier New" charset="0"/>
              </a:rPr>
              <a:t>      return 0.0;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}</a:t>
            </a:r>
            <a:r>
              <a:rPr lang="en-US" sz="1200" dirty="0">
                <a:latin typeface="Courier New" charset="0"/>
              </a:rPr>
              <a:t>	    </a:t>
            </a:r>
          </a:p>
          <a:p>
            <a:r>
              <a:rPr lang="en-US" sz="1200" dirty="0">
                <a:latin typeface="Courier New" charset="0"/>
              </a:rPr>
              <a:t>	    </a:t>
            </a:r>
          </a:p>
          <a:p>
            <a:r>
              <a:rPr lang="en-US" sz="1200" dirty="0">
                <a:latin typeface="Courier New" charset="0"/>
              </a:rPr>
              <a:t>  public void </a:t>
            </a:r>
            <a:r>
              <a:rPr lang="en-US" sz="1200" dirty="0" err="1">
                <a:latin typeface="Courier New" charset="0"/>
              </a:rPr>
              <a:t>showCounts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for 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&lt; </a:t>
            </a:r>
            <a:r>
              <a:rPr lang="en-US" sz="1200" dirty="0" err="1" smtClean="0">
                <a:latin typeface="Courier New" charset="0"/>
              </a:rPr>
              <a:t>LetterFreqArr.LETTERS.length</a:t>
            </a:r>
            <a:r>
              <a:rPr lang="en-US" sz="1200" dirty="0">
                <a:latin typeface="Courier New" charset="0"/>
              </a:rPr>
              <a:t>();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++) {</a:t>
            </a:r>
          </a:p>
          <a:p>
            <a:r>
              <a:rPr lang="en-US" sz="1200" dirty="0">
                <a:latin typeface="Courier New" charset="0"/>
              </a:rPr>
              <a:t>      char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 smtClean="0">
                <a:latin typeface="Courier New" charset="0"/>
              </a:rPr>
              <a:t>LetterFreqArr.LETTERS.charAt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);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 + ": " + </a:t>
            </a:r>
            <a:r>
              <a:rPr lang="en-US" sz="1200" dirty="0" err="1">
                <a:latin typeface="Courier New" charset="0"/>
              </a:rPr>
              <a:t>this.getCount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 + "\t(" +</a:t>
            </a:r>
          </a:p>
          <a:p>
            <a:r>
              <a:rPr lang="en-US" sz="1200" dirty="0">
                <a:latin typeface="Courier New" charset="0"/>
              </a:rPr>
              <a:t>                         </a:t>
            </a:r>
            <a:r>
              <a:rPr lang="en-US" sz="1200" dirty="0" err="1">
                <a:latin typeface="Courier New" charset="0"/>
              </a:rPr>
              <a:t>this.getPercentage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 + "%)");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}</a:t>
            </a:r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7543800" y="1371600"/>
            <a:ext cx="1828800" cy="2238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other method essentially the same (array access uses [ ] instead of the get method for ArrayLists)</a:t>
            </a:r>
          </a:p>
        </p:txBody>
      </p:sp>
    </p:spTree>
    <p:extLst>
      <p:ext uri="{BB962C8B-B14F-4D97-AF65-F5344CB8AC3E}">
        <p14:creationId xmlns:p14="http://schemas.microsoft.com/office/powerpoint/2010/main" val="1176113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C44F8F3-952F-6345-B894-31414BFE43D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arrays?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86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 rule: ArrayLists are better, more abstract – USE THEM!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they provide the basic array structure with many useful methods provided for free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lnSpc>
                <a:spcPct val="70000"/>
              </a:lnSpc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get, set, add, size, contains, indexOf, remove, …</a:t>
            </a:r>
          </a:p>
          <a:p>
            <a:pPr lvl="2">
              <a:lnSpc>
                <a:spcPct val="70000"/>
              </a:lnSpc>
            </a:pPr>
            <a:endParaRPr lang="en-US" sz="140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plus, the size of an ArrayList automatically adjusts as you add/remove items</a:t>
            </a:r>
          </a:p>
          <a:p>
            <a:pPr lvl="2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when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might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you want to use an array?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if the size of the list will never change and you merely want to access/assign items, then the advantages of arrays may be sufficient to warrant their use</a:t>
            </a:r>
          </a:p>
          <a:p>
            <a:pPr lvl="2">
              <a:lnSpc>
                <a:spcPct val="90000"/>
              </a:lnSpc>
              <a:buFont typeface="Wingdings" charset="0"/>
              <a:buChar char="ü"/>
            </a:pPr>
            <a:r>
              <a:rPr lang="en-US">
                <a:latin typeface="Arial Narrow" charset="0"/>
                <a:ea typeface="ＭＳ Ｐゴシック" charset="0"/>
              </a:rPr>
              <a:t>if the initial contents are known, they can be assigned when the array is created</a:t>
            </a:r>
          </a:p>
          <a:p>
            <a:pPr lvl="1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String[] answers = { "yes", "no", "maybe" };</a:t>
            </a:r>
          </a:p>
          <a:p>
            <a:pPr lvl="2">
              <a:lnSpc>
                <a:spcPct val="90000"/>
              </a:lnSpc>
            </a:pPr>
            <a:endParaRPr lang="en-US" sz="140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 lvl="2">
              <a:lnSpc>
                <a:spcPct val="90000"/>
              </a:lnSpc>
              <a:buFont typeface="Wingdings" charset="0"/>
              <a:buChar char="ü"/>
            </a:pPr>
            <a:r>
              <a:rPr lang="en-US">
                <a:latin typeface="Arial Narrow" charset="0"/>
                <a:ea typeface="ＭＳ Ｐゴシック" charset="0"/>
              </a:rPr>
              <a:t>the [] notation allows for both access and assignment (instead of get &amp; set)</a:t>
            </a:r>
          </a:p>
          <a:p>
            <a:pPr lvl="1">
              <a:lnSpc>
                <a:spcPct val="90000"/>
              </a:lnSpc>
            </a:pPr>
            <a:endParaRPr lang="en-US" sz="1000">
              <a:latin typeface="Arial Narrow" charset="0"/>
              <a:ea typeface="ＭＳ Ｐゴシック" charset="0"/>
            </a:endParaRP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int[] counts = new int[11];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. . .</a:t>
            </a:r>
          </a:p>
          <a:p>
            <a:pPr lvl="3">
              <a:lnSpc>
                <a:spcPct val="90000"/>
              </a:lnSpc>
              <a:buFontTx/>
              <a:buNone/>
            </a:pPr>
            <a:r>
              <a:rPr lang="en-US" sz="140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counts[die1.roll() + die2.roll()]++;</a:t>
            </a:r>
          </a:p>
          <a:p>
            <a:pPr lvl="2">
              <a:lnSpc>
                <a:spcPct val="90000"/>
              </a:lnSpc>
            </a:pPr>
            <a:endParaRPr lang="en-US" sz="140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 lvl="2">
              <a:lnSpc>
                <a:spcPct val="90000"/>
              </a:lnSpc>
              <a:buFont typeface="Wingdings" charset="0"/>
              <a:buChar char="ü"/>
            </a:pPr>
            <a:r>
              <a:rPr lang="en-US">
                <a:latin typeface="Arial Narrow" charset="0"/>
                <a:ea typeface="ＭＳ Ｐゴシック" charset="0"/>
              </a:rPr>
              <a:t>you can store primitive types directly, so no autoboxing/unboxing</a:t>
            </a:r>
          </a:p>
        </p:txBody>
      </p:sp>
    </p:spTree>
    <p:extLst>
      <p:ext uri="{BB962C8B-B14F-4D97-AF65-F5344CB8AC3E}">
        <p14:creationId xmlns:p14="http://schemas.microsoft.com/office/powerpoint/2010/main" val="822789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16F1FB0-2220-CC4D-A803-B98EA7BD170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example: word frequencies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600200"/>
          </a:xfrm>
        </p:spPr>
        <p:txBody>
          <a:bodyPr/>
          <a:lstStyle/>
          <a:p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now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consider an 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extension of letter frequencies: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want a list of words and their frequencies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i.e., keep track of how many times each word appears, report that number</a:t>
            </a:r>
          </a:p>
        </p:txBody>
      </p:sp>
      <p:sp>
        <p:nvSpPr>
          <p:cNvPr id="220164" name="Rectangle 4"/>
          <p:cNvSpPr>
            <a:spLocks noChangeArrowheads="1"/>
          </p:cNvSpPr>
          <p:nvPr/>
        </p:nvSpPr>
        <p:spPr bwMode="auto">
          <a:xfrm>
            <a:off x="685800" y="3352800"/>
            <a:ext cx="8702675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basic algorithm: similar to LetterFreq except must store words &amp; counts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Courier New" charset="0"/>
              </a:rPr>
              <a:t>while (STRINGS_REMAIN_TO_BE_READ) {</a:t>
            </a:r>
          </a:p>
          <a:p>
            <a:pPr marL="742950" lvl="1" indent="-285750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Courier New" charset="0"/>
              </a:rPr>
              <a:t>    word = NEXT_WORD_IN_FILE;</a:t>
            </a:r>
          </a:p>
          <a:p>
            <a:pPr marL="742950" lvl="1" indent="-285750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Courier New" charset="0"/>
              </a:rPr>
              <a:t>    word = word.toLowercase();</a:t>
            </a:r>
          </a:p>
          <a:p>
            <a:pPr marL="742950" lvl="1" indent="-285750">
              <a:lnSpc>
                <a:spcPct val="80000"/>
              </a:lnSpc>
              <a:buFont typeface="Wingdings" charset="0"/>
              <a:buNone/>
            </a:pPr>
            <a:endParaRPr lang="en-US" sz="1600">
              <a:latin typeface="Courier New" charset="0"/>
            </a:endParaRPr>
          </a:p>
          <a:p>
            <a:pPr marL="742950" lvl="1" indent="-285750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Courier New" charset="0"/>
              </a:rPr>
              <a:t>    if (ALREADY_STORED_IN_LIST) {</a:t>
            </a:r>
          </a:p>
          <a:p>
            <a:pPr marL="742950" lvl="1" indent="-285750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Courier New" charset="0"/>
              </a:rPr>
              <a:t>        INCREMENT_THE_COUNT_FOR_THAT_WORD;</a:t>
            </a:r>
          </a:p>
          <a:p>
            <a:pPr marL="742950" lvl="1" indent="-285750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Courier New" charset="0"/>
              </a:rPr>
              <a:t>    }</a:t>
            </a:r>
          </a:p>
          <a:p>
            <a:pPr marL="742950" lvl="1" indent="-285750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Courier New" charset="0"/>
              </a:rPr>
              <a:t>    else {</a:t>
            </a:r>
          </a:p>
          <a:p>
            <a:pPr marL="742950" lvl="1" indent="-285750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Courier New" charset="0"/>
              </a:rPr>
              <a:t>        ADD_TO_LIST_WITH_COUNT_OF_1;</a:t>
            </a:r>
          </a:p>
          <a:p>
            <a:pPr marL="742950" lvl="1" indent="-285750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Courier New" charset="0"/>
              </a:rPr>
              <a:t>    }</a:t>
            </a:r>
          </a:p>
          <a:p>
            <a:pPr marL="742950" lvl="1" indent="-285750">
              <a:lnSpc>
                <a:spcPct val="80000"/>
              </a:lnSpc>
              <a:buFont typeface="Wingdings" charset="0"/>
              <a:buNone/>
            </a:pPr>
            <a:r>
              <a:rPr lang="en-US" sz="160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815C3FB-1256-D042-A238-ADB7FDC3BAB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Parallel lists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we could maintain two different lists: one for words and one for counts</a:t>
            </a:r>
          </a:p>
          <a:p>
            <a:pPr lvl="1"/>
            <a:r>
              <a:rPr lang="en-US" sz="1800">
                <a:latin typeface="Courier New" charset="0"/>
                <a:ea typeface="ＭＳ Ｐゴシック" charset="0"/>
              </a:rPr>
              <a:t>count.get(i)</a:t>
            </a:r>
            <a:r>
              <a:rPr lang="en-US">
                <a:latin typeface="Arial Narrow" charset="0"/>
                <a:ea typeface="ＭＳ Ｐゴシック" charset="0"/>
              </a:rPr>
              <a:t> is the number of times </a:t>
            </a:r>
            <a:r>
              <a:rPr lang="en-US" sz="1800">
                <a:latin typeface="Courier New" charset="0"/>
                <a:ea typeface="ＭＳ Ｐゴシック" charset="0"/>
              </a:rPr>
              <a:t>word.get(i)</a:t>
            </a:r>
            <a:r>
              <a:rPr lang="en-US">
                <a:latin typeface="Arial Narrow" charset="0"/>
                <a:ea typeface="ＭＳ Ｐゴシック" charset="0"/>
              </a:rPr>
              <a:t> appears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known as </a:t>
            </a:r>
            <a:r>
              <a:rPr lang="en-US" i="1">
                <a:latin typeface="Arial Narrow" charset="0"/>
                <a:ea typeface="ＭＳ Ｐゴシック" charset="0"/>
              </a:rPr>
              <a:t>parallel lists </a:t>
            </a:r>
            <a:r>
              <a:rPr lang="en-US">
                <a:latin typeface="Arial Narrow" charset="0"/>
                <a:ea typeface="ＭＳ Ｐゴシック" charset="0"/>
              </a:rPr>
              <a:t>since elements in parallel indices are related</a:t>
            </a:r>
          </a:p>
        </p:txBody>
      </p:sp>
      <p:graphicFrame>
        <p:nvGraphicFramePr>
          <p:cNvPr id="7" name="Group 22"/>
          <p:cNvGraphicFramePr>
            <a:graphicFrameLocks noGrp="1"/>
          </p:cNvGraphicFramePr>
          <p:nvPr/>
        </p:nvGraphicFramePr>
        <p:xfrm>
          <a:off x="1600200" y="3048000"/>
          <a:ext cx="6096000" cy="609600"/>
        </p:xfrm>
        <a:graphic>
          <a:graphicData uri="http://schemas.openxmlformats.org/drawingml/2006/table">
            <a:tbl>
              <a:tblPr/>
              <a:tblGrid>
                <a:gridCol w="1401763"/>
                <a:gridCol w="1174750"/>
                <a:gridCol w="1173162"/>
                <a:gridCol w="1173163"/>
                <a:gridCol w="1173162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"fourscore"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"and"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"seven"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"years"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. . 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7" name="Text Box 24"/>
          <p:cNvSpPr txBox="1">
            <a:spLocks noChangeArrowheads="1"/>
          </p:cNvSpPr>
          <p:nvPr/>
        </p:nvSpPr>
        <p:spPr bwMode="auto">
          <a:xfrm>
            <a:off x="1752600" y="3733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0</a:t>
            </a:r>
          </a:p>
        </p:txBody>
      </p:sp>
      <p:sp>
        <p:nvSpPr>
          <p:cNvPr id="17428" name="Text Box 25"/>
          <p:cNvSpPr txBox="1">
            <a:spLocks noChangeArrowheads="1"/>
          </p:cNvSpPr>
          <p:nvPr/>
        </p:nvSpPr>
        <p:spPr bwMode="auto">
          <a:xfrm>
            <a:off x="2895600" y="3733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1</a:t>
            </a:r>
          </a:p>
        </p:txBody>
      </p:sp>
      <p:sp>
        <p:nvSpPr>
          <p:cNvPr id="17429" name="Text Box 26"/>
          <p:cNvSpPr txBox="1">
            <a:spLocks noChangeArrowheads="1"/>
          </p:cNvSpPr>
          <p:nvPr/>
        </p:nvSpPr>
        <p:spPr bwMode="auto">
          <a:xfrm>
            <a:off x="4114800" y="3733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2</a:t>
            </a:r>
          </a:p>
        </p:txBody>
      </p:sp>
      <p:sp>
        <p:nvSpPr>
          <p:cNvPr id="17430" name="Text Box 27"/>
          <p:cNvSpPr txBox="1">
            <a:spLocks noChangeArrowheads="1"/>
          </p:cNvSpPr>
          <p:nvPr/>
        </p:nvSpPr>
        <p:spPr bwMode="auto">
          <a:xfrm>
            <a:off x="5334000" y="3733800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3</a:t>
            </a:r>
          </a:p>
        </p:txBody>
      </p:sp>
      <p:graphicFrame>
        <p:nvGraphicFramePr>
          <p:cNvPr id="12" name="Group 22"/>
          <p:cNvGraphicFramePr>
            <a:graphicFrameLocks noGrp="1"/>
          </p:cNvGraphicFramePr>
          <p:nvPr/>
        </p:nvGraphicFramePr>
        <p:xfrm>
          <a:off x="1600200" y="4419600"/>
          <a:ext cx="6103938" cy="609600"/>
        </p:xfrm>
        <a:graphic>
          <a:graphicData uri="http://schemas.openxmlformats.org/drawingml/2006/table">
            <a:tbl>
              <a:tblPr/>
              <a:tblGrid>
                <a:gridCol w="1371600"/>
                <a:gridCol w="1219200"/>
                <a:gridCol w="1143000"/>
                <a:gridCol w="1143000"/>
                <a:gridCol w="1227138"/>
              </a:tblGrid>
              <a:tr h="6096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. . 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45" name="Text Box 24"/>
          <p:cNvSpPr txBox="1">
            <a:spLocks noChangeArrowheads="1"/>
          </p:cNvSpPr>
          <p:nvPr/>
        </p:nvSpPr>
        <p:spPr bwMode="auto">
          <a:xfrm>
            <a:off x="1752600" y="50895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0</a:t>
            </a:r>
          </a:p>
        </p:txBody>
      </p:sp>
      <p:sp>
        <p:nvSpPr>
          <p:cNvPr id="17446" name="Text Box 25"/>
          <p:cNvSpPr txBox="1">
            <a:spLocks noChangeArrowheads="1"/>
          </p:cNvSpPr>
          <p:nvPr/>
        </p:nvSpPr>
        <p:spPr bwMode="auto">
          <a:xfrm>
            <a:off x="2895600" y="50895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1</a:t>
            </a:r>
          </a:p>
        </p:txBody>
      </p:sp>
      <p:sp>
        <p:nvSpPr>
          <p:cNvPr id="17447" name="Text Box 26"/>
          <p:cNvSpPr txBox="1">
            <a:spLocks noChangeArrowheads="1"/>
          </p:cNvSpPr>
          <p:nvPr/>
        </p:nvSpPr>
        <p:spPr bwMode="auto">
          <a:xfrm>
            <a:off x="4114800" y="50895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2</a:t>
            </a:r>
          </a:p>
        </p:txBody>
      </p:sp>
      <p:sp>
        <p:nvSpPr>
          <p:cNvPr id="17448" name="Text Box 27"/>
          <p:cNvSpPr txBox="1">
            <a:spLocks noChangeArrowheads="1"/>
          </p:cNvSpPr>
          <p:nvPr/>
        </p:nvSpPr>
        <p:spPr bwMode="auto">
          <a:xfrm>
            <a:off x="5334000" y="5089525"/>
            <a:ext cx="1066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Courier New" charset="0"/>
              </a:rPr>
              <a:t>3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WordFreq1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2667000" cy="5334000"/>
          </a:xfrm>
        </p:spPr>
        <p:txBody>
          <a:bodyPr/>
          <a:lstStyle/>
          <a:p>
            <a:pPr marL="0" indent="317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need two different lists for words &amp; counts</a:t>
            </a:r>
          </a:p>
          <a:p>
            <a:pPr marL="0" indent="3175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228600" indent="-228600">
              <a:buFont typeface="Wingdings" charset="0"/>
              <a:buChar char="§"/>
            </a:pP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for each new word, check if already stored</a:t>
            </a:r>
          </a:p>
          <a:p>
            <a:pPr marL="228600" indent="-228600">
              <a:buFont typeface="Wingdings" charset="0"/>
              <a:buChar char="§"/>
            </a:pP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if so, increment its count</a:t>
            </a:r>
          </a:p>
          <a:p>
            <a:pPr marL="228600" indent="-228600">
              <a:buFont typeface="Wingdings" charset="0"/>
              <a:buChar char="§"/>
            </a:pP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if not, add the word &amp; 1</a:t>
            </a:r>
          </a:p>
          <a:p>
            <a:pPr marL="228600" indent="-228600">
              <a:buFont typeface="Wingdings" charset="0"/>
              <a:buChar char="§"/>
            </a:pPr>
            <a:endParaRPr lang="en-US" sz="2000" dirty="0">
              <a:solidFill>
                <a:srgbClr val="000000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228600" indent="-228600">
              <a:buFont typeface="Wingdings" charset="0"/>
              <a:buChar char="§"/>
            </a:pPr>
            <a:r>
              <a:rPr lang="en-US" sz="2000" dirty="0">
                <a:solidFill>
                  <a:srgbClr val="000000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if you add a word but forget to add a count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7842A17-B97C-E543-8FE5-5C9D9C0CF8E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3429000" y="1290638"/>
            <a:ext cx="5791200" cy="5262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public class WordFreq1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private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&lt;String&gt; words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private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&lt;Integer&gt; counts;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private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totalWords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WordFreq1(String </a:t>
            </a:r>
            <a:r>
              <a:rPr lang="en-US" sz="1200" dirty="0" err="1">
                <a:latin typeface="Courier New" charset="0"/>
                <a:cs typeface="Courier New" charset="0"/>
              </a:rPr>
              <a:t>fileName</a:t>
            </a:r>
            <a:r>
              <a:rPr lang="en-US" sz="1200" dirty="0">
                <a:latin typeface="Courier New" charset="0"/>
                <a:cs typeface="Courier New" charset="0"/>
              </a:rPr>
              <a:t>)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throws </a:t>
            </a:r>
            <a:r>
              <a:rPr lang="en-US" sz="1200" dirty="0" err="1">
                <a:latin typeface="Courier New" charset="0"/>
                <a:cs typeface="Courier New" charset="0"/>
              </a:rPr>
              <a:t>java.io.FileNotFoundException</a:t>
            </a:r>
            <a:r>
              <a:rPr lang="en-US" sz="1200" dirty="0">
                <a:latin typeface="Courier New" charset="0"/>
                <a:cs typeface="Courier New" charset="0"/>
              </a:rPr>
              <a:t>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this.words</a:t>
            </a:r>
            <a:r>
              <a:rPr lang="en-US" sz="1200" dirty="0">
                <a:latin typeface="Courier New" charset="0"/>
                <a:cs typeface="Courier New" charset="0"/>
              </a:rPr>
              <a:t> = new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&lt;String&gt;();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this.counts</a:t>
            </a:r>
            <a:r>
              <a:rPr lang="en-US" sz="1200" dirty="0">
                <a:latin typeface="Courier New" charset="0"/>
                <a:cs typeface="Courier New" charset="0"/>
              </a:rPr>
              <a:t> = new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&lt;Integer&gt;();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this.totalWords</a:t>
            </a:r>
            <a:r>
              <a:rPr lang="en-US" sz="1200" dirty="0">
                <a:latin typeface="Courier New" charset="0"/>
                <a:cs typeface="Courier New" charset="0"/>
              </a:rPr>
              <a:t> = 0;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  Scanner </a:t>
            </a:r>
            <a:r>
              <a:rPr lang="en-US" sz="1200" dirty="0" err="1">
                <a:latin typeface="Courier New" charset="0"/>
                <a:cs typeface="Courier New" charset="0"/>
              </a:rPr>
              <a:t>infile</a:t>
            </a:r>
            <a:r>
              <a:rPr lang="en-US" sz="1200" dirty="0">
                <a:latin typeface="Courier New" charset="0"/>
                <a:cs typeface="Courier New" charset="0"/>
              </a:rPr>
              <a:t> = new Scanner(new File(</a:t>
            </a:r>
            <a:r>
              <a:rPr lang="en-US" sz="1200" dirty="0" err="1">
                <a:latin typeface="Courier New" charset="0"/>
                <a:cs typeface="Courier New" charset="0"/>
              </a:rPr>
              <a:t>fileName</a:t>
            </a:r>
            <a:r>
              <a:rPr lang="en-US" sz="1200" dirty="0">
                <a:latin typeface="Courier New" charset="0"/>
                <a:cs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while (</a:t>
            </a:r>
            <a:r>
              <a:rPr lang="en-US" sz="1200" dirty="0" err="1">
                <a:latin typeface="Courier New" charset="0"/>
                <a:cs typeface="Courier New" charset="0"/>
              </a:rPr>
              <a:t>infile.hasNext</a:t>
            </a:r>
            <a:r>
              <a:rPr lang="en-US" sz="1200" dirty="0">
                <a:latin typeface="Courier New" charset="0"/>
                <a:cs typeface="Courier New" charset="0"/>
              </a:rPr>
              <a:t>())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String 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infile.next</a:t>
            </a:r>
            <a:r>
              <a:rPr lang="en-US" sz="1200" dirty="0">
                <a:latin typeface="Courier New" charset="0"/>
                <a:cs typeface="Courier New" charset="0"/>
              </a:rPr>
              <a:t>().</a:t>
            </a:r>
            <a:r>
              <a:rPr lang="en-US" sz="1200" dirty="0" err="1">
                <a:latin typeface="Courier New" charset="0"/>
                <a:cs typeface="Courier New" charset="0"/>
              </a:rPr>
              <a:t>toLowerCase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index =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this.words.indexOf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if (index &gt;= 0)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this.counts.set</a:t>
            </a:r>
            <a:r>
              <a:rPr lang="en-US" sz="1200" dirty="0">
                <a:latin typeface="Courier New" charset="0"/>
                <a:cs typeface="Courier New" charset="0"/>
              </a:rPr>
              <a:t>(index, </a:t>
            </a:r>
            <a:r>
              <a:rPr lang="en-US" sz="1200" dirty="0" err="1">
                <a:latin typeface="Courier New" charset="0"/>
                <a:cs typeface="Courier New" charset="0"/>
              </a:rPr>
              <a:t>this.counts.get</a:t>
            </a:r>
            <a:r>
              <a:rPr lang="en-US" sz="1200" dirty="0">
                <a:latin typeface="Courier New" charset="0"/>
                <a:cs typeface="Courier New" charset="0"/>
              </a:rPr>
              <a:t>(index)+1);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else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this.words.add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this.counts.add</a:t>
            </a:r>
            <a:r>
              <a:rPr lang="en-US" sz="1200" dirty="0">
                <a:latin typeface="Courier New" charset="0"/>
                <a:cs typeface="Courier New" charset="0"/>
              </a:rPr>
              <a:t>(1);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this.totalWords</a:t>
            </a:r>
            <a:r>
              <a:rPr lang="en-US" sz="1200" dirty="0">
                <a:latin typeface="Courier New" charset="0"/>
                <a:cs typeface="Courier New" charset="0"/>
              </a:rPr>
              <a:t>++;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. . .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	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WordFreq1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25E939C-053E-1E46-ABA5-9A24778EEE7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60" name="TextBox 4"/>
          <p:cNvSpPr txBox="1">
            <a:spLocks noChangeArrowheads="1"/>
          </p:cNvSpPr>
          <p:nvPr/>
        </p:nvSpPr>
        <p:spPr bwMode="auto">
          <a:xfrm>
            <a:off x="3276600" y="914400"/>
            <a:ext cx="6019800" cy="60016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  . . .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getCount</a:t>
            </a:r>
            <a:r>
              <a:rPr lang="en-US" sz="1200" dirty="0">
                <a:latin typeface="Courier New" charset="0"/>
                <a:cs typeface="Courier New" charset="0"/>
              </a:rPr>
              <a:t>(String </a:t>
            </a:r>
            <a:r>
              <a:rPr lang="en-US" sz="1200" dirty="0" err="1">
                <a:latin typeface="Courier New" charset="0"/>
                <a:cs typeface="Courier New" charset="0"/>
              </a:rPr>
              <a:t>str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index =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cs typeface="Courier New" charset="0"/>
              </a:rPr>
              <a:t>this.words.indexOf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cs typeface="Courier New" charset="0"/>
              </a:rPr>
              <a:t>str.toLowerCase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())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if (index &gt;= 0)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return </a:t>
            </a:r>
            <a:r>
              <a:rPr lang="en-US" sz="1200" dirty="0" err="1">
                <a:latin typeface="Courier New" charset="0"/>
                <a:cs typeface="Courier New" charset="0"/>
              </a:rPr>
              <a:t>this.counts.get</a:t>
            </a:r>
            <a:r>
              <a:rPr lang="en-US" sz="1200" dirty="0">
                <a:latin typeface="Courier New" charset="0"/>
                <a:cs typeface="Courier New" charset="0"/>
              </a:rPr>
              <a:t>(index);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else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return 0;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	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double </a:t>
            </a:r>
            <a:r>
              <a:rPr lang="en-US" sz="1200" dirty="0" err="1">
                <a:latin typeface="Courier New" charset="0"/>
                <a:cs typeface="Courier New" charset="0"/>
              </a:rPr>
              <a:t>getPercentage</a:t>
            </a:r>
            <a:r>
              <a:rPr lang="en-US" sz="1200" dirty="0">
                <a:latin typeface="Courier New" charset="0"/>
                <a:cs typeface="Courier New" charset="0"/>
              </a:rPr>
              <a:t>(String </a:t>
            </a:r>
            <a:r>
              <a:rPr lang="en-US" sz="1200" dirty="0" err="1">
                <a:latin typeface="Courier New" charset="0"/>
                <a:cs typeface="Courier New" charset="0"/>
              </a:rPr>
              <a:t>str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index =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cs typeface="Courier New" charset="0"/>
              </a:rPr>
              <a:t>this.words.indexOf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cs typeface="Courier New" charset="0"/>
              </a:rPr>
              <a:t>str.toLowerCase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())</a:t>
            </a:r>
            <a:r>
              <a:rPr lang="en-US" sz="1200" dirty="0">
                <a:latin typeface="Courier New" charset="0"/>
                <a:cs typeface="Courier New" charset="0"/>
              </a:rPr>
              <a:t>;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if (index &gt;= 0) </a:t>
            </a:r>
            <a:r>
              <a:rPr lang="en-US" sz="1200" dirty="0" smtClean="0">
                <a:latin typeface="Courier New" charset="0"/>
                <a:cs typeface="Courier New" charset="0"/>
              </a:rPr>
              <a:t>{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    double percent =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cs typeface="Courier New" charset="0"/>
              </a:rPr>
              <a:t>              100.0</a:t>
            </a:r>
            <a:r>
              <a:rPr lang="en-US" sz="1200" dirty="0">
                <a:latin typeface="Courier New" charset="0"/>
                <a:cs typeface="Courier New" charset="0"/>
              </a:rPr>
              <a:t>*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  <a:cs typeface="Courier New" charset="0"/>
              </a:rPr>
              <a:t>this.counts.get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(index)</a:t>
            </a:r>
            <a:r>
              <a:rPr lang="en-US" sz="1200" dirty="0" smtClean="0">
                <a:latin typeface="Courier New" charset="0"/>
                <a:cs typeface="Courier New" charset="0"/>
              </a:rPr>
              <a:t>/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this.totalWords</a:t>
            </a:r>
            <a:r>
              <a:rPr lang="en-US" sz="1200" dirty="0" smtClean="0">
                <a:latin typeface="Courier New" charset="0"/>
                <a:cs typeface="Courier New" charset="0"/>
              </a:rPr>
              <a:t>;</a:t>
            </a:r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    return </a:t>
            </a:r>
            <a:r>
              <a:rPr lang="en-US" sz="1200" dirty="0" err="1">
                <a:latin typeface="Courier New" charset="0"/>
                <a:cs typeface="Courier New" charset="0"/>
              </a:rPr>
              <a:t>Math.round</a:t>
            </a:r>
            <a:r>
              <a:rPr lang="en-US" sz="1200" dirty="0" smtClean="0">
                <a:latin typeface="Courier New" charset="0"/>
                <a:cs typeface="Courier New" charset="0"/>
              </a:rPr>
              <a:t>(10.0*percent)</a:t>
            </a:r>
            <a:r>
              <a:rPr lang="en-US" sz="1200" dirty="0">
                <a:latin typeface="Courier New" charset="0"/>
                <a:cs typeface="Courier New" charset="0"/>
              </a:rPr>
              <a:t>/10.0;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else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return 0.0;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	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	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void </a:t>
            </a:r>
            <a:r>
              <a:rPr lang="en-US" sz="1200" dirty="0" err="1">
                <a:latin typeface="Courier New" charset="0"/>
                <a:cs typeface="Courier New" charset="0"/>
              </a:rPr>
              <a:t>showCounts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for (String 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 : </a:t>
            </a:r>
            <a:r>
              <a:rPr lang="en-US" sz="1200" dirty="0" err="1">
                <a:latin typeface="Courier New" charset="0"/>
                <a:cs typeface="Courier New" charset="0"/>
              </a:rPr>
              <a:t>this.words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 + ": " +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this.getCount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) + "\t(" +	                      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this.getPercentage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) + "%)");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2362200" cy="5334000"/>
          </a:xfrm>
        </p:spPr>
        <p:txBody>
          <a:bodyPr/>
          <a:lstStyle/>
          <a:p>
            <a:pPr marL="0" indent="3175">
              <a:defRPr/>
            </a:pPr>
            <a:r>
              <a:rPr lang="en-US" dirty="0" err="1" smtClean="0"/>
              <a:t>getCount</a:t>
            </a:r>
            <a:r>
              <a:rPr lang="en-US" dirty="0" smtClean="0"/>
              <a:t> and </a:t>
            </a:r>
            <a:r>
              <a:rPr lang="en-US" dirty="0" err="1" smtClean="0"/>
              <a:t>getPercentage</a:t>
            </a:r>
            <a:r>
              <a:rPr lang="en-US" dirty="0" smtClean="0"/>
              <a:t> must search </a:t>
            </a:r>
            <a:r>
              <a:rPr lang="en-US" sz="2000" dirty="0" err="1" smtClean="0">
                <a:latin typeface="Courier New"/>
                <a:cs typeface="Courier New"/>
              </a:rPr>
              <a:t>this.words</a:t>
            </a:r>
            <a:r>
              <a:rPr lang="en-US" dirty="0" smtClean="0"/>
              <a:t> to find the desired word</a:t>
            </a:r>
          </a:p>
          <a:p>
            <a:pPr marL="0" indent="3175">
              <a:defRPr/>
            </a:pPr>
            <a:r>
              <a:rPr lang="en-US" dirty="0" smtClean="0"/>
              <a:t> </a:t>
            </a:r>
          </a:p>
          <a:p>
            <a:pPr marL="230188" indent="-230188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accent4"/>
                </a:solidFill>
              </a:rPr>
              <a:t>if found, access the corresponding count</a:t>
            </a:r>
          </a:p>
          <a:p>
            <a:pPr marL="230188" indent="-230188">
              <a:buFont typeface="Wingdings" charset="2"/>
              <a:buChar char="§"/>
              <a:defRPr/>
            </a:pPr>
            <a:endParaRPr lang="en-US" sz="2000" dirty="0" smtClean="0">
              <a:solidFill>
                <a:schemeClr val="accent4"/>
              </a:solidFill>
            </a:endParaRPr>
          </a:p>
          <a:p>
            <a:pPr marL="230188" indent="-230188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accent4"/>
                </a:solidFill>
              </a:rPr>
              <a:t>if not, must avoid index-out-of-bounds error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Exception handling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2895600" cy="5410200"/>
          </a:xfrm>
        </p:spPr>
        <p:txBody>
          <a:bodyPr/>
          <a:lstStyle/>
          <a:p>
            <a:pPr marL="4763" indent="-4763">
              <a:defRPr/>
            </a:pPr>
            <a:r>
              <a:rPr lang="en-US" dirty="0" smtClean="0"/>
              <a:t>recall: Java forces code to acknowledge potential (common) errors</a:t>
            </a:r>
          </a:p>
          <a:p>
            <a:pPr marL="292100" indent="-292100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if an exception (error) E is possible, the method can declare "throws E"</a:t>
            </a:r>
          </a:p>
          <a:p>
            <a:pPr marL="292100" indent="-292100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alternatively, can use try-catch to specify what will happen</a:t>
            </a:r>
          </a:p>
          <a:p>
            <a:pPr marL="292100" indent="-292100">
              <a:buFont typeface="Wingdings" charset="2"/>
              <a:buChar char="§"/>
              <a:defRPr/>
            </a:pPr>
            <a:endParaRPr lang="en-US" sz="2000" dirty="0" smtClean="0">
              <a:solidFill>
                <a:srgbClr val="000000"/>
              </a:solidFill>
            </a:endParaRPr>
          </a:p>
          <a:p>
            <a:pPr marL="292100" indent="-292100">
              <a:spcBef>
                <a:spcPts val="0"/>
              </a:spcBef>
              <a:defRPr/>
            </a:pPr>
            <a:r>
              <a:rPr lang="en-US" sz="1600" dirty="0" smtClean="0">
                <a:solidFill>
                  <a:schemeClr val="tx2"/>
                </a:solidFill>
                <a:latin typeface="Courier New"/>
                <a:cs typeface="Courier New"/>
              </a:rPr>
              <a:t>try {</a:t>
            </a:r>
          </a:p>
          <a:p>
            <a:pPr marL="292100" indent="-292100">
              <a:spcBef>
                <a:spcPts val="0"/>
              </a:spcBef>
              <a:defRPr/>
            </a:pPr>
            <a:r>
              <a:rPr lang="en-US" sz="1600" dirty="0" smtClean="0">
                <a:solidFill>
                  <a:schemeClr val="tx2"/>
                </a:solidFill>
                <a:latin typeface="Courier New"/>
                <a:cs typeface="Courier New"/>
              </a:rPr>
              <a:t>  // CODE TO TRY</a:t>
            </a:r>
          </a:p>
          <a:p>
            <a:pPr marL="292100" indent="-292100">
              <a:spcBef>
                <a:spcPts val="0"/>
              </a:spcBef>
              <a:defRPr/>
            </a:pPr>
            <a:r>
              <a:rPr lang="en-US" sz="1600" dirty="0" smtClean="0">
                <a:solidFill>
                  <a:schemeClr val="tx2"/>
                </a:solidFill>
                <a:latin typeface="Courier New"/>
                <a:cs typeface="Courier New"/>
              </a:rPr>
              <a:t>}</a:t>
            </a:r>
          </a:p>
          <a:p>
            <a:pPr marL="292100" indent="-292100">
              <a:spcBef>
                <a:spcPts val="0"/>
              </a:spcBef>
              <a:defRPr/>
            </a:pPr>
            <a:r>
              <a:rPr lang="en-US" sz="1600" dirty="0" smtClean="0">
                <a:solidFill>
                  <a:schemeClr val="tx2"/>
                </a:solidFill>
                <a:latin typeface="Courier New"/>
                <a:cs typeface="Courier New"/>
              </a:rPr>
              <a:t>catch (EXCEPTION </a:t>
            </a:r>
            <a:r>
              <a:rPr lang="en-US" sz="1600" dirty="0" err="1" smtClean="0">
                <a:solidFill>
                  <a:schemeClr val="tx2"/>
                </a:solidFill>
                <a:latin typeface="Courier New"/>
                <a:cs typeface="Courier New"/>
              </a:rPr>
              <a:t>e</a:t>
            </a:r>
            <a:r>
              <a:rPr lang="en-US" sz="1600" dirty="0" smtClean="0">
                <a:solidFill>
                  <a:schemeClr val="tx2"/>
                </a:solidFill>
                <a:latin typeface="Courier New"/>
                <a:cs typeface="Courier New"/>
              </a:rPr>
              <a:t>) {</a:t>
            </a:r>
          </a:p>
          <a:p>
            <a:pPr marL="292100" indent="-292100">
              <a:spcBef>
                <a:spcPts val="0"/>
              </a:spcBef>
              <a:defRPr/>
            </a:pPr>
            <a:r>
              <a:rPr lang="en-US" sz="1600" dirty="0" smtClean="0">
                <a:solidFill>
                  <a:schemeClr val="tx2"/>
                </a:solidFill>
                <a:latin typeface="Courier New"/>
                <a:cs typeface="Courier New"/>
              </a:rPr>
              <a:t>  // CODE TO HANDLE</a:t>
            </a:r>
          </a:p>
          <a:p>
            <a:pPr marL="292100" indent="-292100">
              <a:spcBef>
                <a:spcPts val="0"/>
              </a:spcBef>
              <a:defRPr/>
            </a:pPr>
            <a:r>
              <a:rPr lang="en-US" sz="1600" dirty="0" smtClean="0">
                <a:solidFill>
                  <a:schemeClr val="tx2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C63F3D-4EE8-4545-8E03-12313C1FACA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5" name="TextBox 4"/>
          <p:cNvSpPr txBox="1">
            <a:spLocks noChangeArrowheads="1"/>
          </p:cNvSpPr>
          <p:nvPr/>
        </p:nvSpPr>
        <p:spPr bwMode="auto">
          <a:xfrm>
            <a:off x="3581400" y="1066800"/>
            <a:ext cx="5791200" cy="60023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public class WordFreq1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private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&lt;String&gt; words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private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&lt;Integer&gt; counts;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private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totalWords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WordFreq1(String </a:t>
            </a:r>
            <a:r>
              <a:rPr lang="en-US" sz="1200" dirty="0" err="1">
                <a:latin typeface="Courier New" charset="0"/>
                <a:cs typeface="Courier New" charset="0"/>
              </a:rPr>
              <a:t>fileName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this.words</a:t>
            </a:r>
            <a:r>
              <a:rPr lang="en-US" sz="1200" dirty="0">
                <a:latin typeface="Courier New" charset="0"/>
                <a:cs typeface="Courier New" charset="0"/>
              </a:rPr>
              <a:t> = new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&lt;String&gt;();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this.counts</a:t>
            </a:r>
            <a:r>
              <a:rPr lang="en-US" sz="1200" dirty="0">
                <a:latin typeface="Courier New" charset="0"/>
                <a:cs typeface="Courier New" charset="0"/>
              </a:rPr>
              <a:t> = new </a:t>
            </a:r>
            <a:r>
              <a:rPr lang="en-US" sz="1200" dirty="0" err="1">
                <a:latin typeface="Courier New" charset="0"/>
                <a:cs typeface="Courier New" charset="0"/>
              </a:rPr>
              <a:t>ArrayList</a:t>
            </a:r>
            <a:r>
              <a:rPr lang="en-US" sz="1200" dirty="0">
                <a:latin typeface="Courier New" charset="0"/>
                <a:cs typeface="Courier New" charset="0"/>
              </a:rPr>
              <a:t>&lt;Integer&gt;();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this.totalWords</a:t>
            </a:r>
            <a:r>
              <a:rPr lang="en-US" sz="1200" dirty="0">
                <a:latin typeface="Courier New" charset="0"/>
                <a:cs typeface="Courier New" charset="0"/>
              </a:rPr>
              <a:t> = 0;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    try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Scanner </a:t>
            </a:r>
            <a:r>
              <a:rPr lang="en-US" sz="1200" dirty="0" err="1">
                <a:latin typeface="Courier New" charset="0"/>
                <a:cs typeface="Courier New" charset="0"/>
              </a:rPr>
              <a:t>infile</a:t>
            </a:r>
            <a:r>
              <a:rPr lang="en-US" sz="1200" dirty="0">
                <a:latin typeface="Courier New" charset="0"/>
                <a:cs typeface="Courier New" charset="0"/>
              </a:rPr>
              <a:t> = new Scanner(new File(</a:t>
            </a:r>
            <a:r>
              <a:rPr lang="en-US" sz="1200" dirty="0" err="1">
                <a:latin typeface="Courier New" charset="0"/>
                <a:cs typeface="Courier New" charset="0"/>
              </a:rPr>
              <a:t>fileName</a:t>
            </a:r>
            <a:r>
              <a:rPr lang="en-US" sz="1200" dirty="0">
                <a:latin typeface="Courier New" charset="0"/>
                <a:cs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while (</a:t>
            </a:r>
            <a:r>
              <a:rPr lang="en-US" sz="1200" dirty="0" err="1">
                <a:latin typeface="Courier New" charset="0"/>
                <a:cs typeface="Courier New" charset="0"/>
              </a:rPr>
              <a:t>infile.hasNext</a:t>
            </a:r>
            <a:r>
              <a:rPr lang="en-US" sz="1200" dirty="0">
                <a:latin typeface="Courier New" charset="0"/>
                <a:cs typeface="Courier New" charset="0"/>
              </a:rPr>
              <a:t>())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String 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 = </a:t>
            </a:r>
            <a:r>
              <a:rPr lang="en-US" sz="1200" dirty="0" err="1">
                <a:latin typeface="Courier New" charset="0"/>
                <a:cs typeface="Courier New" charset="0"/>
              </a:rPr>
              <a:t>infile.next</a:t>
            </a:r>
            <a:r>
              <a:rPr lang="en-US" sz="1200" dirty="0">
                <a:latin typeface="Courier New" charset="0"/>
                <a:cs typeface="Courier New" charset="0"/>
              </a:rPr>
              <a:t>().</a:t>
            </a:r>
            <a:r>
              <a:rPr lang="en-US" sz="1200" dirty="0" err="1">
                <a:latin typeface="Courier New" charset="0"/>
                <a:cs typeface="Courier New" charset="0"/>
              </a:rPr>
              <a:t>toLowerCase</a:t>
            </a:r>
            <a:r>
              <a:rPr lang="en-US" sz="1200" dirty="0">
                <a:latin typeface="Courier New" charset="0"/>
                <a:cs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index =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this.words.indexOf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if (index &gt;= 0)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this.counts.set</a:t>
            </a:r>
            <a:r>
              <a:rPr lang="en-US" sz="1200" dirty="0">
                <a:latin typeface="Courier New" charset="0"/>
                <a:cs typeface="Courier New" charset="0"/>
              </a:rPr>
              <a:t>(index, </a:t>
            </a:r>
            <a:r>
              <a:rPr lang="en-US" sz="1200" dirty="0" err="1">
                <a:latin typeface="Courier New" charset="0"/>
                <a:cs typeface="Courier New" charset="0"/>
              </a:rPr>
              <a:t>this.counts.get</a:t>
            </a:r>
            <a:r>
              <a:rPr lang="en-US" sz="1200" dirty="0">
                <a:latin typeface="Courier New" charset="0"/>
                <a:cs typeface="Courier New" charset="0"/>
              </a:rPr>
              <a:t>(index)+1);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else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this.words.add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this.counts.add</a:t>
            </a:r>
            <a:r>
              <a:rPr lang="en-US" sz="1200" dirty="0">
                <a:latin typeface="Courier New" charset="0"/>
                <a:cs typeface="Courier New" charset="0"/>
              </a:rPr>
              <a:t>(1);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this.totalWords</a:t>
            </a:r>
            <a:r>
              <a:rPr lang="en-US" sz="1200" dirty="0">
                <a:latin typeface="Courier New" charset="0"/>
                <a:cs typeface="Courier New" charset="0"/>
              </a:rPr>
              <a:t>++;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}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    catch (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java.io.FileNotFoundException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 e) {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("FILE NOT FOUND: " + filename);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    }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. . .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	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0" y="6400800"/>
            <a:ext cx="3962400" cy="708025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accent2"/>
                </a:solidFill>
                <a:latin typeface="+mn-lt"/>
                <a:ea typeface="+mn-ea"/>
                <a:cs typeface="+mn-cs"/>
              </a:rPr>
              <a:t>result: if file not found, error message, empty lists, &amp; program continues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Rounding vs. formatting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2743200" cy="5410200"/>
          </a:xfrm>
        </p:spPr>
        <p:txBody>
          <a:bodyPr/>
          <a:lstStyle/>
          <a:p>
            <a:pPr marL="4763" indent="-4763">
              <a:defRPr/>
            </a:pPr>
            <a:r>
              <a:rPr lang="en-US" dirty="0" smtClean="0"/>
              <a:t>as is, </a:t>
            </a:r>
            <a:r>
              <a:rPr lang="en-US" sz="1800" dirty="0" err="1" smtClean="0">
                <a:latin typeface="Courier New"/>
                <a:cs typeface="Courier New"/>
              </a:rPr>
              <a:t>getPercentage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rounds the percentage to 1 decimal place</a:t>
            </a:r>
          </a:p>
          <a:p>
            <a:pPr marL="461963" indent="-225425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not ideal</a:t>
            </a:r>
          </a:p>
          <a:p>
            <a:pPr marL="461963" indent="-225425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better to store the number at full precision, round the display as desired</a:t>
            </a:r>
          </a:p>
          <a:p>
            <a:pPr marL="461963" indent="-225425">
              <a:buFont typeface="Wingdings" charset="2"/>
              <a:buChar char="§"/>
              <a:defRPr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4763" indent="-4763">
              <a:defRPr/>
            </a:pPr>
            <a:r>
              <a:rPr lang="en-US" sz="1800" dirty="0" err="1" smtClean="0">
                <a:latin typeface="Courier New"/>
                <a:cs typeface="Courier New"/>
              </a:rPr>
              <a:t>System.out.format</a:t>
            </a:r>
            <a:r>
              <a:rPr lang="en-US" dirty="0" smtClean="0"/>
              <a:t> allows you to control the format of output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158CCA1-BD5E-0847-A681-A2E1D19E287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9" name="TextBox 4"/>
          <p:cNvSpPr txBox="1">
            <a:spLocks noChangeArrowheads="1"/>
          </p:cNvSpPr>
          <p:nvPr/>
        </p:nvSpPr>
        <p:spPr bwMode="auto">
          <a:xfrm>
            <a:off x="3352800" y="1484313"/>
            <a:ext cx="6019800" cy="43396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  . . .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	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double </a:t>
            </a:r>
            <a:r>
              <a:rPr lang="en-US" sz="1200" dirty="0" err="1">
                <a:latin typeface="Courier New" charset="0"/>
                <a:cs typeface="Courier New" charset="0"/>
              </a:rPr>
              <a:t>getPercentage</a:t>
            </a:r>
            <a:r>
              <a:rPr lang="en-US" sz="1200" dirty="0">
                <a:latin typeface="Courier New" charset="0"/>
                <a:cs typeface="Courier New" charset="0"/>
              </a:rPr>
              <a:t>(String </a:t>
            </a:r>
            <a:r>
              <a:rPr lang="en-US" sz="1200" dirty="0" err="1">
                <a:latin typeface="Courier New" charset="0"/>
                <a:cs typeface="Courier New" charset="0"/>
              </a:rPr>
              <a:t>str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index = </a:t>
            </a:r>
            <a:r>
              <a:rPr lang="en-US" sz="1200" dirty="0" err="1">
                <a:latin typeface="Courier New" charset="0"/>
                <a:cs typeface="Courier New" charset="0"/>
              </a:rPr>
              <a:t>this.words.indexOf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str.toLowerCase</a:t>
            </a:r>
            <a:r>
              <a:rPr lang="en-US" sz="1200" dirty="0">
                <a:latin typeface="Courier New" charset="0"/>
                <a:cs typeface="Courier New" charset="0"/>
              </a:rPr>
              <a:t>());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if (index &gt;= 0)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cs typeface="Courier New" charset="0"/>
              </a:rPr>
              <a:t>     double </a:t>
            </a:r>
            <a:r>
              <a:rPr lang="en-US" sz="1200" dirty="0">
                <a:latin typeface="Courier New" charset="0"/>
                <a:cs typeface="Courier New" charset="0"/>
              </a:rPr>
              <a:t>percent =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100.0*</a:t>
            </a:r>
            <a:r>
              <a:rPr lang="en-US" sz="1200" dirty="0" err="1">
                <a:latin typeface="Courier New" charset="0"/>
                <a:cs typeface="Courier New" charset="0"/>
              </a:rPr>
              <a:t>this.counts.get</a:t>
            </a:r>
            <a:r>
              <a:rPr lang="en-US" sz="1200" dirty="0">
                <a:latin typeface="Courier New" charset="0"/>
                <a:cs typeface="Courier New" charset="0"/>
              </a:rPr>
              <a:t>(index)/</a:t>
            </a:r>
            <a:r>
              <a:rPr lang="en-US" sz="1200" dirty="0" err="1">
                <a:latin typeface="Courier New" charset="0"/>
                <a:cs typeface="Courier New" charset="0"/>
              </a:rPr>
              <a:t>this.totalWords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return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Math.round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(10.0*percent)/10.0</a:t>
            </a:r>
            <a:r>
              <a:rPr lang="en-US" sz="1200" dirty="0" smtClean="0">
                <a:solidFill>
                  <a:schemeClr val="tx2"/>
                </a:solidFill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  </a:t>
            </a:r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else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return 0.0;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	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	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void </a:t>
            </a:r>
            <a:r>
              <a:rPr lang="en-US" sz="1200" dirty="0" err="1">
                <a:latin typeface="Courier New" charset="0"/>
                <a:cs typeface="Courier New" charset="0"/>
              </a:rPr>
              <a:t>showCounts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for (String 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 : </a:t>
            </a:r>
            <a:r>
              <a:rPr lang="en-US" sz="1200" dirty="0" err="1">
                <a:latin typeface="Courier New" charset="0"/>
                <a:cs typeface="Courier New" charset="0"/>
              </a:rPr>
              <a:t>this.words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System.out.println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 + ": " +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this.getCount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) + "\t(" +	                          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   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this.getPercentage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) </a:t>
            </a:r>
            <a:r>
              <a:rPr lang="en-US" sz="1200" dirty="0">
                <a:latin typeface="Courier New" charset="0"/>
                <a:cs typeface="Courier New" charset="0"/>
              </a:rPr>
              <a:t>+ "%)");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084274C-4DAD-8446-B282-42D2D84CEED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Letter frequency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5867400" cy="54102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one common tool for identifying the author of an unknown work is letter frequency</a:t>
            </a:r>
          </a:p>
          <a:p>
            <a:pPr marL="5016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i.e., count how frequently each of the letters is used in the work</a:t>
            </a:r>
          </a:p>
          <a:p>
            <a:pPr marL="5016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analysis has shown that an author will tend to have a consistent pattern of letter usage</a:t>
            </a:r>
          </a:p>
          <a:p>
            <a:pPr marL="0" indent="4763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4763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will need 26 counters, one for each letter</a:t>
            </a:r>
          </a:p>
          <a:p>
            <a:pPr marL="5016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traverse each word and add to the corresponding counter for each character</a:t>
            </a:r>
          </a:p>
          <a:p>
            <a:pPr marL="501650"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5016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having a separate variable for each counter is not feasible</a:t>
            </a:r>
          </a:p>
          <a:p>
            <a:pPr marL="501650"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501650"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instead have an ArrayList of 26 counters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Courier New" charset="0"/>
                <a:ea typeface="ＭＳ Ｐゴシック" charset="0"/>
              </a:rPr>
              <a:t>this.counts.get(0)</a:t>
            </a:r>
            <a:r>
              <a:rPr lang="en-US">
                <a:latin typeface="Arial Narrow" charset="0"/>
                <a:ea typeface="ＭＳ Ｐゴシック" charset="0"/>
              </a:rPr>
              <a:t> is the counter for 'a'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Courier New" charset="0"/>
                <a:ea typeface="ＭＳ Ｐゴシック" charset="0"/>
              </a:rPr>
              <a:t>this.counts.get(1)</a:t>
            </a:r>
            <a:r>
              <a:rPr lang="en-US">
                <a:latin typeface="Arial Narrow" charset="0"/>
                <a:ea typeface="ＭＳ Ｐゴシック" charset="0"/>
              </a:rPr>
              <a:t> is the counter for 'b'</a:t>
            </a:r>
          </a:p>
          <a:p>
            <a:pPr lvl="2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. . .</a:t>
            </a:r>
          </a:p>
          <a:p>
            <a:pPr lvl="2">
              <a:lnSpc>
                <a:spcPct val="70000"/>
              </a:lnSpc>
            </a:pPr>
            <a:r>
              <a:rPr lang="en-US" sz="1800">
                <a:latin typeface="Courier New" charset="0"/>
                <a:ea typeface="ＭＳ Ｐゴシック" charset="0"/>
              </a:rPr>
              <a:t>this.counts.get(25)</a:t>
            </a:r>
            <a:r>
              <a:rPr lang="en-US">
                <a:latin typeface="Arial Narrow" charset="0"/>
                <a:ea typeface="ＭＳ Ｐゴシック" charset="0"/>
              </a:rPr>
              <a:t> is the counter for 'z'</a:t>
            </a:r>
          </a:p>
        </p:txBody>
      </p:sp>
      <p:sp>
        <p:nvSpPr>
          <p:cNvPr id="31749" name="Text Box 4"/>
          <p:cNvSpPr txBox="1">
            <a:spLocks noChangeArrowheads="1"/>
          </p:cNvSpPr>
          <p:nvPr/>
        </p:nvSpPr>
        <p:spPr bwMode="auto">
          <a:xfrm>
            <a:off x="6858000" y="1752600"/>
            <a:ext cx="2133600" cy="4851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a:    93 ( 9.2%)</a:t>
            </a:r>
          </a:p>
          <a:p>
            <a:r>
              <a:rPr lang="en-US" sz="1200">
                <a:latin typeface="Courier New" charset="0"/>
              </a:rPr>
              <a:t>b:    12 ( 1.2%)</a:t>
            </a:r>
          </a:p>
          <a:p>
            <a:r>
              <a:rPr lang="en-US" sz="1200">
                <a:latin typeface="Courier New" charset="0"/>
              </a:rPr>
              <a:t>c:    28 ( 2.8%)</a:t>
            </a:r>
          </a:p>
          <a:p>
            <a:r>
              <a:rPr lang="en-US" sz="1200">
                <a:latin typeface="Courier New" charset="0"/>
              </a:rPr>
              <a:t>d:    49 ( 4.9%)</a:t>
            </a:r>
          </a:p>
          <a:p>
            <a:r>
              <a:rPr lang="en-US" sz="1200">
                <a:latin typeface="Courier New" charset="0"/>
              </a:rPr>
              <a:t>e:   150 (14.9%)</a:t>
            </a:r>
          </a:p>
          <a:p>
            <a:r>
              <a:rPr lang="en-US" sz="1200">
                <a:latin typeface="Courier New" charset="0"/>
              </a:rPr>
              <a:t>f:    21 ( 2.1%)</a:t>
            </a:r>
          </a:p>
          <a:p>
            <a:r>
              <a:rPr lang="en-US" sz="1200">
                <a:latin typeface="Courier New" charset="0"/>
              </a:rPr>
              <a:t>g:    23 ( 2.3%)</a:t>
            </a:r>
          </a:p>
          <a:p>
            <a:r>
              <a:rPr lang="en-US" sz="1200">
                <a:latin typeface="Courier New" charset="0"/>
              </a:rPr>
              <a:t>h:    65 ( 6.4%)</a:t>
            </a:r>
          </a:p>
          <a:p>
            <a:r>
              <a:rPr lang="en-US" sz="1200">
                <a:latin typeface="Courier New" charset="0"/>
              </a:rPr>
              <a:t>i:    59 ( 5.8%)</a:t>
            </a:r>
          </a:p>
          <a:p>
            <a:r>
              <a:rPr lang="en-US" sz="1200">
                <a:latin typeface="Courier New" charset="0"/>
              </a:rPr>
              <a:t>j:     0 ( 0.0%)</a:t>
            </a:r>
          </a:p>
          <a:p>
            <a:r>
              <a:rPr lang="en-US" sz="1200">
                <a:latin typeface="Courier New" charset="0"/>
              </a:rPr>
              <a:t>k:     2 ( 0.2%)</a:t>
            </a:r>
          </a:p>
          <a:p>
            <a:r>
              <a:rPr lang="en-US" sz="1200">
                <a:latin typeface="Courier New" charset="0"/>
              </a:rPr>
              <a:t>l:    39 ( 3.9%)</a:t>
            </a:r>
          </a:p>
          <a:p>
            <a:r>
              <a:rPr lang="en-US" sz="1200">
                <a:latin typeface="Courier New" charset="0"/>
              </a:rPr>
              <a:t>m:    14 ( 1.4%)</a:t>
            </a:r>
          </a:p>
          <a:p>
            <a:r>
              <a:rPr lang="en-US" sz="1200">
                <a:latin typeface="Courier New" charset="0"/>
              </a:rPr>
              <a:t>n:    71 ( 7.0%)</a:t>
            </a:r>
          </a:p>
          <a:p>
            <a:r>
              <a:rPr lang="en-US" sz="1200">
                <a:latin typeface="Courier New" charset="0"/>
              </a:rPr>
              <a:t>o:    81 ( 8.0%)</a:t>
            </a:r>
          </a:p>
          <a:p>
            <a:r>
              <a:rPr lang="en-US" sz="1200">
                <a:latin typeface="Courier New" charset="0"/>
              </a:rPr>
              <a:t>p:    15 ( 1.5%)</a:t>
            </a:r>
          </a:p>
          <a:p>
            <a:r>
              <a:rPr lang="en-US" sz="1200">
                <a:latin typeface="Courier New" charset="0"/>
              </a:rPr>
              <a:t>q:     1 ( 0.1%)</a:t>
            </a:r>
          </a:p>
          <a:p>
            <a:r>
              <a:rPr lang="en-US" sz="1200">
                <a:latin typeface="Courier New" charset="0"/>
              </a:rPr>
              <a:t>r:    70 ( 6.9%)</a:t>
            </a:r>
          </a:p>
          <a:p>
            <a:r>
              <a:rPr lang="en-US" sz="1200">
                <a:latin typeface="Courier New" charset="0"/>
              </a:rPr>
              <a:t>s:    36 ( 3.6%)</a:t>
            </a:r>
          </a:p>
          <a:p>
            <a:r>
              <a:rPr lang="en-US" sz="1200">
                <a:latin typeface="Courier New" charset="0"/>
              </a:rPr>
              <a:t>t:   109 (10.8%)</a:t>
            </a:r>
          </a:p>
          <a:p>
            <a:r>
              <a:rPr lang="en-US" sz="1200">
                <a:latin typeface="Courier New" charset="0"/>
              </a:rPr>
              <a:t>u:    15 ( 1.5%)</a:t>
            </a:r>
          </a:p>
          <a:p>
            <a:r>
              <a:rPr lang="en-US" sz="1200">
                <a:latin typeface="Courier New" charset="0"/>
              </a:rPr>
              <a:t>v:    20 ( 2.0%)</a:t>
            </a:r>
          </a:p>
          <a:p>
            <a:r>
              <a:rPr lang="en-US" sz="1200">
                <a:latin typeface="Courier New" charset="0"/>
              </a:rPr>
              <a:t>w:    26 ( 2.6%)</a:t>
            </a:r>
          </a:p>
          <a:p>
            <a:r>
              <a:rPr lang="en-US" sz="1200">
                <a:latin typeface="Courier New" charset="0"/>
              </a:rPr>
              <a:t>x:     0 ( 0.0%)</a:t>
            </a:r>
          </a:p>
          <a:p>
            <a:r>
              <a:rPr lang="en-US" sz="1200">
                <a:latin typeface="Courier New" charset="0"/>
              </a:rPr>
              <a:t>y:    10 ( 1.0%)</a:t>
            </a:r>
          </a:p>
          <a:p>
            <a:r>
              <a:rPr lang="en-US" sz="1200">
                <a:latin typeface="Courier New" charset="0"/>
              </a:rPr>
              <a:t>z:     0 ( 0.0%)</a:t>
            </a:r>
          </a:p>
        </p:txBody>
      </p:sp>
      <p:sp>
        <p:nvSpPr>
          <p:cNvPr id="31750" name="Text Box 5"/>
          <p:cNvSpPr txBox="1">
            <a:spLocks noChangeArrowheads="1"/>
          </p:cNvSpPr>
          <p:nvPr/>
        </p:nvSpPr>
        <p:spPr bwMode="auto">
          <a:xfrm>
            <a:off x="6400800" y="1050925"/>
            <a:ext cx="2971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letter frequencies from the Gettysburg address</a:t>
            </a:r>
          </a:p>
        </p:txBody>
      </p:sp>
    </p:spTree>
    <p:extLst>
      <p:ext uri="{BB962C8B-B14F-4D97-AF65-F5344CB8AC3E}">
        <p14:creationId xmlns:p14="http://schemas.microsoft.com/office/powerpoint/2010/main" val="3724322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System.out.format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general form:</a:t>
            </a: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	</a:t>
            </a:r>
            <a:r>
              <a:rPr lang="en-US" sz="2000">
                <a:solidFill>
                  <a:schemeClr val="tx1"/>
                </a:solidFill>
                <a:latin typeface="Courier New" charset="0"/>
                <a:ea typeface="ＭＳ Ｐゴシック" charset="0"/>
                <a:cs typeface="Courier New" charset="0"/>
              </a:rPr>
              <a:t>System.out.format(FORMAT_STRING, VALUES);</a:t>
            </a:r>
          </a:p>
          <a:p>
            <a:endParaRPr lang="en-US" sz="2000">
              <a:solidFill>
                <a:schemeClr val="tx1"/>
              </a:solidFill>
              <a:latin typeface="Courier New" charset="0"/>
              <a:ea typeface="ＭＳ Ｐゴシック" charset="0"/>
              <a:cs typeface="Courier New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the format string is a string that contains the message to be printed, with placeholders for the values</a:t>
            </a:r>
          </a:p>
          <a:p>
            <a:pPr lvl="1"/>
            <a:endParaRPr lang="en-US">
              <a:latin typeface="Arial Narro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%s	String value	%d	decimal (integer) value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%n	newline		%f	float (real) value</a:t>
            </a:r>
          </a:p>
          <a:p>
            <a:pPr lvl="2"/>
            <a:endParaRPr lang="en-US">
              <a:latin typeface="Arial Narrow" charset="0"/>
              <a:ea typeface="ＭＳ Ｐゴシック" charset="0"/>
              <a:cs typeface="Courier New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can add field widths to placeholders</a:t>
            </a:r>
          </a:p>
          <a:p>
            <a:pPr lvl="1"/>
            <a:endParaRPr lang="en-US">
              <a:latin typeface="Arial Narro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%8s	displays String (right-justified) in field of 8 characters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%-8s	displays String (left-justified) in field of 8 characters</a:t>
            </a:r>
          </a:p>
          <a:p>
            <a:pPr lvl="2"/>
            <a:endParaRPr lang="en-US">
              <a:latin typeface="Arial Narrow" charset="0"/>
              <a:ea typeface="ＭＳ Ｐゴシック" charset="0"/>
              <a:cs typeface="Courier New" charset="0"/>
            </a:endParaRPr>
          </a:p>
          <a:p>
            <a:pPr lvl="2"/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%.2f	display float (right-justified) with 2 digits to right of decimal place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cs typeface="Courier New" charset="0"/>
              </a:rPr>
              <a:t>%6.2f	displays float (right-justified) in field of 6 chars, 2 digits to right of decimal</a:t>
            </a:r>
          </a:p>
          <a:p>
            <a:pPr lvl="2"/>
            <a:endParaRPr lang="en-US">
              <a:latin typeface="Arial Narrow" charset="0"/>
              <a:ea typeface="ＭＳ Ｐゴシック" charset="0"/>
              <a:cs typeface="Courier New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  <a:cs typeface="Courier New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55F625B-6137-844F-B83C-D1EA51D5809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System.out.format examples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855075" cy="4343400"/>
          </a:xfrm>
        </p:spPr>
        <p:txBody>
          <a:bodyPr/>
          <a:lstStyle/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String name1 = "Chris";		String name2 = "Pat";</a:t>
            </a: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double score1 = 200.0/3;	double score2 = 89.9;</a:t>
            </a: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System.out.format("%s scored %f", name1, score1);</a:t>
            </a: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System.out.format("%s scored %5.1f", name1, score1);</a:t>
            </a: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System.out.format("%s scored %3.0f", name2, score2)</a:t>
            </a: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System.out.format("%-8s scored %f5.1%n", name1, score1);</a:t>
            </a:r>
          </a:p>
          <a:p>
            <a:r>
              <a:rPr lang="en-US" sz="2000">
                <a:latin typeface="Courier New" charset="0"/>
                <a:ea typeface="ＭＳ Ｐゴシック" charset="0"/>
                <a:cs typeface="Courier New" charset="0"/>
              </a:rPr>
              <a:t>System.out.format("%-8s scored %f5.1%n", name2, score2);</a:t>
            </a:r>
          </a:p>
          <a:p>
            <a:endParaRPr lang="en-US" sz="2000">
              <a:latin typeface="Courier New" charset="0"/>
              <a:ea typeface="ＭＳ Ｐゴシック" charset="0"/>
              <a:cs typeface="Courier New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248F021-7CE2-D347-8045-C7C7958E9A7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6172200"/>
            <a:ext cx="7848600" cy="461963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note: </a:t>
            </a:r>
            <a:r>
              <a:rPr lang="en-US" sz="2000" dirty="0" err="1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System.out.format</a:t>
            </a:r>
            <a:r>
              <a:rPr lang="en-US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 is identical to </a:t>
            </a:r>
            <a:r>
              <a:rPr lang="en-US" sz="2000" dirty="0" err="1">
                <a:solidFill>
                  <a:srgbClr val="FF0000"/>
                </a:solidFill>
                <a:latin typeface="Courier New"/>
                <a:ea typeface="+mn-ea"/>
                <a:cs typeface="Courier New"/>
              </a:rPr>
              <a:t>System.out.printf</a:t>
            </a:r>
            <a:endParaRPr lang="en-US" sz="2000" dirty="0">
              <a:solidFill>
                <a:srgbClr val="FF0000"/>
              </a:solidFill>
              <a:latin typeface="Courier New"/>
              <a:ea typeface="+mn-ea"/>
              <a:cs typeface="Courier New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WordFreq1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2743200" cy="5410200"/>
          </a:xfrm>
        </p:spPr>
        <p:txBody>
          <a:bodyPr/>
          <a:lstStyle/>
          <a:p>
            <a:pPr marL="4763" indent="-4763">
              <a:defRPr/>
            </a:pPr>
            <a:r>
              <a:rPr lang="en-US" dirty="0" smtClean="0"/>
              <a:t>better solution:</a:t>
            </a:r>
          </a:p>
          <a:p>
            <a:pPr marL="457200" lvl="1" indent="-220663">
              <a:buFont typeface="Wingdings" pitchFamily="-84" charset="2"/>
              <a:buChar char="§"/>
              <a:defRPr/>
            </a:pPr>
            <a:r>
              <a:rPr lang="en-US" dirty="0" err="1" smtClean="0"/>
              <a:t>getPercentage</a:t>
            </a:r>
            <a:r>
              <a:rPr lang="en-US" dirty="0" smtClean="0"/>
              <a:t> returns the actual percentage</a:t>
            </a:r>
          </a:p>
          <a:p>
            <a:pPr marL="461963" indent="-225425">
              <a:buFont typeface="Wingdings" charset="2"/>
              <a:buChar char="§"/>
              <a:defRPr/>
            </a:pPr>
            <a:r>
              <a:rPr lang="en-US" sz="2000" dirty="0" err="1" smtClean="0">
                <a:solidFill>
                  <a:schemeClr val="tx1"/>
                </a:solidFill>
              </a:rPr>
              <a:t>showCount</a:t>
            </a:r>
            <a:r>
              <a:rPr lang="en-US" sz="2000" dirty="0" smtClean="0">
                <a:solidFill>
                  <a:schemeClr val="tx1"/>
                </a:solidFill>
              </a:rPr>
              <a:t> formats the percentage when displaying</a:t>
            </a:r>
          </a:p>
          <a:p>
            <a:pPr marL="461963" indent="-225425">
              <a:buFont typeface="Wingdings" charset="2"/>
              <a:buChar char="§"/>
              <a:defRPr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461963" indent="-225425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if we want the words left-justified but ending in a colon, must add the colon to the value</a:t>
            </a:r>
          </a:p>
          <a:p>
            <a:pPr marL="461963" indent="-225425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display the percent sign using %%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C98026-4CC9-0342-A979-88E3A4ABBFC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81" name="TextBox 4"/>
          <p:cNvSpPr txBox="1">
            <a:spLocks noChangeArrowheads="1"/>
          </p:cNvSpPr>
          <p:nvPr/>
        </p:nvSpPr>
        <p:spPr bwMode="auto">
          <a:xfrm>
            <a:off x="3352800" y="1484313"/>
            <a:ext cx="6019800" cy="39703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  . . .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	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double </a:t>
            </a:r>
            <a:r>
              <a:rPr lang="en-US" sz="1200" dirty="0" err="1">
                <a:latin typeface="Courier New" charset="0"/>
                <a:cs typeface="Courier New" charset="0"/>
              </a:rPr>
              <a:t>getPercentage</a:t>
            </a:r>
            <a:r>
              <a:rPr lang="en-US" sz="1200" dirty="0">
                <a:latin typeface="Courier New" charset="0"/>
                <a:cs typeface="Courier New" charset="0"/>
              </a:rPr>
              <a:t>(String </a:t>
            </a:r>
            <a:r>
              <a:rPr lang="en-US" sz="1200" dirty="0" err="1">
                <a:latin typeface="Courier New" charset="0"/>
                <a:cs typeface="Courier New" charset="0"/>
              </a:rPr>
              <a:t>str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index = </a:t>
            </a:r>
            <a:r>
              <a:rPr lang="en-US" sz="1200" dirty="0" err="1">
                <a:latin typeface="Courier New" charset="0"/>
                <a:cs typeface="Courier New" charset="0"/>
              </a:rPr>
              <a:t>this.words.indexOf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str.toLowerCase</a:t>
            </a:r>
            <a:r>
              <a:rPr lang="en-US" sz="1200" dirty="0">
                <a:latin typeface="Courier New" charset="0"/>
                <a:cs typeface="Courier New" charset="0"/>
              </a:rPr>
              <a:t>());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if (index &gt;= 0)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return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100.0*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this.counts.get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(index)/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this.totalWords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else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return 0.0;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	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	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void </a:t>
            </a:r>
            <a:r>
              <a:rPr lang="en-US" sz="1200" dirty="0" err="1">
                <a:latin typeface="Courier New" charset="0"/>
                <a:cs typeface="Courier New" charset="0"/>
              </a:rPr>
              <a:t>showCounts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for (String 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 : </a:t>
            </a:r>
            <a:r>
              <a:rPr lang="en-US" sz="1200" dirty="0" err="1">
                <a:latin typeface="Courier New" charset="0"/>
                <a:cs typeface="Courier New" charset="0"/>
              </a:rPr>
              <a:t>this.words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System.out.format</a:t>
            </a:r>
            <a:r>
              <a:rPr lang="en-US" sz="1200" dirty="0">
                <a:latin typeface="Courier New" charset="0"/>
                <a:cs typeface="Courier New" charset="0"/>
              </a:rPr>
              <a:t>("%-15s %5d (%5.1f%%)%n", 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+":",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this.getCount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),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                  </a:t>
            </a:r>
            <a:r>
              <a:rPr lang="en-US" sz="1200" dirty="0" err="1">
                <a:latin typeface="Courier New" charset="0"/>
                <a:cs typeface="Courier New" charset="0"/>
              </a:rPr>
              <a:t>this.getPercentage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1A7A283-BA43-DC48-A514-6A5A47A34A2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Alternatively…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5800" y="1524000"/>
            <a:ext cx="8702675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BIG PROBLEM WITH PARALLEL LISTS: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have to keep the indices straight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suppose we wanted to print the words &amp; counts in alphabetical order</a:t>
            </a:r>
          </a:p>
          <a:p>
            <a:pPr marL="1200150" lvl="2" indent="-28575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have to sort the lists, keep corresponding values together</a:t>
            </a:r>
          </a:p>
        </p:txBody>
      </p:sp>
      <p:sp>
        <p:nvSpPr>
          <p:cNvPr id="236549" name="Rectangle 5"/>
          <p:cNvSpPr>
            <a:spLocks noChangeArrowheads="1"/>
          </p:cNvSpPr>
          <p:nvPr/>
        </p:nvSpPr>
        <p:spPr bwMode="auto">
          <a:xfrm>
            <a:off x="685800" y="3733800"/>
            <a:ext cx="87026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BETTER YET: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encapsulate the data and behavior of a word into a class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need to store a word and its frequency </a:t>
            </a:r>
            <a:r>
              <a:rPr lang="en-US" sz="2000">
                <a:latin typeface="Arial Narrow" charset="0"/>
                <a:sym typeface="Wingdings" charset="0"/>
              </a:rPr>
              <a:t> two fields (String and int)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need to access word and frequency fields  getWord &amp; getFrequency methods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  <a:sym typeface="Wingdings" charset="0"/>
              </a:rPr>
              <a:t>need to increment a frequency if existing word is encountered  increment method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978323-E6AC-AC42-978E-41D7734E7DE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8392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 class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5562600" cy="49530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class Word {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private String 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wordStr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private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count;</a:t>
            </a:r>
          </a:p>
          <a:p>
            <a:pPr>
              <a:spcBef>
                <a:spcPct val="0"/>
              </a:spcBef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public Word(String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newWord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this.wordStr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newWord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this.count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1;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spcBef>
                <a:spcPct val="0"/>
              </a:spcBef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public String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getWord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return </a:t>
            </a:r>
            <a:r>
              <a:rPr lang="en-US" sz="1200" dirty="0" err="1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this.wordStr</a:t>
            </a:r>
            <a:r>
              <a:rPr lang="en-US" sz="1200" dirty="0" smtClean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public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getFrequency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return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this.count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public void increment() {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this.count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++;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public String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toString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    return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this.getWord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+ ": " +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this.getFrequency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}</a:t>
            </a:r>
          </a:p>
          <a:p>
            <a:pPr>
              <a:spcBef>
                <a:spcPct val="0"/>
              </a:spcBef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5715000" y="2562225"/>
            <a:ext cx="3276600" cy="7143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constructor stores a word and an initial count of 1</a:t>
            </a:r>
          </a:p>
        </p:txBody>
      </p:sp>
      <p:sp>
        <p:nvSpPr>
          <p:cNvPr id="26630" name="Text Box 5"/>
          <p:cNvSpPr txBox="1">
            <a:spLocks noChangeArrowheads="1"/>
          </p:cNvSpPr>
          <p:nvPr/>
        </p:nvSpPr>
        <p:spPr bwMode="auto">
          <a:xfrm>
            <a:off x="5715000" y="3810000"/>
            <a:ext cx="3276600" cy="65405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getWord </a:t>
            </a:r>
            <a:r>
              <a:rPr lang="en-US" sz="1800">
                <a:solidFill>
                  <a:schemeClr val="tx2"/>
                </a:solidFill>
                <a:latin typeface="Arial Narrow" charset="0"/>
              </a:rPr>
              <a:t>and</a:t>
            </a:r>
            <a:r>
              <a:rPr lang="en-US" sz="1600">
                <a:solidFill>
                  <a:schemeClr val="tx2"/>
                </a:solidFill>
                <a:latin typeface="Courier New" charset="0"/>
              </a:rPr>
              <a:t> getFrequency </a:t>
            </a:r>
            <a:r>
              <a:rPr lang="en-US" sz="1800">
                <a:solidFill>
                  <a:schemeClr val="tx2"/>
                </a:solidFill>
                <a:latin typeface="Arial Narrow" charset="0"/>
              </a:rPr>
              <a:t>are accessor methods</a:t>
            </a:r>
          </a:p>
        </p:txBody>
      </p:sp>
      <p:sp>
        <p:nvSpPr>
          <p:cNvPr id="26631" name="Text Box 6"/>
          <p:cNvSpPr txBox="1">
            <a:spLocks noChangeArrowheads="1"/>
          </p:cNvSpPr>
          <p:nvPr/>
        </p:nvSpPr>
        <p:spPr bwMode="auto">
          <a:xfrm>
            <a:off x="5715000" y="1371600"/>
            <a:ext cx="3276600" cy="7143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2"/>
                </a:solidFill>
                <a:latin typeface="Arial Narrow" charset="0"/>
              </a:rPr>
              <a:t>a </a:t>
            </a:r>
            <a:r>
              <a:rPr lang="en-US" sz="1600">
                <a:solidFill>
                  <a:schemeClr val="tx2"/>
                </a:solidFill>
                <a:latin typeface="Courier New" charset="0"/>
              </a:rPr>
              <a:t>Word</a:t>
            </a:r>
            <a:r>
              <a:rPr lang="en-US" sz="2000">
                <a:solidFill>
                  <a:schemeClr val="tx2"/>
                </a:solidFill>
                <a:latin typeface="Arial Narrow" charset="0"/>
              </a:rPr>
              <a:t> object stores a word and a count of its frequency</a:t>
            </a:r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5715000" y="5000625"/>
            <a:ext cx="3276600" cy="7143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  <a:latin typeface="Courier New" charset="0"/>
              </a:rPr>
              <a:t>increment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 adds one to the count field</a:t>
            </a:r>
          </a:p>
        </p:txBody>
      </p:sp>
      <p:sp>
        <p:nvSpPr>
          <p:cNvPr id="26633" name="Text Box 8"/>
          <p:cNvSpPr txBox="1">
            <a:spLocks noChangeArrowheads="1"/>
          </p:cNvSpPr>
          <p:nvPr/>
        </p:nvSpPr>
        <p:spPr bwMode="auto">
          <a:xfrm>
            <a:off x="5715000" y="6051550"/>
            <a:ext cx="3276600" cy="928688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tx2"/>
                </a:solidFill>
                <a:latin typeface="Courier New" charset="0"/>
              </a:rPr>
              <a:t>toString </a:t>
            </a:r>
            <a:r>
              <a:rPr lang="en-US" sz="1800">
                <a:solidFill>
                  <a:schemeClr val="tx2"/>
                </a:solidFill>
                <a:latin typeface="Arial Narrow" charset="0"/>
              </a:rPr>
              <a:t>specifies the value that will be displayed when you print the </a:t>
            </a:r>
            <a:r>
              <a:rPr lang="en-US" sz="1600">
                <a:solidFill>
                  <a:schemeClr val="tx2"/>
                </a:solidFill>
                <a:latin typeface="Courier New" charset="0"/>
              </a:rPr>
              <a:t>Word</a:t>
            </a:r>
            <a:r>
              <a:rPr lang="en-US" sz="1800">
                <a:solidFill>
                  <a:schemeClr val="tx2"/>
                </a:solidFill>
                <a:latin typeface="Arial Narrow" charset="0"/>
              </a:rPr>
              <a:t> object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WordFreq2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2667000" cy="5334000"/>
          </a:xfrm>
        </p:spPr>
        <p:txBody>
          <a:bodyPr/>
          <a:lstStyle/>
          <a:p>
            <a:pPr marL="0" indent="3175">
              <a:defRPr/>
            </a:pPr>
            <a:r>
              <a:rPr lang="en-US" dirty="0" smtClean="0"/>
              <a:t>requires only one list of Word objects</a:t>
            </a:r>
          </a:p>
          <a:p>
            <a:pPr marL="0" indent="3175">
              <a:defRPr/>
            </a:pPr>
            <a:endParaRPr lang="en-US" dirty="0" smtClean="0"/>
          </a:p>
          <a:p>
            <a:pPr marL="230188" indent="-230188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accent4"/>
                </a:solidFill>
              </a:rPr>
              <a:t>.contains is no longer (directly) applicable</a:t>
            </a:r>
          </a:p>
          <a:p>
            <a:pPr marL="230188" indent="-230188">
              <a:buFont typeface="Wingdings" charset="2"/>
              <a:buChar char="§"/>
              <a:defRPr/>
            </a:pPr>
            <a:r>
              <a:rPr lang="en-US" sz="2000" dirty="0" smtClean="0">
                <a:solidFill>
                  <a:schemeClr val="accent4"/>
                </a:solidFill>
              </a:rPr>
              <a:t>must define our own method for searching the list for a word</a:t>
            </a:r>
          </a:p>
          <a:p>
            <a:pPr marL="230188" indent="-230188">
              <a:buFont typeface="Wingdings" charset="2"/>
              <a:buChar char="§"/>
              <a:defRPr/>
            </a:pPr>
            <a:endParaRPr lang="en-US" sz="2000" dirty="0" smtClean="0">
              <a:solidFill>
                <a:schemeClr val="accent4"/>
              </a:solidFill>
            </a:endParaRPr>
          </a:p>
          <a:p>
            <a:pPr marL="230188" indent="-230188">
              <a:buFont typeface="Wingdings" charset="2"/>
              <a:buChar char="§"/>
              <a:defRPr/>
            </a:pPr>
            <a:endParaRPr lang="en-US" sz="2000" dirty="0" smtClean="0">
              <a:solidFill>
                <a:schemeClr val="accent4"/>
              </a:solidFill>
            </a:endParaRPr>
          </a:p>
          <a:p>
            <a:pPr marL="230188" indent="-230188">
              <a:defRPr/>
            </a:pPr>
            <a:r>
              <a:rPr lang="en-US" sz="2000" i="1" dirty="0" smtClean="0">
                <a:solidFill>
                  <a:schemeClr val="accent4"/>
                </a:solidFill>
              </a:rPr>
              <a:t>note: Java does provide Map classes that are even more ideal for this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B5A1F30-8F69-6946-9E60-EE0F2BE53CD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3" name="TextBox 4"/>
          <p:cNvSpPr txBox="1">
            <a:spLocks noChangeArrowheads="1"/>
          </p:cNvSpPr>
          <p:nvPr/>
        </p:nvSpPr>
        <p:spPr bwMode="auto">
          <a:xfrm>
            <a:off x="3581400" y="304800"/>
            <a:ext cx="5791200" cy="6934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  <a:cs typeface="Courier New" charset="0"/>
              </a:rPr>
              <a:t>public class WordFreq2 {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private ArrayList&lt;Word&gt; words;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private int totalWords;</a:t>
            </a:r>
          </a:p>
          <a:p>
            <a:endParaRPr lang="en-US" sz="1200">
              <a:latin typeface="Courier New" charset="0"/>
              <a:cs typeface="Courier New" charset="0"/>
            </a:endParaRPr>
          </a:p>
          <a:p>
            <a:r>
              <a:rPr lang="en-US" sz="1200">
                <a:latin typeface="Courier New" charset="0"/>
                <a:cs typeface="Courier New" charset="0"/>
              </a:rPr>
              <a:t>  public WordFreq2(String fileName)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this.words = new ArrayList&lt;Word&gt;();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this.totalWords = 0;	    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try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Scanner infile = new Scanner(new File(fileName));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while (infile.hasNext())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String nextWord = infile.next().toLowerCase();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      int index = this.findWord(nextWord); 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if (index &gt;= 0) {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        this.words.get(index).increment();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else {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        this.words.add(new Word(nextWord));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  this.totalWords++;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catch (java.io.FileNotFoundException e) {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  System.out.println("FILE NOT FOUND: " + fileName);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	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  ////////////////////////////////////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	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private int findWord(String desiredWord) {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  for (int i = 0; i &lt; this.words.size(); i++) {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    if (this.words.get(i).getWord().equals(desiredWord)) {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      return i;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    }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  return -1;</a:t>
            </a:r>
          </a:p>
          <a:p>
            <a:r>
              <a:rPr lang="en-US" sz="1200">
                <a:solidFill>
                  <a:srgbClr val="FF0000"/>
                </a:solidFill>
                <a:latin typeface="Courier New" charset="0"/>
                <a:cs typeface="Courier New" charset="0"/>
              </a:rPr>
              <a:t>  }</a:t>
            </a:r>
          </a:p>
          <a:p>
            <a:r>
              <a:rPr lang="en-US" sz="1200">
                <a:latin typeface="Courier New" charset="0"/>
                <a:cs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WordFreq2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A574DE0-0175-544F-9B68-C3EDB7802E2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6" name="TextBox 4"/>
          <p:cNvSpPr txBox="1">
            <a:spLocks noChangeArrowheads="1"/>
          </p:cNvSpPr>
          <p:nvPr/>
        </p:nvSpPr>
        <p:spPr bwMode="auto">
          <a:xfrm>
            <a:off x="1524000" y="1149350"/>
            <a:ext cx="7315200" cy="5632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  <a:cs typeface="Courier New" charset="0"/>
              </a:rPr>
              <a:t>  . . .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err="1">
                <a:latin typeface="Courier New" charset="0"/>
                <a:cs typeface="Courier New" charset="0"/>
              </a:rPr>
              <a:t>getCount</a:t>
            </a:r>
            <a:r>
              <a:rPr lang="en-US" sz="1200" dirty="0">
                <a:latin typeface="Courier New" charset="0"/>
                <a:cs typeface="Courier New" charset="0"/>
              </a:rPr>
              <a:t>(String </a:t>
            </a:r>
            <a:r>
              <a:rPr lang="en-US" sz="1200" dirty="0" err="1">
                <a:latin typeface="Courier New" charset="0"/>
                <a:cs typeface="Courier New" charset="0"/>
              </a:rPr>
              <a:t>str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index =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this.findWord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cs typeface="Courier New" charset="0"/>
              </a:rPr>
              <a:t>str.toLowerCase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cs typeface="Courier New" charset="0"/>
              </a:rPr>
              <a:t>())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if (index &gt;= 0) {	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return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this.words.get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(index).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getFrequency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()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else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return 0;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	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double </a:t>
            </a:r>
            <a:r>
              <a:rPr lang="en-US" sz="1200" dirty="0" err="1">
                <a:latin typeface="Courier New" charset="0"/>
                <a:cs typeface="Courier New" charset="0"/>
              </a:rPr>
              <a:t>getPercentage</a:t>
            </a:r>
            <a:r>
              <a:rPr lang="en-US" sz="1200" dirty="0">
                <a:latin typeface="Courier New" charset="0"/>
                <a:cs typeface="Courier New" charset="0"/>
              </a:rPr>
              <a:t>(String </a:t>
            </a:r>
            <a:r>
              <a:rPr lang="en-US" sz="1200" dirty="0" err="1">
                <a:latin typeface="Courier New" charset="0"/>
                <a:cs typeface="Courier New" charset="0"/>
              </a:rPr>
              <a:t>str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</a:t>
            </a:r>
            <a:r>
              <a:rPr lang="en-US" sz="1200" dirty="0" err="1">
                <a:latin typeface="Courier New" charset="0"/>
                <a:cs typeface="Courier New" charset="0"/>
              </a:rPr>
              <a:t>int</a:t>
            </a:r>
            <a:r>
              <a:rPr lang="en-US" sz="1200" dirty="0">
                <a:latin typeface="Courier New" charset="0"/>
                <a:cs typeface="Courier New" charset="0"/>
              </a:rPr>
              <a:t> index =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this.findWord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str.toLowerCase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())</a:t>
            </a:r>
            <a:r>
              <a:rPr lang="en-US" sz="1200" dirty="0">
                <a:latin typeface="Courier New" charset="0"/>
                <a:cs typeface="Courier New" charset="0"/>
              </a:rPr>
              <a:t>;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if (index &gt;= 0)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return 100.0*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this.words.get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(index).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  <a:cs typeface="Courier New" charset="0"/>
              </a:rPr>
              <a:t>getFrequency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  <a:cs typeface="Courier New" charset="0"/>
              </a:rPr>
              <a:t>()</a:t>
            </a:r>
            <a:r>
              <a:rPr lang="en-US" sz="1200" dirty="0">
                <a:latin typeface="Courier New" charset="0"/>
                <a:cs typeface="Courier New" charset="0"/>
              </a:rPr>
              <a:t>/</a:t>
            </a:r>
            <a:r>
              <a:rPr lang="en-US" sz="1200" dirty="0" err="1">
                <a:latin typeface="Courier New" charset="0"/>
                <a:cs typeface="Courier New" charset="0"/>
              </a:rPr>
              <a:t>this.totalWords</a:t>
            </a:r>
            <a:r>
              <a:rPr lang="en-US" sz="1200" dirty="0"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else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return 0.0;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	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	    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public void </a:t>
            </a:r>
            <a:r>
              <a:rPr lang="en-US" sz="1200" dirty="0" err="1">
                <a:latin typeface="Courier New" charset="0"/>
                <a:cs typeface="Courier New" charset="0"/>
              </a:rPr>
              <a:t>showCounts</a:t>
            </a:r>
            <a:r>
              <a:rPr lang="en-US" sz="1200" dirty="0">
                <a:latin typeface="Courier New" charset="0"/>
                <a:cs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for (Word 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 : </a:t>
            </a:r>
            <a:r>
              <a:rPr lang="en-US" sz="1200" dirty="0" err="1">
                <a:latin typeface="Courier New" charset="0"/>
                <a:cs typeface="Courier New" charset="0"/>
              </a:rPr>
              <a:t>this.words</a:t>
            </a:r>
            <a:r>
              <a:rPr lang="en-US" sz="1200" dirty="0">
                <a:latin typeface="Courier New" charset="0"/>
                <a:cs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    	        </a:t>
            </a:r>
            <a:r>
              <a:rPr lang="en-US" sz="1200" dirty="0" err="1">
                <a:latin typeface="Courier New" charset="0"/>
                <a:cs typeface="Courier New" charset="0"/>
              </a:rPr>
              <a:t>System.out.format</a:t>
            </a:r>
            <a:r>
              <a:rPr lang="en-US" sz="1200" dirty="0">
                <a:latin typeface="Courier New" charset="0"/>
                <a:cs typeface="Courier New" charset="0"/>
              </a:rPr>
              <a:t>("%-20s (%5.1f%%)%n", </a:t>
            </a:r>
            <a:r>
              <a:rPr lang="en-US" sz="1200" dirty="0" err="1">
                <a:latin typeface="Courier New" charset="0"/>
                <a:cs typeface="Courier New" charset="0"/>
              </a:rPr>
              <a:t>nextWord</a:t>
            </a:r>
            <a:r>
              <a:rPr lang="en-US" sz="1200" dirty="0">
                <a:latin typeface="Courier New" charset="0"/>
                <a:cs typeface="Courier New" charset="0"/>
              </a:rPr>
              <a:t>, </a:t>
            </a:r>
            <a:endParaRPr lang="en-US" sz="1200" dirty="0" smtClean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</a:t>
            </a:r>
            <a:r>
              <a:rPr lang="en-US" sz="1200" dirty="0" smtClean="0">
                <a:latin typeface="Courier New" charset="0"/>
                <a:cs typeface="Courier New" charset="0"/>
              </a:rPr>
              <a:t>                                   </a:t>
            </a:r>
            <a:r>
              <a:rPr lang="en-US" sz="1200" dirty="0" err="1" smtClean="0">
                <a:latin typeface="Courier New" charset="0"/>
                <a:cs typeface="Courier New" charset="0"/>
              </a:rPr>
              <a:t>this.getPercentage</a:t>
            </a:r>
            <a:r>
              <a:rPr lang="en-US" sz="1200" dirty="0">
                <a:latin typeface="Courier New" charset="0"/>
                <a:cs typeface="Courier New" charset="0"/>
              </a:rPr>
              <a:t>(</a:t>
            </a:r>
            <a:r>
              <a:rPr lang="en-US" sz="1200" dirty="0" err="1">
                <a:latin typeface="Courier New" charset="0"/>
                <a:cs typeface="Courier New" charset="0"/>
              </a:rPr>
              <a:t>nextWord.getWord</a:t>
            </a:r>
            <a:r>
              <a:rPr lang="en-US" sz="1200" dirty="0">
                <a:latin typeface="Courier New" charset="0"/>
                <a:cs typeface="Courier New" charset="0"/>
              </a:rPr>
              <a:t>()))</a:t>
            </a:r>
            <a:r>
              <a:rPr lang="en-US" sz="1200" dirty="0" smtClean="0">
                <a:latin typeface="Courier New" charset="0"/>
                <a:cs typeface="Courier New" charset="0"/>
              </a:rPr>
              <a:t>;</a:t>
            </a:r>
          </a:p>
          <a:p>
            <a:r>
              <a:rPr lang="en-US" sz="1200" dirty="0" smtClean="0">
                <a:latin typeface="Courier New" charset="0"/>
                <a:cs typeface="Courier New" charset="0"/>
              </a:rPr>
              <a:t>    </a:t>
            </a:r>
            <a:r>
              <a:rPr lang="en-US" sz="1200" dirty="0">
                <a:latin typeface="Courier New" charset="0"/>
                <a:cs typeface="Courier New" charset="0"/>
              </a:rPr>
              <a:t>}</a:t>
            </a:r>
          </a:p>
          <a:p>
            <a:r>
              <a:rPr lang="en-US" sz="1200" dirty="0">
                <a:latin typeface="Courier New" charset="0"/>
                <a:cs typeface="Courier New" charset="0"/>
              </a:rPr>
              <a:t>  } </a:t>
            </a:r>
          </a:p>
          <a:p>
            <a:endParaRPr lang="en-US" sz="1200" dirty="0">
              <a:latin typeface="Courier New" charset="0"/>
              <a:cs typeface="Courier New" charset="0"/>
            </a:endParaRPr>
          </a:p>
          <a:p>
            <a:r>
              <a:rPr lang="en-US" sz="1200" dirty="0">
                <a:latin typeface="Courier New" charset="0"/>
                <a:cs typeface="Courier New" charset="0"/>
              </a:rPr>
              <a:t>  . . 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547F99F-4826-C54B-BB18-EF30D2C0B6A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Object-oriented design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534400" cy="5562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our design principles so far:</a:t>
            </a:r>
          </a:p>
          <a:p>
            <a:endParaRPr lang="en-US" sz="8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b="1">
                <a:latin typeface="Arial Narrow" charset="0"/>
                <a:ea typeface="ＭＳ Ｐゴシック" charset="0"/>
              </a:rPr>
              <a:t>class</a:t>
            </a:r>
            <a:r>
              <a:rPr lang="en-US">
                <a:latin typeface="Arial Narrow" charset="0"/>
                <a:ea typeface="ＭＳ Ｐゴシック" charset="0"/>
              </a:rPr>
              <a:t> should model some entity, encapsulating all of its state and behaviors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b="1">
                <a:latin typeface="Arial Narrow" charset="0"/>
                <a:ea typeface="ＭＳ Ｐゴシック" charset="0"/>
              </a:rPr>
              <a:t>method</a:t>
            </a:r>
            <a:r>
              <a:rPr lang="en-US">
                <a:latin typeface="Arial Narrow" charset="0"/>
                <a:ea typeface="ＭＳ Ｐゴシック" charset="0"/>
              </a:rPr>
              <a:t> should implement one behavior of an object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 </a:t>
            </a:r>
            <a:r>
              <a:rPr lang="en-US" b="1">
                <a:latin typeface="Arial Narrow" charset="0"/>
                <a:ea typeface="ＭＳ Ｐゴシック" charset="0"/>
              </a:rPr>
              <a:t>field</a:t>
            </a:r>
            <a:r>
              <a:rPr lang="en-US">
                <a:latin typeface="Arial Narrow" charset="0"/>
                <a:ea typeface="ＭＳ Ｐゴシック" charset="0"/>
              </a:rPr>
              <a:t> should store some value that is part of the state of the object (and which must persist between method calls)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fields should be declared private to avoid direct tampering – provide public accessor methods if needed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 b="1">
                <a:latin typeface="Arial Narrow" charset="0"/>
                <a:ea typeface="ＭＳ Ｐゴシック" charset="0"/>
              </a:rPr>
              <a:t>local variables</a:t>
            </a:r>
            <a:r>
              <a:rPr lang="en-US">
                <a:latin typeface="Arial Narrow" charset="0"/>
                <a:ea typeface="ＭＳ Ｐゴシック" charset="0"/>
              </a:rPr>
              <a:t> should store temporary values that are needed by a method in order to complete its task (e.g., loop counter for traversing an ArrayList)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avoid duplication of code – if possible, factor out common code into a separate (private) method and call with the appropriate parameters to specialize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966F034-3694-B843-93DE-FB1A7E74AB6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Cohesion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133600"/>
          </a:xfrm>
        </p:spPr>
        <p:txBody>
          <a:bodyPr/>
          <a:lstStyle/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cohesion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describes how well a unit of code maps to an entity or behavior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 highly cohesive system: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class maps to a single, well-defined entity – encapsulating all of its internal state and external behaviors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method of the class maps to a single, well-defined behavior</a:t>
            </a:r>
          </a:p>
        </p:txBody>
      </p:sp>
      <p:sp>
        <p:nvSpPr>
          <p:cNvPr id="240644" name="Rectangle 4"/>
          <p:cNvSpPr>
            <a:spLocks noChangeArrowheads="1"/>
          </p:cNvSpPr>
          <p:nvPr/>
        </p:nvSpPr>
        <p:spPr bwMode="auto">
          <a:xfrm>
            <a:off x="685800" y="38100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advantages of cohesion: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highly cohesive code is easier to read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don't have to keep track of all the things a method does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method name is descriptive, makes it easy to follow code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highly cohesive code is easier to reuse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class cleanly models an entity, can reuse in any application that needs it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if a method cleanly implements a behavior, can be called by other methods and even reused in other classes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27D201-3C3C-7E43-A0DB-1CED1013FC8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Coupling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905000"/>
          </a:xfrm>
        </p:spPr>
        <p:txBody>
          <a:bodyPr/>
          <a:lstStyle/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coupling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describes the interconnectedness of classes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a loosely coupled system: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class is largely independent and communicates with other classes vi a small, well-defined interface</a:t>
            </a:r>
          </a:p>
        </p:txBody>
      </p:sp>
      <p:sp>
        <p:nvSpPr>
          <p:cNvPr id="241668" name="Rectangle 4"/>
          <p:cNvSpPr>
            <a:spLocks noChangeArrowheads="1"/>
          </p:cNvSpPr>
          <p:nvPr/>
        </p:nvSpPr>
        <p:spPr bwMode="auto">
          <a:xfrm>
            <a:off x="685800" y="3581400"/>
            <a:ext cx="8702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advantages of loose coupling: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loosely coupled classes make changes simpler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can modify the implementation of one class without affecting other classes 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only changes to the interface (e.g., adding/removing methods, changing the parameters) affect other classes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loosely coupled classes make development easier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you don't have to know how a class works in order to use it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since fields/local variables are encapsulated within a class/method, their names cannot conflict with the development of other classes.methods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4AC1B57-8D2B-4D4C-8F90-599EBDB6A9E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Letter frequency example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4275138" cy="762000"/>
          </a:xfrm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initially, have ArrayList of 26 zeros:</a:t>
            </a:r>
          </a:p>
        </p:txBody>
      </p:sp>
      <p:graphicFrame>
        <p:nvGraphicFramePr>
          <p:cNvPr id="263570" name="Group 402"/>
          <p:cNvGraphicFramePr>
            <a:graphicFrameLocks noGrp="1"/>
          </p:cNvGraphicFramePr>
          <p:nvPr>
            <p:ph sz="half" idx="2"/>
          </p:nvPr>
        </p:nvGraphicFramePr>
        <p:xfrm>
          <a:off x="381000" y="1905000"/>
          <a:ext cx="8875713" cy="739775"/>
        </p:xfrm>
        <a:graphic>
          <a:graphicData uri="http://schemas.openxmlformats.org/drawingml/2006/table">
            <a:tbl>
              <a:tblPr/>
              <a:tblGrid>
                <a:gridCol w="341313"/>
                <a:gridCol w="341312"/>
                <a:gridCol w="341313"/>
                <a:gridCol w="341312"/>
                <a:gridCol w="341313"/>
                <a:gridCol w="342900"/>
                <a:gridCol w="339725"/>
                <a:gridCol w="341312"/>
                <a:gridCol w="342900"/>
                <a:gridCol w="339725"/>
                <a:gridCol w="341313"/>
                <a:gridCol w="342900"/>
                <a:gridCol w="341312"/>
                <a:gridCol w="339725"/>
                <a:gridCol w="341313"/>
                <a:gridCol w="342900"/>
                <a:gridCol w="341312"/>
                <a:gridCol w="339725"/>
                <a:gridCol w="342900"/>
                <a:gridCol w="341313"/>
                <a:gridCol w="339725"/>
                <a:gridCol w="342900"/>
                <a:gridCol w="341312"/>
                <a:gridCol w="341313"/>
                <a:gridCol w="341312"/>
                <a:gridCol w="341313"/>
              </a:tblGrid>
              <a:tr h="3965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3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4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5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6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7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8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9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10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11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12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13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14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15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16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17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18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19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20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21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22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23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24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25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3912" name="Group 744"/>
          <p:cNvGraphicFramePr>
            <a:graphicFrameLocks noGrp="1"/>
          </p:cNvGraphicFramePr>
          <p:nvPr/>
        </p:nvGraphicFramePr>
        <p:xfrm>
          <a:off x="381000" y="3810000"/>
          <a:ext cx="8875713" cy="739775"/>
        </p:xfrm>
        <a:graphic>
          <a:graphicData uri="http://schemas.openxmlformats.org/drawingml/2006/table">
            <a:tbl>
              <a:tblPr/>
              <a:tblGrid>
                <a:gridCol w="341313"/>
                <a:gridCol w="341312"/>
                <a:gridCol w="341313"/>
                <a:gridCol w="341312"/>
                <a:gridCol w="341313"/>
                <a:gridCol w="342900"/>
                <a:gridCol w="339725"/>
                <a:gridCol w="341312"/>
                <a:gridCol w="342900"/>
                <a:gridCol w="339725"/>
                <a:gridCol w="341313"/>
                <a:gridCol w="342900"/>
                <a:gridCol w="341312"/>
                <a:gridCol w="339725"/>
                <a:gridCol w="341313"/>
                <a:gridCol w="342900"/>
                <a:gridCol w="341312"/>
                <a:gridCol w="339725"/>
                <a:gridCol w="342900"/>
                <a:gridCol w="341313"/>
                <a:gridCol w="339725"/>
                <a:gridCol w="342900"/>
                <a:gridCol w="341312"/>
                <a:gridCol w="341313"/>
                <a:gridCol w="341312"/>
                <a:gridCol w="341313"/>
              </a:tblGrid>
              <a:tr h="39658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319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marT="45759" marB="45759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3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4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5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6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7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8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9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10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11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12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13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14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15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16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17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18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19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20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21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22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23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24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25</a:t>
                      </a:r>
                    </a:p>
                  </a:txBody>
                  <a:tcPr marT="45759" marB="45759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4022" name="Rectangle 854"/>
          <p:cNvSpPr>
            <a:spLocks noChangeArrowheads="1"/>
          </p:cNvSpPr>
          <p:nvPr/>
        </p:nvSpPr>
        <p:spPr bwMode="auto">
          <a:xfrm>
            <a:off x="685800" y="3124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after processing </a:t>
            </a:r>
            <a:r>
              <a:rPr lang="en-US">
                <a:solidFill>
                  <a:schemeClr val="accent2"/>
                </a:solidFill>
                <a:latin typeface="Courier New" charset="0"/>
              </a:rPr>
              <a:t>"Fourscore" :</a:t>
            </a:r>
          </a:p>
        </p:txBody>
      </p:sp>
      <p:graphicFrame>
        <p:nvGraphicFramePr>
          <p:cNvPr id="264146" name="Group 978"/>
          <p:cNvGraphicFramePr>
            <a:graphicFrameLocks noGrp="1"/>
          </p:cNvGraphicFramePr>
          <p:nvPr/>
        </p:nvGraphicFramePr>
        <p:xfrm>
          <a:off x="381000" y="5638800"/>
          <a:ext cx="8915400" cy="685800"/>
        </p:xfrm>
        <a:graphic>
          <a:graphicData uri="http://schemas.openxmlformats.org/drawingml/2006/table">
            <a:tbl>
              <a:tblPr/>
              <a:tblGrid>
                <a:gridCol w="342900"/>
                <a:gridCol w="342900"/>
                <a:gridCol w="342900"/>
                <a:gridCol w="342900"/>
                <a:gridCol w="342900"/>
                <a:gridCol w="344488"/>
                <a:gridCol w="341312"/>
                <a:gridCol w="341313"/>
                <a:gridCol w="346075"/>
                <a:gridCol w="339725"/>
                <a:gridCol w="342900"/>
                <a:gridCol w="344487"/>
                <a:gridCol w="344488"/>
                <a:gridCol w="341312"/>
                <a:gridCol w="341313"/>
                <a:gridCol w="346075"/>
                <a:gridCol w="342900"/>
                <a:gridCol w="341312"/>
                <a:gridCol w="344488"/>
                <a:gridCol w="341312"/>
                <a:gridCol w="339725"/>
                <a:gridCol w="346075"/>
                <a:gridCol w="342900"/>
                <a:gridCol w="342900"/>
                <a:gridCol w="342900"/>
                <a:gridCol w="342900"/>
              </a:tblGrid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93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49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150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65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59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71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81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70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0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19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charset="0"/>
                        </a:rPr>
                        <a:t>25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4133" name="Rectangle 965"/>
          <p:cNvSpPr>
            <a:spLocks noChangeArrowheads="1"/>
          </p:cNvSpPr>
          <p:nvPr/>
        </p:nvSpPr>
        <p:spPr bwMode="auto">
          <a:xfrm>
            <a:off x="685800" y="4976813"/>
            <a:ext cx="8229600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after processing the entire Gettysburg address</a:t>
            </a:r>
            <a:endParaRPr lang="en-US">
              <a:solidFill>
                <a:schemeClr val="accent2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176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022" grpId="0"/>
      <p:bldP spid="26413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Previous examples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Char char="§"/>
            </a:pP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shapes</a:t>
            </a:r>
          </a:p>
          <a:p>
            <a:pPr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Char char="§"/>
            </a:pP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Pig game</a:t>
            </a: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roulette game</a:t>
            </a:r>
          </a:p>
          <a:p>
            <a:pPr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word frequency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7E7EDE-3E4F-4C4F-8D25-477FC6B4A69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In-class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err="1" smtClean="0">
                <a:latin typeface="Courier New"/>
                <a:cs typeface="Courier New"/>
              </a:rPr>
              <a:t>ufo.txt</a:t>
            </a:r>
            <a:r>
              <a:rPr lang="en-US" dirty="0" smtClean="0"/>
              <a:t> is a text file that contains entries for &gt; 50,000 UFO sightings</a:t>
            </a:r>
          </a:p>
          <a:p>
            <a:pPr lvl="1"/>
            <a:r>
              <a:rPr lang="en-US" dirty="0" smtClean="0"/>
              <a:t>each line lists the date (YYYY/MM/DD), state &amp; city </a:t>
            </a:r>
            <a:r>
              <a:rPr lang="en-US" dirty="0"/>
              <a:t>of </a:t>
            </a:r>
            <a:r>
              <a:rPr lang="en-US" dirty="0" smtClean="0"/>
              <a:t>a sighting </a:t>
            </a:r>
          </a:p>
          <a:p>
            <a:pPr lvl="1"/>
            <a:endParaRPr lang="en-US" dirty="0"/>
          </a:p>
          <a:p>
            <a:pPr lvl="2"/>
            <a:r>
              <a:rPr lang="en-US" sz="1800" dirty="0">
                <a:solidFill>
                  <a:schemeClr val="tx1"/>
                </a:solidFill>
                <a:latin typeface="Courier New"/>
                <a:cs typeface="Courier New"/>
              </a:rPr>
              <a:t>2010/08/13 NE Omaha</a:t>
            </a:r>
          </a:p>
          <a:p>
            <a:endParaRPr lang="en-US" dirty="0" smtClean="0"/>
          </a:p>
          <a:p>
            <a:r>
              <a:rPr lang="en-US" dirty="0" smtClean="0"/>
              <a:t>we want to be able store, process and search the sightings data</a:t>
            </a:r>
          </a:p>
          <a:p>
            <a:pPr lvl="1"/>
            <a:r>
              <a:rPr lang="en-US" dirty="0" smtClean="0"/>
              <a:t>we could store each sighting as a single String</a:t>
            </a:r>
          </a:p>
          <a:p>
            <a:pPr lvl="2"/>
            <a:r>
              <a:rPr lang="en-US" dirty="0" smtClean="0"/>
              <a:t>but then would have to repeatedly extract the date/state/city as needed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we could store the date, state &amp; city in parallel lists</a:t>
            </a:r>
          </a:p>
          <a:p>
            <a:pPr lvl="2"/>
            <a:r>
              <a:rPr lang="en-US" dirty="0" smtClean="0"/>
              <a:t>but it is risky to store related info in separate data structures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best option: define a </a:t>
            </a:r>
            <a:r>
              <a:rPr lang="en-US" sz="1800" dirty="0" err="1">
                <a:latin typeface="Courier New"/>
                <a:cs typeface="Courier New"/>
              </a:rPr>
              <a:t>UFOsighting</a:t>
            </a:r>
            <a:r>
              <a:rPr lang="en-US" dirty="0" smtClean="0"/>
              <a:t> class to represent a sighting</a:t>
            </a:r>
          </a:p>
          <a:p>
            <a:pPr lvl="2"/>
            <a:r>
              <a:rPr lang="en-US" dirty="0" smtClean="0"/>
              <a:t>can store all three pieces of data in a single object, provide methods to access</a:t>
            </a:r>
          </a:p>
          <a:p>
            <a:pPr lvl="2"/>
            <a:r>
              <a:rPr lang="en-US" dirty="0" smtClean="0"/>
              <a:t>can then have a single </a:t>
            </a:r>
            <a:r>
              <a:rPr lang="en-US" sz="1800" dirty="0" err="1">
                <a:latin typeface="Courier New"/>
                <a:cs typeface="Courier New"/>
              </a:rPr>
              <a:t>ArrayList</a:t>
            </a:r>
            <a:r>
              <a:rPr lang="en-US" dirty="0" smtClean="0"/>
              <a:t> of </a:t>
            </a:r>
            <a:r>
              <a:rPr lang="en-US" sz="1800" dirty="0" err="1" smtClean="0">
                <a:latin typeface="Courier New"/>
                <a:cs typeface="Courier New"/>
              </a:rPr>
              <a:t>UFOsighting</a:t>
            </a:r>
            <a:r>
              <a:rPr lang="en-US" dirty="0" smtClean="0"/>
              <a:t> objects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A9BA-7D7D-434F-BC0B-C07543452BF7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45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UFOsighting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A9BA-7D7D-434F-BC0B-C07543452BF7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33400"/>
          </a:xfrm>
        </p:spPr>
        <p:txBody>
          <a:bodyPr/>
          <a:lstStyle/>
          <a:p>
            <a:r>
              <a:rPr lang="en-US" dirty="0" smtClean="0"/>
              <a:t>implement the </a:t>
            </a:r>
            <a:r>
              <a:rPr lang="en-US" sz="2000" dirty="0" err="1" smtClean="0">
                <a:latin typeface="Courier New"/>
                <a:cs typeface="Courier New"/>
              </a:rPr>
              <a:t>UFOsighting</a:t>
            </a:r>
            <a:r>
              <a:rPr lang="en-US" sz="2000" dirty="0" smtClean="0"/>
              <a:t> </a:t>
            </a:r>
            <a:r>
              <a:rPr lang="en-US" dirty="0" smtClean="0"/>
              <a:t>class to provide the following functionality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964136"/>
            <a:ext cx="6858000" cy="508395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51813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UFOlookup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533400"/>
          </a:xfrm>
        </p:spPr>
        <p:txBody>
          <a:bodyPr/>
          <a:lstStyle/>
          <a:p>
            <a:r>
              <a:rPr lang="en-US" dirty="0" smtClean="0"/>
              <a:t>a class for reading in and storing </a:t>
            </a:r>
            <a:r>
              <a:rPr lang="en-US" sz="2000" dirty="0" err="1" smtClean="0">
                <a:latin typeface="Courier New"/>
                <a:cs typeface="Courier New"/>
              </a:rPr>
              <a:t>UFOsightings</a:t>
            </a:r>
            <a:r>
              <a:rPr lang="en-US" sz="2000" dirty="0" smtClean="0"/>
              <a:t> </a:t>
            </a:r>
            <a:r>
              <a:rPr lang="en-US" dirty="0" smtClean="0"/>
              <a:t>is provided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A9BA-7D7D-434F-BC0B-C07543452BF7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1905000"/>
            <a:ext cx="7848600" cy="50783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ourier New"/>
                <a:cs typeface="Courier New"/>
              </a:rPr>
              <a:t>public class </a:t>
            </a:r>
            <a:r>
              <a:rPr lang="en-US" sz="1200" dirty="0" err="1">
                <a:latin typeface="Courier New"/>
                <a:cs typeface="Courier New"/>
              </a:rPr>
              <a:t>UFOlookup</a:t>
            </a:r>
            <a:r>
              <a:rPr lang="en-US" sz="1200" dirty="0">
                <a:latin typeface="Courier New"/>
                <a:cs typeface="Courier New"/>
              </a:rPr>
              <a:t> {</a:t>
            </a:r>
          </a:p>
          <a:p>
            <a:r>
              <a:rPr lang="en-US" sz="1200" dirty="0">
                <a:latin typeface="Courier New"/>
                <a:cs typeface="Courier New"/>
              </a:rPr>
              <a:t>    private </a:t>
            </a:r>
            <a:r>
              <a:rPr lang="en-US" sz="1200" dirty="0" err="1">
                <a:latin typeface="Courier New"/>
                <a:cs typeface="Courier New"/>
              </a:rPr>
              <a:t>ArrayList</a:t>
            </a:r>
            <a:r>
              <a:rPr lang="en-US" sz="1200" dirty="0">
                <a:latin typeface="Courier New"/>
                <a:cs typeface="Courier New"/>
              </a:rPr>
              <a:t>&lt;</a:t>
            </a:r>
            <a:r>
              <a:rPr lang="en-US" sz="1200" dirty="0" err="1">
                <a:latin typeface="Courier New"/>
                <a:cs typeface="Courier New"/>
              </a:rPr>
              <a:t>UFOsighting</a:t>
            </a:r>
            <a:r>
              <a:rPr lang="en-US" sz="1200" dirty="0">
                <a:latin typeface="Courier New"/>
                <a:cs typeface="Courier New"/>
              </a:rPr>
              <a:t>&gt; sightings;</a:t>
            </a:r>
          </a:p>
          <a:p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 smtClean="0">
                <a:latin typeface="Courier New"/>
                <a:cs typeface="Courier New"/>
              </a:rPr>
              <a:t>    public </a:t>
            </a:r>
            <a:r>
              <a:rPr lang="en-US" sz="1200" dirty="0" err="1">
                <a:latin typeface="Courier New"/>
                <a:cs typeface="Courier New"/>
              </a:rPr>
              <a:t>UFOlookup</a:t>
            </a:r>
            <a:r>
              <a:rPr lang="en-US" sz="1200" dirty="0">
                <a:latin typeface="Courier New"/>
                <a:cs typeface="Courier New"/>
              </a:rPr>
              <a:t>(String filename) {</a:t>
            </a:r>
          </a:p>
          <a:p>
            <a:r>
              <a:rPr lang="en-US" sz="1200" dirty="0">
                <a:latin typeface="Courier New"/>
                <a:cs typeface="Courier New"/>
              </a:rPr>
              <a:t>        </a:t>
            </a:r>
            <a:r>
              <a:rPr lang="en-US" sz="1200" dirty="0" err="1">
                <a:latin typeface="Courier New"/>
                <a:cs typeface="Courier New"/>
              </a:rPr>
              <a:t>this.sightings</a:t>
            </a:r>
            <a:r>
              <a:rPr lang="en-US" sz="1200" dirty="0">
                <a:latin typeface="Courier New"/>
                <a:cs typeface="Courier New"/>
              </a:rPr>
              <a:t> = new </a:t>
            </a:r>
            <a:r>
              <a:rPr lang="en-US" sz="1200" dirty="0" err="1">
                <a:latin typeface="Courier New"/>
                <a:cs typeface="Courier New"/>
              </a:rPr>
              <a:t>ArrayList</a:t>
            </a:r>
            <a:r>
              <a:rPr lang="en-US" sz="1200" dirty="0">
                <a:latin typeface="Courier New"/>
                <a:cs typeface="Courier New"/>
              </a:rPr>
              <a:t>&lt;</a:t>
            </a:r>
            <a:r>
              <a:rPr lang="en-US" sz="1200" dirty="0" err="1">
                <a:latin typeface="Courier New"/>
                <a:cs typeface="Courier New"/>
              </a:rPr>
              <a:t>UFOsighting</a:t>
            </a:r>
            <a:r>
              <a:rPr lang="en-US" sz="1200" dirty="0">
                <a:latin typeface="Courier New"/>
                <a:cs typeface="Courier New"/>
              </a:rPr>
              <a:t>&gt;();</a:t>
            </a:r>
          </a:p>
          <a:p>
            <a:r>
              <a:rPr lang="en-US" sz="1200" dirty="0">
                <a:latin typeface="Courier New"/>
                <a:cs typeface="Courier New"/>
              </a:rPr>
              <a:t>        </a:t>
            </a:r>
          </a:p>
          <a:p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smtClean="0">
                <a:latin typeface="Courier New"/>
                <a:cs typeface="Courier New"/>
              </a:rPr>
              <a:t>       try </a:t>
            </a:r>
            <a:r>
              <a:rPr lang="en-US" sz="1200" dirty="0">
                <a:latin typeface="Courier New"/>
                <a:cs typeface="Courier New"/>
              </a:rPr>
              <a:t>{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        </a:t>
            </a:r>
            <a:r>
              <a:rPr lang="en-US" sz="1200" dirty="0">
                <a:latin typeface="Courier New"/>
                <a:cs typeface="Courier New"/>
              </a:rPr>
              <a:t>Scanner </a:t>
            </a:r>
            <a:r>
              <a:rPr lang="en-US" sz="1200" dirty="0" err="1">
                <a:latin typeface="Courier New"/>
                <a:cs typeface="Courier New"/>
              </a:rPr>
              <a:t>infile</a:t>
            </a:r>
            <a:r>
              <a:rPr lang="en-US" sz="1200" dirty="0">
                <a:latin typeface="Courier New"/>
                <a:cs typeface="Courier New"/>
              </a:rPr>
              <a:t> = new Scanner(new File(filename));</a:t>
            </a:r>
          </a:p>
          <a:p>
            <a:r>
              <a:rPr lang="en-US" sz="1200" dirty="0">
                <a:latin typeface="Courier New"/>
                <a:cs typeface="Courier New"/>
              </a:rPr>
              <a:t>	        </a:t>
            </a:r>
          </a:p>
          <a:p>
            <a:r>
              <a:rPr lang="en-US" sz="1200" dirty="0">
                <a:latin typeface="Courier New"/>
                <a:cs typeface="Courier New"/>
              </a:rPr>
              <a:t>    	</a:t>
            </a:r>
            <a:r>
              <a:rPr lang="en-US" sz="1200" dirty="0" smtClean="0">
                <a:latin typeface="Courier New"/>
                <a:cs typeface="Courier New"/>
              </a:rPr>
              <a:t>  </a:t>
            </a:r>
            <a:r>
              <a:rPr lang="en-US" sz="1200" dirty="0">
                <a:latin typeface="Courier New"/>
                <a:cs typeface="Courier New"/>
              </a:rPr>
              <a:t>while (</a:t>
            </a:r>
            <a:r>
              <a:rPr lang="en-US" sz="1200" dirty="0" err="1">
                <a:latin typeface="Courier New"/>
                <a:cs typeface="Courier New"/>
              </a:rPr>
              <a:t>infile.hasNextLine</a:t>
            </a:r>
            <a:r>
              <a:rPr lang="en-US" sz="1200" dirty="0">
                <a:latin typeface="Courier New"/>
                <a:cs typeface="Courier New"/>
              </a:rPr>
              <a:t>()) {</a:t>
            </a:r>
          </a:p>
          <a:p>
            <a:r>
              <a:rPr lang="en-US" sz="1200" dirty="0">
                <a:latin typeface="Courier New"/>
                <a:cs typeface="Courier New"/>
              </a:rPr>
              <a:t>    	        String date = </a:t>
            </a:r>
            <a:r>
              <a:rPr lang="en-US" sz="1200" dirty="0" err="1">
                <a:latin typeface="Courier New"/>
                <a:cs typeface="Courier New"/>
              </a:rPr>
              <a:t>infile.next</a:t>
            </a:r>
            <a:r>
              <a:rPr lang="en-US" sz="1200" dirty="0">
                <a:latin typeface="Courier New"/>
                <a:cs typeface="Courier New"/>
              </a:rPr>
              <a:t>();</a:t>
            </a:r>
          </a:p>
          <a:p>
            <a:r>
              <a:rPr lang="en-US" sz="1200" dirty="0">
                <a:latin typeface="Courier New"/>
                <a:cs typeface="Courier New"/>
              </a:rPr>
              <a:t>    	        String state = </a:t>
            </a:r>
            <a:r>
              <a:rPr lang="en-US" sz="1200" dirty="0" err="1">
                <a:latin typeface="Courier New"/>
                <a:cs typeface="Courier New"/>
              </a:rPr>
              <a:t>infile.next</a:t>
            </a:r>
            <a:r>
              <a:rPr lang="en-US" sz="1200" dirty="0">
                <a:latin typeface="Courier New"/>
                <a:cs typeface="Courier New"/>
              </a:rPr>
              <a:t>();</a:t>
            </a:r>
          </a:p>
          <a:p>
            <a:r>
              <a:rPr lang="en-US" sz="1200" dirty="0">
                <a:latin typeface="Courier New"/>
                <a:cs typeface="Courier New"/>
              </a:rPr>
              <a:t>    	        String city = </a:t>
            </a:r>
            <a:r>
              <a:rPr lang="en-US" sz="1200" dirty="0" err="1">
                <a:latin typeface="Courier New"/>
                <a:cs typeface="Courier New"/>
              </a:rPr>
              <a:t>infile.nextLine</a:t>
            </a:r>
            <a:r>
              <a:rPr lang="en-US" sz="1200" dirty="0">
                <a:latin typeface="Courier New"/>
                <a:cs typeface="Courier New"/>
              </a:rPr>
              <a:t>(</a:t>
            </a:r>
            <a:r>
              <a:rPr lang="en-US" sz="1200" dirty="0" smtClean="0">
                <a:latin typeface="Courier New"/>
                <a:cs typeface="Courier New"/>
              </a:rPr>
              <a:t>).trim();</a:t>
            </a:r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    	        </a:t>
            </a:r>
            <a:r>
              <a:rPr lang="en-US" sz="1200" dirty="0" err="1">
                <a:latin typeface="Courier New"/>
                <a:cs typeface="Courier New"/>
              </a:rPr>
              <a:t>UFOsighting</a:t>
            </a:r>
            <a:r>
              <a:rPr lang="en-US" sz="1200" dirty="0">
                <a:latin typeface="Courier New"/>
                <a:cs typeface="Courier New"/>
              </a:rPr>
              <a:t> sight = new </a:t>
            </a:r>
            <a:r>
              <a:rPr lang="en-US" sz="1200" dirty="0" err="1">
                <a:latin typeface="Courier New"/>
                <a:cs typeface="Courier New"/>
              </a:rPr>
              <a:t>UFOsighting</a:t>
            </a:r>
            <a:r>
              <a:rPr lang="en-US" sz="1200" dirty="0">
                <a:latin typeface="Courier New"/>
                <a:cs typeface="Courier New"/>
              </a:rPr>
              <a:t>(date, state, city);</a:t>
            </a:r>
          </a:p>
          <a:p>
            <a:r>
              <a:rPr lang="en-US" sz="1200" dirty="0">
                <a:latin typeface="Courier New"/>
                <a:cs typeface="Courier New"/>
              </a:rPr>
              <a:t>    	        </a:t>
            </a:r>
            <a:r>
              <a:rPr lang="en-US" sz="1200" dirty="0" err="1">
                <a:latin typeface="Courier New"/>
                <a:cs typeface="Courier New"/>
              </a:rPr>
              <a:t>this.sightings.add</a:t>
            </a:r>
            <a:r>
              <a:rPr lang="en-US" sz="1200" dirty="0" smtClean="0">
                <a:latin typeface="Courier New"/>
                <a:cs typeface="Courier New"/>
              </a:rPr>
              <a:t>(sight)</a:t>
            </a:r>
            <a:r>
              <a:rPr lang="en-US" sz="1200" dirty="0">
                <a:latin typeface="Courier New"/>
                <a:cs typeface="Courier New"/>
              </a:rPr>
              <a:t>;</a:t>
            </a:r>
          </a:p>
          <a:p>
            <a:r>
              <a:rPr lang="en-US" sz="1200" dirty="0">
                <a:latin typeface="Courier New"/>
                <a:cs typeface="Courier New"/>
              </a:rPr>
              <a:t>    	</a:t>
            </a:r>
            <a:r>
              <a:rPr lang="en-US" sz="1200" dirty="0" smtClean="0">
                <a:latin typeface="Courier New"/>
                <a:cs typeface="Courier New"/>
              </a:rPr>
              <a:t>  </a:t>
            </a:r>
            <a:r>
              <a:rPr lang="en-US" sz="1200" dirty="0">
                <a:latin typeface="Courier New"/>
                <a:cs typeface="Courier New"/>
              </a:rPr>
              <a:t>}</a:t>
            </a:r>
          </a:p>
          <a:p>
            <a:r>
              <a:rPr lang="en-US" sz="1200" dirty="0">
                <a:latin typeface="Courier New"/>
                <a:cs typeface="Courier New"/>
              </a:rPr>
              <a:t>    	</a:t>
            </a:r>
            <a:r>
              <a:rPr lang="en-US" sz="1200" dirty="0" smtClean="0">
                <a:latin typeface="Courier New"/>
                <a:cs typeface="Courier New"/>
              </a:rPr>
              <a:t>  </a:t>
            </a:r>
            <a:r>
              <a:rPr lang="en-US" sz="1200" dirty="0" err="1">
                <a:latin typeface="Courier New"/>
                <a:cs typeface="Courier New"/>
              </a:rPr>
              <a:t>infile.close</a:t>
            </a:r>
            <a:r>
              <a:rPr lang="en-US" sz="1200" dirty="0">
                <a:latin typeface="Courier New"/>
                <a:cs typeface="Courier New"/>
              </a:rPr>
              <a:t>();</a:t>
            </a:r>
          </a:p>
          <a:p>
            <a:r>
              <a:rPr lang="en-US" sz="1200" dirty="0">
                <a:latin typeface="Courier New"/>
                <a:cs typeface="Courier New"/>
              </a:rPr>
              <a:t>    </a:t>
            </a:r>
            <a:r>
              <a:rPr lang="en-US" sz="1200" dirty="0" smtClean="0">
                <a:latin typeface="Courier New"/>
                <a:cs typeface="Courier New"/>
              </a:rPr>
              <a:t>    }</a:t>
            </a:r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    </a:t>
            </a:r>
            <a:r>
              <a:rPr lang="en-US" sz="1200" dirty="0" smtClean="0">
                <a:latin typeface="Courier New"/>
                <a:cs typeface="Courier New"/>
              </a:rPr>
              <a:t>    catch </a:t>
            </a:r>
            <a:r>
              <a:rPr lang="en-US" sz="1200" dirty="0">
                <a:latin typeface="Courier New"/>
                <a:cs typeface="Courier New"/>
              </a:rPr>
              <a:t>(</a:t>
            </a:r>
            <a:r>
              <a:rPr lang="en-US" sz="1200" dirty="0" err="1">
                <a:latin typeface="Courier New"/>
                <a:cs typeface="Courier New"/>
              </a:rPr>
              <a:t>java.io.FileNotFoundException</a:t>
            </a:r>
            <a:r>
              <a:rPr lang="en-US" sz="1200" dirty="0">
                <a:latin typeface="Courier New"/>
                <a:cs typeface="Courier New"/>
              </a:rPr>
              <a:t> e) {</a:t>
            </a:r>
          </a:p>
          <a:p>
            <a:r>
              <a:rPr lang="en-US" sz="1200" dirty="0">
                <a:latin typeface="Courier New"/>
                <a:cs typeface="Courier New"/>
              </a:rPr>
              <a:t>    	</a:t>
            </a:r>
            <a:r>
              <a:rPr lang="en-US" sz="1200" dirty="0" smtClean="0">
                <a:latin typeface="Courier New"/>
                <a:cs typeface="Courier New"/>
              </a:rPr>
              <a:t>  </a:t>
            </a:r>
            <a:r>
              <a:rPr lang="en-US" sz="1200" dirty="0" err="1">
                <a:latin typeface="Courier New"/>
                <a:cs typeface="Courier New"/>
              </a:rPr>
              <a:t>System.out.println</a:t>
            </a:r>
            <a:r>
              <a:rPr lang="en-US" sz="1200" dirty="0">
                <a:latin typeface="Courier New"/>
                <a:cs typeface="Courier New"/>
              </a:rPr>
              <a:t>("No such file: " + filename);</a:t>
            </a:r>
          </a:p>
          <a:p>
            <a:r>
              <a:rPr lang="en-US" sz="1200" dirty="0">
                <a:latin typeface="Courier New"/>
                <a:cs typeface="Courier New"/>
              </a:rPr>
              <a:t>    </a:t>
            </a:r>
            <a:r>
              <a:rPr lang="en-US" sz="1200" dirty="0" smtClean="0">
                <a:latin typeface="Courier New"/>
                <a:cs typeface="Courier New"/>
              </a:rPr>
              <a:t>    }</a:t>
            </a:r>
            <a:endParaRPr lang="en-US" sz="1200" dirty="0">
              <a:latin typeface="Courier New"/>
              <a:cs typeface="Courier New"/>
            </a:endParaRPr>
          </a:p>
          <a:p>
            <a:r>
              <a:rPr lang="en-US" sz="1200" dirty="0">
                <a:latin typeface="Courier New"/>
                <a:cs typeface="Courier New"/>
              </a:rPr>
              <a:t>    }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    </a:t>
            </a:r>
          </a:p>
          <a:p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smtClean="0">
                <a:latin typeface="Courier New"/>
                <a:cs typeface="Courier New"/>
              </a:rPr>
              <a:t>   public </a:t>
            </a:r>
            <a:r>
              <a:rPr lang="en-US" sz="1200" dirty="0" err="1">
                <a:latin typeface="Courier New"/>
                <a:cs typeface="Courier New"/>
              </a:rPr>
              <a:t>int</a:t>
            </a:r>
            <a:r>
              <a:rPr lang="en-US" sz="1200" dirty="0">
                <a:latin typeface="Courier New"/>
                <a:cs typeface="Courier New"/>
              </a:rPr>
              <a:t> </a:t>
            </a:r>
            <a:r>
              <a:rPr lang="en-US" sz="1200" dirty="0" err="1">
                <a:latin typeface="Courier New"/>
                <a:cs typeface="Courier New"/>
              </a:rPr>
              <a:t>numSightings</a:t>
            </a:r>
            <a:r>
              <a:rPr lang="en-US" sz="1200" dirty="0">
                <a:latin typeface="Courier New"/>
                <a:cs typeface="Courier New"/>
              </a:rPr>
              <a:t>() {</a:t>
            </a:r>
          </a:p>
          <a:p>
            <a:r>
              <a:rPr lang="en-US" sz="1200" dirty="0">
                <a:latin typeface="Courier New"/>
                <a:cs typeface="Courier New"/>
              </a:rPr>
              <a:t>        return </a:t>
            </a:r>
            <a:r>
              <a:rPr lang="en-US" sz="1200" dirty="0" err="1" smtClean="0">
                <a:latin typeface="Courier New"/>
                <a:cs typeface="Courier New"/>
              </a:rPr>
              <a:t>this.sightings.size</a:t>
            </a:r>
            <a:r>
              <a:rPr lang="en-US" sz="1200" dirty="0">
                <a:latin typeface="Courier New"/>
                <a:cs typeface="Courier New"/>
              </a:rPr>
              <a:t>();</a:t>
            </a:r>
          </a:p>
          <a:p>
            <a:r>
              <a:rPr lang="en-US" sz="1200" dirty="0">
                <a:latin typeface="Courier New"/>
                <a:cs typeface="Courier New"/>
              </a:rPr>
              <a:t>    }</a:t>
            </a:r>
          </a:p>
          <a:p>
            <a:r>
              <a:rPr lang="en-US" sz="1200" dirty="0" smtClean="0">
                <a:latin typeface="Courier New"/>
                <a:cs typeface="Courier New"/>
              </a:rPr>
              <a:t>} </a:t>
            </a:r>
            <a:endParaRPr lang="en-US" sz="1200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6096000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  <a:latin typeface="+mn-lt"/>
              </a:rPr>
              <a:t>download </a:t>
            </a:r>
            <a:r>
              <a:rPr lang="en-US" dirty="0" err="1" smtClean="0">
                <a:solidFill>
                  <a:srgbClr val="FF0000"/>
                </a:solidFill>
                <a:latin typeface="+mn-lt"/>
              </a:rPr>
              <a:t>UFOlookup.java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 &amp; </a:t>
            </a:r>
            <a:r>
              <a:rPr lang="en-US" dirty="0" err="1" smtClean="0">
                <a:solidFill>
                  <a:srgbClr val="FF0000"/>
                </a:solidFill>
                <a:latin typeface="+mn-lt"/>
              </a:rPr>
              <a:t>ufo.txt</a:t>
            </a:r>
            <a:r>
              <a:rPr lang="en-US" dirty="0" smtClean="0">
                <a:solidFill>
                  <a:srgbClr val="FF0000"/>
                </a:solidFill>
                <a:latin typeface="+mn-lt"/>
              </a:rPr>
              <a:t>, then TRY IT OUT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1138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Additions to </a:t>
            </a:r>
            <a:r>
              <a:rPr lang="en-US" dirty="0" err="1" smtClean="0"/>
              <a:t>UFOlookup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702675" cy="15240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400" dirty="0" smtClean="0">
                <a:latin typeface="Courier New"/>
                <a:cs typeface="Courier New"/>
              </a:rPr>
              <a:t>/**</a:t>
            </a:r>
          </a:p>
          <a:p>
            <a:pPr>
              <a:spcBef>
                <a:spcPts val="0"/>
              </a:spcBef>
            </a:pP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smtClean="0">
                <a:latin typeface="Courier New"/>
                <a:cs typeface="Courier New"/>
              </a:rPr>
              <a:t>* Displays all of the sightings (one per line) that occurred in the specified </a:t>
            </a:r>
          </a:p>
          <a:p>
            <a:pPr>
              <a:spcBef>
                <a:spcPts val="0"/>
              </a:spcBef>
            </a:pP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smtClean="0">
                <a:latin typeface="Courier New"/>
                <a:cs typeface="Courier New"/>
              </a:rPr>
              <a:t>* state, along with a final count of how many sighting there were.</a:t>
            </a:r>
          </a:p>
          <a:p>
            <a:pPr>
              <a:spcBef>
                <a:spcPts val="0"/>
              </a:spcBef>
            </a:pP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smtClean="0">
                <a:latin typeface="Courier New"/>
                <a:cs typeface="Courier New"/>
              </a:rPr>
              <a:t>*   @</a:t>
            </a:r>
            <a:r>
              <a:rPr lang="en-US" sz="1400" dirty="0" err="1" smtClean="0">
                <a:latin typeface="Courier New"/>
                <a:cs typeface="Courier New"/>
              </a:rPr>
              <a:t>param</a:t>
            </a:r>
            <a:r>
              <a:rPr lang="en-US" sz="1400" dirty="0" smtClean="0">
                <a:latin typeface="Courier New"/>
                <a:cs typeface="Courier New"/>
              </a:rPr>
              <a:t> state the state of interest (e.g., "NE")</a:t>
            </a:r>
          </a:p>
          <a:p>
            <a:pPr>
              <a:spcBef>
                <a:spcPts val="0"/>
              </a:spcBef>
            </a:pP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smtClean="0">
                <a:latin typeface="Courier New"/>
                <a:cs typeface="Courier New"/>
              </a:rPr>
              <a:t>*/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latin typeface="Courier New"/>
                <a:cs typeface="Courier New"/>
              </a:rPr>
              <a:t>public void </a:t>
            </a:r>
            <a:r>
              <a:rPr lang="en-US" sz="1400" dirty="0" err="1" smtClean="0">
                <a:latin typeface="Courier New"/>
                <a:cs typeface="Courier New"/>
              </a:rPr>
              <a:t>showByState</a:t>
            </a:r>
            <a:r>
              <a:rPr lang="en-US" sz="1400" dirty="0" smtClean="0">
                <a:latin typeface="Courier New"/>
                <a:cs typeface="Courier New"/>
              </a:rPr>
              <a:t>(String state)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1A9BA-7D7D-434F-BC0B-C07543452BF7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114800"/>
            <a:ext cx="870267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pitchFamily="-84" charset="-128"/>
                <a:cs typeface="ＭＳ Ｐゴシック" pitchFamily="-84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itchFamily="-1" charset="0"/>
                <a:ea typeface="ＭＳ Ｐゴシック" pitchFamily="-1" charset="-128"/>
              </a:defRPr>
            </a:lvl9pPr>
          </a:lstStyle>
          <a:p>
            <a:pPr>
              <a:spcBef>
                <a:spcPts val="0"/>
              </a:spcBef>
            </a:pPr>
            <a:r>
              <a:rPr lang="en-US" sz="1400" dirty="0" smtClean="0">
                <a:latin typeface="Courier New"/>
                <a:cs typeface="Courier New"/>
              </a:rPr>
              <a:t>/**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latin typeface="Courier New"/>
                <a:cs typeface="Courier New"/>
              </a:rPr>
              <a:t> * Displays all of the sightings (one per line) that occurred between the </a:t>
            </a:r>
          </a:p>
          <a:p>
            <a:pPr>
              <a:spcBef>
                <a:spcPts val="0"/>
              </a:spcBef>
            </a:pP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smtClean="0">
                <a:latin typeface="Courier New"/>
                <a:cs typeface="Courier New"/>
              </a:rPr>
              <a:t>* specified dates, with a final count of how many sighting there were.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latin typeface="Courier New"/>
                <a:cs typeface="Courier New"/>
              </a:rPr>
              <a:t> *   @</a:t>
            </a:r>
            <a:r>
              <a:rPr lang="en-US" sz="1400" dirty="0" err="1" smtClean="0">
                <a:latin typeface="Courier New"/>
                <a:cs typeface="Courier New"/>
              </a:rPr>
              <a:t>param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startDate</a:t>
            </a:r>
            <a:r>
              <a:rPr lang="en-US" sz="1400" dirty="0" smtClean="0">
                <a:latin typeface="Courier New"/>
                <a:cs typeface="Courier New"/>
              </a:rPr>
              <a:t> the starting date (e.g., "1963/05/01")</a:t>
            </a:r>
          </a:p>
          <a:p>
            <a:pPr>
              <a:spcBef>
                <a:spcPts val="0"/>
              </a:spcBef>
            </a:pPr>
            <a:r>
              <a:rPr lang="en-US" sz="1400" dirty="0">
                <a:latin typeface="Courier New"/>
                <a:cs typeface="Courier New"/>
              </a:rPr>
              <a:t> </a:t>
            </a:r>
            <a:r>
              <a:rPr lang="en-US" sz="1400" dirty="0" smtClean="0">
                <a:latin typeface="Courier New"/>
                <a:cs typeface="Courier New"/>
              </a:rPr>
              <a:t>*   @</a:t>
            </a:r>
            <a:r>
              <a:rPr lang="en-US" sz="1400" dirty="0" err="1" smtClean="0">
                <a:latin typeface="Courier New"/>
                <a:cs typeface="Courier New"/>
              </a:rPr>
              <a:t>param</a:t>
            </a:r>
            <a:r>
              <a:rPr lang="en-US" sz="1400" dirty="0" smtClean="0">
                <a:latin typeface="Courier New"/>
                <a:cs typeface="Courier New"/>
              </a:rPr>
              <a:t> </a:t>
            </a:r>
            <a:r>
              <a:rPr lang="en-US" sz="1400" dirty="0" err="1" smtClean="0">
                <a:latin typeface="Courier New"/>
                <a:cs typeface="Courier New"/>
              </a:rPr>
              <a:t>endDate</a:t>
            </a:r>
            <a:r>
              <a:rPr lang="en-US" sz="1400" dirty="0" smtClean="0">
                <a:latin typeface="Courier New"/>
                <a:cs typeface="Courier New"/>
              </a:rPr>
              <a:t> the ending date (e.g., "1963/05/31")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latin typeface="Courier New"/>
                <a:cs typeface="Courier New"/>
              </a:rPr>
              <a:t> */</a:t>
            </a:r>
          </a:p>
          <a:p>
            <a:pPr>
              <a:spcBef>
                <a:spcPts val="0"/>
              </a:spcBef>
            </a:pPr>
            <a:r>
              <a:rPr lang="en-US" sz="1400" dirty="0" smtClean="0">
                <a:latin typeface="Courier New"/>
                <a:cs typeface="Courier New"/>
              </a:rPr>
              <a:t>public void </a:t>
            </a:r>
            <a:r>
              <a:rPr lang="en-US" sz="1400" dirty="0" err="1" smtClean="0">
                <a:latin typeface="Courier New"/>
                <a:cs typeface="Courier New"/>
              </a:rPr>
              <a:t>showByDates</a:t>
            </a:r>
            <a:r>
              <a:rPr lang="en-US" sz="1400" dirty="0" smtClean="0">
                <a:latin typeface="Courier New"/>
                <a:cs typeface="Courier New"/>
              </a:rPr>
              <a:t>(String </a:t>
            </a:r>
            <a:r>
              <a:rPr lang="en-US" sz="1400" dirty="0" err="1" smtClean="0">
                <a:latin typeface="Courier New"/>
                <a:cs typeface="Courier New"/>
              </a:rPr>
              <a:t>startDate</a:t>
            </a:r>
            <a:r>
              <a:rPr lang="en-US" sz="1400" dirty="0" smtClean="0">
                <a:latin typeface="Courier New"/>
                <a:cs typeface="Courier New"/>
              </a:rPr>
              <a:t>, String </a:t>
            </a:r>
            <a:r>
              <a:rPr lang="en-US" sz="1400" dirty="0" err="1" smtClean="0">
                <a:latin typeface="Courier New"/>
                <a:cs typeface="Courier New"/>
              </a:rPr>
              <a:t>endDate</a:t>
            </a:r>
            <a:r>
              <a:rPr lang="en-US" sz="1400" dirty="0" smtClean="0">
                <a:latin typeface="Courier New"/>
                <a:cs typeface="Courier New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81600" y="2332672"/>
            <a:ext cx="37338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900" dirty="0">
                <a:latin typeface="Courier New"/>
                <a:cs typeface="Courier New"/>
              </a:rPr>
              <a:t>1943/06/01 NE Nebraska</a:t>
            </a:r>
          </a:p>
          <a:p>
            <a:r>
              <a:rPr lang="pt-BR" sz="900" dirty="0">
                <a:latin typeface="Courier New"/>
                <a:cs typeface="Courier New"/>
              </a:rPr>
              <a:t>1953/01/01 NE Nebraska (rural</a:t>
            </a:r>
            <a:r>
              <a:rPr lang="pt-BR" sz="9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900" dirty="0" smtClean="0">
                <a:latin typeface="Courier New"/>
                <a:cs typeface="Courier New"/>
              </a:rPr>
              <a:t>.</a:t>
            </a:r>
          </a:p>
          <a:p>
            <a:r>
              <a:rPr lang="en-US" sz="900" dirty="0" smtClean="0">
                <a:latin typeface="Courier New"/>
                <a:cs typeface="Courier New"/>
              </a:rPr>
              <a:t>.</a:t>
            </a:r>
          </a:p>
          <a:p>
            <a:r>
              <a:rPr lang="en-US" sz="900" dirty="0" smtClean="0">
                <a:latin typeface="Courier New"/>
                <a:cs typeface="Courier New"/>
              </a:rPr>
              <a:t>.</a:t>
            </a:r>
          </a:p>
          <a:p>
            <a:r>
              <a:rPr lang="en-US" sz="900" dirty="0">
                <a:latin typeface="Courier New"/>
                <a:cs typeface="Courier New"/>
              </a:rPr>
              <a:t>2010/07/16 NE Omaha</a:t>
            </a:r>
          </a:p>
          <a:p>
            <a:r>
              <a:rPr lang="en-US" sz="900" dirty="0">
                <a:latin typeface="Courier New"/>
                <a:cs typeface="Courier New"/>
              </a:rPr>
              <a:t>2010/08/04 NE Palisade</a:t>
            </a:r>
          </a:p>
          <a:p>
            <a:r>
              <a:rPr lang="en-US" sz="900" dirty="0">
                <a:latin typeface="Courier New"/>
                <a:cs typeface="Courier New"/>
              </a:rPr>
              <a:t>2010/08/13 NE Omaha</a:t>
            </a:r>
          </a:p>
          <a:p>
            <a:endParaRPr lang="en-US" sz="900" dirty="0">
              <a:latin typeface="Courier New"/>
              <a:cs typeface="Courier New"/>
            </a:endParaRPr>
          </a:p>
          <a:p>
            <a:r>
              <a:rPr lang="en-US" sz="900" dirty="0">
                <a:latin typeface="Courier New"/>
                <a:cs typeface="Courier New"/>
              </a:rPr>
              <a:t># of sightings = 317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81600" y="5844570"/>
            <a:ext cx="3733800" cy="7848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Courier New"/>
                <a:cs typeface="Courier New"/>
              </a:rPr>
              <a:t>1963/05/07 MA Lynn</a:t>
            </a:r>
          </a:p>
          <a:p>
            <a:r>
              <a:rPr lang="en-US" sz="900" dirty="0">
                <a:latin typeface="Courier New"/>
                <a:cs typeface="Courier New"/>
              </a:rPr>
              <a:t>1963/05/15 MD Towson</a:t>
            </a:r>
          </a:p>
          <a:p>
            <a:r>
              <a:rPr lang="en-US" sz="900" dirty="0">
                <a:latin typeface="Courier New"/>
                <a:cs typeface="Courier New"/>
              </a:rPr>
              <a:t>1963/05/15 NY New York City (Brooklyn)</a:t>
            </a:r>
          </a:p>
          <a:p>
            <a:endParaRPr lang="en-US" sz="900" dirty="0">
              <a:latin typeface="Courier New"/>
              <a:cs typeface="Courier New"/>
            </a:endParaRPr>
          </a:p>
          <a:p>
            <a:r>
              <a:rPr lang="en-US" sz="900" dirty="0">
                <a:latin typeface="Courier New"/>
                <a:cs typeface="Courier New"/>
              </a:rPr>
              <a:t># of sightings = 3</a:t>
            </a:r>
          </a:p>
        </p:txBody>
      </p:sp>
    </p:spTree>
    <p:extLst>
      <p:ext uri="{BB962C8B-B14F-4D97-AF65-F5344CB8AC3E}">
        <p14:creationId xmlns:p14="http://schemas.microsoft.com/office/powerpoint/2010/main" val="2388959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40027A-6EBE-B946-9BCA-E0B78F3E3A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Autoboxing &amp; unboxing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natural assumption: will store the frequency counts in an ArrayList of ints</a:t>
            </a:r>
          </a:p>
          <a:p>
            <a:pPr>
              <a:lnSpc>
                <a:spcPct val="90000"/>
              </a:lnSpc>
            </a:pPr>
            <a:endParaRPr lang="en-US" sz="12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70000"/>
              </a:lnSpc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private ArrayList&lt;int&gt; counts;	  // SORRY, WON'T WORK!</a:t>
            </a:r>
          </a:p>
          <a:p>
            <a:pPr lvl="1">
              <a:lnSpc>
                <a:spcPct val="70000"/>
              </a:lnSpc>
              <a:buFont typeface="Wingdings" charset="0"/>
              <a:buNone/>
            </a:pPr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unfortunately, ArrayLists can only store object types (i.e., no primitives)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fortunately, there exists a class named </a:t>
            </a:r>
            <a:r>
              <a:rPr lang="en-US" sz="1800">
                <a:latin typeface="Courier New" charset="0"/>
                <a:ea typeface="ＭＳ Ｐゴシック" charset="0"/>
              </a:rPr>
              <a:t>Integer</a:t>
            </a:r>
            <a:r>
              <a:rPr lang="en-US">
                <a:latin typeface="Arial Narrow" charset="0"/>
                <a:ea typeface="ＭＳ Ｐゴシック" charset="0"/>
              </a:rPr>
              <a:t> that encapsulates an </a:t>
            </a:r>
            <a:r>
              <a:rPr lang="en-US" sz="1800">
                <a:latin typeface="Courier New" charset="0"/>
                <a:ea typeface="ＭＳ Ｐゴシック" charset="0"/>
              </a:rPr>
              <a:t>int</a:t>
            </a:r>
            <a:r>
              <a:rPr lang="en-US">
                <a:latin typeface="Arial Narrow" charset="0"/>
                <a:ea typeface="ＭＳ Ｐゴシック" charset="0"/>
              </a:rPr>
              <a:t> value</a:t>
            </a: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</a:p>
          <a:p>
            <a:pPr lvl="2">
              <a:lnSpc>
                <a:spcPct val="70000"/>
              </a:lnSpc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private ArrayList&lt;Integer&gt; counts;</a:t>
            </a:r>
          </a:p>
          <a:p>
            <a:pPr lvl="2">
              <a:lnSpc>
                <a:spcPct val="70000"/>
              </a:lnSpc>
            </a:pPr>
            <a:endParaRPr lang="en-US" sz="16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the Java compiler will automatically 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</a:rPr>
              <a:t>convert an </a:t>
            </a:r>
            <a:r>
              <a:rPr lang="en-US" sz="1800">
                <a:latin typeface="Courier New" charset="0"/>
                <a:ea typeface="ＭＳ Ｐゴシック" charset="0"/>
              </a:rPr>
              <a:t>int</a:t>
            </a:r>
            <a:r>
              <a:rPr lang="en-US">
                <a:latin typeface="Arial Narrow" charset="0"/>
                <a:ea typeface="ＭＳ Ｐゴシック" charset="0"/>
              </a:rPr>
              <a:t> value into an </a:t>
            </a:r>
            <a:r>
              <a:rPr lang="en-US" sz="1800">
                <a:latin typeface="Courier New" charset="0"/>
                <a:ea typeface="ＭＳ Ｐゴシック" charset="0"/>
              </a:rPr>
              <a:t>Integer</a:t>
            </a:r>
            <a:r>
              <a:rPr lang="en-US">
                <a:latin typeface="Arial Narrow" charset="0"/>
                <a:ea typeface="ＭＳ Ｐゴシック" charset="0"/>
              </a:rPr>
              <a:t> object when you want to store it in an ArrayList (called </a:t>
            </a:r>
            <a:r>
              <a:rPr lang="en-US" i="1">
                <a:latin typeface="Arial Narrow" charset="0"/>
                <a:ea typeface="ＭＳ Ｐゴシック" charset="0"/>
              </a:rPr>
              <a:t>autoboxing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 lvl="2">
              <a:lnSpc>
                <a:spcPct val="70000"/>
              </a:lnSpc>
              <a:buFontTx/>
              <a:buChar char="•"/>
            </a:pPr>
            <a:r>
              <a:rPr lang="en-US">
                <a:latin typeface="Arial Narrow" charset="0"/>
                <a:ea typeface="ＭＳ Ｐゴシック" charset="0"/>
              </a:rPr>
              <a:t>convert an </a:t>
            </a:r>
            <a:r>
              <a:rPr lang="en-US" sz="1800">
                <a:latin typeface="Courier New" charset="0"/>
                <a:ea typeface="ＭＳ Ｐゴシック" charset="0"/>
              </a:rPr>
              <a:t>Integer</a:t>
            </a:r>
            <a:r>
              <a:rPr lang="en-US">
                <a:latin typeface="Arial Narrow" charset="0"/>
                <a:ea typeface="ＭＳ Ｐゴシック" charset="0"/>
              </a:rPr>
              <a:t> value back into an </a:t>
            </a:r>
            <a:r>
              <a:rPr lang="en-US" sz="1800">
                <a:latin typeface="Courier New" charset="0"/>
                <a:ea typeface="ＭＳ Ｐゴシック" charset="0"/>
              </a:rPr>
              <a:t>int</a:t>
            </a:r>
            <a:r>
              <a:rPr lang="en-US">
                <a:latin typeface="Arial Narrow" charset="0"/>
                <a:ea typeface="ＭＳ Ｐゴシック" charset="0"/>
              </a:rPr>
              <a:t> when need to apply an arithmetic operation on it (called </a:t>
            </a:r>
            <a:r>
              <a:rPr lang="en-US" i="1">
                <a:latin typeface="Arial Narrow" charset="0"/>
                <a:ea typeface="ＭＳ Ｐゴシック" charset="0"/>
              </a:rPr>
              <a:t>unboxing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</p:txBody>
      </p:sp>
      <p:sp>
        <p:nvSpPr>
          <p:cNvPr id="241668" name="Rectangle 4"/>
          <p:cNvSpPr>
            <a:spLocks noChangeArrowheads="1"/>
          </p:cNvSpPr>
          <p:nvPr/>
        </p:nvSpPr>
        <p:spPr bwMode="auto">
          <a:xfrm>
            <a:off x="685800" y="5410200"/>
            <a:ext cx="87026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BE CAREFUL: Java will not unbox an Integer for comparison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endParaRPr lang="en-US" sz="2000">
              <a:latin typeface="Arial Narrow" charset="0"/>
            </a:endParaRP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latin typeface="Courier New" charset="0"/>
              </a:rPr>
              <a:t>if (this.counts.get(0) == this.counts.get(1)) { 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latin typeface="Courier New" charset="0"/>
              </a:rPr>
              <a:t>    … </a:t>
            </a:r>
          </a:p>
          <a:p>
            <a:pPr marL="742950" lvl="1" indent="-285750">
              <a:lnSpc>
                <a:spcPct val="7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latin typeface="Courier New" charset="0"/>
              </a:rPr>
              <a:t>}</a:t>
            </a:r>
            <a:endParaRPr lang="en-US" sz="2000">
              <a:latin typeface="Arial Narrow" charset="0"/>
            </a:endParaRPr>
          </a:p>
        </p:txBody>
      </p:sp>
      <p:sp>
        <p:nvSpPr>
          <p:cNvPr id="241669" name="Text Box 5"/>
          <p:cNvSpPr txBox="1">
            <a:spLocks noChangeArrowheads="1"/>
          </p:cNvSpPr>
          <p:nvPr/>
        </p:nvSpPr>
        <p:spPr bwMode="auto">
          <a:xfrm>
            <a:off x="6477000" y="6022975"/>
            <a:ext cx="2819400" cy="530225"/>
          </a:xfrm>
          <a:prstGeom prst="rect">
            <a:avLst/>
          </a:prstGeom>
          <a:noFill/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== will test to see if they are the same Integer objects</a:t>
            </a:r>
          </a:p>
        </p:txBody>
      </p:sp>
    </p:spTree>
    <p:extLst>
      <p:ext uri="{BB962C8B-B14F-4D97-AF65-F5344CB8AC3E}">
        <p14:creationId xmlns:p14="http://schemas.microsoft.com/office/powerpoint/2010/main" val="1248602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8" grpId="0"/>
      <p:bldP spid="2416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D0759BC-A3E9-A545-85B7-F6035BF3EB1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533400" y="381000"/>
            <a:ext cx="7772400" cy="6799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 smtClean="0">
                <a:latin typeface="Courier New" charset="0"/>
              </a:rPr>
              <a:t>LetterFreq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>
                <a:latin typeface="Courier New" charset="0"/>
              </a:rPr>
              <a:t>{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</a:t>
            </a:r>
            <a:r>
              <a:rPr lang="en-US" sz="1200" dirty="0">
                <a:latin typeface="Courier New" charset="0"/>
              </a:rPr>
              <a:t>private </a:t>
            </a:r>
            <a:r>
              <a:rPr lang="en-US" sz="1200" dirty="0" err="1">
                <a:latin typeface="Courier New" charset="0"/>
              </a:rPr>
              <a:t>ArrayList</a:t>
            </a:r>
            <a:r>
              <a:rPr lang="en-US" sz="1200" dirty="0">
                <a:latin typeface="Courier New" charset="0"/>
              </a:rPr>
              <a:t>&lt;Integer&gt; counts;</a:t>
            </a:r>
          </a:p>
          <a:p>
            <a:r>
              <a:rPr lang="en-US" sz="1200" dirty="0">
                <a:latin typeface="Courier New" charset="0"/>
              </a:rPr>
              <a:t>  private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numLetters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 smtClean="0">
                <a:latin typeface="Courier New" charset="0"/>
              </a:rPr>
              <a:t>LetterFreq</a:t>
            </a:r>
            <a:r>
              <a:rPr lang="en-US" sz="1200" dirty="0" smtClean="0">
                <a:latin typeface="Courier New" charset="0"/>
              </a:rPr>
              <a:t>(</a:t>
            </a:r>
            <a:r>
              <a:rPr lang="en-US" sz="1200" dirty="0">
                <a:latin typeface="Courier New" charset="0"/>
              </a:rPr>
              <a:t>String </a:t>
            </a:r>
            <a:r>
              <a:rPr lang="en-US" sz="1200" dirty="0" err="1">
                <a:latin typeface="Courier New" charset="0"/>
              </a:rPr>
              <a:t>fileName</a:t>
            </a:r>
            <a:r>
              <a:rPr lang="en-US" sz="1200" dirty="0">
                <a:latin typeface="Courier New" charset="0"/>
              </a:rPr>
              <a:t>) throws </a:t>
            </a:r>
            <a:r>
              <a:rPr lang="en-US" sz="1200" dirty="0" err="1">
                <a:latin typeface="Courier New" charset="0"/>
              </a:rPr>
              <a:t>java.io.FileNotFoundException</a:t>
            </a:r>
            <a:r>
              <a:rPr lang="en-US" sz="1200" dirty="0">
                <a:latin typeface="Courier New" charset="0"/>
              </a:rPr>
              <a:t> {</a:t>
            </a:r>
          </a:p>
          <a:p>
            <a:r>
              <a:rPr lang="en-US" sz="1200" dirty="0">
                <a:latin typeface="Courier New" charset="0"/>
              </a:rPr>
              <a:t>    INITIALIZE </a:t>
            </a:r>
            <a:r>
              <a:rPr lang="en-US" sz="1200" dirty="0" err="1">
                <a:latin typeface="Courier New" charset="0"/>
              </a:rPr>
              <a:t>this.counts</a:t>
            </a:r>
            <a:r>
              <a:rPr lang="en-US" sz="1200" dirty="0">
                <a:latin typeface="Courier New" charset="0"/>
              </a:rPr>
              <a:t> AND </a:t>
            </a:r>
            <a:r>
              <a:rPr lang="en-US" sz="1200" dirty="0" err="1">
                <a:latin typeface="Courier New" charset="0"/>
              </a:rPr>
              <a:t>this.numLetters</a:t>
            </a:r>
            <a:endParaRPr lang="en-US" sz="1200" dirty="0">
              <a:latin typeface="Courier New" charset="0"/>
            </a:endParaRPr>
          </a:p>
          <a:p>
            <a:endParaRPr lang="en-US" sz="8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FOR EACH WORD IN THE FILE</a:t>
            </a:r>
          </a:p>
          <a:p>
            <a:r>
              <a:rPr lang="en-US" sz="1200" dirty="0">
                <a:latin typeface="Courier New" charset="0"/>
              </a:rPr>
              <a:t>      FOR EACH CHARACTER IN THE WORD</a:t>
            </a:r>
          </a:p>
          <a:p>
            <a:r>
              <a:rPr lang="en-US" sz="1200" dirty="0">
                <a:latin typeface="Courier New" charset="0"/>
              </a:rPr>
              <a:t>        IF THE CHARACTER IS A LETTER</a:t>
            </a:r>
          </a:p>
          <a:p>
            <a:r>
              <a:rPr lang="en-US" sz="1200" dirty="0">
                <a:latin typeface="Courier New" charset="0"/>
              </a:rPr>
              <a:t>           DETERMINE ITS POSITION IN THE ALPHABET</a:t>
            </a:r>
          </a:p>
          <a:p>
            <a:r>
              <a:rPr lang="en-US" sz="1200" dirty="0">
                <a:latin typeface="Courier New" charset="0"/>
              </a:rPr>
              <a:t>           INCREMENT THE CORRESPONDING COUNT IN </a:t>
            </a:r>
            <a:r>
              <a:rPr lang="en-US" sz="1200" dirty="0" err="1">
                <a:latin typeface="Courier New" charset="0"/>
              </a:rPr>
              <a:t>this.counts</a:t>
            </a:r>
            <a:r>
              <a:rPr lang="en-US" sz="1200" dirty="0">
                <a:latin typeface="Courier New" charset="0"/>
              </a:rPr>
              <a:t> </a:t>
            </a:r>
          </a:p>
          <a:p>
            <a:r>
              <a:rPr lang="en-US" sz="1200" dirty="0">
                <a:latin typeface="Courier New" charset="0"/>
              </a:rPr>
              <a:t>           INCREMENT  </a:t>
            </a:r>
            <a:r>
              <a:rPr lang="en-US" sz="1200" dirty="0" err="1">
                <a:latin typeface="Courier New" charset="0"/>
              </a:rPr>
              <a:t>this.numLetters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	   </a:t>
            </a: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getCount</a:t>
            </a:r>
            <a:r>
              <a:rPr lang="en-US" sz="1200" dirty="0">
                <a:latin typeface="Courier New" charset="0"/>
              </a:rPr>
              <a:t>(char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IF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 IS A LETTER</a:t>
            </a:r>
          </a:p>
          <a:p>
            <a:r>
              <a:rPr lang="en-US" sz="1200" dirty="0">
                <a:latin typeface="Courier New" charset="0"/>
              </a:rPr>
              <a:t>      DETERMINE ITS POSITION IN THE ALPHABET</a:t>
            </a:r>
          </a:p>
          <a:p>
            <a:r>
              <a:rPr lang="en-US" sz="1200" dirty="0">
                <a:latin typeface="Courier New" charset="0"/>
              </a:rPr>
              <a:t>      ACCESS &amp; RETURN THE CORRESPONDING COUNT IN </a:t>
            </a:r>
            <a:r>
              <a:rPr lang="en-US" sz="1200" dirty="0" err="1">
                <a:latin typeface="Courier New" charset="0"/>
              </a:rPr>
              <a:t>this.counts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OTHERWISE</a:t>
            </a:r>
          </a:p>
          <a:p>
            <a:r>
              <a:rPr lang="en-US" sz="1200" dirty="0">
                <a:latin typeface="Courier New" charset="0"/>
              </a:rPr>
              <a:t>      RETURN 0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	</a:t>
            </a:r>
          </a:p>
          <a:p>
            <a:r>
              <a:rPr lang="en-US" sz="1200" dirty="0">
                <a:latin typeface="Courier New" charset="0"/>
              </a:rPr>
              <a:t>  public double </a:t>
            </a:r>
            <a:r>
              <a:rPr lang="en-US" sz="1200" dirty="0" err="1">
                <a:latin typeface="Courier New" charset="0"/>
              </a:rPr>
              <a:t>getPercentage</a:t>
            </a:r>
            <a:r>
              <a:rPr lang="en-US" sz="1200" dirty="0">
                <a:latin typeface="Courier New" charset="0"/>
              </a:rPr>
              <a:t>(char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IF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 IS A LETTER</a:t>
            </a:r>
          </a:p>
          <a:p>
            <a:r>
              <a:rPr lang="en-US" sz="1200" dirty="0">
                <a:latin typeface="Courier New" charset="0"/>
              </a:rPr>
              <a:t>      DETERMINE ITS POSITION IN THE ALPHABET</a:t>
            </a:r>
          </a:p>
          <a:p>
            <a:r>
              <a:rPr lang="en-US" sz="1200" dirty="0">
                <a:latin typeface="Courier New" charset="0"/>
              </a:rPr>
              <a:t>      ACCESS THE CORRESPONDING COUNT IN </a:t>
            </a:r>
            <a:r>
              <a:rPr lang="en-US" sz="1200" dirty="0" err="1">
                <a:latin typeface="Courier New" charset="0"/>
              </a:rPr>
              <a:t>this.counts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  CALCULATE &amp; RETURN THE PERCENTAGE</a:t>
            </a:r>
          </a:p>
          <a:p>
            <a:r>
              <a:rPr lang="en-US" sz="1200" dirty="0">
                <a:latin typeface="Courier New" charset="0"/>
              </a:rPr>
              <a:t>    OTHERWISE</a:t>
            </a:r>
          </a:p>
          <a:p>
            <a:r>
              <a:rPr lang="en-US" sz="1200" dirty="0">
                <a:latin typeface="Courier New" charset="0"/>
              </a:rPr>
              <a:t>      RETURN 0.0</a:t>
            </a:r>
          </a:p>
          <a:p>
            <a:r>
              <a:rPr lang="en-US" sz="1200" dirty="0">
                <a:latin typeface="Courier New" charset="0"/>
              </a:rPr>
              <a:t>  }	    </a:t>
            </a:r>
          </a:p>
          <a:p>
            <a:r>
              <a:rPr lang="en-US" sz="1200" dirty="0">
                <a:latin typeface="Courier New" charset="0"/>
              </a:rPr>
              <a:t>	    </a:t>
            </a:r>
          </a:p>
          <a:p>
            <a:r>
              <a:rPr lang="en-US" sz="1200" dirty="0">
                <a:latin typeface="Courier New" charset="0"/>
              </a:rPr>
              <a:t>  public void </a:t>
            </a:r>
            <a:r>
              <a:rPr lang="en-US" sz="1200" dirty="0" err="1">
                <a:latin typeface="Courier New" charset="0"/>
              </a:rPr>
              <a:t>showCounts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>
                <a:latin typeface="Courier New" charset="0"/>
              </a:rPr>
              <a:t>    FOR EACH LETTER IN THE ALPHABET</a:t>
            </a:r>
          </a:p>
          <a:p>
            <a:r>
              <a:rPr lang="en-US" sz="1200" dirty="0">
                <a:latin typeface="Courier New" charset="0"/>
              </a:rPr>
              <a:t>      DISPLAY THE LETTER, ITS COUNT &amp; PERCENTAGE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}</a:t>
            </a: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0" y="381000"/>
            <a:ext cx="3048000" cy="685800"/>
          </a:xfrm>
          <a:solidFill>
            <a:schemeClr val="bg1"/>
          </a:solidFill>
          <a:ln>
            <a:solidFill>
              <a:srgbClr val="FF0033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LetterFreq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design</a:t>
            </a:r>
          </a:p>
        </p:txBody>
      </p:sp>
    </p:spTree>
    <p:extLst>
      <p:ext uri="{BB962C8B-B14F-4D97-AF65-F5344CB8AC3E}">
        <p14:creationId xmlns:p14="http://schemas.microsoft.com/office/powerpoint/2010/main" val="3035326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F420C16-4108-8140-9045-389CB3E3029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LetterFreq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implementation</a:t>
            </a:r>
          </a:p>
        </p:txBody>
      </p:sp>
      <p:sp>
        <p:nvSpPr>
          <p:cNvPr id="35844" name="Text Box 3"/>
          <p:cNvSpPr txBox="1">
            <a:spLocks noChangeArrowheads="1"/>
          </p:cNvSpPr>
          <p:nvPr/>
        </p:nvSpPr>
        <p:spPr bwMode="auto">
          <a:xfrm>
            <a:off x="533400" y="1143000"/>
            <a:ext cx="7315200" cy="59467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import </a:t>
            </a:r>
            <a:r>
              <a:rPr lang="en-US" sz="1200" dirty="0" err="1">
                <a:latin typeface="Courier New" charset="0"/>
              </a:rPr>
              <a:t>java.util.ArrayList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import </a:t>
            </a:r>
            <a:r>
              <a:rPr lang="en-US" sz="1200" dirty="0" err="1">
                <a:latin typeface="Courier New" charset="0"/>
              </a:rPr>
              <a:t>java.util.Scanner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import </a:t>
            </a:r>
            <a:r>
              <a:rPr lang="en-US" sz="1200" dirty="0" err="1">
                <a:latin typeface="Courier New" charset="0"/>
              </a:rPr>
              <a:t>java.io.File</a:t>
            </a:r>
            <a:r>
              <a:rPr lang="en-US" sz="1200" dirty="0">
                <a:latin typeface="Courier New" charset="0"/>
              </a:rPr>
              <a:t>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 smtClean="0">
                <a:latin typeface="Courier New" charset="0"/>
              </a:rPr>
              <a:t>LetterFreq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>
                <a:latin typeface="Courier New" charset="0"/>
              </a:rPr>
              <a:t>{</a:t>
            </a:r>
          </a:p>
          <a:p>
            <a:r>
              <a:rPr lang="en-US" sz="1200" dirty="0">
                <a:latin typeface="Courier New" charset="0"/>
              </a:rPr>
              <a:t>  private final static String LETTERS = "</a:t>
            </a:r>
            <a:r>
              <a:rPr lang="en-US" sz="1200" dirty="0" err="1">
                <a:latin typeface="Courier New" charset="0"/>
              </a:rPr>
              <a:t>abcdefghijklmnopqrstuvwxyz</a:t>
            </a:r>
            <a:r>
              <a:rPr lang="en-US" sz="1200" dirty="0">
                <a:latin typeface="Courier New" charset="0"/>
              </a:rPr>
              <a:t>";</a:t>
            </a:r>
          </a:p>
          <a:p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private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ArrayList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&lt;Integer&gt; counts;</a:t>
            </a:r>
          </a:p>
          <a:p>
            <a:r>
              <a:rPr lang="en-US" sz="1200" dirty="0">
                <a:latin typeface="Courier New" charset="0"/>
              </a:rPr>
              <a:t>  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private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int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numLetters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;</a:t>
            </a:r>
          </a:p>
          <a:p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 smtClean="0">
                <a:latin typeface="Courier New" charset="0"/>
              </a:rPr>
              <a:t>LetterFreq</a:t>
            </a:r>
            <a:r>
              <a:rPr lang="en-US" sz="1200" dirty="0" smtClean="0">
                <a:latin typeface="Courier New" charset="0"/>
              </a:rPr>
              <a:t>(</a:t>
            </a:r>
            <a:r>
              <a:rPr lang="en-US" sz="1200" dirty="0">
                <a:latin typeface="Courier New" charset="0"/>
              </a:rPr>
              <a:t>String </a:t>
            </a:r>
            <a:r>
              <a:rPr lang="en-US" sz="1200" dirty="0" err="1">
                <a:latin typeface="Courier New" charset="0"/>
              </a:rPr>
              <a:t>fileName</a:t>
            </a:r>
            <a:r>
              <a:rPr lang="en-US" sz="1200" dirty="0">
                <a:latin typeface="Courier New" charset="0"/>
              </a:rPr>
              <a:t>) throws </a:t>
            </a:r>
            <a:r>
              <a:rPr lang="en-US" sz="1200" dirty="0" err="1">
                <a:latin typeface="Courier New" charset="0"/>
              </a:rPr>
              <a:t>java.io.FileNotFoundException</a:t>
            </a:r>
            <a:r>
              <a:rPr lang="en-US" sz="1200" dirty="0">
                <a:latin typeface="Courier New" charset="0"/>
              </a:rPr>
              <a:t> {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this.counts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= new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ArrayList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&lt;Integer&gt;();</a:t>
            </a:r>
          </a:p>
          <a:p>
            <a:r>
              <a:rPr lang="en-US" sz="1200" dirty="0">
                <a:latin typeface="Courier New" charset="0"/>
              </a:rPr>
              <a:t>    for 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&lt; </a:t>
            </a:r>
            <a:r>
              <a:rPr lang="en-US" sz="1200" dirty="0" err="1" smtClean="0">
                <a:latin typeface="Courier New" charset="0"/>
              </a:rPr>
              <a:t>LetterFreq.LETTERS.length</a:t>
            </a:r>
            <a:r>
              <a:rPr lang="en-US" sz="1200" dirty="0">
                <a:latin typeface="Courier New" charset="0"/>
              </a:rPr>
              <a:t>();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++) {</a:t>
            </a:r>
          </a:p>
          <a:p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this.counts.add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(0)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  </a:t>
            </a:r>
            <a:r>
              <a:rPr lang="en-US" sz="1200" dirty="0" err="1">
                <a:solidFill>
                  <a:schemeClr val="accent2"/>
                </a:solidFill>
                <a:latin typeface="Courier New" charset="0"/>
              </a:rPr>
              <a:t>this.numLetters</a:t>
            </a:r>
            <a:r>
              <a:rPr lang="en-US" sz="1200" dirty="0">
                <a:solidFill>
                  <a:schemeClr val="accent2"/>
                </a:solidFill>
                <a:latin typeface="Courier New" charset="0"/>
              </a:rPr>
              <a:t> = 0;</a:t>
            </a:r>
          </a:p>
          <a:p>
            <a:endParaRPr lang="en-US" sz="1200" dirty="0">
              <a:solidFill>
                <a:schemeClr val="accent2"/>
              </a:solidFill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    Scanner </a:t>
            </a:r>
            <a:r>
              <a:rPr lang="en-US" sz="1200" dirty="0" err="1">
                <a:latin typeface="Courier New" charset="0"/>
              </a:rPr>
              <a:t>infile</a:t>
            </a:r>
            <a:r>
              <a:rPr lang="en-US" sz="1200" dirty="0">
                <a:latin typeface="Courier New" charset="0"/>
              </a:rPr>
              <a:t> = new Scanner(new File(</a:t>
            </a:r>
            <a:r>
              <a:rPr lang="en-US" sz="1200" dirty="0" err="1">
                <a:latin typeface="Courier New" charset="0"/>
              </a:rPr>
              <a:t>fileName</a:t>
            </a:r>
            <a:r>
              <a:rPr lang="en-US" sz="1200" dirty="0">
                <a:latin typeface="Courier New" charset="0"/>
              </a:rPr>
              <a:t>));</a:t>
            </a:r>
          </a:p>
          <a:p>
            <a:r>
              <a:rPr lang="en-US" sz="1200" dirty="0">
                <a:latin typeface="Courier New" charset="0"/>
              </a:rPr>
              <a:t>    while (</a:t>
            </a:r>
            <a:r>
              <a:rPr lang="en-US" sz="1200" dirty="0" err="1">
                <a:latin typeface="Courier New" charset="0"/>
              </a:rPr>
              <a:t>infile.hasNext</a:t>
            </a:r>
            <a:r>
              <a:rPr lang="en-US" sz="1200" dirty="0">
                <a:latin typeface="Courier New" charset="0"/>
              </a:rPr>
              <a:t>()) {</a:t>
            </a:r>
          </a:p>
          <a:p>
            <a:r>
              <a:rPr lang="en-US" sz="1200" dirty="0">
                <a:latin typeface="Courier New" charset="0"/>
              </a:rPr>
              <a:t>      String </a:t>
            </a:r>
            <a:r>
              <a:rPr lang="en-US" sz="1200" dirty="0" err="1">
                <a:latin typeface="Courier New" charset="0"/>
              </a:rPr>
              <a:t>nextWord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infile.next</a:t>
            </a:r>
            <a:r>
              <a:rPr lang="en-US" sz="1200" dirty="0">
                <a:latin typeface="Courier New" charset="0"/>
              </a:rPr>
              <a:t>();</a:t>
            </a:r>
          </a:p>
          <a:p>
            <a:r>
              <a:rPr lang="en-US" sz="1200" dirty="0">
                <a:latin typeface="Courier New" charset="0"/>
              </a:rPr>
              <a:t>      </a:t>
            </a:r>
          </a:p>
          <a:p>
            <a:r>
              <a:rPr lang="en-US" sz="1200" dirty="0">
                <a:latin typeface="Courier New" charset="0"/>
              </a:rPr>
              <a:t>      for 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c = 0; c &lt; </a:t>
            </a:r>
            <a:r>
              <a:rPr lang="en-US" sz="1200" dirty="0" err="1">
                <a:latin typeface="Courier New" charset="0"/>
              </a:rPr>
              <a:t>nextWord.length</a:t>
            </a:r>
            <a:r>
              <a:rPr lang="en-US" sz="1200" dirty="0">
                <a:latin typeface="Courier New" charset="0"/>
              </a:rPr>
              <a:t>(); </a:t>
            </a:r>
            <a:r>
              <a:rPr lang="en-US" sz="1200" dirty="0" err="1">
                <a:latin typeface="Courier New" charset="0"/>
              </a:rPr>
              <a:t>c++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>
                <a:latin typeface="Courier New" charset="0"/>
              </a:rPr>
              <a:t>        char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nextWord.charAt</a:t>
            </a:r>
            <a:r>
              <a:rPr lang="en-US" sz="1200" dirty="0">
                <a:latin typeface="Courier New" charset="0"/>
              </a:rPr>
              <a:t>(c)</a:t>
            </a:r>
            <a:r>
              <a:rPr lang="en-US" sz="1200" dirty="0" smtClean="0">
                <a:latin typeface="Courier New" charset="0"/>
              </a:rPr>
              <a:t>;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      </a:t>
            </a:r>
            <a:r>
              <a:rPr lang="en-US" sz="1200" dirty="0" err="1" smtClean="0">
                <a:latin typeface="Courier New" charset="0"/>
              </a:rPr>
              <a:t>int</a:t>
            </a:r>
            <a:r>
              <a:rPr lang="en-US" sz="1200" dirty="0" smtClean="0">
                <a:latin typeface="Courier New" charset="0"/>
              </a:rPr>
              <a:t> </a:t>
            </a:r>
            <a:r>
              <a:rPr lang="en-US" sz="1200" dirty="0">
                <a:latin typeface="Courier New" charset="0"/>
              </a:rPr>
              <a:t>index = </a:t>
            </a:r>
            <a:r>
              <a:rPr lang="en-US" sz="1200" dirty="0" err="1">
                <a:latin typeface="Courier New" charset="0"/>
              </a:rPr>
              <a:t>LetterFreq.LETTERS.indexOf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Character.toLowerCase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));</a:t>
            </a:r>
          </a:p>
          <a:p>
            <a:r>
              <a:rPr lang="en-US" sz="1200" dirty="0" smtClean="0">
                <a:latin typeface="Courier New" charset="0"/>
              </a:rPr>
              <a:t>        if </a:t>
            </a:r>
            <a:r>
              <a:rPr lang="en-US" sz="1200" dirty="0">
                <a:latin typeface="Courier New" charset="0"/>
              </a:rPr>
              <a:t>(index &gt;= 0) {</a:t>
            </a:r>
          </a:p>
          <a:p>
            <a:r>
              <a:rPr lang="en-US" sz="1200" dirty="0">
                <a:latin typeface="Courier New" charset="0"/>
              </a:rPr>
              <a:t>	</a:t>
            </a:r>
            <a:r>
              <a:rPr lang="en-US" sz="1200" dirty="0" err="1" smtClean="0">
                <a:solidFill>
                  <a:srgbClr val="FF0000"/>
                </a:solidFill>
                <a:latin typeface="Courier New" charset="0"/>
              </a:rPr>
              <a:t>this.counts.set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</a:rPr>
              <a:t>(index, </a:t>
            </a:r>
            <a:r>
              <a:rPr lang="en-US" sz="1200" dirty="0" err="1">
                <a:solidFill>
                  <a:srgbClr val="FF0000"/>
                </a:solidFill>
                <a:latin typeface="Courier New" charset="0"/>
              </a:rPr>
              <a:t>this.counts.get</a:t>
            </a:r>
            <a:r>
              <a:rPr lang="en-US" sz="1200" dirty="0">
                <a:solidFill>
                  <a:srgbClr val="FF0000"/>
                </a:solidFill>
                <a:latin typeface="Courier New" charset="0"/>
              </a:rPr>
              <a:t>(index)+1);</a:t>
            </a:r>
          </a:p>
          <a:p>
            <a:r>
              <a:rPr lang="en-US" sz="1200" dirty="0">
                <a:latin typeface="Courier New" charset="0"/>
              </a:rPr>
              <a:t>	</a:t>
            </a:r>
            <a:r>
              <a:rPr lang="en-US" sz="1200" dirty="0" err="1" smtClean="0">
                <a:solidFill>
                  <a:srgbClr val="3366FF"/>
                </a:solidFill>
                <a:latin typeface="Courier New" charset="0"/>
              </a:rPr>
              <a:t>this.numLetters</a:t>
            </a:r>
            <a:r>
              <a:rPr lang="en-US" sz="1200" dirty="0">
                <a:solidFill>
                  <a:srgbClr val="3366FF"/>
                </a:solidFill>
                <a:latin typeface="Courier New" charset="0"/>
              </a:rPr>
              <a:t>++;</a:t>
            </a:r>
          </a:p>
          <a:p>
            <a:r>
              <a:rPr lang="en-US" sz="1200" dirty="0" smtClean="0">
                <a:latin typeface="Courier New" charset="0"/>
              </a:rPr>
              <a:t>        }</a:t>
            </a:r>
          </a:p>
          <a:p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r>
              <a:rPr lang="en-US" sz="1200" dirty="0">
                <a:latin typeface="Courier New" charset="0"/>
              </a:rPr>
              <a:t>    }</a:t>
            </a:r>
          </a:p>
          <a:p>
            <a:r>
              <a:rPr lang="en-US" sz="1200" dirty="0">
                <a:latin typeface="Courier New" charset="0"/>
              </a:rPr>
              <a:t>  }</a:t>
            </a:r>
          </a:p>
          <a:p>
            <a:r>
              <a:rPr lang="en-US" sz="1200" dirty="0">
                <a:latin typeface="Courier New" charset="0"/>
              </a:rPr>
              <a:t>	   </a:t>
            </a:r>
          </a:p>
          <a:p>
            <a:r>
              <a:rPr lang="en-US" sz="1200" dirty="0">
                <a:latin typeface="Courier New" charset="0"/>
              </a:rPr>
              <a:t>  . . .</a:t>
            </a:r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7467600" y="1371600"/>
            <a:ext cx="1828800" cy="1019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will use a constant to store the alphabet</a:t>
            </a:r>
          </a:p>
        </p:txBody>
      </p:sp>
      <p:sp>
        <p:nvSpPr>
          <p:cNvPr id="35846" name="Text Box 5"/>
          <p:cNvSpPr txBox="1">
            <a:spLocks noChangeArrowheads="1"/>
          </p:cNvSpPr>
          <p:nvPr/>
        </p:nvSpPr>
        <p:spPr bwMode="auto">
          <a:xfrm>
            <a:off x="7467600" y="3171825"/>
            <a:ext cx="1828800" cy="7143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initialize the letter counts</a:t>
            </a:r>
          </a:p>
        </p:txBody>
      </p:sp>
      <p:sp>
        <p:nvSpPr>
          <p:cNvPr id="35847" name="Text Box 6"/>
          <p:cNvSpPr txBox="1">
            <a:spLocks noChangeArrowheads="1"/>
          </p:cNvSpPr>
          <p:nvPr/>
        </p:nvSpPr>
        <p:spPr bwMode="auto">
          <a:xfrm>
            <a:off x="7467600" y="4314825"/>
            <a:ext cx="1828800" cy="1019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for each word, process each letter …</a:t>
            </a:r>
          </a:p>
        </p:txBody>
      </p:sp>
      <p:sp>
        <p:nvSpPr>
          <p:cNvPr id="35848" name="Text Box 7"/>
          <p:cNvSpPr txBox="1">
            <a:spLocks noChangeArrowheads="1"/>
          </p:cNvSpPr>
          <p:nvPr/>
        </p:nvSpPr>
        <p:spPr bwMode="auto">
          <a:xfrm>
            <a:off x="7467600" y="5638800"/>
            <a:ext cx="1828800" cy="1019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… get letter</a:t>
            </a:r>
            <a:r>
              <a:rPr lang="ja-JP" altLang="en-US" sz="2000">
                <a:solidFill>
                  <a:schemeClr val="accent2"/>
                </a:solidFill>
                <a:latin typeface="Arial Narrow" charset="0"/>
              </a:rPr>
              <a:t>’</a:t>
            </a:r>
            <a:r>
              <a:rPr lang="en-US" sz="2000">
                <a:solidFill>
                  <a:schemeClr val="accent2"/>
                </a:solidFill>
                <a:latin typeface="Arial Narrow" charset="0"/>
              </a:rPr>
              <a:t>s index, increment its count</a:t>
            </a:r>
          </a:p>
        </p:txBody>
      </p:sp>
    </p:spTree>
    <p:extLst>
      <p:ext uri="{BB962C8B-B14F-4D97-AF65-F5344CB8AC3E}">
        <p14:creationId xmlns:p14="http://schemas.microsoft.com/office/powerpoint/2010/main" val="2270737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8D43D21-09F8-8B4A-B0C6-1A2FB444C62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rial Narrow" charset="0"/>
                <a:ea typeface="ＭＳ Ｐゴシック" charset="0"/>
                <a:cs typeface="ＭＳ Ｐゴシック" charset="0"/>
              </a:rPr>
              <a:t>LetterFreq</a:t>
            </a:r>
            <a:r>
              <a:rPr lang="en-US" dirty="0" smtClean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implementation (cont.)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33400" y="1143000"/>
            <a:ext cx="7315200" cy="581697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 dirty="0">
                <a:latin typeface="Courier New" charset="0"/>
              </a:rPr>
              <a:t>  . . .</a:t>
            </a:r>
          </a:p>
          <a:p>
            <a:r>
              <a:rPr lang="en-US" sz="1200" dirty="0">
                <a:latin typeface="Courier New" charset="0"/>
              </a:rPr>
              <a:t>	   </a:t>
            </a:r>
          </a:p>
          <a:p>
            <a:r>
              <a:rPr lang="en-US" sz="1200" dirty="0">
                <a:latin typeface="Courier New" charset="0"/>
              </a:rPr>
              <a:t> </a:t>
            </a:r>
            <a:r>
              <a:rPr lang="en-US" sz="1200" dirty="0" smtClean="0">
                <a:latin typeface="Courier New" charset="0"/>
              </a:rPr>
              <a:t> public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getCount</a:t>
            </a:r>
            <a:r>
              <a:rPr lang="en-US" sz="1200" dirty="0">
                <a:latin typeface="Courier New" charset="0"/>
              </a:rPr>
              <a:t>(char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index = </a:t>
            </a:r>
            <a:r>
              <a:rPr lang="en-US" sz="1200" dirty="0" err="1">
                <a:latin typeface="Courier New" charset="0"/>
              </a:rPr>
              <a:t>LetterFreq.LETTERS.indexOf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Character.toLowerCase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));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if (index &gt;= 0) {</a:t>
            </a:r>
          </a:p>
          <a:p>
            <a:r>
              <a:rPr lang="en-US" sz="1200" dirty="0" smtClean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this.counts.get</a:t>
            </a:r>
            <a:r>
              <a:rPr lang="en-US" sz="1200" dirty="0">
                <a:latin typeface="Courier New" charset="0"/>
              </a:rPr>
              <a:t>(index);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else {</a:t>
            </a:r>
          </a:p>
          <a:p>
            <a:r>
              <a:rPr lang="en-US" sz="1200" dirty="0" smtClean="0">
                <a:latin typeface="Courier New" charset="0"/>
              </a:rPr>
              <a:t>      return </a:t>
            </a:r>
            <a:r>
              <a:rPr lang="en-US" sz="1200" dirty="0">
                <a:latin typeface="Courier New" charset="0"/>
              </a:rPr>
              <a:t>0;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r>
              <a:rPr lang="en-US" sz="1200" dirty="0" smtClean="0">
                <a:latin typeface="Courier New" charset="0"/>
              </a:rPr>
              <a:t>  }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	</a:t>
            </a:r>
          </a:p>
          <a:p>
            <a:r>
              <a:rPr lang="en-US" sz="1200" dirty="0" smtClean="0">
                <a:latin typeface="Courier New" charset="0"/>
              </a:rPr>
              <a:t>  public </a:t>
            </a:r>
            <a:r>
              <a:rPr lang="en-US" sz="1200" dirty="0">
                <a:latin typeface="Courier New" charset="0"/>
              </a:rPr>
              <a:t>double </a:t>
            </a:r>
            <a:r>
              <a:rPr lang="en-US" sz="1200" dirty="0" err="1">
                <a:latin typeface="Courier New" charset="0"/>
              </a:rPr>
              <a:t>getPercentage</a:t>
            </a:r>
            <a:r>
              <a:rPr lang="en-US" sz="1200" dirty="0">
                <a:latin typeface="Courier New" charset="0"/>
              </a:rPr>
              <a:t>(char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index = </a:t>
            </a:r>
            <a:r>
              <a:rPr lang="en-US" sz="1200" dirty="0" err="1">
                <a:latin typeface="Courier New" charset="0"/>
              </a:rPr>
              <a:t>LetterFreq.LETTERS.indexOf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Character.toLowerCase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));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if (index &gt;= 0 &amp;&amp; </a:t>
            </a:r>
            <a:r>
              <a:rPr lang="en-US" sz="1200" dirty="0" err="1">
                <a:latin typeface="Courier New" charset="0"/>
              </a:rPr>
              <a:t>this.numLetters</a:t>
            </a:r>
            <a:r>
              <a:rPr lang="en-US" sz="1200" dirty="0">
                <a:latin typeface="Courier New" charset="0"/>
              </a:rPr>
              <a:t> &gt; 0) {</a:t>
            </a:r>
          </a:p>
          <a:p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>
                <a:latin typeface="Courier New" charset="0"/>
              </a:rPr>
              <a:t>double percent = 100.0*</a:t>
            </a:r>
            <a:r>
              <a:rPr lang="en-US" sz="1200" dirty="0" err="1">
                <a:latin typeface="Courier New" charset="0"/>
              </a:rPr>
              <a:t>this.counts.get</a:t>
            </a:r>
            <a:r>
              <a:rPr lang="en-US" sz="1200" dirty="0">
                <a:latin typeface="Courier New" charset="0"/>
              </a:rPr>
              <a:t>(index)/</a:t>
            </a:r>
            <a:r>
              <a:rPr lang="en-US" sz="1200" dirty="0" err="1">
                <a:latin typeface="Courier New" charset="0"/>
              </a:rPr>
              <a:t>this.numLetters</a:t>
            </a:r>
            <a:r>
              <a:rPr lang="en-US" sz="1200" dirty="0">
                <a:latin typeface="Courier New" charset="0"/>
              </a:rPr>
              <a:t>;</a:t>
            </a:r>
          </a:p>
          <a:p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>
                <a:latin typeface="Courier New" charset="0"/>
              </a:rPr>
              <a:t>return </a:t>
            </a:r>
            <a:r>
              <a:rPr lang="en-US" sz="1200" dirty="0" err="1">
                <a:latin typeface="Courier New" charset="0"/>
              </a:rPr>
              <a:t>Math.round</a:t>
            </a:r>
            <a:r>
              <a:rPr lang="en-US" sz="1200" dirty="0">
                <a:latin typeface="Courier New" charset="0"/>
              </a:rPr>
              <a:t>(10.0*percent)/10.0;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else {</a:t>
            </a:r>
          </a:p>
          <a:p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>
                <a:latin typeface="Courier New" charset="0"/>
              </a:rPr>
              <a:t>return 0.0;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r>
              <a:rPr lang="en-US" sz="1200" dirty="0" smtClean="0">
                <a:latin typeface="Courier New" charset="0"/>
              </a:rPr>
              <a:t>  }</a:t>
            </a:r>
            <a:r>
              <a:rPr lang="en-US" sz="1200" dirty="0">
                <a:latin typeface="Courier New" charset="0"/>
              </a:rPr>
              <a:t>	    </a:t>
            </a:r>
          </a:p>
          <a:p>
            <a:r>
              <a:rPr lang="en-US" sz="1200" dirty="0">
                <a:latin typeface="Courier New" charset="0"/>
              </a:rPr>
              <a:t>	    </a:t>
            </a:r>
          </a:p>
          <a:p>
            <a:r>
              <a:rPr lang="en-US" sz="1200" dirty="0" smtClean="0">
                <a:latin typeface="Courier New" charset="0"/>
              </a:rPr>
              <a:t>  public </a:t>
            </a:r>
            <a:r>
              <a:rPr lang="en-US" sz="1200" dirty="0">
                <a:latin typeface="Courier New" charset="0"/>
              </a:rPr>
              <a:t>void </a:t>
            </a:r>
            <a:r>
              <a:rPr lang="en-US" sz="1200" dirty="0" err="1">
                <a:latin typeface="Courier New" charset="0"/>
              </a:rPr>
              <a:t>showCounts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for (</a:t>
            </a:r>
            <a:r>
              <a:rPr lang="en-US" sz="1200" dirty="0" err="1">
                <a:latin typeface="Courier New" charset="0"/>
              </a:rPr>
              <a:t>int</a:t>
            </a:r>
            <a:r>
              <a:rPr lang="en-US" sz="1200" dirty="0">
                <a:latin typeface="Courier New" charset="0"/>
              </a:rPr>
              <a:t>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= 0;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 &lt; </a:t>
            </a:r>
            <a:r>
              <a:rPr lang="en-US" sz="1200" dirty="0" err="1">
                <a:latin typeface="Courier New" charset="0"/>
              </a:rPr>
              <a:t>LetterFreq.LETTERS.length</a:t>
            </a:r>
            <a:r>
              <a:rPr lang="en-US" sz="1200" dirty="0">
                <a:latin typeface="Courier New" charset="0"/>
              </a:rPr>
              <a:t>(); 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++) {</a:t>
            </a:r>
          </a:p>
          <a:p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>
                <a:latin typeface="Courier New" charset="0"/>
              </a:rPr>
              <a:t>char 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LetterFreq.LETTERS.charAt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i</a:t>
            </a:r>
            <a:r>
              <a:rPr lang="en-US" sz="1200" dirty="0">
                <a:latin typeface="Courier New" charset="0"/>
              </a:rPr>
              <a:t>);</a:t>
            </a:r>
          </a:p>
          <a:p>
            <a:r>
              <a:rPr lang="en-US" sz="1200" dirty="0" smtClean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System.out.println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 + ": " + </a:t>
            </a:r>
            <a:r>
              <a:rPr lang="en-US" sz="1200" dirty="0" err="1">
                <a:latin typeface="Courier New" charset="0"/>
              </a:rPr>
              <a:t>this.getCount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 + "\t(" +</a:t>
            </a:r>
          </a:p>
          <a:p>
            <a:r>
              <a:rPr lang="en-US" sz="1200" dirty="0" smtClean="0">
                <a:latin typeface="Courier New" charset="0"/>
              </a:rPr>
              <a:t>                         </a:t>
            </a:r>
            <a:r>
              <a:rPr lang="en-US" sz="1200" dirty="0" err="1">
                <a:latin typeface="Courier New" charset="0"/>
              </a:rPr>
              <a:t>this.getPercentage</a:t>
            </a:r>
            <a:r>
              <a:rPr lang="en-US" sz="1200" dirty="0">
                <a:latin typeface="Courier New" charset="0"/>
              </a:rPr>
              <a:t>(</a:t>
            </a:r>
            <a:r>
              <a:rPr lang="en-US" sz="1200" dirty="0" err="1">
                <a:latin typeface="Courier New" charset="0"/>
              </a:rPr>
              <a:t>ch</a:t>
            </a:r>
            <a:r>
              <a:rPr lang="en-US" sz="1200" dirty="0">
                <a:latin typeface="Courier New" charset="0"/>
              </a:rPr>
              <a:t>) + "%)");</a:t>
            </a:r>
          </a:p>
          <a:p>
            <a:r>
              <a:rPr lang="en-US" sz="1200" dirty="0" smtClean="0">
                <a:latin typeface="Courier New" charset="0"/>
              </a:rPr>
              <a:t>    </a:t>
            </a:r>
            <a:r>
              <a:rPr lang="en-US" sz="1200" dirty="0">
                <a:latin typeface="Courier New" charset="0"/>
              </a:rPr>
              <a:t>}</a:t>
            </a:r>
          </a:p>
          <a:p>
            <a:r>
              <a:rPr lang="en-US" sz="1200" dirty="0" smtClean="0">
                <a:latin typeface="Courier New" charset="0"/>
              </a:rPr>
              <a:t>  }</a:t>
            </a:r>
            <a:endParaRPr lang="en-US" sz="1200" dirty="0">
              <a:latin typeface="Courier New" charset="0"/>
            </a:endParaRPr>
          </a:p>
          <a:p>
            <a:r>
              <a:rPr lang="en-US" sz="1200" dirty="0">
                <a:latin typeface="Courier New" charset="0"/>
              </a:rPr>
              <a:t>}</a:t>
            </a:r>
            <a:endParaRPr lang="en-US" sz="1200" dirty="0">
              <a:latin typeface="Courier New" charset="0"/>
            </a:endParaRP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7467600" y="1371600"/>
            <a:ext cx="1828800" cy="1019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if it is a letter, access &amp; return its count</a:t>
            </a:r>
          </a:p>
        </p:txBody>
      </p:sp>
      <p:sp>
        <p:nvSpPr>
          <p:cNvPr id="36870" name="Text Box 7"/>
          <p:cNvSpPr txBox="1">
            <a:spLocks noChangeArrowheads="1"/>
          </p:cNvSpPr>
          <p:nvPr/>
        </p:nvSpPr>
        <p:spPr bwMode="auto">
          <a:xfrm>
            <a:off x="7467600" y="2819400"/>
            <a:ext cx="1828800" cy="1019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if it is a letter, calculate &amp; return its percentage</a:t>
            </a:r>
          </a:p>
        </p:txBody>
      </p:sp>
      <p:sp>
        <p:nvSpPr>
          <p:cNvPr id="36871" name="Text Box 8"/>
          <p:cNvSpPr txBox="1">
            <a:spLocks noChangeArrowheads="1"/>
          </p:cNvSpPr>
          <p:nvPr/>
        </p:nvSpPr>
        <p:spPr bwMode="auto">
          <a:xfrm>
            <a:off x="7467600" y="5076825"/>
            <a:ext cx="1828800" cy="101917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accent2"/>
                </a:solidFill>
                <a:latin typeface="Arial Narrow" charset="0"/>
              </a:rPr>
              <a:t>display all letters, counts and percentages</a:t>
            </a:r>
          </a:p>
        </p:txBody>
      </p:sp>
    </p:spTree>
    <p:extLst>
      <p:ext uri="{BB962C8B-B14F-4D97-AF65-F5344CB8AC3E}">
        <p14:creationId xmlns:p14="http://schemas.microsoft.com/office/powerpoint/2010/main" val="1612174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D51207E-1106-9449-950D-06523A780D2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Interesting comparisons</a:t>
            </a:r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685800" y="2006600"/>
            <a:ext cx="2133600" cy="4851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a:    93 ( 9.2%)</a:t>
            </a:r>
          </a:p>
          <a:p>
            <a:r>
              <a:rPr lang="en-US" sz="1200">
                <a:latin typeface="Courier New" charset="0"/>
              </a:rPr>
              <a:t>b:    12 ( 1.2%)</a:t>
            </a:r>
          </a:p>
          <a:p>
            <a:r>
              <a:rPr lang="en-US" sz="1200">
                <a:latin typeface="Courier New" charset="0"/>
              </a:rPr>
              <a:t>c:    28 ( 2.8%)</a:t>
            </a:r>
          </a:p>
          <a:p>
            <a:r>
              <a:rPr lang="en-US" sz="1200">
                <a:latin typeface="Courier New" charset="0"/>
              </a:rPr>
              <a:t>d:    49 ( 4.9%)</a:t>
            </a:r>
          </a:p>
          <a:p>
            <a:r>
              <a:rPr lang="en-US" sz="1200">
                <a:latin typeface="Courier New" charset="0"/>
              </a:rPr>
              <a:t>e:   150 (14.9%)</a:t>
            </a:r>
          </a:p>
          <a:p>
            <a:r>
              <a:rPr lang="en-US" sz="1200">
                <a:latin typeface="Courier New" charset="0"/>
              </a:rPr>
              <a:t>f:    21 ( 2.1%)</a:t>
            </a:r>
          </a:p>
          <a:p>
            <a:r>
              <a:rPr lang="en-US" sz="1200">
                <a:latin typeface="Courier New" charset="0"/>
              </a:rPr>
              <a:t>g:    23 ( 2.3%)</a:t>
            </a:r>
          </a:p>
          <a:p>
            <a:r>
              <a:rPr lang="en-US" sz="1200">
                <a:latin typeface="Courier New" charset="0"/>
              </a:rPr>
              <a:t>h:    65 ( 6.4%)</a:t>
            </a:r>
          </a:p>
          <a:p>
            <a:r>
              <a:rPr lang="en-US" sz="1200">
                <a:latin typeface="Courier New" charset="0"/>
              </a:rPr>
              <a:t>i:    59 ( 5.8%)</a:t>
            </a:r>
          </a:p>
          <a:p>
            <a:r>
              <a:rPr lang="en-US" sz="1200">
                <a:latin typeface="Courier New" charset="0"/>
              </a:rPr>
              <a:t>j:     0 ( 0.0%)</a:t>
            </a:r>
          </a:p>
          <a:p>
            <a:r>
              <a:rPr lang="en-US" sz="1200">
                <a:latin typeface="Courier New" charset="0"/>
              </a:rPr>
              <a:t>k:     2 ( 0.2%)</a:t>
            </a:r>
          </a:p>
          <a:p>
            <a:r>
              <a:rPr lang="en-US" sz="1200">
                <a:latin typeface="Courier New" charset="0"/>
              </a:rPr>
              <a:t>l:    39 ( 3.9%)</a:t>
            </a:r>
          </a:p>
          <a:p>
            <a:r>
              <a:rPr lang="en-US" sz="1200">
                <a:latin typeface="Courier New" charset="0"/>
              </a:rPr>
              <a:t>m:    14 ( 1.4%)</a:t>
            </a:r>
          </a:p>
          <a:p>
            <a:r>
              <a:rPr lang="en-US" sz="1200">
                <a:latin typeface="Courier New" charset="0"/>
              </a:rPr>
              <a:t>n:    71 ( 7.0%)</a:t>
            </a:r>
          </a:p>
          <a:p>
            <a:r>
              <a:rPr lang="en-US" sz="1200">
                <a:latin typeface="Courier New" charset="0"/>
              </a:rPr>
              <a:t>o:    81 ( 8.0%)</a:t>
            </a:r>
          </a:p>
          <a:p>
            <a:r>
              <a:rPr lang="en-US" sz="1200">
                <a:latin typeface="Courier New" charset="0"/>
              </a:rPr>
              <a:t>p:    15 ( 1.5%)</a:t>
            </a:r>
          </a:p>
          <a:p>
            <a:r>
              <a:rPr lang="en-US" sz="1200">
                <a:latin typeface="Courier New" charset="0"/>
              </a:rPr>
              <a:t>q:     1 ( 0.1%)</a:t>
            </a:r>
          </a:p>
          <a:p>
            <a:r>
              <a:rPr lang="en-US" sz="1200">
                <a:latin typeface="Courier New" charset="0"/>
              </a:rPr>
              <a:t>r:    70 ( 6.9%)</a:t>
            </a:r>
          </a:p>
          <a:p>
            <a:r>
              <a:rPr lang="en-US" sz="1200">
                <a:latin typeface="Courier New" charset="0"/>
              </a:rPr>
              <a:t>s:    36 ( 3.6%)</a:t>
            </a:r>
          </a:p>
          <a:p>
            <a:r>
              <a:rPr lang="en-US" sz="1200">
                <a:latin typeface="Courier New" charset="0"/>
              </a:rPr>
              <a:t>t:   109 (10.8%)</a:t>
            </a:r>
          </a:p>
          <a:p>
            <a:r>
              <a:rPr lang="en-US" sz="1200">
                <a:latin typeface="Courier New" charset="0"/>
              </a:rPr>
              <a:t>u:    15 ( 1.5%)</a:t>
            </a:r>
          </a:p>
          <a:p>
            <a:r>
              <a:rPr lang="en-US" sz="1200">
                <a:latin typeface="Courier New" charset="0"/>
              </a:rPr>
              <a:t>v:    20 ( 2.0%)</a:t>
            </a:r>
          </a:p>
          <a:p>
            <a:r>
              <a:rPr lang="en-US" sz="1200">
                <a:latin typeface="Courier New" charset="0"/>
              </a:rPr>
              <a:t>w:    26 ( 2.6%)</a:t>
            </a:r>
          </a:p>
          <a:p>
            <a:r>
              <a:rPr lang="en-US" sz="1200">
                <a:latin typeface="Courier New" charset="0"/>
              </a:rPr>
              <a:t>x:     0 ( 0.0%)</a:t>
            </a:r>
          </a:p>
          <a:p>
            <a:r>
              <a:rPr lang="en-US" sz="1200">
                <a:latin typeface="Courier New" charset="0"/>
              </a:rPr>
              <a:t>y:    10 ( 1.0%)</a:t>
            </a:r>
          </a:p>
          <a:p>
            <a:r>
              <a:rPr lang="en-US" sz="1200">
                <a:latin typeface="Courier New" charset="0"/>
              </a:rPr>
              <a:t>z:     0 ( 0.0%)</a:t>
            </a:r>
          </a:p>
        </p:txBody>
      </p:sp>
      <p:sp>
        <p:nvSpPr>
          <p:cNvPr id="37893" name="Text Box 4"/>
          <p:cNvSpPr txBox="1">
            <a:spLocks noChangeArrowheads="1"/>
          </p:cNvSpPr>
          <p:nvPr/>
        </p:nvSpPr>
        <p:spPr bwMode="auto">
          <a:xfrm>
            <a:off x="457200" y="1304925"/>
            <a:ext cx="2590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letter frequencies from the Gettysburg address</a:t>
            </a:r>
          </a:p>
        </p:txBody>
      </p:sp>
      <p:sp>
        <p:nvSpPr>
          <p:cNvPr id="37894" name="Text Box 5"/>
          <p:cNvSpPr txBox="1">
            <a:spLocks noChangeArrowheads="1"/>
          </p:cNvSpPr>
          <p:nvPr/>
        </p:nvSpPr>
        <p:spPr bwMode="auto">
          <a:xfrm>
            <a:off x="3657600" y="1997075"/>
            <a:ext cx="2133600" cy="4851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a:  8791 ( 8.2%)</a:t>
            </a:r>
          </a:p>
          <a:p>
            <a:r>
              <a:rPr lang="en-US" sz="1200">
                <a:latin typeface="Courier New" charset="0"/>
              </a:rPr>
              <a:t>b:  1475 ( 1.4%)</a:t>
            </a:r>
          </a:p>
          <a:p>
            <a:r>
              <a:rPr lang="en-US" sz="1200">
                <a:latin typeface="Courier New" charset="0"/>
              </a:rPr>
              <a:t>c:  2398 ( 2.2%)</a:t>
            </a:r>
          </a:p>
          <a:p>
            <a:r>
              <a:rPr lang="en-US" sz="1200">
                <a:latin typeface="Courier New" charset="0"/>
              </a:rPr>
              <a:t>d:  4930 ( 4.6%)</a:t>
            </a:r>
          </a:p>
          <a:p>
            <a:r>
              <a:rPr lang="en-US" sz="1200">
                <a:latin typeface="Courier New" charset="0"/>
              </a:rPr>
              <a:t>e: 13572 (12.6%)</a:t>
            </a:r>
          </a:p>
          <a:p>
            <a:r>
              <a:rPr lang="en-US" sz="1200">
                <a:latin typeface="Courier New" charset="0"/>
              </a:rPr>
              <a:t>f:  2000 ( 1.9%)</a:t>
            </a:r>
          </a:p>
          <a:p>
            <a:r>
              <a:rPr lang="en-US" sz="1200">
                <a:latin typeface="Courier New" charset="0"/>
              </a:rPr>
              <a:t>g:  2531 ( 2.4%)</a:t>
            </a:r>
          </a:p>
          <a:p>
            <a:r>
              <a:rPr lang="en-US" sz="1200">
                <a:latin typeface="Courier New" charset="0"/>
              </a:rPr>
              <a:t>h:  7373 ( 6.8%)</a:t>
            </a:r>
          </a:p>
          <a:p>
            <a:r>
              <a:rPr lang="en-US" sz="1200">
                <a:latin typeface="Courier New" charset="0"/>
              </a:rPr>
              <a:t>i:  7510 ( 7.0%)</a:t>
            </a:r>
          </a:p>
          <a:p>
            <a:r>
              <a:rPr lang="en-US" sz="1200">
                <a:latin typeface="Courier New" charset="0"/>
              </a:rPr>
              <a:t>j:   146 ( 0.1%)</a:t>
            </a:r>
          </a:p>
          <a:p>
            <a:r>
              <a:rPr lang="en-US" sz="1200">
                <a:latin typeface="Courier New" charset="0"/>
              </a:rPr>
              <a:t>k:  1158 ( 1.1%)</a:t>
            </a:r>
          </a:p>
          <a:p>
            <a:r>
              <a:rPr lang="en-US" sz="1200">
                <a:latin typeface="Courier New" charset="0"/>
              </a:rPr>
              <a:t>l:  4713 ( 4.4%)</a:t>
            </a:r>
          </a:p>
          <a:p>
            <a:r>
              <a:rPr lang="en-US" sz="1200">
                <a:latin typeface="Courier New" charset="0"/>
              </a:rPr>
              <a:t>m:  2104 ( 2.0%)</a:t>
            </a:r>
          </a:p>
          <a:p>
            <a:r>
              <a:rPr lang="en-US" sz="1200">
                <a:latin typeface="Courier New" charset="0"/>
              </a:rPr>
              <a:t>n:  7013 ( 6.5%)</a:t>
            </a:r>
          </a:p>
          <a:p>
            <a:r>
              <a:rPr lang="en-US" sz="1200">
                <a:latin typeface="Courier New" charset="0"/>
              </a:rPr>
              <a:t>o:  8145 ( 7.6%)</a:t>
            </a:r>
          </a:p>
          <a:p>
            <a:r>
              <a:rPr lang="en-US" sz="1200">
                <a:latin typeface="Courier New" charset="0"/>
              </a:rPr>
              <a:t>p:  1524 ( 1.4%)</a:t>
            </a:r>
          </a:p>
          <a:p>
            <a:r>
              <a:rPr lang="en-US" sz="1200">
                <a:latin typeface="Courier New" charset="0"/>
              </a:rPr>
              <a:t>q:   209 ( 0.2%)</a:t>
            </a:r>
          </a:p>
          <a:p>
            <a:r>
              <a:rPr lang="en-US" sz="1200">
                <a:latin typeface="Courier New" charset="0"/>
              </a:rPr>
              <a:t>r:  5437 ( 5.0%)</a:t>
            </a:r>
          </a:p>
          <a:p>
            <a:r>
              <a:rPr lang="en-US" sz="1200">
                <a:latin typeface="Courier New" charset="0"/>
              </a:rPr>
              <a:t>s:  6500 ( 6.0%)</a:t>
            </a:r>
          </a:p>
          <a:p>
            <a:r>
              <a:rPr lang="en-US" sz="1200">
                <a:latin typeface="Courier New" charset="0"/>
              </a:rPr>
              <a:t>t: 10686 ( 9.9%)</a:t>
            </a:r>
          </a:p>
          <a:p>
            <a:r>
              <a:rPr lang="en-US" sz="1200">
                <a:latin typeface="Courier New" charset="0"/>
              </a:rPr>
              <a:t>u:  3465 ( 3.2%)</a:t>
            </a:r>
          </a:p>
          <a:p>
            <a:r>
              <a:rPr lang="en-US" sz="1200">
                <a:latin typeface="Courier New" charset="0"/>
              </a:rPr>
              <a:t>v:   846 ( 0.8%)</a:t>
            </a:r>
          </a:p>
          <a:p>
            <a:r>
              <a:rPr lang="en-US" sz="1200">
                <a:latin typeface="Courier New" charset="0"/>
              </a:rPr>
              <a:t>w:  2675 ( 2.5%)</a:t>
            </a:r>
          </a:p>
          <a:p>
            <a:r>
              <a:rPr lang="en-US" sz="1200">
                <a:latin typeface="Courier New" charset="0"/>
              </a:rPr>
              <a:t>x:   148 ( 0.1%)</a:t>
            </a:r>
          </a:p>
          <a:p>
            <a:r>
              <a:rPr lang="en-US" sz="1200">
                <a:latin typeface="Courier New" charset="0"/>
              </a:rPr>
              <a:t>y:  2262 ( 2.1%)</a:t>
            </a:r>
          </a:p>
          <a:p>
            <a:r>
              <a:rPr lang="en-US" sz="1200">
                <a:latin typeface="Courier New" charset="0"/>
              </a:rPr>
              <a:t>z:    78 ( 0.1%)</a:t>
            </a:r>
          </a:p>
        </p:txBody>
      </p:sp>
      <p:sp>
        <p:nvSpPr>
          <p:cNvPr id="37895" name="Text Box 6"/>
          <p:cNvSpPr txBox="1">
            <a:spLocks noChangeArrowheads="1"/>
          </p:cNvSpPr>
          <p:nvPr/>
        </p:nvSpPr>
        <p:spPr bwMode="auto">
          <a:xfrm>
            <a:off x="3276600" y="1295400"/>
            <a:ext cx="2743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letter frequencies from Alice in Wonderland</a:t>
            </a:r>
          </a:p>
        </p:txBody>
      </p:sp>
      <p:sp>
        <p:nvSpPr>
          <p:cNvPr id="37896" name="Text Box 7"/>
          <p:cNvSpPr txBox="1">
            <a:spLocks noChangeArrowheads="1"/>
          </p:cNvSpPr>
          <p:nvPr/>
        </p:nvSpPr>
        <p:spPr bwMode="auto">
          <a:xfrm>
            <a:off x="6629400" y="1997075"/>
            <a:ext cx="2133600" cy="4851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200">
                <a:latin typeface="Courier New" charset="0"/>
              </a:rPr>
              <a:t>a: 10936 ( 7.6%)</a:t>
            </a:r>
          </a:p>
          <a:p>
            <a:r>
              <a:rPr lang="en-US" sz="1200">
                <a:latin typeface="Courier New" charset="0"/>
              </a:rPr>
              <a:t>b:  1956 ( 1.4%)</a:t>
            </a:r>
          </a:p>
          <a:p>
            <a:r>
              <a:rPr lang="en-US" sz="1200">
                <a:latin typeface="Courier New" charset="0"/>
              </a:rPr>
              <a:t>c:  5272 ( 3.7%)</a:t>
            </a:r>
          </a:p>
          <a:p>
            <a:r>
              <a:rPr lang="en-US" sz="1200">
                <a:latin typeface="Courier New" charset="0"/>
              </a:rPr>
              <a:t>d:  4392 ( 3.1%)</a:t>
            </a:r>
          </a:p>
          <a:p>
            <a:r>
              <a:rPr lang="en-US" sz="1200">
                <a:latin typeface="Courier New" charset="0"/>
              </a:rPr>
              <a:t>e: 18579 (12.9%)</a:t>
            </a:r>
          </a:p>
          <a:p>
            <a:r>
              <a:rPr lang="en-US" sz="1200">
                <a:latin typeface="Courier New" charset="0"/>
              </a:rPr>
              <a:t>f:  4228 ( 2.9%)</a:t>
            </a:r>
          </a:p>
          <a:p>
            <a:r>
              <a:rPr lang="en-US" sz="1200">
                <a:latin typeface="Courier New" charset="0"/>
              </a:rPr>
              <a:t>g:  2114 ( 1.5%)</a:t>
            </a:r>
          </a:p>
          <a:p>
            <a:r>
              <a:rPr lang="en-US" sz="1200">
                <a:latin typeface="Courier New" charset="0"/>
              </a:rPr>
              <a:t>h:  7607 ( 5.3%)</a:t>
            </a:r>
          </a:p>
          <a:p>
            <a:r>
              <a:rPr lang="en-US" sz="1200">
                <a:latin typeface="Courier New" charset="0"/>
              </a:rPr>
              <a:t>i: 11937 ( 8.3%)</a:t>
            </a:r>
          </a:p>
          <a:p>
            <a:r>
              <a:rPr lang="en-US" sz="1200">
                <a:latin typeface="Courier New" charset="0"/>
              </a:rPr>
              <a:t>j:   106 ( 0.1%)</a:t>
            </a:r>
          </a:p>
          <a:p>
            <a:r>
              <a:rPr lang="en-US" sz="1200">
                <a:latin typeface="Courier New" charset="0"/>
              </a:rPr>
              <a:t>k:   568 ( 0.4%)</a:t>
            </a:r>
          </a:p>
          <a:p>
            <a:r>
              <a:rPr lang="en-US" sz="1200">
                <a:latin typeface="Courier New" charset="0"/>
              </a:rPr>
              <a:t>l:  5697 ( 4.0%)</a:t>
            </a:r>
          </a:p>
          <a:p>
            <a:r>
              <a:rPr lang="en-US" sz="1200">
                <a:latin typeface="Courier New" charset="0"/>
              </a:rPr>
              <a:t>m:  3253 ( 2.3%)</a:t>
            </a:r>
          </a:p>
          <a:p>
            <a:r>
              <a:rPr lang="en-US" sz="1200">
                <a:latin typeface="Courier New" charset="0"/>
              </a:rPr>
              <a:t>n:  9983 ( 6.9%)</a:t>
            </a:r>
          </a:p>
          <a:p>
            <a:r>
              <a:rPr lang="en-US" sz="1200">
                <a:latin typeface="Courier New" charset="0"/>
              </a:rPr>
              <a:t>o: 11181 ( 7.8%)</a:t>
            </a:r>
          </a:p>
          <a:p>
            <a:r>
              <a:rPr lang="en-US" sz="1200">
                <a:latin typeface="Courier New" charset="0"/>
              </a:rPr>
              <a:t>p:  2678 ( 1.9%)</a:t>
            </a:r>
          </a:p>
          <a:p>
            <a:r>
              <a:rPr lang="en-US" sz="1200">
                <a:latin typeface="Courier New" charset="0"/>
              </a:rPr>
              <a:t>q:   344 ( 0.2%)</a:t>
            </a:r>
          </a:p>
          <a:p>
            <a:r>
              <a:rPr lang="en-US" sz="1200">
                <a:latin typeface="Courier New" charset="0"/>
              </a:rPr>
              <a:t>r:  8337 ( 5.8%)</a:t>
            </a:r>
          </a:p>
          <a:p>
            <a:r>
              <a:rPr lang="en-US" sz="1200">
                <a:latin typeface="Courier New" charset="0"/>
              </a:rPr>
              <a:t>s:  8982 ( 6.2%)</a:t>
            </a:r>
          </a:p>
          <a:p>
            <a:r>
              <a:rPr lang="en-US" sz="1200">
                <a:latin typeface="Courier New" charset="0"/>
              </a:rPr>
              <a:t>t: 15042 (10.5%)</a:t>
            </a:r>
          </a:p>
          <a:p>
            <a:r>
              <a:rPr lang="en-US" sz="1200">
                <a:latin typeface="Courier New" charset="0"/>
              </a:rPr>
              <a:t>u:  3394 ( 2.4%)</a:t>
            </a:r>
          </a:p>
          <a:p>
            <a:r>
              <a:rPr lang="en-US" sz="1200">
                <a:latin typeface="Courier New" charset="0"/>
              </a:rPr>
              <a:t>v:  1737 ( 1.2%)</a:t>
            </a:r>
          </a:p>
          <a:p>
            <a:r>
              <a:rPr lang="en-US" sz="1200">
                <a:latin typeface="Courier New" charset="0"/>
              </a:rPr>
              <a:t>w:  2506 ( 1.7%)</a:t>
            </a:r>
          </a:p>
          <a:p>
            <a:r>
              <a:rPr lang="en-US" sz="1200">
                <a:latin typeface="Courier New" charset="0"/>
              </a:rPr>
              <a:t>x:   537 ( 0.4%)</a:t>
            </a:r>
          </a:p>
          <a:p>
            <a:r>
              <a:rPr lang="en-US" sz="1200">
                <a:latin typeface="Courier New" charset="0"/>
              </a:rPr>
              <a:t>y:  2446 ( 1.7%)</a:t>
            </a:r>
          </a:p>
          <a:p>
            <a:r>
              <a:rPr lang="en-US" sz="1200">
                <a:latin typeface="Courier New" charset="0"/>
              </a:rPr>
              <a:t>z:   115 ( 0.1%)</a:t>
            </a:r>
          </a:p>
        </p:txBody>
      </p:sp>
      <p:sp>
        <p:nvSpPr>
          <p:cNvPr id="37897" name="Text Box 8"/>
          <p:cNvSpPr txBox="1">
            <a:spLocks noChangeArrowheads="1"/>
          </p:cNvSpPr>
          <p:nvPr/>
        </p:nvSpPr>
        <p:spPr bwMode="auto">
          <a:xfrm>
            <a:off x="6248400" y="1295400"/>
            <a:ext cx="2743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letter frequencies from Theory of Relativity</a:t>
            </a:r>
          </a:p>
        </p:txBody>
      </p:sp>
      <p:sp>
        <p:nvSpPr>
          <p:cNvPr id="37898" name="Rectangle 9"/>
          <p:cNvSpPr>
            <a:spLocks noChangeArrowheads="1"/>
          </p:cNvSpPr>
          <p:nvPr/>
        </p:nvSpPr>
        <p:spPr bwMode="auto">
          <a:xfrm>
            <a:off x="533400" y="2771775"/>
            <a:ext cx="8382000" cy="228600"/>
          </a:xfrm>
          <a:prstGeom prst="rect">
            <a:avLst/>
          </a:prstGeom>
          <a:solidFill>
            <a:srgbClr val="FFFF00">
              <a:alpha val="20000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Rectangle 10"/>
          <p:cNvSpPr>
            <a:spLocks noChangeArrowheads="1"/>
          </p:cNvSpPr>
          <p:nvPr/>
        </p:nvSpPr>
        <p:spPr bwMode="auto">
          <a:xfrm>
            <a:off x="533400" y="5500688"/>
            <a:ext cx="8382000" cy="228600"/>
          </a:xfrm>
          <a:prstGeom prst="rect">
            <a:avLst/>
          </a:prstGeom>
          <a:solidFill>
            <a:srgbClr val="FFFF00">
              <a:alpha val="20000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Rectangle 11"/>
          <p:cNvSpPr>
            <a:spLocks noChangeArrowheads="1"/>
          </p:cNvSpPr>
          <p:nvPr/>
        </p:nvSpPr>
        <p:spPr bwMode="auto">
          <a:xfrm>
            <a:off x="533400" y="2028825"/>
            <a:ext cx="8382000" cy="228600"/>
          </a:xfrm>
          <a:prstGeom prst="rect">
            <a:avLst/>
          </a:prstGeom>
          <a:solidFill>
            <a:srgbClr val="FFFF00">
              <a:alpha val="20000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2"/>
          <p:cNvSpPr>
            <a:spLocks noChangeArrowheads="1"/>
          </p:cNvSpPr>
          <p:nvPr/>
        </p:nvSpPr>
        <p:spPr bwMode="auto">
          <a:xfrm>
            <a:off x="533400" y="4600575"/>
            <a:ext cx="8382000" cy="228600"/>
          </a:xfrm>
          <a:prstGeom prst="rect">
            <a:avLst/>
          </a:prstGeom>
          <a:solidFill>
            <a:srgbClr val="FFFF00">
              <a:alpha val="20000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Rectangle 13"/>
          <p:cNvSpPr>
            <a:spLocks noChangeArrowheads="1"/>
          </p:cNvSpPr>
          <p:nvPr/>
        </p:nvSpPr>
        <p:spPr bwMode="auto">
          <a:xfrm>
            <a:off x="533400" y="3490913"/>
            <a:ext cx="8382000" cy="228600"/>
          </a:xfrm>
          <a:prstGeom prst="rect">
            <a:avLst/>
          </a:prstGeom>
          <a:solidFill>
            <a:srgbClr val="FFFF00">
              <a:alpha val="20000"/>
            </a:srgb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05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11C8777-FD35-1C4A-88AF-08CA55149A2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ArrayLists and arrays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8001000" cy="4343400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600"/>
              </a:spcAft>
              <a:tabLst>
                <a:tab pos="13795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 enables storing a collection of objects under one name</a:t>
            </a:r>
          </a:p>
          <a:p>
            <a:pPr lvl="1">
              <a:lnSpc>
                <a:spcPct val="70000"/>
              </a:lnSpc>
              <a:spcAft>
                <a:spcPts val="600"/>
              </a:spcAft>
              <a:tabLst>
                <a:tab pos="13795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can easily access and update items using </a:t>
            </a:r>
            <a:r>
              <a:rPr lang="en-US" sz="1800">
                <a:latin typeface="Courier New" charset="0"/>
                <a:ea typeface="ＭＳ Ｐゴシック" charset="0"/>
              </a:rPr>
              <a:t>get</a:t>
            </a:r>
            <a:r>
              <a:rPr lang="en-US">
                <a:latin typeface="Arial Narrow" charset="0"/>
                <a:ea typeface="ＭＳ Ｐゴシック" charset="0"/>
              </a:rPr>
              <a:t> and </a:t>
            </a:r>
            <a:r>
              <a:rPr lang="en-US" sz="1800">
                <a:latin typeface="Courier New" charset="0"/>
                <a:ea typeface="ＭＳ Ｐゴシック" charset="0"/>
              </a:rPr>
              <a:t>set</a:t>
            </a:r>
            <a:r>
              <a:rPr lang="en-US">
                <a:latin typeface="Arial Narrow" charset="0"/>
                <a:ea typeface="ＭＳ Ｐゴシック" charset="0"/>
              </a:rPr>
              <a:t> </a:t>
            </a:r>
          </a:p>
          <a:p>
            <a:pPr lvl="1">
              <a:lnSpc>
                <a:spcPct val="70000"/>
              </a:lnSpc>
              <a:spcAft>
                <a:spcPts val="600"/>
              </a:spcAft>
              <a:tabLst>
                <a:tab pos="13795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can easily </a:t>
            </a:r>
            <a:r>
              <a:rPr lang="en-US" sz="1800">
                <a:latin typeface="Courier New" charset="0"/>
                <a:ea typeface="ＭＳ Ｐゴシック" charset="0"/>
              </a:rPr>
              <a:t>add</a:t>
            </a:r>
            <a:r>
              <a:rPr lang="en-US">
                <a:latin typeface="Arial Narrow" charset="0"/>
                <a:ea typeface="ＭＳ Ｐゴシック" charset="0"/>
              </a:rPr>
              <a:t> and </a:t>
            </a:r>
            <a:r>
              <a:rPr lang="en-US" sz="1800">
                <a:latin typeface="Courier New" charset="0"/>
                <a:ea typeface="ＭＳ Ｐゴシック" charset="0"/>
              </a:rPr>
              <a:t>remove</a:t>
            </a:r>
            <a:r>
              <a:rPr lang="en-US">
                <a:latin typeface="Arial Narrow" charset="0"/>
                <a:ea typeface="ＭＳ Ｐゴシック" charset="0"/>
              </a:rPr>
              <a:t> items, and shifting occurs automatically</a:t>
            </a:r>
          </a:p>
          <a:p>
            <a:pPr lvl="1">
              <a:lnSpc>
                <a:spcPct val="70000"/>
              </a:lnSpc>
              <a:spcAft>
                <a:spcPts val="600"/>
              </a:spcAft>
              <a:tabLst>
                <a:tab pos="13795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can pass the collection to a method as a single object</a:t>
            </a:r>
          </a:p>
          <a:p>
            <a:pPr lvl="1">
              <a:lnSpc>
                <a:spcPct val="70000"/>
              </a:lnSpc>
              <a:spcAft>
                <a:spcPts val="600"/>
              </a:spcAft>
              <a:tabLst>
                <a:tab pos="1379538" algn="l"/>
              </a:tabLst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  <a:tabLst>
                <a:tab pos="13795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ArrayList is built on top of a more fundamental Java data structure:  the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array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>
              <a:lnSpc>
                <a:spcPct val="70000"/>
              </a:lnSpc>
              <a:spcAft>
                <a:spcPts val="600"/>
              </a:spcAft>
              <a:tabLst>
                <a:tab pos="13795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an array is a </a:t>
            </a:r>
            <a:r>
              <a:rPr lang="en-US" i="1">
                <a:latin typeface="Arial Narrow" charset="0"/>
                <a:ea typeface="ＭＳ Ｐゴシック" charset="0"/>
              </a:rPr>
              <a:t>contiguous</a:t>
            </a:r>
            <a:r>
              <a:rPr lang="en-US">
                <a:latin typeface="Arial Narrow" charset="0"/>
                <a:ea typeface="ＭＳ Ｐゴシック" charset="0"/>
              </a:rPr>
              <a:t>, </a:t>
            </a:r>
            <a:r>
              <a:rPr lang="en-US" i="1">
                <a:latin typeface="Arial Narrow" charset="0"/>
                <a:ea typeface="ＭＳ Ｐゴシック" charset="0"/>
              </a:rPr>
              <a:t>homogeneous</a:t>
            </a:r>
            <a:r>
              <a:rPr lang="en-US">
                <a:latin typeface="Arial Narrow" charset="0"/>
                <a:ea typeface="ＭＳ Ｐゴシック" charset="0"/>
              </a:rPr>
              <a:t> collection of items, accessible via an index</a:t>
            </a:r>
          </a:p>
          <a:p>
            <a:pPr lvl="1">
              <a:lnSpc>
                <a:spcPct val="70000"/>
              </a:lnSpc>
              <a:spcAft>
                <a:spcPts val="600"/>
              </a:spcAft>
              <a:tabLst>
                <a:tab pos="13795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arrays are much less flexible than ArrayLists</a:t>
            </a:r>
          </a:p>
          <a:p>
            <a:pPr lvl="2">
              <a:lnSpc>
                <a:spcPct val="70000"/>
              </a:lnSpc>
              <a:spcAft>
                <a:spcPts val="600"/>
              </a:spcAft>
              <a:buFont typeface="Wingdings" charset="0"/>
              <a:buChar char="ü"/>
              <a:tabLst>
                <a:tab pos="1379538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the size of an array is fixed at creation, so you can't add items indefinitely</a:t>
            </a:r>
          </a:p>
          <a:p>
            <a:pPr lvl="2">
              <a:lnSpc>
                <a:spcPct val="70000"/>
              </a:lnSpc>
              <a:spcAft>
                <a:spcPts val="600"/>
              </a:spcAft>
              <a:buFont typeface="Wingdings" charset="0"/>
              <a:buChar char="ü"/>
              <a:tabLst>
                <a:tab pos="1379538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when you add/remove from the middle, it is up to you to shift items</a:t>
            </a:r>
          </a:p>
          <a:p>
            <a:pPr lvl="2">
              <a:lnSpc>
                <a:spcPct val="70000"/>
              </a:lnSpc>
              <a:spcAft>
                <a:spcPts val="600"/>
              </a:spcAft>
              <a:buFont typeface="Wingdings" charset="0"/>
              <a:buChar char="ü"/>
              <a:tabLst>
                <a:tab pos="1379538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you have to manually keep track of how many items are stored</a:t>
            </a:r>
          </a:p>
          <a:p>
            <a:pPr lvl="1">
              <a:lnSpc>
                <a:spcPct val="70000"/>
              </a:lnSpc>
              <a:spcAft>
                <a:spcPts val="600"/>
              </a:spcAft>
              <a:tabLst>
                <a:tab pos="13795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for fixed size lists, arrays can be simpler</a:t>
            </a:r>
          </a:p>
          <a:p>
            <a:pPr lvl="2">
              <a:lnSpc>
                <a:spcPct val="70000"/>
              </a:lnSpc>
              <a:tabLst>
                <a:tab pos="1379538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63048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8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7057</TotalTime>
  <Words>4076</Words>
  <Application>Microsoft Macintosh PowerPoint</Application>
  <PresentationFormat>Custom</PresentationFormat>
  <Paragraphs>1070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Blank Presentation</vt:lpstr>
      <vt:lpstr>PowerPoint Presentation</vt:lpstr>
      <vt:lpstr>Letter frequency</vt:lpstr>
      <vt:lpstr>Letter frequency example</vt:lpstr>
      <vt:lpstr>Autoboxing &amp; unboxing</vt:lpstr>
      <vt:lpstr>LetterFreq design</vt:lpstr>
      <vt:lpstr>LetterFreq implementation</vt:lpstr>
      <vt:lpstr>LetterFreq implementation (cont.)</vt:lpstr>
      <vt:lpstr>Interesting comparisons</vt:lpstr>
      <vt:lpstr>ArrayLists and arrays</vt:lpstr>
      <vt:lpstr>Arrays</vt:lpstr>
      <vt:lpstr>LetterFreqArr implementation</vt:lpstr>
      <vt:lpstr>LetterFreqArr implementation (cont.)</vt:lpstr>
      <vt:lpstr>Why arrays?</vt:lpstr>
      <vt:lpstr>Another example: word frequencies</vt:lpstr>
      <vt:lpstr>Parallel lists</vt:lpstr>
      <vt:lpstr>WordFreq1</vt:lpstr>
      <vt:lpstr>WordFreq1</vt:lpstr>
      <vt:lpstr>Exception handling</vt:lpstr>
      <vt:lpstr>Rounding vs. formatting</vt:lpstr>
      <vt:lpstr>System.out.format</vt:lpstr>
      <vt:lpstr>System.out.format examples</vt:lpstr>
      <vt:lpstr>WordFreq1</vt:lpstr>
      <vt:lpstr>Alternatively…</vt:lpstr>
      <vt:lpstr>Word class</vt:lpstr>
      <vt:lpstr>WordFreq2</vt:lpstr>
      <vt:lpstr>WordFreq2</vt:lpstr>
      <vt:lpstr>Object-oriented design</vt:lpstr>
      <vt:lpstr>Cohesion</vt:lpstr>
      <vt:lpstr>Coupling</vt:lpstr>
      <vt:lpstr>Previous examples</vt:lpstr>
      <vt:lpstr>In-class exercise</vt:lpstr>
      <vt:lpstr>UFOsighting class</vt:lpstr>
      <vt:lpstr>UFOlookup class</vt:lpstr>
      <vt:lpstr>Additions to UFOlookup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David Reed</cp:lastModifiedBy>
  <cp:revision>151</cp:revision>
  <cp:lastPrinted>2013-03-21T01:27:13Z</cp:lastPrinted>
  <dcterms:created xsi:type="dcterms:W3CDTF">2012-02-25T20:34:44Z</dcterms:created>
  <dcterms:modified xsi:type="dcterms:W3CDTF">2017-10-10T04:46:10Z</dcterms:modified>
</cp:coreProperties>
</file>