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312" r:id="rId3"/>
    <p:sldId id="313" r:id="rId4"/>
    <p:sldId id="314" r:id="rId5"/>
    <p:sldId id="315" r:id="rId6"/>
    <p:sldId id="342" r:id="rId7"/>
    <p:sldId id="339" r:id="rId8"/>
    <p:sldId id="343" r:id="rId9"/>
    <p:sldId id="344" r:id="rId10"/>
    <p:sldId id="345" r:id="rId11"/>
    <p:sldId id="340" r:id="rId12"/>
    <p:sldId id="347" r:id="rId13"/>
    <p:sldId id="348" r:id="rId14"/>
    <p:sldId id="349" r:id="rId15"/>
    <p:sldId id="321" r:id="rId16"/>
    <p:sldId id="322" r:id="rId17"/>
    <p:sldId id="323" r:id="rId18"/>
    <p:sldId id="325" r:id="rId19"/>
    <p:sldId id="326" r:id="rId20"/>
    <p:sldId id="332" r:id="rId21"/>
    <p:sldId id="333" r:id="rId22"/>
    <p:sldId id="350" r:id="rId23"/>
    <p:sldId id="351" r:id="rId24"/>
    <p:sldId id="352" r:id="rId25"/>
    <p:sldId id="353" r:id="rId26"/>
    <p:sldId id="355" r:id="rId27"/>
    <p:sldId id="354" r:id="rId28"/>
    <p:sldId id="356" r:id="rId29"/>
    <p:sldId id="357" r:id="rId30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CC00CC"/>
    <a:srgbClr val="FFFF00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071" autoAdjust="0"/>
  </p:normalViewPr>
  <p:slideViewPr>
    <p:cSldViewPr>
      <p:cViewPr varScale="1">
        <p:scale>
          <a:sx n="97" d="100"/>
          <a:sy n="97" d="100"/>
        </p:scale>
        <p:origin x="-984" y="-120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fld id="{0E3EFB63-CA67-0A4C-9FE5-1F2051D00B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137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84329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ＭＳ Ｐゴシック" pitchFamily="-8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D8E03CFA-2C91-614E-8AE3-5C53BBD256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745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A66487-5FDB-9D4E-A34F-4BF910257AB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450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494AA1-BDD0-A141-B588-A4C27DB1E63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054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5D576B-6C76-C040-AD55-E074E70633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35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111FCB-FE84-6547-9BF6-A0ED65E1CF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739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6C8273-8593-1A4A-B118-8F8BD76E14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304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255489-A040-6E4C-9388-8866A762F4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030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720FBC-CD70-EC42-B03E-D4D142A8E3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795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90BF18-36BC-FF48-984A-96D4429F12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533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1E70C8-C9DC-7F4B-8CEA-D0054F576E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21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AFA793-3CFE-E049-ABFA-381462C618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53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</a:defRPr>
            </a:lvl1pPr>
          </a:lstStyle>
          <a:p>
            <a:fld id="{707829F0-189E-AC45-A4AF-D9569DE90A6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pitchFamily="-84" charset="-128"/>
          <a:cs typeface="ＭＳ Ｐゴシック" pitchFamily="-84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pitchFamily="-84" charset="-128"/>
          <a:cs typeface="ＭＳ Ｐゴシック" pitchFamily="-84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pitchFamily="-84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-8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327ADE26-4B4F-8F45-9A52-91E082E2C9E0}" type="slidenum">
              <a:rPr lang="en-US" sz="1400">
                <a:solidFill>
                  <a:srgbClr val="FF0033"/>
                </a:solidFill>
              </a:rPr>
              <a:pPr/>
              <a:t>1</a:t>
            </a:fld>
            <a:endParaRPr lang="en-US" sz="1400">
              <a:solidFill>
                <a:srgbClr val="FF0033"/>
              </a:solidFill>
            </a:endParaRPr>
          </a:p>
        </p:txBody>
      </p:sp>
      <p:sp>
        <p:nvSpPr>
          <p:cNvPr id="15363" name="Rectangle 1036"/>
          <p:cNvSpPr>
            <a:spLocks noChangeArrowheads="1"/>
          </p:cNvSpPr>
          <p:nvPr/>
        </p:nvSpPr>
        <p:spPr bwMode="auto">
          <a:xfrm>
            <a:off x="720725" y="427038"/>
            <a:ext cx="8159750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</a:rPr>
              <a:t>CSC 222: Object-Oriented Programming</a:t>
            </a:r>
            <a:br>
              <a:rPr lang="en-US" sz="3200" dirty="0">
                <a:solidFill>
                  <a:srgbClr val="FF0033"/>
                </a:solidFill>
              </a:rPr>
            </a:br>
            <a:r>
              <a:rPr lang="en-US" dirty="0">
                <a:solidFill>
                  <a:srgbClr val="FF0033"/>
                </a:solidFill>
              </a:rPr>
              <a:t/>
            </a:r>
            <a:br>
              <a:rPr lang="en-US" dirty="0">
                <a:solidFill>
                  <a:srgbClr val="FF0033"/>
                </a:solidFill>
              </a:rPr>
            </a:br>
            <a:r>
              <a:rPr lang="en-US" sz="3200" dirty="0" smtClean="0">
                <a:solidFill>
                  <a:srgbClr val="FF0033"/>
                </a:solidFill>
              </a:rPr>
              <a:t>Fall 2017</a:t>
            </a:r>
            <a:endParaRPr lang="en-US" sz="3200" dirty="0">
              <a:solidFill>
                <a:srgbClr val="FF0033"/>
              </a:solidFill>
            </a:endParaRPr>
          </a:p>
        </p:txBody>
      </p:sp>
      <p:sp>
        <p:nvSpPr>
          <p:cNvPr id="15364" name="Rectangle 1038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3200400"/>
            <a:ext cx="7772400" cy="3733800"/>
          </a:xfrm>
          <a:noFill/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Understanding class definitions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class structure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fields, constructors, methods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parameters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Arial Narrow" charset="0"/>
                <a:ea typeface="ＭＳ Ｐゴシック" charset="0"/>
              </a:rPr>
              <a:t>shorthand assignments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Arial Narrow" charset="0"/>
                <a:ea typeface="ＭＳ Ｐゴシック" charset="0"/>
              </a:rPr>
              <a:t>local variables</a:t>
            </a:r>
          </a:p>
          <a:p>
            <a:pPr lvl="1">
              <a:lnSpc>
                <a:spcPct val="100000"/>
              </a:lnSpc>
            </a:pPr>
            <a:r>
              <a:rPr lang="en-US" smtClean="0">
                <a:latin typeface="Arial Narrow" charset="0"/>
                <a:ea typeface="ＭＳ Ｐゴシック" charset="0"/>
              </a:rPr>
              <a:t>final</a:t>
            </a:r>
            <a:r>
              <a:rPr lang="en-US" dirty="0" smtClean="0">
                <a:latin typeface="Arial Narrow" charset="0"/>
                <a:ea typeface="ＭＳ Ｐゴシック" charset="0"/>
              </a:rPr>
              <a:t>-static fields, static methods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sz="1800" i="1" dirty="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err="1" smtClean="0"/>
              <a:t>BlueJ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7800" y="1524000"/>
            <a:ext cx="3810000" cy="1295400"/>
          </a:xfrm>
        </p:spPr>
        <p:txBody>
          <a:bodyPr/>
          <a:lstStyle/>
          <a:p>
            <a:r>
              <a:rPr lang="en-US" dirty="0" err="1" smtClean="0"/>
              <a:t>BlueJ</a:t>
            </a:r>
            <a:r>
              <a:rPr lang="en-US" dirty="0" smtClean="0"/>
              <a:t> has a nice feature that allows you to see the internal state of an object</a:t>
            </a:r>
          </a:p>
          <a:p>
            <a:pPr>
              <a:buFont typeface="Arial"/>
              <a:buChar char="•"/>
            </a:pPr>
            <a:r>
              <a:rPr lang="en-US" sz="2000" dirty="0" smtClean="0"/>
              <a:t>right-click and select </a:t>
            </a:r>
            <a:r>
              <a:rPr lang="en-US" sz="2000" i="1" dirty="0" smtClean="0"/>
              <a:t>Inspect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576B-6C76-C040-AD55-E074E7063329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62000" y="4572000"/>
            <a:ext cx="3810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9pPr>
          </a:lstStyle>
          <a:p>
            <a:r>
              <a:rPr lang="en-US" dirty="0" smtClean="0"/>
              <a:t>a pop-up window will show the values of all fields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5097511" cy="31877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4267200"/>
            <a:ext cx="4250990" cy="2093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422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52C64E3B-220E-704E-BB26-FD2E7FA61099}" type="slidenum">
              <a:rPr lang="en-US" sz="1400">
                <a:solidFill>
                  <a:srgbClr val="FF0033"/>
                </a:solidFill>
              </a:rPr>
              <a:pPr/>
              <a:t>11</a:t>
            </a:fld>
            <a:endParaRPr lang="en-US" sz="1400">
              <a:solidFill>
                <a:srgbClr val="FF0033"/>
              </a:solidFill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Variation: adding more state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467600" cy="46482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public 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class Die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private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numSides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private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numRolls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 public 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Die(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sides)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this.numSides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= sides;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this.numRolls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0;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endParaRPr lang="en-US" sz="1200" dirty="0"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 public 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200" dirty="0" err="1" smtClean="0">
                <a:latin typeface="Courier New" charset="0"/>
                <a:ea typeface="ＭＳ Ｐゴシック" charset="0"/>
                <a:cs typeface="Courier New" charset="0"/>
              </a:rPr>
              <a:t>getNumberOfSides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   return 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this.numSides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 </a:t>
            </a:r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  <a:p>
            <a:endParaRPr lang="en-US" sz="1200" dirty="0"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sz="1200" dirty="0" smtClean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  public in </a:t>
            </a:r>
            <a:r>
              <a:rPr lang="en-US" sz="1200" dirty="0" err="1" smtClean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getNumberOfRolls</a:t>
            </a:r>
            <a:r>
              <a:rPr lang="en-US" sz="1200" dirty="0" smtClean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() {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200" dirty="0" smtClean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   return </a:t>
            </a:r>
            <a:r>
              <a:rPr lang="en-US" sz="1200" dirty="0" err="1" smtClean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this.numRolls</a:t>
            </a:r>
            <a:r>
              <a:rPr lang="en-US" sz="1200" dirty="0" smtClean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;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200" dirty="0" smtClean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 } </a:t>
            </a:r>
            <a:endParaRPr lang="en-US" sz="1200" dirty="0">
              <a:solidFill>
                <a:srgbClr val="FF0033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endParaRPr lang="en-US" sz="1200" dirty="0"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 public 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roll() </a:t>
            </a:r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{</a:t>
            </a: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   </a:t>
            </a:r>
            <a:r>
              <a:rPr lang="en-US" sz="1200" dirty="0" err="1" smtClean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this.numRolls</a:t>
            </a:r>
            <a:r>
              <a:rPr lang="en-US" sz="1200" dirty="0" smtClean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 = </a:t>
            </a:r>
            <a:r>
              <a:rPr lang="en-US" sz="1200" dirty="0" err="1" smtClean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this.numRolls</a:t>
            </a:r>
            <a:r>
              <a:rPr lang="en-US" sz="1200" dirty="0" smtClean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 + 1;</a:t>
            </a:r>
            <a:endParaRPr lang="en-US" sz="1200" dirty="0">
              <a:solidFill>
                <a:srgbClr val="FF0033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   return (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)(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Math.random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()*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this.numSides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) + 1;</a:t>
            </a: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}</a:t>
            </a: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5105400" y="1981200"/>
            <a:ext cx="3733800" cy="300082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 smtClean="0"/>
              <a:t>we might want to have another field to keep track of the number of times the die has been rolled</a:t>
            </a:r>
          </a:p>
          <a:p>
            <a:pPr marL="514350" indent="-285750">
              <a:spcBef>
                <a:spcPct val="50000"/>
              </a:spcBef>
              <a:buFont typeface="Arial"/>
              <a:buChar char="•"/>
            </a:pPr>
            <a:r>
              <a:rPr lang="en-US" sz="1800" dirty="0" smtClean="0"/>
              <a:t>add a private field (</a:t>
            </a:r>
            <a:r>
              <a:rPr lang="en-US" sz="1600" dirty="0" err="1" smtClean="0">
                <a:latin typeface="Courier New"/>
                <a:cs typeface="Courier New"/>
              </a:rPr>
              <a:t>numRolls</a:t>
            </a:r>
            <a:r>
              <a:rPr lang="en-US" sz="1800" dirty="0" smtClean="0"/>
              <a:t>)</a:t>
            </a:r>
          </a:p>
          <a:p>
            <a:pPr marL="514350" indent="-285750">
              <a:spcBef>
                <a:spcPct val="50000"/>
              </a:spcBef>
              <a:buFont typeface="Arial"/>
              <a:buChar char="•"/>
            </a:pPr>
            <a:r>
              <a:rPr lang="en-US" sz="1800" dirty="0" smtClean="0"/>
              <a:t>initialize it in the constructor</a:t>
            </a:r>
          </a:p>
          <a:p>
            <a:pPr marL="514350" indent="-285750">
              <a:spcBef>
                <a:spcPct val="50000"/>
              </a:spcBef>
              <a:buFont typeface="Arial"/>
              <a:buChar char="•"/>
            </a:pPr>
            <a:r>
              <a:rPr lang="en-US" sz="1800" dirty="0" smtClean="0"/>
              <a:t>provide an </a:t>
            </a:r>
            <a:r>
              <a:rPr lang="en-US" sz="1800" dirty="0" err="1" smtClean="0"/>
              <a:t>accessor</a:t>
            </a:r>
            <a:r>
              <a:rPr lang="en-US" sz="1800" dirty="0" smtClean="0"/>
              <a:t> method</a:t>
            </a:r>
          </a:p>
          <a:p>
            <a:pPr marL="514350" indent="-285750">
              <a:spcBef>
                <a:spcPct val="50000"/>
              </a:spcBef>
              <a:buFont typeface="Arial"/>
              <a:buChar char="•"/>
            </a:pPr>
            <a:r>
              <a:rPr lang="en-US" sz="1800" dirty="0" smtClean="0"/>
              <a:t>update it in </a:t>
            </a:r>
            <a:r>
              <a:rPr lang="en-US" sz="1600" dirty="0">
                <a:latin typeface="Courier New"/>
                <a:cs typeface="Courier New"/>
              </a:rPr>
              <a:t>roll</a:t>
            </a:r>
            <a:r>
              <a:rPr lang="en-US" sz="1800" dirty="0" smtClean="0"/>
              <a:t> method</a:t>
            </a:r>
          </a:p>
          <a:p>
            <a:pPr>
              <a:spcBef>
                <a:spcPct val="50000"/>
              </a:spcBef>
            </a:pPr>
            <a:endParaRPr lang="en-US" sz="1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52C64E3B-220E-704E-BB26-FD2E7FA61099}" type="slidenum">
              <a:rPr lang="en-US" sz="1400">
                <a:solidFill>
                  <a:srgbClr val="FF0033"/>
                </a:solidFill>
              </a:rPr>
              <a:pPr/>
              <a:t>12</a:t>
            </a:fld>
            <a:endParaRPr lang="en-US" sz="1400">
              <a:solidFill>
                <a:srgbClr val="FF0033"/>
              </a:solidFill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Variation: adding another constructor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467600" cy="55626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public 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class Die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200" dirty="0">
                <a:solidFill>
                  <a:srgbClr val="0000F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private </a:t>
            </a:r>
            <a:r>
              <a:rPr lang="en-US" sz="1200" dirty="0" err="1">
                <a:solidFill>
                  <a:srgbClr val="0000F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solidFill>
                  <a:srgbClr val="0000F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solidFill>
                  <a:srgbClr val="0000F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numSides</a:t>
            </a:r>
            <a:r>
              <a:rPr lang="en-US" sz="1200" dirty="0">
                <a:solidFill>
                  <a:srgbClr val="0000F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F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private </a:t>
            </a:r>
            <a:r>
              <a:rPr lang="en-US" sz="1200" dirty="0" err="1">
                <a:solidFill>
                  <a:srgbClr val="0000F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solidFill>
                  <a:srgbClr val="0000F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solidFill>
                  <a:srgbClr val="0000F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numRolls</a:t>
            </a:r>
            <a:r>
              <a:rPr lang="en-US" sz="1200" dirty="0">
                <a:solidFill>
                  <a:srgbClr val="0000F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</a:pPr>
            <a:endParaRPr lang="en-US" sz="1200" dirty="0">
              <a:solidFill>
                <a:srgbClr val="0000FF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public Die</a:t>
            </a:r>
            <a:r>
              <a:rPr lang="en-US" sz="1200" dirty="0" smtClean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 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this.numSides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</a:t>
            </a:r>
            <a:r>
              <a:rPr lang="en-US" sz="1200" dirty="0" smtClean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6;</a:t>
            </a:r>
            <a:endParaRPr lang="en-US" sz="12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this.numRolls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0;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200" dirty="0" smtClean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pPr>
              <a:lnSpc>
                <a:spcPct val="80000"/>
              </a:lnSpc>
            </a:pPr>
            <a:endParaRPr lang="en-US" sz="1200" dirty="0">
              <a:solidFill>
                <a:srgbClr val="0000FF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 smtClean="0">
                <a:solidFill>
                  <a:srgbClr val="0000F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public </a:t>
            </a:r>
            <a:r>
              <a:rPr lang="en-US" sz="1200" dirty="0">
                <a:solidFill>
                  <a:srgbClr val="0000F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Die(</a:t>
            </a:r>
            <a:r>
              <a:rPr lang="en-US" sz="1200" dirty="0" err="1">
                <a:solidFill>
                  <a:srgbClr val="0000F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solidFill>
                  <a:srgbClr val="0000F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sides)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F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200" dirty="0" err="1">
                <a:solidFill>
                  <a:srgbClr val="0000F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this.numSides</a:t>
            </a:r>
            <a:r>
              <a:rPr lang="en-US" sz="1200" dirty="0">
                <a:solidFill>
                  <a:srgbClr val="0000F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sides;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F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200" dirty="0" err="1">
                <a:solidFill>
                  <a:srgbClr val="0000F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this.numRolls</a:t>
            </a:r>
            <a:r>
              <a:rPr lang="en-US" sz="1200" dirty="0">
                <a:solidFill>
                  <a:srgbClr val="0000F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0;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F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200" dirty="0" smtClean="0">
                <a:solidFill>
                  <a:srgbClr val="0000F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endParaRPr lang="en-US" sz="1200" dirty="0"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 public 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200" dirty="0" err="1" smtClean="0">
                <a:latin typeface="Courier New" charset="0"/>
                <a:ea typeface="ＭＳ Ｐゴシック" charset="0"/>
                <a:cs typeface="Courier New" charset="0"/>
              </a:rPr>
              <a:t>getNumberOfSides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   return 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this.numSides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 </a:t>
            </a:r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  <a:p>
            <a:endParaRPr lang="en-US" sz="1200" dirty="0"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  public in </a:t>
            </a:r>
            <a:r>
              <a:rPr lang="en-US" sz="1200" dirty="0" err="1" smtClean="0">
                <a:latin typeface="Courier New" charset="0"/>
                <a:ea typeface="ＭＳ Ｐゴシック" charset="0"/>
                <a:cs typeface="Courier New" charset="0"/>
              </a:rPr>
              <a:t>getNumberOfRolls</a:t>
            </a:r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   return </a:t>
            </a:r>
            <a:r>
              <a:rPr lang="en-US" sz="1200" dirty="0" err="1" smtClean="0">
                <a:latin typeface="Courier New" charset="0"/>
                <a:ea typeface="ＭＳ Ｐゴシック" charset="0"/>
                <a:cs typeface="Courier New" charset="0"/>
              </a:rPr>
              <a:t>this.numRolls</a:t>
            </a:r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 } </a:t>
            </a:r>
            <a:endParaRPr lang="en-US" sz="1200" dirty="0">
              <a:latin typeface="Courier New" charset="0"/>
              <a:ea typeface="ＭＳ Ｐゴシック" charset="0"/>
              <a:cs typeface="Courier New" charset="0"/>
            </a:endParaRPr>
          </a:p>
          <a:p>
            <a:endParaRPr lang="en-US" sz="1200" dirty="0"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 public 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roll() </a:t>
            </a:r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{</a:t>
            </a: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   </a:t>
            </a:r>
            <a:r>
              <a:rPr lang="en-US" sz="1200" dirty="0" err="1" smtClean="0">
                <a:latin typeface="Courier New" charset="0"/>
                <a:ea typeface="ＭＳ Ｐゴシック" charset="0"/>
                <a:cs typeface="Courier New" charset="0"/>
              </a:rPr>
              <a:t>this.numRolls</a:t>
            </a:r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 = </a:t>
            </a:r>
            <a:r>
              <a:rPr lang="en-US" sz="1200" dirty="0" err="1" smtClean="0">
                <a:latin typeface="Courier New" charset="0"/>
                <a:ea typeface="ＭＳ Ｐゴシック" charset="0"/>
                <a:cs typeface="Courier New" charset="0"/>
              </a:rPr>
              <a:t>this.numRolls</a:t>
            </a:r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 + 1;</a:t>
            </a:r>
            <a:endParaRPr lang="en-US" sz="1200" dirty="0"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   return (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)(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Math.random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()*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this.numSides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) + 1;</a:t>
            </a: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}</a:t>
            </a: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5105400" y="1905000"/>
            <a:ext cx="3733800" cy="34163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 smtClean="0"/>
              <a:t>since 6-sided dice are most common, we might want a simpler way of creating them</a:t>
            </a:r>
          </a:p>
          <a:p>
            <a:pPr>
              <a:spcBef>
                <a:spcPct val="50000"/>
              </a:spcBef>
            </a:pPr>
            <a:r>
              <a:rPr lang="en-US" sz="1800" dirty="0" smtClean="0"/>
              <a:t>a class can have more than one constructor – useful if there are different ways to create/initialize an object</a:t>
            </a:r>
          </a:p>
          <a:p>
            <a:pPr marL="514350" indent="-285750">
              <a:spcBef>
                <a:spcPct val="50000"/>
              </a:spcBef>
              <a:buFont typeface="Arial"/>
              <a:buChar char="•"/>
            </a:pPr>
            <a:r>
              <a:rPr lang="en-US" sz="1800" dirty="0" smtClean="0"/>
              <a:t>add a default constructor (with no parameters) for 6-sided dice</a:t>
            </a:r>
          </a:p>
          <a:p>
            <a:pPr marL="514350" indent="-285750">
              <a:spcBef>
                <a:spcPct val="50000"/>
              </a:spcBef>
              <a:buFont typeface="Arial"/>
              <a:buChar char="•"/>
            </a:pPr>
            <a:r>
              <a:rPr lang="en-US" sz="1800" dirty="0" smtClean="0"/>
              <a:t>if a class has multiple constructors, they must differ in their parameters</a:t>
            </a:r>
          </a:p>
          <a:p>
            <a:pPr>
              <a:spcBef>
                <a:spcPct val="50000"/>
              </a:spcBef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28938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52C64E3B-220E-704E-BB26-FD2E7FA61099}" type="slidenum">
              <a:rPr lang="en-US" sz="1400">
                <a:solidFill>
                  <a:srgbClr val="FF0033"/>
                </a:solidFill>
              </a:rPr>
              <a:pPr/>
              <a:t>13</a:t>
            </a:fld>
            <a:endParaRPr lang="en-US" sz="1400">
              <a:solidFill>
                <a:srgbClr val="FF0033"/>
              </a:solidFill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Variation: linking constructors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467600" cy="55626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public 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class Die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private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numSides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private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numRolls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public Die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() 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200" dirty="0" smtClean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this(6);</a:t>
            </a:r>
            <a:endParaRPr lang="en-US" sz="12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 public 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Die(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sides)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this.numSides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= sides;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this.numRolls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= 0;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endParaRPr lang="en-US" sz="1200" dirty="0"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 public 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200" dirty="0" err="1" smtClean="0">
                <a:latin typeface="Courier New" charset="0"/>
                <a:ea typeface="ＭＳ Ｐゴシック" charset="0"/>
                <a:cs typeface="Courier New" charset="0"/>
              </a:rPr>
              <a:t>getNumberOfSides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   return 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this.numSides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 </a:t>
            </a:r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  <a:p>
            <a:endParaRPr lang="en-US" sz="1200" dirty="0"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  public in </a:t>
            </a:r>
            <a:r>
              <a:rPr lang="en-US" sz="1200" dirty="0" err="1" smtClean="0">
                <a:latin typeface="Courier New" charset="0"/>
                <a:ea typeface="ＭＳ Ｐゴシック" charset="0"/>
                <a:cs typeface="Courier New" charset="0"/>
              </a:rPr>
              <a:t>getNumberOfRolls</a:t>
            </a:r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   return </a:t>
            </a:r>
            <a:r>
              <a:rPr lang="en-US" sz="1200" dirty="0" err="1" smtClean="0">
                <a:latin typeface="Courier New" charset="0"/>
                <a:ea typeface="ＭＳ Ｐゴシック" charset="0"/>
                <a:cs typeface="Courier New" charset="0"/>
              </a:rPr>
              <a:t>this.numRolls</a:t>
            </a:r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 } </a:t>
            </a:r>
            <a:endParaRPr lang="en-US" sz="1200" dirty="0">
              <a:latin typeface="Courier New" charset="0"/>
              <a:ea typeface="ＭＳ Ｐゴシック" charset="0"/>
              <a:cs typeface="Courier New" charset="0"/>
            </a:endParaRPr>
          </a:p>
          <a:p>
            <a:endParaRPr lang="en-US" sz="1200" dirty="0"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 public 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roll() </a:t>
            </a:r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{</a:t>
            </a: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   </a:t>
            </a:r>
            <a:r>
              <a:rPr lang="en-US" sz="1200" dirty="0" err="1" smtClean="0">
                <a:latin typeface="Courier New" charset="0"/>
                <a:ea typeface="ＭＳ Ｐゴシック" charset="0"/>
                <a:cs typeface="Courier New" charset="0"/>
              </a:rPr>
              <a:t>this.numRolls</a:t>
            </a:r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 = </a:t>
            </a:r>
            <a:r>
              <a:rPr lang="en-US" sz="1200" dirty="0" err="1" smtClean="0">
                <a:latin typeface="Courier New" charset="0"/>
                <a:ea typeface="ＭＳ Ｐゴシック" charset="0"/>
                <a:cs typeface="Courier New" charset="0"/>
              </a:rPr>
              <a:t>this.numRolls</a:t>
            </a:r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 + 1;</a:t>
            </a:r>
            <a:endParaRPr lang="en-US" sz="1200" dirty="0"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   return (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)(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Math.random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()*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this.numSides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) + 1;</a:t>
            </a: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}</a:t>
            </a: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5105400" y="1905000"/>
            <a:ext cx="3733800" cy="24468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 smtClean="0"/>
              <a:t>within a class a method can call another method</a:t>
            </a:r>
          </a:p>
          <a:p>
            <a:pPr marL="514350" indent="-285750">
              <a:spcBef>
                <a:spcPct val="50000"/>
              </a:spcBef>
              <a:buFont typeface="Arial"/>
              <a:buChar char="•"/>
            </a:pPr>
            <a:r>
              <a:rPr lang="en-US" sz="1800" dirty="0" smtClean="0"/>
              <a:t>likewise, a constructor can call another constructor</a:t>
            </a:r>
          </a:p>
          <a:p>
            <a:pPr>
              <a:spcBef>
                <a:spcPct val="50000"/>
              </a:spcBef>
            </a:pPr>
            <a:endParaRPr lang="en-US" sz="1800" dirty="0" smtClean="0"/>
          </a:p>
          <a:p>
            <a:pPr>
              <a:spcBef>
                <a:spcPct val="50000"/>
              </a:spcBef>
            </a:pPr>
            <a:r>
              <a:rPr lang="en-US" sz="1800" dirty="0" smtClean="0"/>
              <a:t>here, the default constructor can just call the other constructor with 6 as parameter</a:t>
            </a:r>
          </a:p>
        </p:txBody>
      </p:sp>
    </p:spTree>
    <p:extLst>
      <p:ext uri="{BB962C8B-B14F-4D97-AF65-F5344CB8AC3E}">
        <p14:creationId xmlns:p14="http://schemas.microsoft.com/office/powerpoint/2010/main" val="2391502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52C64E3B-220E-704E-BB26-FD2E7FA61099}" type="slidenum">
              <a:rPr lang="en-US" sz="1400">
                <a:solidFill>
                  <a:srgbClr val="FF0033"/>
                </a:solidFill>
              </a:rPr>
              <a:pPr/>
              <a:t>14</a:t>
            </a:fld>
            <a:endParaRPr lang="en-US" sz="1400">
              <a:solidFill>
                <a:srgbClr val="FF0033"/>
              </a:solidFill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Building complexity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467600" cy="46482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/**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* Class that models a fair coin.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*   @author Dave Reed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*   @version 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8/30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/17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*/</a:t>
            </a:r>
          </a:p>
          <a:p>
            <a:pPr>
              <a:lnSpc>
                <a:spcPct val="80000"/>
              </a:lnSpc>
            </a:pP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public class 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Coin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private Die d2;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   public 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Coin()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this.d2 = </a:t>
            </a:r>
            <a:r>
              <a:rPr lang="en-US" sz="12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new Die(2);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   public 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String flip()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if (</a:t>
            </a:r>
            <a:r>
              <a:rPr lang="en-US" sz="12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this.d2.roll() 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== 1)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    return "HEADS";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else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    return "TAILS";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public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 smtClean="0">
                <a:latin typeface="Courier New" charset="0"/>
                <a:ea typeface="ＭＳ Ｐゴシック" charset="0"/>
                <a:cs typeface="ＭＳ Ｐゴシック" charset="0"/>
              </a:rPr>
              <a:t>getNumberOfFlips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    return </a:t>
            </a:r>
            <a:r>
              <a:rPr lang="en-US" sz="12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this.d2.</a:t>
            </a:r>
            <a:r>
              <a:rPr lang="en-US" sz="12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getNumberOfRolls</a:t>
            </a:r>
            <a:r>
              <a:rPr lang="en-US" sz="12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5105400" y="1905000"/>
            <a:ext cx="3733800" cy="21698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 smtClean="0"/>
              <a:t>recall: can have an object as a field</a:t>
            </a:r>
          </a:p>
          <a:p>
            <a:pPr>
              <a:spcBef>
                <a:spcPct val="50000"/>
              </a:spcBef>
            </a:pPr>
            <a:r>
              <a:rPr lang="en-US" sz="1800" dirty="0" smtClean="0"/>
              <a:t>here, can model a coin using a 2-sided die</a:t>
            </a:r>
          </a:p>
          <a:p>
            <a:pPr marL="400050" indent="-285750">
              <a:spcBef>
                <a:spcPct val="50000"/>
              </a:spcBef>
              <a:buFont typeface="Wingdings" charset="2"/>
              <a:buChar char="§"/>
            </a:pPr>
            <a:r>
              <a:rPr lang="en-US" sz="1800" dirty="0" smtClean="0"/>
              <a:t>flip method converts </a:t>
            </a:r>
            <a:r>
              <a:rPr lang="bg-BG" sz="1800" dirty="0" smtClean="0"/>
              <a:t>1</a:t>
            </a:r>
            <a:r>
              <a:rPr lang="en-US" sz="1800" dirty="0" smtClean="0"/>
              <a:t> or </a:t>
            </a:r>
            <a:r>
              <a:rPr lang="bg-BG" sz="1800" dirty="0" smtClean="0"/>
              <a:t>2</a:t>
            </a:r>
            <a:r>
              <a:rPr lang="en-US" sz="1800" dirty="0" smtClean="0"/>
              <a:t> roll into HEADS or TAILS</a:t>
            </a:r>
          </a:p>
          <a:p>
            <a:pPr marL="400050" indent="-285750">
              <a:spcBef>
                <a:spcPct val="50000"/>
              </a:spcBef>
              <a:buFont typeface="Wingdings" charset="2"/>
              <a:buChar char="§"/>
            </a:pPr>
            <a:r>
              <a:rPr lang="en-US" sz="1800" dirty="0" err="1" smtClean="0"/>
              <a:t>getNumberOfFlips</a:t>
            </a:r>
            <a:r>
              <a:rPr lang="en-US" sz="1800" dirty="0" smtClean="0"/>
              <a:t> method makes use of </a:t>
            </a:r>
            <a:r>
              <a:rPr lang="en-US" sz="1800" dirty="0" err="1" smtClean="0"/>
              <a:t>getNumberOfRolls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28988388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CD7D9870-42F1-EC46-A17C-A5F872CC66DC}" type="slidenum">
              <a:rPr lang="en-US" sz="1400">
                <a:solidFill>
                  <a:srgbClr val="FF0033"/>
                </a:solidFill>
              </a:rPr>
              <a:pPr/>
              <a:t>15</a:t>
            </a:fld>
            <a:endParaRPr lang="en-US" sz="1400">
              <a:solidFill>
                <a:srgbClr val="FF0033"/>
              </a:solidFill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 from text: Ticket Machine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209800"/>
            <a:ext cx="8153400" cy="4648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a simple ticket machine</a:t>
            </a:r>
          </a:p>
          <a:p>
            <a:pPr lvl="1">
              <a:spcBef>
                <a:spcPts val="1080"/>
              </a:spcBef>
            </a:pPr>
            <a:r>
              <a:rPr lang="en-US" dirty="0">
                <a:latin typeface="Arial Narrow" charset="0"/>
                <a:ea typeface="ＭＳ Ｐゴシック" charset="0"/>
              </a:rPr>
              <a:t>machine supplies tickets at a fixed price</a:t>
            </a:r>
          </a:p>
          <a:p>
            <a:pPr lvl="1">
              <a:spcBef>
                <a:spcPts val="1080"/>
              </a:spcBef>
            </a:pPr>
            <a:r>
              <a:rPr lang="en-US" dirty="0">
                <a:latin typeface="Arial Narrow" charset="0"/>
                <a:ea typeface="ＭＳ Ｐゴシック" charset="0"/>
              </a:rPr>
              <a:t>customer enters cash, possibly more than one coin in succession</a:t>
            </a:r>
          </a:p>
          <a:p>
            <a:pPr lvl="1">
              <a:spcBef>
                <a:spcPts val="1080"/>
              </a:spcBef>
            </a:pPr>
            <a:r>
              <a:rPr lang="en-US" dirty="0" smtClean="0">
                <a:latin typeface="Arial Narrow" charset="0"/>
                <a:ea typeface="ＭＳ Ｐゴシック" charset="0"/>
              </a:rPr>
              <a:t>once the required amount </a:t>
            </a:r>
            <a:r>
              <a:rPr lang="en-US" dirty="0">
                <a:latin typeface="Arial Narrow" charset="0"/>
                <a:ea typeface="ＭＳ Ｐゴシック" charset="0"/>
              </a:rPr>
              <a:t>entered, customer hits a button to dispense ticket</a:t>
            </a:r>
          </a:p>
          <a:p>
            <a:pPr lvl="1">
              <a:spcBef>
                <a:spcPts val="1080"/>
              </a:spcBef>
            </a:pPr>
            <a:r>
              <a:rPr lang="en-US" dirty="0" smtClean="0">
                <a:latin typeface="Arial Narrow" charset="0"/>
                <a:ea typeface="ＭＳ Ｐゴシック" charset="0"/>
              </a:rPr>
              <a:t>machine </a:t>
            </a:r>
            <a:r>
              <a:rPr lang="en-US" dirty="0">
                <a:latin typeface="Arial Narrow" charset="0"/>
                <a:ea typeface="ＭＳ Ｐゴシック" charset="0"/>
              </a:rPr>
              <a:t>keeps track of total sales for the day </a:t>
            </a:r>
            <a:endParaRPr lang="en-US" dirty="0" smtClean="0">
              <a:latin typeface="Arial Narrow" charset="0"/>
              <a:ea typeface="ＭＳ Ｐゴシック" charset="0"/>
            </a:endParaRPr>
          </a:p>
          <a:p>
            <a:pPr lvl="1">
              <a:spcBef>
                <a:spcPts val="108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spcBef>
                <a:spcPts val="1080"/>
              </a:spcBef>
            </a:pPr>
            <a:r>
              <a:rPr lang="en-US" dirty="0" smtClean="0">
                <a:latin typeface="Arial Narrow" charset="0"/>
                <a:ea typeface="ＭＳ Ｐゴシック" charset="0"/>
              </a:rPr>
              <a:t>properties/fields:</a:t>
            </a:r>
          </a:p>
          <a:p>
            <a:pPr lvl="2">
              <a:spcBef>
                <a:spcPts val="1080"/>
              </a:spcBef>
            </a:pPr>
            <a:r>
              <a:rPr lang="en-US" dirty="0" smtClean="0">
                <a:latin typeface="Arial Narrow" charset="0"/>
                <a:ea typeface="ＭＳ Ｐゴシック" charset="0"/>
              </a:rPr>
              <a:t>ticket price, balance entered, total amount for day</a:t>
            </a:r>
          </a:p>
          <a:p>
            <a:pPr lvl="2">
              <a:spcBef>
                <a:spcPts val="108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spcBef>
                <a:spcPts val="1080"/>
              </a:spcBef>
            </a:pPr>
            <a:r>
              <a:rPr lang="en-US" dirty="0" smtClean="0">
                <a:latin typeface="Arial Narrow" charset="0"/>
                <a:ea typeface="ＭＳ Ｐゴシック" charset="0"/>
              </a:rPr>
              <a:t>behaviors/methods:</a:t>
            </a:r>
          </a:p>
          <a:p>
            <a:pPr lvl="2">
              <a:spcBef>
                <a:spcPts val="1080"/>
              </a:spcBef>
            </a:pPr>
            <a:r>
              <a:rPr lang="en-US" dirty="0" smtClean="0">
                <a:latin typeface="Arial Narrow" charset="0"/>
                <a:ea typeface="ＭＳ Ｐゴシック" charset="0"/>
              </a:rPr>
              <a:t>insert money, print ticket, get balance, get ticket price, get total sales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marL="457200" lvl="1" indent="0"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</p:txBody>
      </p:sp>
      <p:grpSp>
        <p:nvGrpSpPr>
          <p:cNvPr id="24581" name="Group 21"/>
          <p:cNvGrpSpPr>
            <a:grpSpLocks/>
          </p:cNvGrpSpPr>
          <p:nvPr/>
        </p:nvGrpSpPr>
        <p:grpSpPr bwMode="auto">
          <a:xfrm>
            <a:off x="5943600" y="1143000"/>
            <a:ext cx="1600200" cy="1600200"/>
            <a:chOff x="4896" y="1968"/>
            <a:chExt cx="1008" cy="1008"/>
          </a:xfrm>
        </p:grpSpPr>
        <p:sp>
          <p:nvSpPr>
            <p:cNvPr id="24582" name="Rectangle 15"/>
            <p:cNvSpPr>
              <a:spLocks noChangeArrowheads="1"/>
            </p:cNvSpPr>
            <p:nvPr/>
          </p:nvSpPr>
          <p:spPr bwMode="auto">
            <a:xfrm>
              <a:off x="4896" y="1968"/>
              <a:ext cx="1008" cy="1008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3" name="Rectangle 16"/>
            <p:cNvSpPr>
              <a:spLocks noChangeArrowheads="1"/>
            </p:cNvSpPr>
            <p:nvPr/>
          </p:nvSpPr>
          <p:spPr bwMode="auto">
            <a:xfrm>
              <a:off x="5280" y="2064"/>
              <a:ext cx="48" cy="3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4" name="Text Box 17"/>
            <p:cNvSpPr txBox="1">
              <a:spLocks noChangeArrowheads="1"/>
            </p:cNvSpPr>
            <p:nvPr/>
          </p:nvSpPr>
          <p:spPr bwMode="auto">
            <a:xfrm>
              <a:off x="4896" y="2064"/>
              <a:ext cx="384" cy="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 Narrow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 Narrow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 Narrow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 Narrow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 Narrow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1600"/>
                <a:t>75¢</a:t>
              </a:r>
            </a:p>
            <a:p>
              <a:pPr algn="ctr">
                <a:spcBef>
                  <a:spcPct val="20000"/>
                </a:spcBef>
              </a:pPr>
              <a:r>
                <a:rPr lang="en-US" sz="1400"/>
                <a:t>Enter:</a:t>
              </a:r>
            </a:p>
          </p:txBody>
        </p:sp>
        <p:sp>
          <p:nvSpPr>
            <p:cNvPr id="24585" name="Text Box 19"/>
            <p:cNvSpPr txBox="1">
              <a:spLocks noChangeArrowheads="1"/>
            </p:cNvSpPr>
            <p:nvPr/>
          </p:nvSpPr>
          <p:spPr bwMode="auto">
            <a:xfrm>
              <a:off x="4944" y="2594"/>
              <a:ext cx="912" cy="258"/>
            </a:xfrm>
            <a:prstGeom prst="rect">
              <a:avLst/>
            </a:prstGeom>
            <a:solidFill>
              <a:srgbClr val="80808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0" tIns="91440" rIns="0" bIns="9144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 Narrow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 Narrow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 Narrow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 Narrow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 Narrow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/>
                <a:t>Dispense Ticket</a:t>
              </a:r>
            </a:p>
          </p:txBody>
        </p:sp>
        <p:sp>
          <p:nvSpPr>
            <p:cNvPr id="24586" name="Text Box 20"/>
            <p:cNvSpPr txBox="1">
              <a:spLocks noChangeArrowheads="1"/>
            </p:cNvSpPr>
            <p:nvPr/>
          </p:nvSpPr>
          <p:spPr bwMode="auto">
            <a:xfrm>
              <a:off x="5424" y="2112"/>
              <a:ext cx="432" cy="258"/>
            </a:xfrm>
            <a:prstGeom prst="rect">
              <a:avLst/>
            </a:prstGeom>
            <a:solidFill>
              <a:srgbClr val="80808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0" tIns="91440" rIns="0" bIns="9144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 Narrow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 Narrow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 Narrow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 Narrow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 Narrow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/>
                <a:t>Refund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6DFAA927-7702-DA4C-80A1-FF475240C16F}" type="slidenum">
              <a:rPr lang="en-US" sz="1400">
                <a:solidFill>
                  <a:srgbClr val="FF0033"/>
                </a:solidFill>
              </a:rPr>
              <a:pPr/>
              <a:t>16</a:t>
            </a:fld>
            <a:endParaRPr lang="en-US" sz="1400">
              <a:solidFill>
                <a:srgbClr val="FF0033"/>
              </a:solidFill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TicketMachine class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1"/>
            <a:ext cx="2971800" cy="50292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fields: will need to store</a:t>
            </a:r>
          </a:p>
          <a:p>
            <a:pPr marL="285750" lvl="1" indent="-171450"/>
            <a:r>
              <a:rPr lang="en-US" dirty="0">
                <a:latin typeface="Arial Narrow" charset="0"/>
                <a:ea typeface="ＭＳ Ｐゴシック" charset="0"/>
              </a:rPr>
              <a:t>price of the ticket</a:t>
            </a:r>
          </a:p>
          <a:p>
            <a:pPr marL="285750" lvl="1" indent="-171450"/>
            <a:r>
              <a:rPr lang="en-US" dirty="0">
                <a:latin typeface="Arial Narrow" charset="0"/>
                <a:ea typeface="ＭＳ Ｐゴシック" charset="0"/>
              </a:rPr>
              <a:t>amount entered so far by the customer</a:t>
            </a:r>
          </a:p>
          <a:p>
            <a:pPr marL="285750" lvl="1" indent="-171450"/>
            <a:r>
              <a:rPr lang="en-US" dirty="0">
                <a:latin typeface="Arial Narrow" charset="0"/>
                <a:ea typeface="ＭＳ Ｐゴシック" charset="0"/>
              </a:rPr>
              <a:t>total intake for the day</a:t>
            </a:r>
          </a:p>
          <a:p>
            <a:pPr marL="285750" lvl="1" indent="-171450"/>
            <a:endParaRPr lang="en-US" dirty="0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constructor: will take the fixed price of a ticket as parameter</a:t>
            </a:r>
          </a:p>
          <a:p>
            <a:pPr marL="285750" lvl="1" indent="-171450"/>
            <a:r>
              <a:rPr lang="en-US" dirty="0">
                <a:latin typeface="Arial Narrow" charset="0"/>
                <a:ea typeface="ＭＳ Ｐゴシック" charset="0"/>
              </a:rPr>
              <a:t>must initialize the fields</a:t>
            </a:r>
          </a:p>
          <a:p>
            <a:pPr marL="285750" lvl="1" indent="-171450"/>
            <a:endParaRPr lang="en-US" dirty="0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insertMoney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:</a:t>
            </a:r>
          </a:p>
          <a:p>
            <a:pPr marL="285750" lvl="1" indent="-171450"/>
            <a:r>
              <a:rPr lang="en-US" i="1" dirty="0" err="1">
                <a:latin typeface="Arial Narrow" charset="0"/>
                <a:ea typeface="ＭＳ Ｐゴシック" charset="0"/>
              </a:rPr>
              <a:t>mutator</a:t>
            </a:r>
            <a:r>
              <a:rPr lang="en-US" dirty="0">
                <a:latin typeface="Arial Narrow" charset="0"/>
                <a:ea typeface="ＭＳ Ｐゴシック" charset="0"/>
              </a:rPr>
              <a:t> method that adds to the customer's </a:t>
            </a:r>
            <a:r>
              <a:rPr lang="en-US" dirty="0" smtClean="0">
                <a:latin typeface="Arial Narrow" charset="0"/>
                <a:ea typeface="ＭＳ Ｐゴシック" charset="0"/>
              </a:rPr>
              <a:t>balance (or displays warning if not a positive amount)</a:t>
            </a:r>
          </a:p>
        </p:txBody>
      </p:sp>
      <p:sp>
        <p:nvSpPr>
          <p:cNvPr id="25605" name="Text Box 4"/>
          <p:cNvSpPr txBox="1">
            <a:spLocks noChangeArrowheads="1"/>
          </p:cNvSpPr>
          <p:nvPr/>
        </p:nvSpPr>
        <p:spPr bwMode="auto">
          <a:xfrm>
            <a:off x="3886200" y="457200"/>
            <a:ext cx="5486400" cy="67403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dirty="0">
                <a:latin typeface="Courier New" charset="0"/>
                <a:cs typeface="Times" charset="0"/>
              </a:rPr>
              <a:t>/**</a:t>
            </a:r>
          </a:p>
          <a:p>
            <a:pPr eaLnBrk="1" hangingPunct="1"/>
            <a:r>
              <a:rPr lang="en-US" sz="1200" dirty="0">
                <a:latin typeface="Courier New" charset="0"/>
                <a:cs typeface="Times" charset="0"/>
              </a:rPr>
              <a:t> * This class simulates a simple ticket vending machine.</a:t>
            </a:r>
          </a:p>
          <a:p>
            <a:pPr eaLnBrk="1" hangingPunct="1"/>
            <a:r>
              <a:rPr lang="en-US" sz="1200" dirty="0">
                <a:latin typeface="Courier New" charset="0"/>
                <a:cs typeface="Times" charset="0"/>
              </a:rPr>
              <a:t> *   @author  Barnes &amp; </a:t>
            </a:r>
            <a:r>
              <a:rPr lang="en-US" sz="1200" dirty="0" err="1" smtClean="0">
                <a:latin typeface="Courier New" charset="0"/>
                <a:cs typeface="Times" charset="0"/>
              </a:rPr>
              <a:t>Kolling</a:t>
            </a:r>
            <a:r>
              <a:rPr lang="en-US" sz="1200" dirty="0" smtClean="0">
                <a:latin typeface="Courier New" charset="0"/>
                <a:cs typeface="Times" charset="0"/>
              </a:rPr>
              <a:t> (modified by Dave Reed)</a:t>
            </a:r>
            <a:endParaRPr lang="en-US" sz="1200" dirty="0">
              <a:latin typeface="Courier New" charset="0"/>
              <a:cs typeface="Times" charset="0"/>
            </a:endParaRPr>
          </a:p>
          <a:p>
            <a:pPr eaLnBrk="1" hangingPunct="1"/>
            <a:r>
              <a:rPr lang="en-US" sz="1200" dirty="0">
                <a:latin typeface="Courier New" charset="0"/>
                <a:cs typeface="Times" charset="0"/>
              </a:rPr>
              <a:t> *   @version </a:t>
            </a:r>
            <a:r>
              <a:rPr lang="en-US" sz="1200" dirty="0" smtClean="0">
                <a:latin typeface="Courier New" charset="0"/>
                <a:cs typeface="Times" charset="0"/>
              </a:rPr>
              <a:t>9/2/17</a:t>
            </a:r>
            <a:endParaRPr lang="en-US" sz="1200" dirty="0">
              <a:latin typeface="Courier New" charset="0"/>
              <a:cs typeface="Times" charset="0"/>
            </a:endParaRPr>
          </a:p>
          <a:p>
            <a:pPr eaLnBrk="1" hangingPunct="1"/>
            <a:r>
              <a:rPr lang="en-US" sz="1200" dirty="0">
                <a:latin typeface="Courier New" charset="0"/>
                <a:cs typeface="Times" charset="0"/>
              </a:rPr>
              <a:t> *</a:t>
            </a:r>
            <a:r>
              <a:rPr lang="en-US" sz="1200" dirty="0" smtClean="0">
                <a:latin typeface="Courier New" charset="0"/>
                <a:cs typeface="Times" charset="0"/>
              </a:rPr>
              <a:t>/</a:t>
            </a:r>
            <a:endParaRPr lang="en-US" sz="1200" dirty="0">
              <a:latin typeface="Courier New" charset="0"/>
              <a:cs typeface="Times" charset="0"/>
            </a:endParaRPr>
          </a:p>
          <a:p>
            <a:pPr eaLnBrk="1" hangingPunct="1"/>
            <a:r>
              <a:rPr lang="en-US" sz="1200" dirty="0">
                <a:latin typeface="Courier New" charset="0"/>
                <a:cs typeface="Times" charset="0"/>
              </a:rPr>
              <a:t>public class </a:t>
            </a:r>
            <a:r>
              <a:rPr lang="en-US" sz="1200" dirty="0" err="1">
                <a:latin typeface="Courier New" charset="0"/>
                <a:cs typeface="Times" charset="0"/>
              </a:rPr>
              <a:t>TicketMachine</a:t>
            </a:r>
            <a:r>
              <a:rPr lang="en-US" sz="1200" dirty="0">
                <a:latin typeface="Courier New" charset="0"/>
                <a:cs typeface="Times" charset="0"/>
              </a:rPr>
              <a:t> {</a:t>
            </a:r>
          </a:p>
          <a:p>
            <a:pPr eaLnBrk="1" hangingPunct="1"/>
            <a:r>
              <a:rPr lang="en-US" sz="1200" dirty="0">
                <a:latin typeface="Courier New" charset="0"/>
                <a:cs typeface="Times" charset="0"/>
              </a:rPr>
              <a:t>  private </a:t>
            </a:r>
            <a:r>
              <a:rPr lang="en-US" sz="1200" dirty="0" err="1">
                <a:latin typeface="Courier New" charset="0"/>
                <a:cs typeface="Times" charset="0"/>
              </a:rPr>
              <a:t>int</a:t>
            </a:r>
            <a:r>
              <a:rPr lang="en-US" sz="1200" dirty="0">
                <a:latin typeface="Courier New" charset="0"/>
                <a:cs typeface="Times" charset="0"/>
              </a:rPr>
              <a:t> price;	// price of a ticket</a:t>
            </a:r>
          </a:p>
          <a:p>
            <a:pPr eaLnBrk="1" hangingPunct="1"/>
            <a:r>
              <a:rPr lang="en-US" sz="1200" dirty="0">
                <a:latin typeface="Courier New" charset="0"/>
                <a:cs typeface="Times" charset="0"/>
              </a:rPr>
              <a:t>  private </a:t>
            </a:r>
            <a:r>
              <a:rPr lang="en-US" sz="1200" dirty="0" err="1">
                <a:latin typeface="Courier New" charset="0"/>
                <a:cs typeface="Times" charset="0"/>
              </a:rPr>
              <a:t>int</a:t>
            </a:r>
            <a:r>
              <a:rPr lang="en-US" sz="1200" dirty="0">
                <a:latin typeface="Courier New" charset="0"/>
                <a:cs typeface="Times" charset="0"/>
              </a:rPr>
              <a:t> balance;	// amount entered by user</a:t>
            </a:r>
          </a:p>
          <a:p>
            <a:pPr eaLnBrk="1" hangingPunct="1"/>
            <a:r>
              <a:rPr lang="en-US" sz="1200" dirty="0">
                <a:latin typeface="Courier New" charset="0"/>
                <a:cs typeface="Times" charset="0"/>
              </a:rPr>
              <a:t>  private </a:t>
            </a:r>
            <a:r>
              <a:rPr lang="en-US" sz="1200" dirty="0" err="1">
                <a:latin typeface="Courier New" charset="0"/>
                <a:cs typeface="Times" charset="0"/>
              </a:rPr>
              <a:t>int</a:t>
            </a:r>
            <a:r>
              <a:rPr lang="en-US" sz="1200" dirty="0">
                <a:latin typeface="Courier New" charset="0"/>
                <a:cs typeface="Times" charset="0"/>
              </a:rPr>
              <a:t> total;	// total intake for the day</a:t>
            </a:r>
          </a:p>
          <a:p>
            <a:pPr eaLnBrk="1" hangingPunct="1"/>
            <a:r>
              <a:rPr lang="en-US" sz="1200" dirty="0">
                <a:latin typeface="Courier New" charset="0"/>
                <a:cs typeface="Times" charset="0"/>
              </a:rPr>
              <a:t> </a:t>
            </a:r>
          </a:p>
          <a:p>
            <a:r>
              <a:rPr lang="en-US" sz="1200" dirty="0">
                <a:latin typeface="Courier New" charset="0"/>
                <a:cs typeface="Times" charset="0"/>
              </a:rPr>
              <a:t>  /**</a:t>
            </a:r>
          </a:p>
          <a:p>
            <a:r>
              <a:rPr lang="en-US" sz="1200" dirty="0">
                <a:latin typeface="Courier New" charset="0"/>
                <a:cs typeface="Times" charset="0"/>
              </a:rPr>
              <a:t>   * Constructs a ticket machine.</a:t>
            </a:r>
          </a:p>
          <a:p>
            <a:r>
              <a:rPr lang="en-US" sz="1200" dirty="0">
                <a:latin typeface="Courier New" charset="0"/>
                <a:cs typeface="Times" charset="0"/>
              </a:rPr>
              <a:t>   *   @</a:t>
            </a:r>
            <a:r>
              <a:rPr lang="en-US" sz="1200" dirty="0" err="1">
                <a:latin typeface="Courier New" charset="0"/>
                <a:cs typeface="Times" charset="0"/>
              </a:rPr>
              <a:t>param</a:t>
            </a:r>
            <a:r>
              <a:rPr lang="en-US" sz="1200" dirty="0">
                <a:latin typeface="Courier New" charset="0"/>
                <a:cs typeface="Times" charset="0"/>
              </a:rPr>
              <a:t> </a:t>
            </a:r>
            <a:r>
              <a:rPr lang="en-US" sz="1200" dirty="0" err="1">
                <a:latin typeface="Courier New" charset="0"/>
                <a:cs typeface="Times" charset="0"/>
              </a:rPr>
              <a:t>ticketCost</a:t>
            </a:r>
            <a:r>
              <a:rPr lang="en-US" sz="1200" dirty="0">
                <a:latin typeface="Courier New" charset="0"/>
                <a:cs typeface="Times" charset="0"/>
              </a:rPr>
              <a:t> the fixed price of a ticket</a:t>
            </a:r>
          </a:p>
          <a:p>
            <a:r>
              <a:rPr lang="en-US" sz="1200" dirty="0">
                <a:latin typeface="Courier New" charset="0"/>
                <a:cs typeface="Times" charset="0"/>
              </a:rPr>
              <a:t>   */</a:t>
            </a:r>
          </a:p>
          <a:p>
            <a:r>
              <a:rPr lang="en-US" sz="1200" dirty="0">
                <a:latin typeface="Courier New" charset="0"/>
                <a:cs typeface="Times" charset="0"/>
              </a:rPr>
              <a:t>  public </a:t>
            </a:r>
            <a:r>
              <a:rPr lang="en-US" sz="1200" dirty="0" err="1">
                <a:latin typeface="Courier New" charset="0"/>
                <a:cs typeface="Times" charset="0"/>
              </a:rPr>
              <a:t>TicketMachine</a:t>
            </a:r>
            <a:r>
              <a:rPr lang="en-US" sz="1200" dirty="0">
                <a:latin typeface="Courier New" charset="0"/>
                <a:cs typeface="Times" charset="0"/>
              </a:rPr>
              <a:t>(</a:t>
            </a:r>
            <a:r>
              <a:rPr lang="en-US" sz="1200" dirty="0" err="1">
                <a:latin typeface="Courier New" charset="0"/>
                <a:cs typeface="Times" charset="0"/>
              </a:rPr>
              <a:t>int</a:t>
            </a:r>
            <a:r>
              <a:rPr lang="en-US" sz="1200" dirty="0">
                <a:latin typeface="Courier New" charset="0"/>
                <a:cs typeface="Times" charset="0"/>
              </a:rPr>
              <a:t> </a:t>
            </a:r>
            <a:r>
              <a:rPr lang="en-US" sz="1200" dirty="0" err="1">
                <a:latin typeface="Courier New" charset="0"/>
                <a:cs typeface="Times" charset="0"/>
              </a:rPr>
              <a:t>ticketCost</a:t>
            </a:r>
            <a:r>
              <a:rPr lang="en-US" sz="1200" dirty="0">
                <a:latin typeface="Courier New" charset="0"/>
                <a:cs typeface="Times" charset="0"/>
              </a:rPr>
              <a:t>) {</a:t>
            </a:r>
          </a:p>
          <a:p>
            <a:r>
              <a:rPr lang="en-US" sz="1200" dirty="0">
                <a:latin typeface="Courier New" charset="0"/>
                <a:cs typeface="Times" charset="0"/>
              </a:rPr>
              <a:t>    </a:t>
            </a:r>
            <a:r>
              <a:rPr lang="en-US" sz="1200" dirty="0" err="1">
                <a:latin typeface="Courier New" charset="0"/>
                <a:cs typeface="Times" charset="0"/>
              </a:rPr>
              <a:t>this.price</a:t>
            </a:r>
            <a:r>
              <a:rPr lang="en-US" sz="1200" dirty="0">
                <a:latin typeface="Courier New" charset="0"/>
                <a:cs typeface="Times" charset="0"/>
              </a:rPr>
              <a:t> = </a:t>
            </a:r>
            <a:r>
              <a:rPr lang="en-US" sz="1200" dirty="0" err="1">
                <a:latin typeface="Courier New" charset="0"/>
                <a:cs typeface="Times" charset="0"/>
              </a:rPr>
              <a:t>ticketCost</a:t>
            </a:r>
            <a:r>
              <a:rPr lang="en-US" sz="1200" dirty="0">
                <a:latin typeface="Courier New" charset="0"/>
                <a:cs typeface="Times" charset="0"/>
              </a:rPr>
              <a:t>;</a:t>
            </a:r>
          </a:p>
          <a:p>
            <a:r>
              <a:rPr lang="en-US" sz="1200" dirty="0">
                <a:latin typeface="Courier New" charset="0"/>
                <a:cs typeface="Times" charset="0"/>
              </a:rPr>
              <a:t>    </a:t>
            </a:r>
            <a:r>
              <a:rPr lang="en-US" sz="1200" dirty="0" err="1">
                <a:latin typeface="Courier New" charset="0"/>
                <a:cs typeface="Times" charset="0"/>
              </a:rPr>
              <a:t>this.balance</a:t>
            </a:r>
            <a:r>
              <a:rPr lang="en-US" sz="1200" dirty="0">
                <a:latin typeface="Courier New" charset="0"/>
                <a:cs typeface="Times" charset="0"/>
              </a:rPr>
              <a:t> = 0;</a:t>
            </a:r>
          </a:p>
          <a:p>
            <a:r>
              <a:rPr lang="en-US" sz="1200" dirty="0">
                <a:latin typeface="Courier New" charset="0"/>
                <a:cs typeface="Times" charset="0"/>
              </a:rPr>
              <a:t>    </a:t>
            </a:r>
            <a:r>
              <a:rPr lang="en-US" sz="1200" dirty="0" err="1">
                <a:latin typeface="Courier New" charset="0"/>
                <a:cs typeface="Times" charset="0"/>
              </a:rPr>
              <a:t>this.total</a:t>
            </a:r>
            <a:r>
              <a:rPr lang="en-US" sz="1200" dirty="0">
                <a:latin typeface="Courier New" charset="0"/>
                <a:cs typeface="Times" charset="0"/>
              </a:rPr>
              <a:t> = 0;</a:t>
            </a:r>
          </a:p>
          <a:p>
            <a:r>
              <a:rPr lang="en-US" sz="1200" dirty="0">
                <a:latin typeface="Courier New" charset="0"/>
                <a:cs typeface="Times" charset="0"/>
              </a:rPr>
              <a:t>  } </a:t>
            </a:r>
          </a:p>
          <a:p>
            <a:endParaRPr lang="en-US" sz="1200" dirty="0">
              <a:latin typeface="Courier New" charset="0"/>
              <a:cs typeface="Times" charset="0"/>
            </a:endParaRPr>
          </a:p>
          <a:p>
            <a:r>
              <a:rPr lang="en-US" sz="1200" dirty="0">
                <a:latin typeface="Courier New" charset="0"/>
                <a:ea typeface="Times" charset="0"/>
                <a:cs typeface="Times" charset="0"/>
              </a:rPr>
              <a:t> /**</a:t>
            </a:r>
          </a:p>
          <a:p>
            <a:r>
              <a:rPr lang="en-US" sz="1200" dirty="0">
                <a:latin typeface="Courier New" charset="0"/>
                <a:ea typeface="Times" charset="0"/>
                <a:cs typeface="Times" charset="0"/>
              </a:rPr>
              <a:t>   * </a:t>
            </a:r>
            <a:r>
              <a:rPr lang="en-US" sz="1200" dirty="0" err="1">
                <a:latin typeface="Courier New" charset="0"/>
                <a:ea typeface="Times" charset="0"/>
                <a:cs typeface="Times" charset="0"/>
              </a:rPr>
              <a:t>Mutator</a:t>
            </a:r>
            <a:r>
              <a:rPr lang="en-US" sz="1200" dirty="0">
                <a:latin typeface="Courier New" charset="0"/>
                <a:ea typeface="Times" charset="0"/>
                <a:cs typeface="Times" charset="0"/>
              </a:rPr>
              <a:t> method for inserting money to the machine.</a:t>
            </a:r>
          </a:p>
          <a:p>
            <a:r>
              <a:rPr lang="en-US" sz="1200" dirty="0">
                <a:latin typeface="Courier New" charset="0"/>
                <a:ea typeface="Times" charset="0"/>
                <a:cs typeface="Times" charset="0"/>
              </a:rPr>
              <a:t>   *   @</a:t>
            </a:r>
            <a:r>
              <a:rPr lang="en-US" sz="1200" dirty="0" err="1">
                <a:latin typeface="Courier New" charset="0"/>
                <a:ea typeface="Times" charset="0"/>
                <a:cs typeface="Times" charset="0"/>
              </a:rPr>
              <a:t>param</a:t>
            </a:r>
            <a:r>
              <a:rPr lang="en-US" sz="1200" dirty="0">
                <a:latin typeface="Courier New" charset="0"/>
                <a:ea typeface="Times" charset="0"/>
                <a:cs typeface="Times" charset="0"/>
              </a:rPr>
              <a:t> amount the amount of cash (in cents) </a:t>
            </a:r>
          </a:p>
          <a:p>
            <a:r>
              <a:rPr lang="en-US" sz="1200" dirty="0">
                <a:latin typeface="Courier New" charset="0"/>
                <a:ea typeface="Times" charset="0"/>
                <a:cs typeface="Times" charset="0"/>
              </a:rPr>
              <a:t>   *          inserted by the customer</a:t>
            </a:r>
          </a:p>
          <a:p>
            <a:r>
              <a:rPr lang="en-US" sz="1200" dirty="0">
                <a:latin typeface="Courier New" charset="0"/>
                <a:ea typeface="Times" charset="0"/>
                <a:cs typeface="Times" charset="0"/>
              </a:rPr>
              <a:t>   */  </a:t>
            </a:r>
          </a:p>
          <a:p>
            <a:r>
              <a:rPr lang="en-US" sz="1200" dirty="0">
                <a:latin typeface="Courier New" charset="0"/>
                <a:ea typeface="Times" charset="0"/>
                <a:cs typeface="Times" charset="0"/>
              </a:rPr>
              <a:t>  public void </a:t>
            </a:r>
            <a:r>
              <a:rPr lang="en-US" sz="1200" dirty="0" err="1">
                <a:latin typeface="Courier New" charset="0"/>
                <a:ea typeface="Times" charset="0"/>
                <a:cs typeface="Times" charset="0"/>
              </a:rPr>
              <a:t>insertMoney</a:t>
            </a:r>
            <a:r>
              <a:rPr lang="en-US" sz="1200" dirty="0">
                <a:latin typeface="Courier New" charset="0"/>
                <a:ea typeface="Times" charset="0"/>
                <a:cs typeface="Times" charset="0"/>
              </a:rPr>
              <a:t>(</a:t>
            </a:r>
            <a:r>
              <a:rPr lang="en-US" sz="1200" dirty="0" err="1">
                <a:latin typeface="Courier New" charset="0"/>
                <a:ea typeface="Times" charset="0"/>
                <a:cs typeface="Times" charset="0"/>
              </a:rPr>
              <a:t>int</a:t>
            </a:r>
            <a:r>
              <a:rPr lang="en-US" sz="1200" dirty="0">
                <a:latin typeface="Courier New" charset="0"/>
                <a:ea typeface="Times" charset="0"/>
                <a:cs typeface="Times" charset="0"/>
              </a:rPr>
              <a:t> amount)</a:t>
            </a:r>
          </a:p>
          <a:p>
            <a:r>
              <a:rPr lang="en-US" sz="1200" dirty="0">
                <a:latin typeface="Courier New" charset="0"/>
                <a:ea typeface="Times" charset="0"/>
                <a:cs typeface="Times" charset="0"/>
              </a:rPr>
              <a:t>  {</a:t>
            </a:r>
          </a:p>
          <a:p>
            <a:r>
              <a:rPr lang="en-US" sz="1200" dirty="0">
                <a:latin typeface="Courier New" charset="0"/>
                <a:ea typeface="Times" charset="0"/>
                <a:cs typeface="Times" charset="0"/>
              </a:rPr>
              <a:t>    </a:t>
            </a:r>
            <a:r>
              <a:rPr lang="en-US" sz="1200" dirty="0" smtClean="0">
                <a:latin typeface="Courier New" charset="0"/>
                <a:ea typeface="Times" charset="0"/>
                <a:cs typeface="Times" charset="0"/>
              </a:rPr>
              <a:t>if (amount &gt; 0) {</a:t>
            </a:r>
          </a:p>
          <a:p>
            <a:r>
              <a:rPr lang="en-US" sz="1200" dirty="0">
                <a:latin typeface="Courier New" charset="0"/>
                <a:ea typeface="Times" charset="0"/>
                <a:cs typeface="Times" charset="0"/>
              </a:rPr>
              <a:t> </a:t>
            </a:r>
            <a:r>
              <a:rPr lang="en-US" sz="1200" dirty="0" smtClean="0">
                <a:latin typeface="Courier New" charset="0"/>
                <a:ea typeface="Times" charset="0"/>
                <a:cs typeface="Times" charset="0"/>
              </a:rPr>
              <a:t>       </a:t>
            </a:r>
            <a:r>
              <a:rPr lang="en-US" sz="1200" dirty="0" err="1" smtClean="0">
                <a:latin typeface="Courier New" charset="0"/>
                <a:ea typeface="Times" charset="0"/>
                <a:cs typeface="Times" charset="0"/>
              </a:rPr>
              <a:t>this.balance</a:t>
            </a:r>
            <a:r>
              <a:rPr lang="en-US" sz="1200" dirty="0" smtClean="0">
                <a:latin typeface="Courier New" charset="0"/>
                <a:ea typeface="Times" charset="0"/>
                <a:cs typeface="Times" charset="0"/>
              </a:rPr>
              <a:t> </a:t>
            </a:r>
            <a:r>
              <a:rPr lang="en-US" sz="1200" dirty="0">
                <a:latin typeface="Courier New" charset="0"/>
                <a:ea typeface="Times" charset="0"/>
                <a:cs typeface="Times" charset="0"/>
              </a:rPr>
              <a:t>= </a:t>
            </a:r>
            <a:r>
              <a:rPr lang="en-US" sz="1200" dirty="0" err="1">
                <a:latin typeface="Courier New" charset="0"/>
                <a:ea typeface="Times" charset="0"/>
                <a:cs typeface="Times" charset="0"/>
              </a:rPr>
              <a:t>this.balance</a:t>
            </a:r>
            <a:r>
              <a:rPr lang="en-US" sz="1200" dirty="0">
                <a:latin typeface="Courier New" charset="0"/>
                <a:ea typeface="Times" charset="0"/>
                <a:cs typeface="Times" charset="0"/>
              </a:rPr>
              <a:t> + amount</a:t>
            </a:r>
            <a:r>
              <a:rPr lang="en-US" sz="1200" dirty="0" smtClean="0">
                <a:latin typeface="Courier New" charset="0"/>
                <a:ea typeface="Times" charset="0"/>
                <a:cs typeface="Times" charset="0"/>
              </a:rPr>
              <a:t>;</a:t>
            </a:r>
          </a:p>
          <a:p>
            <a:r>
              <a:rPr lang="en-US" sz="1200" dirty="0">
                <a:latin typeface="Courier New" charset="0"/>
                <a:ea typeface="Times" charset="0"/>
                <a:cs typeface="Times" charset="0"/>
              </a:rPr>
              <a:t> </a:t>
            </a:r>
            <a:r>
              <a:rPr lang="en-US" sz="1200" dirty="0" smtClean="0">
                <a:latin typeface="Courier New" charset="0"/>
                <a:ea typeface="Times" charset="0"/>
                <a:cs typeface="Times" charset="0"/>
              </a:rPr>
              <a:t>   }</a:t>
            </a:r>
          </a:p>
          <a:p>
            <a:r>
              <a:rPr lang="en-US" sz="1200" dirty="0">
                <a:latin typeface="Courier New" charset="0"/>
                <a:ea typeface="Times" charset="0"/>
                <a:cs typeface="Times" charset="0"/>
              </a:rPr>
              <a:t> </a:t>
            </a:r>
            <a:r>
              <a:rPr lang="en-US" sz="1200" dirty="0" smtClean="0">
                <a:latin typeface="Courier New" charset="0"/>
                <a:ea typeface="Times" charset="0"/>
                <a:cs typeface="Times" charset="0"/>
              </a:rPr>
              <a:t>   else {</a:t>
            </a:r>
          </a:p>
          <a:p>
            <a:r>
              <a:rPr lang="en-US" sz="1200" dirty="0">
                <a:latin typeface="Courier New" charset="0"/>
                <a:ea typeface="Times" charset="0"/>
                <a:cs typeface="Times" charset="0"/>
              </a:rPr>
              <a:t> </a:t>
            </a:r>
            <a:r>
              <a:rPr lang="en-US" sz="1200" dirty="0" smtClean="0">
                <a:latin typeface="Courier New" charset="0"/>
                <a:ea typeface="Times" charset="0"/>
                <a:cs typeface="Times" charset="0"/>
              </a:rPr>
              <a:t>       </a:t>
            </a:r>
            <a:r>
              <a:rPr lang="en-US" sz="1200" dirty="0" err="1" smtClean="0">
                <a:latin typeface="Courier New" charset="0"/>
                <a:ea typeface="Times" charset="0"/>
                <a:cs typeface="Times" charset="0"/>
              </a:rPr>
              <a:t>System.out.println</a:t>
            </a:r>
            <a:r>
              <a:rPr lang="en-US" sz="1200" dirty="0" smtClean="0">
                <a:latin typeface="Courier New" charset="0"/>
                <a:ea typeface="Times" charset="0"/>
                <a:cs typeface="Times" charset="0"/>
              </a:rPr>
              <a:t>("Must be a positive amount!");</a:t>
            </a:r>
          </a:p>
          <a:p>
            <a:r>
              <a:rPr lang="en-US" sz="1200" dirty="0">
                <a:latin typeface="Courier New" charset="0"/>
                <a:ea typeface="Times" charset="0"/>
                <a:cs typeface="Times" charset="0"/>
              </a:rPr>
              <a:t> </a:t>
            </a:r>
            <a:r>
              <a:rPr lang="en-US" sz="1200" dirty="0" smtClean="0">
                <a:latin typeface="Courier New" charset="0"/>
                <a:ea typeface="Times" charset="0"/>
                <a:cs typeface="Times" charset="0"/>
              </a:rPr>
              <a:t>   }</a:t>
            </a:r>
            <a:endParaRPr lang="en-US" sz="1200" dirty="0">
              <a:latin typeface="Courier New" charset="0"/>
              <a:ea typeface="Times" charset="0"/>
              <a:cs typeface="Times" charset="0"/>
            </a:endParaRPr>
          </a:p>
          <a:p>
            <a:r>
              <a:rPr lang="en-US" sz="1200" dirty="0">
                <a:latin typeface="Courier New" charset="0"/>
                <a:ea typeface="Times" charset="0"/>
                <a:cs typeface="Times" charset="0"/>
              </a:rPr>
              <a:t>  }</a:t>
            </a:r>
            <a:endParaRPr lang="en-US" sz="1200" dirty="0">
              <a:latin typeface="Courier New" charset="0"/>
              <a:cs typeface="Times" charset="0"/>
            </a:endParaRPr>
          </a:p>
          <a:p>
            <a:r>
              <a:rPr lang="en-US" sz="1200" dirty="0">
                <a:latin typeface="Courier New" charset="0"/>
                <a:cs typeface="Times" charset="0"/>
              </a:rPr>
              <a:t>  . . .</a:t>
            </a:r>
          </a:p>
          <a:p>
            <a:pPr eaLnBrk="1" hangingPunct="1"/>
            <a:r>
              <a:rPr lang="en-US" sz="1200" dirty="0">
                <a:latin typeface="Courier New" charset="0"/>
                <a:cs typeface="Times" charset="0"/>
              </a:rPr>
              <a:t>}</a:t>
            </a:r>
            <a:r>
              <a:rPr lang="en-US" sz="1200" dirty="0">
                <a:latin typeface="Courier New" charset="0"/>
                <a:ea typeface="Times" charset="0"/>
                <a:cs typeface="Times" charset="0"/>
              </a:rPr>
              <a:t>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2DFB43E4-3DD6-7647-AD05-BC2CEAEA4C19}" type="slidenum">
              <a:rPr lang="en-US" sz="1400">
                <a:solidFill>
                  <a:srgbClr val="FF0033"/>
                </a:solidFill>
              </a:rPr>
              <a:pPr/>
              <a:t>17</a:t>
            </a:fld>
            <a:endParaRPr lang="en-US" sz="1400">
              <a:solidFill>
                <a:srgbClr val="FF0033"/>
              </a:solidFill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9067800" cy="990600"/>
          </a:xfrm>
        </p:spPr>
        <p:txBody>
          <a:bodyPr/>
          <a:lstStyle/>
          <a:p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TicketMachine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/>
            </a:r>
            <a:b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methods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2971800" cy="4343400"/>
          </a:xfrm>
        </p:spPr>
        <p:txBody>
          <a:bodyPr/>
          <a:lstStyle/>
          <a:p>
            <a:pPr marL="0" indent="0"/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getPrice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: </a:t>
            </a:r>
          </a:p>
          <a:p>
            <a:pPr marL="285750" lvl="1" indent="-171450"/>
            <a:r>
              <a:rPr lang="en-US" i="1" dirty="0" err="1">
                <a:latin typeface="Arial Narrow" charset="0"/>
                <a:ea typeface="ＭＳ Ｐゴシック" charset="0"/>
              </a:rPr>
              <a:t>accessor</a:t>
            </a:r>
            <a:r>
              <a:rPr lang="en-US" dirty="0">
                <a:latin typeface="Arial Narrow" charset="0"/>
                <a:ea typeface="ＭＳ Ｐゴシック" charset="0"/>
              </a:rPr>
              <a:t> method that returns the ticket </a:t>
            </a:r>
            <a:r>
              <a:rPr lang="en-US" dirty="0" smtClean="0">
                <a:latin typeface="Arial Narrow" charset="0"/>
                <a:ea typeface="ＭＳ Ｐゴシック" charset="0"/>
              </a:rPr>
              <a:t>price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getBalance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:</a:t>
            </a:r>
          </a:p>
          <a:p>
            <a:pPr marL="285750" lvl="1" indent="-171450"/>
            <a:r>
              <a:rPr lang="en-US" i="1" dirty="0" err="1">
                <a:latin typeface="Arial Narrow" charset="0"/>
                <a:ea typeface="ＭＳ Ｐゴシック" charset="0"/>
              </a:rPr>
              <a:t>accessor</a:t>
            </a:r>
            <a:r>
              <a:rPr lang="en-US" i="1" dirty="0">
                <a:latin typeface="Arial Narrow" charset="0"/>
                <a:ea typeface="ＭＳ Ｐゴシック" charset="0"/>
              </a:rPr>
              <a:t> </a:t>
            </a:r>
            <a:r>
              <a:rPr lang="en-US" dirty="0">
                <a:latin typeface="Arial Narrow" charset="0"/>
                <a:ea typeface="ＭＳ Ｐゴシック" charset="0"/>
              </a:rPr>
              <a:t>method that returns the </a:t>
            </a:r>
            <a:r>
              <a:rPr lang="en-US" dirty="0" smtClean="0">
                <a:latin typeface="Arial Narrow" charset="0"/>
                <a:ea typeface="ＭＳ Ｐゴシック" charset="0"/>
              </a:rPr>
              <a:t>balance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 dirty="0" err="1" smtClean="0">
                <a:latin typeface="Arial Narrow" charset="0"/>
                <a:ea typeface="ＭＳ Ｐゴシック" charset="0"/>
                <a:cs typeface="ＭＳ Ｐゴシック" charset="0"/>
              </a:rPr>
              <a:t>getTotal</a:t>
            </a: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: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285750" lvl="1" indent="-171450"/>
            <a:r>
              <a:rPr lang="en-US" i="1" dirty="0" err="1">
                <a:latin typeface="Arial Narrow" charset="0"/>
                <a:ea typeface="ＭＳ Ｐゴシック" charset="0"/>
              </a:rPr>
              <a:t>accessor</a:t>
            </a:r>
            <a:r>
              <a:rPr lang="en-US" i="1" dirty="0">
                <a:latin typeface="Arial Narrow" charset="0"/>
                <a:ea typeface="ＭＳ Ｐゴシック" charset="0"/>
              </a:rPr>
              <a:t> </a:t>
            </a:r>
            <a:r>
              <a:rPr lang="en-US" dirty="0">
                <a:latin typeface="Arial Narrow" charset="0"/>
                <a:ea typeface="ＭＳ Ｐゴシック" charset="0"/>
              </a:rPr>
              <a:t>method that returns the </a:t>
            </a:r>
            <a:r>
              <a:rPr lang="en-US" dirty="0" smtClean="0">
                <a:latin typeface="Arial Narrow" charset="0"/>
                <a:ea typeface="ＭＳ Ｐゴシック" charset="0"/>
              </a:rPr>
              <a:t>total</a:t>
            </a:r>
            <a:endParaRPr lang="en-US" dirty="0" smtClean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 dirty="0" err="1" smtClean="0">
                <a:latin typeface="Arial Narrow" charset="0"/>
                <a:ea typeface="ＭＳ Ｐゴシック" charset="0"/>
                <a:cs typeface="ＭＳ Ｐゴシック" charset="0"/>
              </a:rPr>
              <a:t>printTicket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:</a:t>
            </a:r>
          </a:p>
          <a:p>
            <a:pPr marL="285750" lvl="1" indent="-171450"/>
            <a:r>
              <a:rPr lang="en-US" dirty="0">
                <a:latin typeface="Arial Narrow" charset="0"/>
                <a:ea typeface="ＭＳ Ｐゴシック" charset="0"/>
              </a:rPr>
              <a:t>simulates the printing of a ticket </a:t>
            </a:r>
            <a:r>
              <a:rPr lang="en-US" dirty="0" smtClean="0">
                <a:latin typeface="Arial Narrow" charset="0"/>
                <a:ea typeface="ＭＳ Ｐゴシック" charset="0"/>
              </a:rPr>
              <a:t>(or displays warning if not enough entered)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3352800" y="152400"/>
            <a:ext cx="6019800" cy="70419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/**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* </a:t>
            </a:r>
            <a:r>
              <a:rPr lang="en-US" sz="1200" dirty="0" err="1">
                <a:latin typeface="Courier New" charset="0"/>
              </a:rPr>
              <a:t>Accessor</a:t>
            </a:r>
            <a:r>
              <a:rPr lang="en-US" sz="1200" dirty="0">
                <a:latin typeface="Courier New" charset="0"/>
              </a:rPr>
              <a:t> method for the ticket price.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*   @return the fixed price (in cents) for a ticket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*/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public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getPrice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 return </a:t>
            </a:r>
            <a:r>
              <a:rPr lang="en-US" sz="1200" dirty="0" err="1">
                <a:latin typeface="Courier New" charset="0"/>
              </a:rPr>
              <a:t>this.price</a:t>
            </a:r>
            <a:r>
              <a:rPr lang="en-US" sz="1200" dirty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/**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* </a:t>
            </a:r>
            <a:r>
              <a:rPr lang="en-US" sz="1200" dirty="0" err="1">
                <a:latin typeface="Courier New" charset="0"/>
              </a:rPr>
              <a:t>Accessor</a:t>
            </a:r>
            <a:r>
              <a:rPr lang="en-US" sz="1200" dirty="0">
                <a:latin typeface="Courier New" charset="0"/>
              </a:rPr>
              <a:t> method for the amount inserted.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*   @return the amount inserted so far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*/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public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getBalance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 return </a:t>
            </a:r>
            <a:r>
              <a:rPr lang="en-US" sz="1200" dirty="0" err="1">
                <a:latin typeface="Courier New" charset="0"/>
              </a:rPr>
              <a:t>this.balance</a:t>
            </a:r>
            <a:r>
              <a:rPr lang="en-US" sz="1200" dirty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endParaRPr lang="en-US" sz="1200" dirty="0" smtClean="0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/**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* </a:t>
            </a:r>
            <a:r>
              <a:rPr lang="en-US" sz="1200" dirty="0" err="1">
                <a:latin typeface="Courier New" charset="0"/>
              </a:rPr>
              <a:t>Accessor</a:t>
            </a:r>
            <a:r>
              <a:rPr lang="en-US" sz="1200" dirty="0">
                <a:latin typeface="Courier New" charset="0"/>
              </a:rPr>
              <a:t> method for the </a:t>
            </a:r>
            <a:r>
              <a:rPr lang="en-US" sz="1200" dirty="0" smtClean="0">
                <a:latin typeface="Courier New" charset="0"/>
              </a:rPr>
              <a:t>total amount.</a:t>
            </a:r>
            <a:endParaRPr lang="en-US" sz="1200" dirty="0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*   @return the </a:t>
            </a:r>
            <a:r>
              <a:rPr lang="en-US" sz="1200" dirty="0" smtClean="0">
                <a:latin typeface="Courier New" charset="0"/>
              </a:rPr>
              <a:t>total amount </a:t>
            </a:r>
            <a:r>
              <a:rPr lang="en-US" sz="1200" dirty="0">
                <a:latin typeface="Courier New" charset="0"/>
              </a:rPr>
              <a:t>inserted so far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*/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public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 smtClean="0">
                <a:latin typeface="Courier New" charset="0"/>
              </a:rPr>
              <a:t>getTotal</a:t>
            </a:r>
            <a:r>
              <a:rPr lang="en-US" sz="1200" dirty="0" smtClean="0">
                <a:latin typeface="Courier New" charset="0"/>
              </a:rPr>
              <a:t>(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 return </a:t>
            </a:r>
            <a:r>
              <a:rPr lang="en-US" sz="1200" dirty="0" err="1" smtClean="0">
                <a:latin typeface="Courier New" charset="0"/>
              </a:rPr>
              <a:t>this.total</a:t>
            </a:r>
            <a:r>
              <a:rPr lang="en-US" sz="1200" dirty="0" smtClean="0">
                <a:latin typeface="Courier New" charset="0"/>
              </a:rPr>
              <a:t>;</a:t>
            </a:r>
            <a:endParaRPr lang="en-US" sz="1200" dirty="0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/**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* Simulates the printing of a ticket.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*   Note: this naive method assumes that the user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*   has entered the correct amount.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*/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</a:t>
            </a:r>
            <a:r>
              <a:rPr lang="en-US" sz="1200" dirty="0" smtClean="0">
                <a:latin typeface="Courier New" charset="0"/>
              </a:rPr>
              <a:t> public </a:t>
            </a:r>
            <a:r>
              <a:rPr lang="en-US" sz="1200" dirty="0">
                <a:latin typeface="Courier New" charset="0"/>
              </a:rPr>
              <a:t>void </a:t>
            </a:r>
            <a:r>
              <a:rPr lang="en-US" sz="1200" dirty="0" err="1">
                <a:latin typeface="Courier New" charset="0"/>
              </a:rPr>
              <a:t>printTicket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smtClean="0">
                <a:latin typeface="Courier New" charset="0"/>
              </a:rPr>
              <a:t>if 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this.balance</a:t>
            </a:r>
            <a:r>
              <a:rPr lang="en-US" sz="1200" dirty="0">
                <a:latin typeface="Courier New" charset="0"/>
              </a:rPr>
              <a:t> &gt;= </a:t>
            </a:r>
            <a:r>
              <a:rPr lang="en-US" sz="1200" dirty="0" err="1">
                <a:latin typeface="Courier New" charset="0"/>
              </a:rPr>
              <a:t>this.price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  </a:t>
            </a:r>
            <a:r>
              <a:rPr lang="en-US" sz="1200" dirty="0" smtClean="0">
                <a:latin typeface="Courier New" charset="0"/>
              </a:rPr>
              <a:t> </a:t>
            </a:r>
            <a:r>
              <a:rPr lang="en-US" sz="1200" dirty="0" err="1" smtClean="0">
                <a:latin typeface="Courier New" charset="0"/>
              </a:rPr>
              <a:t>System.out.println</a:t>
            </a:r>
            <a:r>
              <a:rPr lang="en-US" sz="1200" dirty="0">
                <a:latin typeface="Courier New" charset="0"/>
              </a:rPr>
              <a:t>("##################");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err="1">
                <a:latin typeface="Courier New" charset="0"/>
              </a:rPr>
              <a:t>System.out.println</a:t>
            </a:r>
            <a:r>
              <a:rPr lang="en-US" sz="1200" dirty="0">
                <a:latin typeface="Courier New" charset="0"/>
              </a:rPr>
              <a:t>("# The </a:t>
            </a:r>
            <a:r>
              <a:rPr lang="en-US" sz="1200" dirty="0" err="1">
                <a:latin typeface="Courier New" charset="0"/>
              </a:rPr>
              <a:t>BlueJ</a:t>
            </a:r>
            <a:r>
              <a:rPr lang="en-US" sz="1200" dirty="0">
                <a:latin typeface="Courier New" charset="0"/>
              </a:rPr>
              <a:t> Line");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err="1">
                <a:latin typeface="Courier New" charset="0"/>
              </a:rPr>
              <a:t>System.out.println</a:t>
            </a:r>
            <a:r>
              <a:rPr lang="en-US" sz="1200" dirty="0">
                <a:latin typeface="Courier New" charset="0"/>
              </a:rPr>
              <a:t>("# Ticket");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err="1">
                <a:latin typeface="Courier New" charset="0"/>
              </a:rPr>
              <a:t>System.out.println</a:t>
            </a:r>
            <a:r>
              <a:rPr lang="en-US" sz="1200" dirty="0">
                <a:latin typeface="Courier New" charset="0"/>
              </a:rPr>
              <a:t>("# " + </a:t>
            </a:r>
            <a:r>
              <a:rPr lang="en-US" sz="1200" dirty="0" err="1">
                <a:latin typeface="Courier New" charset="0"/>
              </a:rPr>
              <a:t>this.price</a:t>
            </a:r>
            <a:r>
              <a:rPr lang="en-US" sz="1200" dirty="0">
                <a:latin typeface="Courier New" charset="0"/>
              </a:rPr>
              <a:t> + " cents.");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err="1">
                <a:latin typeface="Courier New" charset="0"/>
              </a:rPr>
              <a:t>System.out.println</a:t>
            </a:r>
            <a:r>
              <a:rPr lang="en-US" sz="1200" dirty="0">
                <a:latin typeface="Courier New" charset="0"/>
              </a:rPr>
              <a:t>("##################");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err="1">
                <a:latin typeface="Courier New" charset="0"/>
              </a:rPr>
              <a:t>System.out.println</a:t>
            </a:r>
            <a:r>
              <a:rPr lang="en-US" sz="1200" dirty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200" dirty="0" smtClean="0">
                <a:latin typeface="Courier New" charset="0"/>
              </a:rPr>
              <a:t>      </a:t>
            </a:r>
            <a:r>
              <a:rPr lang="en-US" sz="1200" dirty="0" err="1" smtClean="0">
                <a:latin typeface="Courier New" charset="0"/>
              </a:rPr>
              <a:t>this.total</a:t>
            </a:r>
            <a:r>
              <a:rPr lang="en-US" sz="1200" dirty="0" smtClean="0">
                <a:latin typeface="Courier New" charset="0"/>
              </a:rPr>
              <a:t> = </a:t>
            </a:r>
            <a:r>
              <a:rPr lang="en-US" sz="1200" dirty="0" err="1" smtClean="0">
                <a:latin typeface="Courier New" charset="0"/>
              </a:rPr>
              <a:t>this.total</a:t>
            </a:r>
            <a:r>
              <a:rPr lang="en-US" sz="1200" dirty="0" smtClean="0">
                <a:latin typeface="Courier New" charset="0"/>
              </a:rPr>
              <a:t> + </a:t>
            </a:r>
            <a:r>
              <a:rPr lang="en-US" sz="1200" dirty="0" err="1" smtClean="0">
                <a:latin typeface="Courier New" charset="0"/>
              </a:rPr>
              <a:t>this.price</a:t>
            </a:r>
            <a:r>
              <a:rPr lang="en-US" sz="1200" dirty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err="1">
                <a:latin typeface="Courier New" charset="0"/>
              </a:rPr>
              <a:t>this.balance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smtClean="0">
                <a:latin typeface="Courier New" charset="0"/>
              </a:rPr>
              <a:t>= </a:t>
            </a:r>
            <a:r>
              <a:rPr lang="en-US" sz="1200" dirty="0" err="1" smtClean="0">
                <a:latin typeface="Courier New" charset="0"/>
              </a:rPr>
              <a:t>this.balance</a:t>
            </a:r>
            <a:r>
              <a:rPr lang="en-US" sz="1200" dirty="0" smtClean="0">
                <a:latin typeface="Courier New" charset="0"/>
              </a:rPr>
              <a:t> - </a:t>
            </a:r>
            <a:r>
              <a:rPr lang="en-US" sz="1200" dirty="0" err="1" smtClean="0">
                <a:latin typeface="Courier New" charset="0"/>
              </a:rPr>
              <a:t>this.price</a:t>
            </a:r>
            <a:r>
              <a:rPr lang="en-US" sz="1200" dirty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 else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err="1">
                <a:latin typeface="Courier New" charset="0"/>
              </a:rPr>
              <a:t>System.out.println</a:t>
            </a:r>
            <a:r>
              <a:rPr lang="en-US" sz="1200" dirty="0">
                <a:latin typeface="Courier New" charset="0"/>
              </a:rPr>
              <a:t>("You must enter at least: " +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                   </a:t>
            </a:r>
            <a:r>
              <a:rPr lang="en-US" sz="1200" dirty="0" smtClean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this.price</a:t>
            </a:r>
            <a:r>
              <a:rPr lang="en-US" sz="1200" dirty="0">
                <a:latin typeface="Courier New" charset="0"/>
              </a:rPr>
              <a:t> – </a:t>
            </a:r>
            <a:r>
              <a:rPr lang="en-US" sz="1200" dirty="0" err="1">
                <a:latin typeface="Courier New" charset="0"/>
              </a:rPr>
              <a:t>this.balance</a:t>
            </a:r>
            <a:r>
              <a:rPr lang="en-US" sz="1200" dirty="0">
                <a:latin typeface="Courier New" charset="0"/>
              </a:rPr>
              <a:t>) + " cents.");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  }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</a:rPr>
              <a:t>}</a:t>
            </a:r>
            <a:endParaRPr lang="en-US" sz="1200" dirty="0" smtClean="0"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44597208-FCA8-DE49-A2FC-BCC1ED18D950}" type="slidenum">
              <a:rPr lang="en-US" sz="1400">
                <a:solidFill>
                  <a:srgbClr val="FF0033"/>
                </a:solidFill>
              </a:rPr>
              <a:pPr/>
              <a:t>18</a:t>
            </a:fld>
            <a:endParaRPr lang="en-US" sz="1400">
              <a:solidFill>
                <a:srgbClr val="FF0033"/>
              </a:solidFill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Shorthand assignments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524000"/>
          </a:xfrm>
        </p:spPr>
        <p:txBody>
          <a:bodyPr/>
          <a:lstStyle/>
          <a:p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recall: the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right-hand side of an assignment can be 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 value (</a:t>
            </a:r>
            <a:r>
              <a:rPr lang="en-US" sz="1600" dirty="0">
                <a:latin typeface="Courier New" charset="0"/>
                <a:ea typeface="ＭＳ Ｐゴシック" charset="0"/>
              </a:rPr>
              <a:t>String</a:t>
            </a:r>
            <a:r>
              <a:rPr lang="en-US" dirty="0">
                <a:latin typeface="Arial Narrow" charset="0"/>
                <a:ea typeface="ＭＳ Ｐゴシック" charset="0"/>
              </a:rPr>
              <a:t>, </a:t>
            </a:r>
            <a:r>
              <a:rPr lang="en-US" sz="1600" dirty="0" err="1">
                <a:latin typeface="Courier New" charset="0"/>
                <a:ea typeface="ＭＳ Ｐゴシック" charset="0"/>
              </a:rPr>
              <a:t>int</a:t>
            </a:r>
            <a:r>
              <a:rPr lang="en-US" dirty="0">
                <a:latin typeface="Arial Narrow" charset="0"/>
                <a:ea typeface="ＭＳ Ｐゴシック" charset="0"/>
              </a:rPr>
              <a:t>, </a:t>
            </a:r>
            <a:r>
              <a:rPr lang="en-US" sz="1600" dirty="0">
                <a:latin typeface="Courier New" charset="0"/>
                <a:ea typeface="ＭＳ Ｐゴシック" charset="0"/>
              </a:rPr>
              <a:t>double</a:t>
            </a:r>
            <a:r>
              <a:rPr lang="en-US" dirty="0">
                <a:latin typeface="Arial Narrow" charset="0"/>
                <a:ea typeface="ＭＳ Ｐゴシック" charset="0"/>
              </a:rPr>
              <a:t>, …)	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this.balance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= 0;	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variable (parameter or field name)	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this.price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cost;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an expression using (+, -, *, /)		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this.balance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this.balance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+ amount;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2819400"/>
            <a:ext cx="8915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tabLst>
                <a:tab pos="1892300" algn="l"/>
                <a:tab pos="3771900" algn="l"/>
                <a:tab pos="5257800" algn="l"/>
              </a:tabLst>
              <a:defRPr/>
            </a:pPr>
            <a:r>
              <a:rPr lang="en-US" kern="0" dirty="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rPr>
              <a:t>updating an existing value is a fairly common task, so </a:t>
            </a:r>
            <a:r>
              <a:rPr lang="en-US" i="1" kern="0" dirty="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rPr>
              <a:t>arithmetic assignments</a:t>
            </a:r>
            <a:r>
              <a:rPr lang="en-US" kern="0" dirty="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rPr>
              <a:t> exist as shorthand notations:</a:t>
            </a: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pitchFamily="-84" charset="2"/>
              <a:buNone/>
              <a:tabLst>
                <a:tab pos="1892300" algn="l"/>
                <a:tab pos="3771900" algn="l"/>
                <a:tab pos="5257800" algn="l"/>
              </a:tabLst>
              <a:defRPr/>
            </a:pP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	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x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 += 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y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;</a:t>
            </a:r>
            <a:r>
              <a:rPr lang="en-US" sz="2000" kern="0" dirty="0">
                <a:latin typeface="+mn-lt"/>
                <a:ea typeface="ＭＳ Ｐゴシック" pitchFamily="-84" charset="-128"/>
                <a:cs typeface="+mn-cs"/>
              </a:rPr>
              <a:t>	is equivalent to 	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x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 = 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x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 + 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y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;</a:t>
            </a: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pitchFamily="-84" charset="2"/>
              <a:buNone/>
              <a:tabLst>
                <a:tab pos="1892300" algn="l"/>
                <a:tab pos="3771900" algn="l"/>
                <a:tab pos="5257800" algn="l"/>
              </a:tabLst>
              <a:defRPr/>
            </a:pP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	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x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 -= 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y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;</a:t>
            </a:r>
            <a:r>
              <a:rPr lang="en-US" sz="2000" kern="0" dirty="0">
                <a:latin typeface="+mn-lt"/>
                <a:ea typeface="ＭＳ Ｐゴシック" pitchFamily="-84" charset="-128"/>
                <a:cs typeface="+mn-cs"/>
              </a:rPr>
              <a:t>	is equivalent to 	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x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 = 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x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 – 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y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;</a:t>
            </a: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pitchFamily="-84" charset="2"/>
              <a:buNone/>
              <a:tabLst>
                <a:tab pos="1892300" algn="l"/>
                <a:tab pos="3771900" algn="l"/>
                <a:tab pos="5257800" algn="l"/>
              </a:tabLst>
              <a:defRPr/>
            </a:pP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	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x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 *= 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y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;</a:t>
            </a:r>
            <a:r>
              <a:rPr lang="en-US" sz="2000" kern="0" dirty="0">
                <a:latin typeface="+mn-lt"/>
                <a:ea typeface="ＭＳ Ｐゴシック" pitchFamily="-84" charset="-128"/>
                <a:cs typeface="+mn-cs"/>
              </a:rPr>
              <a:t>	is equivalent to 	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x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 = 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x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 * 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y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;</a:t>
            </a: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pitchFamily="-84" charset="2"/>
              <a:buNone/>
              <a:tabLst>
                <a:tab pos="1892300" algn="l"/>
                <a:tab pos="3771900" algn="l"/>
                <a:tab pos="5257800" algn="l"/>
              </a:tabLst>
              <a:defRPr/>
            </a:pP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	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x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 /= 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y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;</a:t>
            </a:r>
            <a:r>
              <a:rPr lang="en-US" sz="2000" kern="0" dirty="0">
                <a:latin typeface="+mn-lt"/>
                <a:ea typeface="ＭＳ Ｐゴシック" pitchFamily="-84" charset="-128"/>
                <a:cs typeface="+mn-cs"/>
              </a:rPr>
              <a:t>	is equivalent to 	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x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 = 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x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 / 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y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;</a:t>
            </a: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pitchFamily="-84" charset="2"/>
              <a:buNone/>
              <a:tabLst>
                <a:tab pos="1892300" algn="l"/>
                <a:tab pos="3771900" algn="l"/>
                <a:tab pos="5257800" algn="l"/>
              </a:tabLst>
              <a:defRPr/>
            </a:pPr>
            <a:endParaRPr lang="en-US" sz="800" kern="0" dirty="0">
              <a:solidFill>
                <a:srgbClr val="FF0033"/>
              </a:solidFill>
              <a:latin typeface="Courier New" pitchFamily="-84" charset="0"/>
              <a:ea typeface="ＭＳ Ｐゴシック" pitchFamily="-84" charset="-128"/>
              <a:cs typeface="+mn-cs"/>
            </a:endParaRP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pitchFamily="-84" charset="2"/>
              <a:buNone/>
              <a:tabLst>
                <a:tab pos="1892300" algn="l"/>
                <a:tab pos="3771900" algn="l"/>
                <a:tab pos="5257800" algn="l"/>
              </a:tabLst>
              <a:defRPr/>
            </a:pP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	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x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++;</a:t>
            </a:r>
            <a:r>
              <a:rPr lang="en-US" sz="2000" kern="0" dirty="0">
                <a:latin typeface="+mn-lt"/>
                <a:ea typeface="ＭＳ Ｐゴシック" pitchFamily="-84" charset="-128"/>
                <a:cs typeface="+mn-cs"/>
              </a:rPr>
              <a:t>	is equivalent to 	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x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 = 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x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 + 1;	 </a:t>
            </a:r>
            <a:r>
              <a:rPr lang="en-US" sz="2000" kern="0" dirty="0">
                <a:latin typeface="+mn-lt"/>
                <a:ea typeface="ＭＳ Ｐゴシック" pitchFamily="-84" charset="-128"/>
                <a:cs typeface="+mn-cs"/>
              </a:rPr>
              <a:t>is equivalent to 	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x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 += 1;</a:t>
            </a: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pitchFamily="-84" charset="2"/>
              <a:buNone/>
              <a:tabLst>
                <a:tab pos="1892300" algn="l"/>
                <a:tab pos="3771900" algn="l"/>
                <a:tab pos="5257800" algn="l"/>
              </a:tabLst>
              <a:defRPr/>
            </a:pP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	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x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--;</a:t>
            </a:r>
            <a:r>
              <a:rPr lang="en-US" sz="2000" kern="0" dirty="0">
                <a:latin typeface="+mn-lt"/>
                <a:ea typeface="ＭＳ Ｐゴシック" pitchFamily="-84" charset="-128"/>
                <a:cs typeface="+mn-cs"/>
              </a:rPr>
              <a:t>	is equivalent to 	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x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 = 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x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 - 1;	 </a:t>
            </a:r>
            <a:r>
              <a:rPr lang="en-US" sz="2000" kern="0" dirty="0">
                <a:latin typeface="+mn-lt"/>
                <a:ea typeface="ＭＳ Ｐゴシック" pitchFamily="-84" charset="-128"/>
                <a:cs typeface="+mn-cs"/>
              </a:rPr>
              <a:t>is equivalent to 	</a:t>
            </a:r>
            <a:r>
              <a:rPr lang="en-US" sz="1400" kern="0" dirty="0" err="1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x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  <a:cs typeface="+mn-cs"/>
              </a:rPr>
              <a:t> -= 1;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85800" y="5562600"/>
            <a:ext cx="8702675" cy="135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tabLst>
                <a:tab pos="1892300" algn="l"/>
                <a:tab pos="3771900" algn="l"/>
                <a:tab pos="5257800" algn="l"/>
              </a:tabLst>
            </a:pPr>
            <a:r>
              <a:rPr lang="en-US" dirty="0" smtClean="0">
                <a:solidFill>
                  <a:schemeClr val="accent2"/>
                </a:solidFill>
              </a:rPr>
              <a:t>+= works for Strings as well</a:t>
            </a:r>
          </a:p>
          <a:p>
            <a:pPr marL="342900" lvl="1" indent="-342900">
              <a:lnSpc>
                <a:spcPct val="90000"/>
              </a:lnSpc>
              <a:spcBef>
                <a:spcPct val="20000"/>
              </a:spcBef>
              <a:tabLst>
                <a:tab pos="749300" algn="l"/>
                <a:tab pos="1892300" algn="l"/>
                <a:tab pos="3771900" algn="l"/>
                <a:tab pos="5257800" algn="l"/>
              </a:tabLst>
            </a:pPr>
            <a:r>
              <a:rPr lang="en-US" sz="1400" kern="0" dirty="0" smtClean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</a:rPr>
              <a:t>		</a:t>
            </a:r>
            <a:r>
              <a:rPr lang="en-US" sz="1400" kern="0" dirty="0" err="1" smtClean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</a:rPr>
              <a:t>str</a:t>
            </a:r>
            <a:r>
              <a:rPr lang="en-US" sz="1400" kern="0" dirty="0" smtClean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</a:rPr>
              <a:t> </a:t>
            </a:r>
            <a:r>
              <a:rPr lang="en-US" sz="1400" kern="0" dirty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</a:rPr>
              <a:t>+= </a:t>
            </a:r>
            <a:r>
              <a:rPr lang="en-US" sz="1400" kern="0" dirty="0" smtClean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</a:rPr>
              <a:t>"!";</a:t>
            </a:r>
            <a:r>
              <a:rPr lang="en-US" sz="2000" kern="0" dirty="0">
                <a:ea typeface="ＭＳ Ｐゴシック" pitchFamily="-84" charset="-128"/>
              </a:rPr>
              <a:t> </a:t>
            </a:r>
            <a:r>
              <a:rPr lang="en-US" sz="2000" kern="0" dirty="0" smtClean="0">
                <a:ea typeface="ＭＳ Ｐゴシック" pitchFamily="-84" charset="-128"/>
              </a:rPr>
              <a:t>  is </a:t>
            </a:r>
            <a:r>
              <a:rPr lang="en-US" sz="2000" kern="0" dirty="0">
                <a:ea typeface="ＭＳ Ｐゴシック" pitchFamily="-84" charset="-128"/>
              </a:rPr>
              <a:t>equivalent to 	</a:t>
            </a:r>
            <a:r>
              <a:rPr lang="en-US" sz="1400" kern="0" dirty="0" err="1" smtClean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</a:rPr>
              <a:t>str</a:t>
            </a:r>
            <a:r>
              <a:rPr lang="en-US" sz="1400" kern="0" dirty="0" smtClean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</a:rPr>
              <a:t> = </a:t>
            </a:r>
            <a:r>
              <a:rPr lang="en-US" sz="1400" kern="0" dirty="0" err="1" smtClean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</a:rPr>
              <a:t>str</a:t>
            </a:r>
            <a:r>
              <a:rPr lang="en-US" sz="1400" kern="0" dirty="0" smtClean="0">
                <a:solidFill>
                  <a:srgbClr val="FF0033"/>
                </a:solidFill>
                <a:latin typeface="Courier New" pitchFamily="-84" charset="0"/>
                <a:ea typeface="ＭＳ Ｐゴシック" pitchFamily="-84" charset="-128"/>
              </a:rPr>
              <a:t> + "!";</a:t>
            </a:r>
            <a:endParaRPr lang="en-US" sz="1400" kern="0" dirty="0">
              <a:solidFill>
                <a:srgbClr val="FF0033"/>
              </a:solidFill>
              <a:latin typeface="Courier New" pitchFamily="-84" charset="0"/>
              <a:ea typeface="ＭＳ Ｐゴシック" pitchFamily="-84" charset="-128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tabLst>
                <a:tab pos="1892300" algn="l"/>
                <a:tab pos="3771900" algn="l"/>
                <a:tab pos="5257800" algn="l"/>
              </a:tabLst>
            </a:pPr>
            <a:endParaRPr lang="en-US" dirty="0">
              <a:solidFill>
                <a:schemeClr val="accent2"/>
              </a:solidFill>
            </a:endParaRP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None/>
              <a:tabLst>
                <a:tab pos="1892300" algn="l"/>
                <a:tab pos="3771900" algn="l"/>
                <a:tab pos="5257800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	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1892300" algn="l"/>
                <a:tab pos="3771900" algn="l"/>
                <a:tab pos="5257800" algn="l"/>
              </a:tabLst>
            </a:pPr>
            <a:endParaRPr lang="en-US" sz="1400" dirty="0">
              <a:solidFill>
                <a:srgbClr val="FF0033"/>
              </a:solidFill>
              <a:latin typeface="Courier New" charset="0"/>
            </a:endParaRP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1892300" algn="l"/>
                <a:tab pos="3771900" algn="l"/>
                <a:tab pos="5257800" algn="l"/>
              </a:tabLst>
            </a:pPr>
            <a:endParaRPr lang="en-US" sz="1400" dirty="0">
              <a:solidFill>
                <a:srgbClr val="FF0033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D2552690-17F3-EC46-8143-7EC92BFD4BCB}" type="slidenum">
              <a:rPr lang="en-US" sz="1400">
                <a:solidFill>
                  <a:srgbClr val="FF0033"/>
                </a:solidFill>
              </a:rPr>
              <a:pPr/>
              <a:t>19</a:t>
            </a:fld>
            <a:endParaRPr lang="en-US" sz="1400">
              <a:solidFill>
                <a:srgbClr val="FF0033"/>
              </a:solidFill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More on parameters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828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recall that a parameter is a value that is passed in to a method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 parameter is a variable (it refers to a piece of memory where the value is stored)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 parameter "belongs to" its method – only exists while that method executes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using BlueJ, a parameter value can be entered by the user – that value is assigned to the parameter variable and subsequently used within the method</a:t>
            </a:r>
          </a:p>
        </p:txBody>
      </p:sp>
      <p:pic>
        <p:nvPicPr>
          <p:cNvPr id="29701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895600"/>
            <a:ext cx="4392613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2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962400"/>
            <a:ext cx="36988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AF95314C-A57B-CB43-8055-21D0807677DA}" type="slidenum">
              <a:rPr lang="en-US" sz="1400">
                <a:solidFill>
                  <a:srgbClr val="FF0033"/>
                </a:solidFill>
              </a:rPr>
              <a:pPr/>
              <a:t>2</a:t>
            </a:fld>
            <a:endParaRPr lang="en-US" sz="1400">
              <a:solidFill>
                <a:srgbClr val="FF0033"/>
              </a:solidFill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Looking inside classes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828800"/>
          </a:xfrm>
        </p:spPr>
        <p:txBody>
          <a:bodyPr/>
          <a:lstStyle/>
          <a:p>
            <a:pPr>
              <a:spcBef>
                <a:spcPct val="5000"/>
              </a:spcBef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recall that classes define the properties and behaviors of its objects</a:t>
            </a:r>
          </a:p>
          <a:p>
            <a:pPr>
              <a:spcBef>
                <a:spcPct val="5000"/>
              </a:spcBef>
            </a:pPr>
            <a:endParaRPr lang="en-US" sz="12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spcBef>
                <a:spcPct val="5000"/>
              </a:spcBef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class definition must:</a:t>
            </a:r>
          </a:p>
          <a:p>
            <a:pPr lvl="1">
              <a:spcBef>
                <a:spcPct val="5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specify those properties and their types		</a:t>
            </a: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FIELDS</a:t>
            </a:r>
          </a:p>
          <a:p>
            <a:pPr lvl="1">
              <a:spcBef>
                <a:spcPct val="5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define how to create an object of the class	</a:t>
            </a: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CONSTRUCTOR</a:t>
            </a:r>
          </a:p>
          <a:p>
            <a:pPr lvl="1">
              <a:spcBef>
                <a:spcPct val="5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define the behaviors of objects			</a:t>
            </a: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METHODS</a:t>
            </a: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1584325" y="3810000"/>
            <a:ext cx="3140075" cy="2209800"/>
          </a:xfrm>
          <a:prstGeom prst="rect">
            <a:avLst/>
          </a:prstGeom>
          <a:noFill/>
          <a:ln w="9525">
            <a:solidFill>
              <a:srgbClr val="FF00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228600" indent="-228600">
              <a:spcBef>
                <a:spcPct val="5000"/>
              </a:spcBef>
              <a:buFont typeface="Wingdings" charset="0"/>
              <a:buNone/>
              <a:tabLst>
                <a:tab pos="1371600" algn="l"/>
                <a:tab pos="1833563" algn="l"/>
                <a:tab pos="2279650" algn="l"/>
                <a:tab pos="2741613" algn="l"/>
              </a:tabLst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public class CLASSNAME {</a:t>
            </a:r>
          </a:p>
          <a:p>
            <a:pPr marL="228600" indent="-228600">
              <a:spcBef>
                <a:spcPct val="5000"/>
              </a:spcBef>
              <a:buFont typeface="Wingdings" charset="0"/>
              <a:buNone/>
              <a:tabLst>
                <a:tab pos="1371600" algn="l"/>
                <a:tab pos="1833563" algn="l"/>
                <a:tab pos="2279650" algn="l"/>
                <a:tab pos="2741613" algn="l"/>
              </a:tabLst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</a:t>
            </a:r>
          </a:p>
          <a:p>
            <a:pPr marL="228600" indent="-228600">
              <a:spcBef>
                <a:spcPct val="5000"/>
              </a:spcBef>
              <a:buFont typeface="Wingdings" charset="0"/>
              <a:buNone/>
              <a:tabLst>
                <a:tab pos="1371600" algn="l"/>
                <a:tab pos="1833563" algn="l"/>
                <a:tab pos="2279650" algn="l"/>
                <a:tab pos="2741613" algn="l"/>
              </a:tabLst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FIELDS</a:t>
            </a:r>
          </a:p>
          <a:p>
            <a:pPr marL="228600" indent="-228600">
              <a:spcBef>
                <a:spcPct val="5000"/>
              </a:spcBef>
              <a:buFont typeface="Wingdings" charset="0"/>
              <a:buNone/>
              <a:tabLst>
                <a:tab pos="1371600" algn="l"/>
                <a:tab pos="1833563" algn="l"/>
                <a:tab pos="2279650" algn="l"/>
                <a:tab pos="2741613" algn="l"/>
              </a:tabLst>
            </a:pPr>
            <a:endParaRPr lang="en-US" sz="1600">
              <a:solidFill>
                <a:srgbClr val="FF0033"/>
              </a:solidFill>
              <a:latin typeface="Courier New" charset="0"/>
            </a:endParaRPr>
          </a:p>
          <a:p>
            <a:pPr marL="228600" indent="-228600">
              <a:spcBef>
                <a:spcPct val="5000"/>
              </a:spcBef>
              <a:buFont typeface="Wingdings" charset="0"/>
              <a:buNone/>
              <a:tabLst>
                <a:tab pos="1371600" algn="l"/>
                <a:tab pos="1833563" algn="l"/>
                <a:tab pos="2279650" algn="l"/>
                <a:tab pos="2741613" algn="l"/>
              </a:tabLst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CONSTRUCTOR</a:t>
            </a:r>
          </a:p>
          <a:p>
            <a:pPr marL="228600" indent="-228600">
              <a:spcBef>
                <a:spcPct val="5000"/>
              </a:spcBef>
              <a:buFont typeface="Wingdings" charset="0"/>
              <a:buNone/>
              <a:tabLst>
                <a:tab pos="1371600" algn="l"/>
                <a:tab pos="1833563" algn="l"/>
                <a:tab pos="2279650" algn="l"/>
                <a:tab pos="2741613" algn="l"/>
              </a:tabLst>
            </a:pPr>
            <a:endParaRPr lang="en-US" sz="1600">
              <a:solidFill>
                <a:srgbClr val="FF0033"/>
              </a:solidFill>
              <a:latin typeface="Courier New" charset="0"/>
            </a:endParaRPr>
          </a:p>
          <a:p>
            <a:pPr marL="228600" indent="-228600">
              <a:spcBef>
                <a:spcPct val="5000"/>
              </a:spcBef>
              <a:buFont typeface="Wingdings" charset="0"/>
              <a:buNone/>
              <a:tabLst>
                <a:tab pos="1371600" algn="l"/>
                <a:tab pos="1833563" algn="l"/>
                <a:tab pos="2279650" algn="l"/>
                <a:tab pos="2741613" algn="l"/>
              </a:tabLst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METHODS</a:t>
            </a:r>
          </a:p>
          <a:p>
            <a:pPr marL="228600" indent="-228600">
              <a:spcBef>
                <a:spcPct val="5000"/>
              </a:spcBef>
              <a:buFont typeface="Wingdings" charset="0"/>
              <a:buNone/>
              <a:tabLst>
                <a:tab pos="1371600" algn="l"/>
                <a:tab pos="1833563" algn="l"/>
                <a:tab pos="2279650" algn="l"/>
                <a:tab pos="2741613" algn="l"/>
              </a:tabLst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}</a:t>
            </a: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5638800" y="3962400"/>
            <a:ext cx="3352800" cy="1323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public</a:t>
            </a:r>
            <a:r>
              <a:rPr lang="en-US" sz="2000"/>
              <a:t> is a visibility modifier – declaring the class to be public ensures that the user (and other classes) can use of this class</a:t>
            </a:r>
          </a:p>
        </p:txBody>
      </p:sp>
      <p:sp>
        <p:nvSpPr>
          <p:cNvPr id="75784" name="Line 8"/>
          <p:cNvSpPr>
            <a:spLocks noChangeShapeType="1"/>
          </p:cNvSpPr>
          <p:nvPr/>
        </p:nvSpPr>
        <p:spPr bwMode="auto">
          <a:xfrm flipH="1" flipV="1">
            <a:off x="3733800" y="3505200"/>
            <a:ext cx="19050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5" name="Line 9"/>
          <p:cNvSpPr>
            <a:spLocks noChangeShapeType="1"/>
          </p:cNvSpPr>
          <p:nvPr/>
        </p:nvSpPr>
        <p:spPr bwMode="auto">
          <a:xfrm flipH="1">
            <a:off x="2362200" y="3505200"/>
            <a:ext cx="13716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7" name="Text Box 11"/>
          <p:cNvSpPr txBox="1">
            <a:spLocks noChangeArrowheads="1"/>
          </p:cNvSpPr>
          <p:nvPr/>
        </p:nvSpPr>
        <p:spPr bwMode="auto">
          <a:xfrm>
            <a:off x="5105400" y="5715000"/>
            <a:ext cx="3886200" cy="714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fields</a:t>
            </a:r>
            <a:r>
              <a:rPr lang="en-US" sz="2000"/>
              <a:t> are optional – only needed if an object needs to maintain some state</a:t>
            </a:r>
          </a:p>
        </p:txBody>
      </p:sp>
      <p:sp>
        <p:nvSpPr>
          <p:cNvPr id="75788" name="Line 12"/>
          <p:cNvSpPr>
            <a:spLocks noChangeShapeType="1"/>
          </p:cNvSpPr>
          <p:nvPr/>
        </p:nvSpPr>
        <p:spPr bwMode="auto">
          <a:xfrm flipH="1" flipV="1">
            <a:off x="4114800" y="4495800"/>
            <a:ext cx="99060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9" name="Line 13"/>
          <p:cNvSpPr>
            <a:spLocks noChangeShapeType="1"/>
          </p:cNvSpPr>
          <p:nvPr/>
        </p:nvSpPr>
        <p:spPr bwMode="auto">
          <a:xfrm flipH="1">
            <a:off x="3352800" y="44958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0" grpId="0" animBg="1" autoUpdateAnimBg="0"/>
      <p:bldP spid="75780" grpId="1" animBg="1"/>
      <p:bldP spid="75783" grpId="0" animBg="1"/>
      <p:bldP spid="75784" grpId="0" animBg="1"/>
      <p:bldP spid="75785" grpId="0" animBg="1"/>
      <p:bldP spid="75787" grpId="0" animBg="1"/>
      <p:bldP spid="75788" grpId="0" animBg="1"/>
      <p:bldP spid="7578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FF5DC8FB-B119-684C-8B73-5C2FA9864018}" type="slidenum">
              <a:rPr lang="en-US" sz="1400">
                <a:solidFill>
                  <a:srgbClr val="FF0033"/>
                </a:solidFill>
              </a:rPr>
              <a:pPr/>
              <a:t>20</a:t>
            </a:fld>
            <a:endParaRPr lang="en-US" sz="1400">
              <a:solidFill>
                <a:srgbClr val="FF0033"/>
              </a:solidFill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Local variables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fields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are </a:t>
            </a: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variables that </a:t>
            </a:r>
          </a:p>
          <a:p>
            <a:pPr lvl="1">
              <a:lnSpc>
                <a:spcPct val="70000"/>
              </a:lnSpc>
            </a:pPr>
            <a:r>
              <a:rPr lang="en-US" dirty="0" smtClean="0">
                <a:latin typeface="Arial Narrow" charset="0"/>
                <a:ea typeface="ＭＳ Ｐゴシック" charset="0"/>
              </a:rPr>
              <a:t>are initialized by the constructor</a:t>
            </a:r>
          </a:p>
          <a:p>
            <a:pPr lvl="1">
              <a:lnSpc>
                <a:spcPct val="70000"/>
              </a:lnSpc>
            </a:pPr>
            <a:r>
              <a:rPr lang="en-US" dirty="0" smtClean="0">
                <a:latin typeface="Arial Narrow" charset="0"/>
                <a:ea typeface="ＭＳ Ｐゴシック" charset="0"/>
              </a:rPr>
              <a:t>exist throughout the life of the object</a:t>
            </a:r>
          </a:p>
          <a:p>
            <a:pPr lvl="1">
              <a:lnSpc>
                <a:spcPct val="70000"/>
              </a:lnSpc>
            </a:pPr>
            <a:r>
              <a:rPr lang="en-US" dirty="0" smtClean="0">
                <a:latin typeface="Arial Narrow" charset="0"/>
                <a:ea typeface="ＭＳ Ｐゴシック" charset="0"/>
              </a:rPr>
              <a:t>are </a:t>
            </a:r>
            <a:r>
              <a:rPr lang="en-US" dirty="0">
                <a:latin typeface="Arial Narrow" charset="0"/>
                <a:ea typeface="ＭＳ Ｐゴシック" charset="0"/>
              </a:rPr>
              <a:t>accessible throughout the </a:t>
            </a:r>
            <a:r>
              <a:rPr lang="en-US" dirty="0" smtClean="0">
                <a:latin typeface="Arial Narrow" charset="0"/>
                <a:ea typeface="ＭＳ Ｐゴシック" charset="0"/>
              </a:rPr>
              <a:t>class</a:t>
            </a:r>
          </a:p>
          <a:p>
            <a:pPr lvl="1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70000"/>
              </a:lnSpc>
            </a:pPr>
            <a:r>
              <a:rPr lang="en-US" i="1" dirty="0" smtClean="0">
                <a:latin typeface="Arial Narrow" charset="0"/>
                <a:ea typeface="ＭＳ Ｐゴシック" charset="0"/>
              </a:rPr>
              <a:t>parameters</a:t>
            </a:r>
            <a:r>
              <a:rPr lang="en-US" dirty="0" smtClean="0">
                <a:latin typeface="Arial Narrow" charset="0"/>
                <a:ea typeface="ＭＳ Ｐゴシック" charset="0"/>
              </a:rPr>
              <a:t> are variables that</a:t>
            </a:r>
          </a:p>
          <a:p>
            <a:pPr lvl="1">
              <a:lnSpc>
                <a:spcPct val="70000"/>
              </a:lnSpc>
            </a:pPr>
            <a:r>
              <a:rPr lang="en-US" dirty="0" smtClean="0">
                <a:latin typeface="Arial Narrow" charset="0"/>
                <a:ea typeface="ＭＳ Ｐゴシック" charset="0"/>
              </a:rPr>
              <a:t>are initialized when the method is called</a:t>
            </a:r>
          </a:p>
          <a:p>
            <a:pPr lvl="1">
              <a:lnSpc>
                <a:spcPct val="70000"/>
              </a:lnSpc>
            </a:pPr>
            <a:r>
              <a:rPr lang="en-US" dirty="0" smtClean="0">
                <a:latin typeface="Arial Narrow" charset="0"/>
                <a:ea typeface="ＭＳ Ｐゴシック" charset="0"/>
              </a:rPr>
              <a:t>exist only while the method executes</a:t>
            </a:r>
          </a:p>
          <a:p>
            <a:pPr lvl="1">
              <a:lnSpc>
                <a:spcPct val="70000"/>
              </a:lnSpc>
            </a:pPr>
            <a:r>
              <a:rPr lang="en-US" dirty="0" smtClean="0">
                <a:latin typeface="Arial Narrow" charset="0"/>
                <a:ea typeface="ＭＳ Ｐゴシック" charset="0"/>
              </a:rPr>
              <a:t>are accessible only within that method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14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in addition, methods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can include </a:t>
            </a: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short-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lived </a:t>
            </a:r>
            <a:r>
              <a:rPr lang="en-US" i="1" dirty="0" smtClean="0">
                <a:latin typeface="Arial Narrow" charset="0"/>
                <a:ea typeface="ＭＳ Ｐゴシック" charset="0"/>
                <a:cs typeface="ＭＳ Ｐゴシック" charset="0"/>
              </a:rPr>
              <a:t>local variables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 dirty="0" smtClean="0">
                <a:latin typeface="Arial Narrow" charset="0"/>
                <a:ea typeface="ＭＳ Ｐゴシック" charset="0"/>
              </a:rPr>
              <a:t>are declared and initialized when needed in the method</a:t>
            </a:r>
          </a:p>
          <a:p>
            <a:pPr lvl="1">
              <a:lnSpc>
                <a:spcPct val="70000"/>
              </a:lnSpc>
            </a:pPr>
            <a:r>
              <a:rPr lang="en-US" dirty="0" smtClean="0">
                <a:latin typeface="Arial Narrow" charset="0"/>
                <a:ea typeface="ＭＳ Ｐゴシック" charset="0"/>
              </a:rPr>
              <a:t>exist </a:t>
            </a:r>
            <a:r>
              <a:rPr lang="en-US" dirty="0">
                <a:latin typeface="Arial Narrow" charset="0"/>
                <a:ea typeface="ＭＳ Ｐゴシック" charset="0"/>
              </a:rPr>
              <a:t>only as long as the method is being executed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are accessible only within that method</a:t>
            </a:r>
          </a:p>
          <a:p>
            <a:pPr lvl="1">
              <a:lnSpc>
                <a:spcPct val="70000"/>
              </a:lnSpc>
            </a:pPr>
            <a:endParaRPr lang="en-US" sz="12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local variables are useful whenever you need to store some temporary value (e.g., in a complex calculation)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006F6523-EB8B-9D4C-934E-3CF7A4D77A6E}" type="slidenum">
              <a:rPr lang="en-US" sz="1400">
                <a:solidFill>
                  <a:srgbClr val="FF0033"/>
                </a:solidFill>
              </a:rPr>
              <a:pPr/>
              <a:t>21</a:t>
            </a:fld>
            <a:endParaRPr lang="en-US" sz="1400">
              <a:solidFill>
                <a:srgbClr val="FF0033"/>
              </a:solidFill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New method: refundBalance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133600"/>
            <a:ext cx="8077200" cy="17526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/**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* Refunds the customer's current balance and resets their balance to 0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*   @return the balance refund amount</a:t>
            </a: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*/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refundBalance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4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return </a:t>
            </a:r>
            <a:r>
              <a:rPr lang="en-US" sz="1400" dirty="0" err="1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this.balance</a:t>
            </a:r>
            <a:r>
              <a:rPr lang="en-US" sz="14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4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</a:t>
            </a:r>
            <a:endParaRPr lang="en-US" sz="1400" dirty="0">
              <a:solidFill>
                <a:srgbClr val="00000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4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400" dirty="0" err="1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this.balance</a:t>
            </a:r>
            <a:r>
              <a:rPr lang="en-US" sz="14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= 0;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	  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  <a:r>
              <a:rPr lang="en-US" sz="1400" dirty="0" smtClean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endParaRPr lang="en-US" sz="1400" dirty="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1219200"/>
            <a:ext cx="87026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suppose we want a method to refund the ticket balance</a:t>
            </a:r>
          </a:p>
          <a:p>
            <a:pPr lvl="1">
              <a:lnSpc>
                <a:spcPct val="70000"/>
              </a:lnSpc>
            </a:pPr>
            <a:r>
              <a:rPr lang="en-US" dirty="0" smtClean="0">
                <a:latin typeface="Arial Narrow" charset="0"/>
                <a:ea typeface="ＭＳ Ｐゴシック" charset="0"/>
              </a:rPr>
              <a:t>need to return the balance amount and reset balance to 0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762000" y="5105400"/>
            <a:ext cx="8077200" cy="1981200"/>
          </a:xfrm>
          <a:prstGeom prst="rect">
            <a:avLst/>
          </a:prstGeom>
          <a:noFill/>
          <a:ln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/**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* Refunds the customer's current balance and resets their balance to 0.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*   @return the balance refund amount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*/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</a:t>
            </a:r>
            <a:r>
              <a:rPr lang="en-US" sz="1400" dirty="0" err="1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refundBalance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400" dirty="0" err="1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amountLeft</a:t>
            </a:r>
            <a:r>
              <a:rPr lang="en-US" sz="14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balance;		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400" dirty="0" err="1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this.balance</a:t>
            </a:r>
            <a:r>
              <a:rPr lang="en-US" sz="14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0;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return </a:t>
            </a:r>
            <a:r>
              <a:rPr lang="en-US" sz="1400" dirty="0" err="1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amountLeft</a:t>
            </a:r>
            <a:r>
              <a:rPr lang="en-US" sz="14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		  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  <a:r>
              <a:rPr lang="en-US" sz="1400" dirty="0" smtClean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endParaRPr lang="en-US" sz="1400" dirty="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85800" y="3962400"/>
            <a:ext cx="870267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when a return statement is reached, the method terminates</a:t>
            </a:r>
          </a:p>
          <a:p>
            <a:pPr lvl="1">
              <a:lnSpc>
                <a:spcPct val="70000"/>
              </a:lnSpc>
            </a:pPr>
            <a:r>
              <a:rPr lang="en-US" dirty="0" smtClean="0">
                <a:latin typeface="Arial Narrow" charset="0"/>
                <a:ea typeface="ＭＳ Ｐゴシック" charset="0"/>
              </a:rPr>
              <a:t>the Java compiler won't even allow a statement after a return!</a:t>
            </a:r>
          </a:p>
          <a:p>
            <a:pPr lvl="1">
              <a:lnSpc>
                <a:spcPct val="70000"/>
              </a:lnSpc>
            </a:pPr>
            <a:r>
              <a:rPr lang="en-US" dirty="0" smtClean="0">
                <a:latin typeface="Arial Narrow" charset="0"/>
                <a:ea typeface="ＭＳ Ｐゴシック" charset="0"/>
              </a:rPr>
              <a:t>here, need a local variable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315200" y="3348335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is this OK?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Pig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702675" cy="5715000"/>
          </a:xfrm>
        </p:spPr>
        <p:txBody>
          <a:bodyPr/>
          <a:lstStyle/>
          <a:p>
            <a:r>
              <a:rPr lang="en-US" dirty="0" smtClean="0"/>
              <a:t>Pig is a simple, children's dice game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2 players take turns rolling a die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on each turn, a player can make as many rolls as they want</a:t>
            </a:r>
          </a:p>
          <a:p>
            <a:pPr lvl="2">
              <a:buFont typeface="Wingdings" charset="2"/>
              <a:buChar char="§"/>
            </a:pPr>
            <a:r>
              <a:rPr lang="en-US" dirty="0" smtClean="0"/>
              <a:t>but, if they roll 1, the turn is over and the player earns 0 points</a:t>
            </a:r>
          </a:p>
          <a:p>
            <a:pPr lvl="2">
              <a:buFont typeface="Wingdings" charset="2"/>
              <a:buChar char="§"/>
            </a:pPr>
            <a:r>
              <a:rPr lang="en-US" dirty="0" smtClean="0"/>
              <a:t>if they choose to stop before rolling 1, they earn the total of rolls in that turn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first player to 100 points wins</a:t>
            </a:r>
          </a:p>
          <a:p>
            <a:pPr lvl="1">
              <a:buFont typeface="Wingdings" charset="2"/>
              <a:buChar char="§"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lvl="1">
              <a:buFont typeface="Wingdings" charset="2"/>
              <a:buChar char="§"/>
            </a:pPr>
            <a:r>
              <a:rPr lang="en-US" dirty="0" smtClean="0"/>
              <a:t>e.g., possible turns</a:t>
            </a:r>
          </a:p>
          <a:p>
            <a:pPr lvl="1">
              <a:buFont typeface="Wingdings" charset="2"/>
              <a:buChar char="§"/>
            </a:pPr>
            <a:endParaRPr lang="en-US" dirty="0" smtClean="0"/>
          </a:p>
          <a:p>
            <a:pPr marL="914400" lvl="3" indent="0">
              <a:buNone/>
              <a:tabLst>
                <a:tab pos="3652838" algn="l"/>
                <a:tab pos="6121400" algn="l"/>
              </a:tabLst>
            </a:pPr>
            <a:r>
              <a:rPr lang="en-US" dirty="0">
                <a:solidFill>
                  <a:schemeClr val="tx2"/>
                </a:solidFill>
                <a:latin typeface="+mn-lt"/>
              </a:rPr>
              <a:t>4	</a:t>
            </a:r>
            <a:r>
              <a:rPr lang="en-US" dirty="0" smtClean="0">
                <a:solidFill>
                  <a:srgbClr val="008000"/>
                </a:solidFill>
                <a:latin typeface="+mn-lt"/>
              </a:rPr>
              <a:t>6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	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1</a:t>
            </a:r>
            <a:endParaRPr lang="en-US" dirty="0">
              <a:solidFill>
                <a:schemeClr val="tx2"/>
              </a:solidFill>
              <a:latin typeface="+mn-lt"/>
            </a:endParaRPr>
          </a:p>
          <a:p>
            <a:pPr marL="914400" lvl="2" indent="0">
              <a:tabLst>
                <a:tab pos="3652838" algn="l"/>
                <a:tab pos="6121400" algn="l"/>
              </a:tabLst>
            </a:pPr>
            <a:r>
              <a:rPr lang="en-US" dirty="0">
                <a:solidFill>
                  <a:schemeClr val="tx2"/>
                </a:solidFill>
              </a:rPr>
              <a:t>2	</a:t>
            </a:r>
            <a:r>
              <a:rPr lang="en-US" dirty="0" smtClean="0">
                <a:solidFill>
                  <a:srgbClr val="008000"/>
                </a:solidFill>
              </a:rPr>
              <a:t>3</a:t>
            </a:r>
            <a:r>
              <a:rPr lang="en-US" dirty="0">
                <a:solidFill>
                  <a:schemeClr val="tx2"/>
                </a:solidFill>
              </a:rPr>
              <a:t>	</a:t>
            </a:r>
            <a:r>
              <a:rPr lang="en-US" dirty="0" smtClean="0">
                <a:solidFill>
                  <a:schemeClr val="tx2"/>
                </a:solidFill>
              </a:rPr>
              <a:t>bust</a:t>
            </a:r>
            <a:endParaRPr lang="en-US" dirty="0">
              <a:solidFill>
                <a:schemeClr val="tx2"/>
              </a:solidFill>
            </a:endParaRPr>
          </a:p>
          <a:p>
            <a:pPr marL="914400" lvl="2" indent="0">
              <a:tabLst>
                <a:tab pos="3652838" algn="l"/>
                <a:tab pos="6121400" algn="l"/>
              </a:tabLst>
            </a:pPr>
            <a:r>
              <a:rPr lang="en-US" dirty="0">
                <a:solidFill>
                  <a:schemeClr val="tx2"/>
                </a:solidFill>
              </a:rPr>
              <a:t>6	</a:t>
            </a:r>
            <a:r>
              <a:rPr lang="en-US" dirty="0" smtClean="0">
                <a:solidFill>
                  <a:srgbClr val="008000"/>
                </a:solidFill>
              </a:rPr>
              <a:t>1</a:t>
            </a:r>
            <a:r>
              <a:rPr lang="en-US" dirty="0">
                <a:solidFill>
                  <a:schemeClr val="tx2"/>
                </a:solidFill>
              </a:rPr>
              <a:t>	</a:t>
            </a:r>
            <a:r>
              <a:rPr lang="en-US" i="1" dirty="0" smtClean="0">
                <a:solidFill>
                  <a:schemeClr val="tx2"/>
                </a:solidFill>
              </a:rPr>
              <a:t>earns 0 points</a:t>
            </a:r>
            <a:endParaRPr lang="en-US" i="1" dirty="0">
              <a:solidFill>
                <a:schemeClr val="tx2"/>
              </a:solidFill>
            </a:endParaRPr>
          </a:p>
          <a:p>
            <a:pPr marL="914400" lvl="2" indent="0">
              <a:tabLst>
                <a:tab pos="3652838" algn="l"/>
                <a:tab pos="6121400" algn="l"/>
              </a:tabLst>
            </a:pPr>
            <a:r>
              <a:rPr lang="en-US" dirty="0">
                <a:solidFill>
                  <a:schemeClr val="tx2"/>
                </a:solidFill>
              </a:rPr>
              <a:t>stop	</a:t>
            </a:r>
            <a:r>
              <a:rPr lang="en-US" dirty="0" smtClean="0">
                <a:solidFill>
                  <a:srgbClr val="008000"/>
                </a:solidFill>
              </a:rPr>
              <a:t>4</a:t>
            </a:r>
          </a:p>
          <a:p>
            <a:pPr marL="914400" lvl="2" indent="0">
              <a:tabLst>
                <a:tab pos="3652838" algn="l"/>
                <a:tab pos="6121400" algn="l"/>
              </a:tabLst>
            </a:pPr>
            <a:r>
              <a:rPr lang="en-US" i="1" dirty="0" smtClean="0">
                <a:solidFill>
                  <a:schemeClr val="tx2"/>
                </a:solidFill>
              </a:rPr>
              <a:t>earns 12 points</a:t>
            </a:r>
            <a:r>
              <a:rPr lang="en-US" dirty="0">
                <a:solidFill>
                  <a:schemeClr val="tx2"/>
                </a:solidFill>
              </a:rPr>
              <a:t>	</a:t>
            </a:r>
            <a:r>
              <a:rPr lang="en-US" dirty="0" smtClean="0">
                <a:solidFill>
                  <a:srgbClr val="008000"/>
                </a:solidFill>
              </a:rPr>
              <a:t>5</a:t>
            </a:r>
          </a:p>
          <a:p>
            <a:pPr marL="914400" lvl="2" indent="0">
              <a:tabLst>
                <a:tab pos="3652838" algn="l"/>
                <a:tab pos="6121400" algn="l"/>
              </a:tabLst>
            </a:pPr>
            <a:r>
              <a:rPr lang="en-US" dirty="0">
                <a:solidFill>
                  <a:schemeClr val="tx2"/>
                </a:solidFill>
              </a:rPr>
              <a:t>	</a:t>
            </a:r>
            <a:r>
              <a:rPr lang="en-US" dirty="0" smtClean="0">
                <a:solidFill>
                  <a:srgbClr val="008000"/>
                </a:solidFill>
              </a:rPr>
              <a:t>1</a:t>
            </a:r>
          </a:p>
          <a:p>
            <a:pPr marL="914400" lvl="2" indent="0">
              <a:tabLst>
                <a:tab pos="3652838" algn="l"/>
                <a:tab pos="6121400" algn="l"/>
              </a:tabLst>
            </a:pPr>
            <a:r>
              <a:rPr lang="en-US" dirty="0">
                <a:solidFill>
                  <a:schemeClr val="tx2"/>
                </a:solidFill>
              </a:rPr>
              <a:t>	</a:t>
            </a:r>
            <a:r>
              <a:rPr lang="en-US" dirty="0" smtClean="0">
                <a:solidFill>
                  <a:srgbClr val="008000"/>
                </a:solidFill>
              </a:rPr>
              <a:t>bust</a:t>
            </a:r>
          </a:p>
          <a:p>
            <a:pPr marL="914400" lvl="2" indent="0">
              <a:tabLst>
                <a:tab pos="3652838" algn="l"/>
                <a:tab pos="6121400" algn="l"/>
              </a:tabLst>
            </a:pPr>
            <a:r>
              <a:rPr lang="en-US" dirty="0">
                <a:solidFill>
                  <a:schemeClr val="tx2"/>
                </a:solidFill>
              </a:rPr>
              <a:t>	</a:t>
            </a:r>
            <a:r>
              <a:rPr lang="en-US" i="1" dirty="0" smtClean="0">
                <a:solidFill>
                  <a:srgbClr val="008000"/>
                </a:solidFill>
              </a:rPr>
              <a:t>earns 0 points</a:t>
            </a:r>
            <a:r>
              <a:rPr lang="en-US" dirty="0">
                <a:solidFill>
                  <a:schemeClr val="tx2"/>
                </a:solidFill>
              </a:rPr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576B-6C76-C040-AD55-E074E7063329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8967" r="8872"/>
          <a:stretch/>
        </p:blipFill>
        <p:spPr>
          <a:xfrm>
            <a:off x="5184648" y="457200"/>
            <a:ext cx="4215384" cy="1587500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 bwMode="auto">
          <a:xfrm flipH="1">
            <a:off x="5105400" y="381000"/>
            <a:ext cx="4267200" cy="1676400"/>
          </a:xfrm>
          <a:prstGeom prst="line">
            <a:avLst/>
          </a:prstGeom>
          <a:solidFill>
            <a:schemeClr val="accent1"/>
          </a:solidFill>
          <a:ln w="254000" cap="flat" cmpd="sng" algn="ctr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3666894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 analysis?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524000"/>
          </a:xfrm>
        </p:spPr>
        <p:txBody>
          <a:bodyPr/>
          <a:lstStyle/>
          <a:p>
            <a:r>
              <a:rPr lang="en-US" dirty="0" smtClean="0"/>
              <a:t>what is the best strategy for playing Pig?</a:t>
            </a:r>
          </a:p>
          <a:p>
            <a:r>
              <a:rPr lang="en-US" dirty="0" smtClean="0"/>
              <a:t>when do you stop? when do you risk rolling again?</a:t>
            </a:r>
          </a:p>
          <a:p>
            <a:r>
              <a:rPr lang="en-US" dirty="0" smtClean="0"/>
              <a:t>does it depend on the score or is it consistent?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576B-6C76-C040-AD55-E074E7063329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85800" y="2895600"/>
            <a:ext cx="870267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9pPr>
          </a:lstStyle>
          <a:p>
            <a:r>
              <a:rPr lang="en-US" dirty="0" smtClean="0"/>
              <a:t>once we have a strategy in mind, how do we test its effectiveness?</a:t>
            </a:r>
          </a:p>
          <a:p>
            <a:pPr lvl="1"/>
            <a:r>
              <a:rPr lang="en-US" dirty="0" smtClean="0"/>
              <a:t>the Law of Large numbers states that as the number of experiments approaches infinity, the results will converge on the expected outcome</a:t>
            </a:r>
          </a:p>
          <a:p>
            <a:pPr lvl="1"/>
            <a:r>
              <a:rPr lang="en-US" dirty="0" smtClean="0"/>
              <a:t>in plain English, the more experiments you conduct, the better (closer to the expected probability) your results</a:t>
            </a:r>
          </a:p>
          <a:p>
            <a:r>
              <a:rPr lang="en-US" dirty="0" smtClean="0"/>
              <a:t>how many games would you have to play to be confident in your results?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85800" y="5334000"/>
            <a:ext cx="870267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9pPr>
          </a:lstStyle>
          <a:p>
            <a:r>
              <a:rPr lang="en-US" dirty="0" smtClean="0"/>
              <a:t>computer are perfect for carrying out tedious, repetitive simulations</a:t>
            </a:r>
          </a:p>
          <a:p>
            <a:pPr lvl="1"/>
            <a:r>
              <a:rPr lang="en-US" dirty="0" smtClean="0"/>
              <a:t>we can build a model of a game &amp; perform thousands or millions of simulations in seconds</a:t>
            </a:r>
          </a:p>
          <a:p>
            <a:pPr lvl="1"/>
            <a:r>
              <a:rPr lang="en-US" dirty="0" smtClean="0"/>
              <a:t>we can get results as accurate as we need them to be</a:t>
            </a:r>
          </a:p>
        </p:txBody>
      </p:sp>
    </p:spTree>
    <p:extLst>
      <p:ext uri="{BB962C8B-B14F-4D97-AF65-F5344CB8AC3E}">
        <p14:creationId xmlns:p14="http://schemas.microsoft.com/office/powerpoint/2010/main" val="2304585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a </a:t>
            </a:r>
            <a:r>
              <a:rPr lang="en-US" dirty="0" err="1" smtClean="0"/>
              <a:t>PigGame</a:t>
            </a:r>
            <a:r>
              <a:rPr lang="en-US" dirty="0" smtClean="0"/>
              <a:t>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702675" cy="5181600"/>
          </a:xfrm>
        </p:spPr>
        <p:txBody>
          <a:bodyPr/>
          <a:lstStyle/>
          <a:p>
            <a:r>
              <a:rPr lang="en-US" dirty="0" smtClean="0"/>
              <a:t>we want to build a class that can simulate Pig games &amp; maintain statistics</a:t>
            </a:r>
          </a:p>
          <a:p>
            <a:pPr marL="739775" lvl="1" indent="-282575"/>
            <a:r>
              <a:rPr lang="en-US" dirty="0"/>
              <a:t>for now, let's assume consistent (score-independent) strategies only</a:t>
            </a:r>
          </a:p>
          <a:p>
            <a:pPr marL="1139825" lvl="2" indent="-282575"/>
            <a:r>
              <a:rPr lang="en-US" dirty="0"/>
              <a:t>e.g., stop rolling if your turn total exceeds 15</a:t>
            </a:r>
          </a:p>
          <a:p>
            <a:endParaRPr lang="en-US" dirty="0"/>
          </a:p>
          <a:p>
            <a:pPr lvl="1">
              <a:buFont typeface="Wingdings" charset="2"/>
              <a:buChar char="§"/>
            </a:pPr>
            <a:r>
              <a:rPr lang="en-US" dirty="0" smtClean="0"/>
              <a:t>fields/properties?</a:t>
            </a:r>
          </a:p>
          <a:p>
            <a:pPr lvl="1">
              <a:buFont typeface="Wingdings" charset="2"/>
              <a:buChar char="§"/>
            </a:pPr>
            <a:endParaRPr lang="en-US" dirty="0"/>
          </a:p>
          <a:p>
            <a:pPr lvl="1">
              <a:buFont typeface="Wingdings" charset="2"/>
              <a:buChar char="§"/>
            </a:pPr>
            <a:r>
              <a:rPr lang="en-US" dirty="0" smtClean="0"/>
              <a:t>constructor?</a:t>
            </a:r>
          </a:p>
          <a:p>
            <a:pPr lvl="1">
              <a:buFont typeface="Wingdings" charset="2"/>
              <a:buChar char="§"/>
            </a:pPr>
            <a:endParaRPr lang="en-US" dirty="0"/>
          </a:p>
          <a:p>
            <a:pPr lvl="1">
              <a:buFont typeface="Wingdings" charset="2"/>
              <a:buChar char="§"/>
            </a:pPr>
            <a:r>
              <a:rPr lang="en-US" dirty="0" smtClean="0"/>
              <a:t>methods/behaviors?</a:t>
            </a:r>
          </a:p>
          <a:p>
            <a:pPr lvl="1">
              <a:buFont typeface="Wingdings" charset="2"/>
              <a:buChar char="§"/>
            </a:pPr>
            <a:endParaRPr lang="en-US" dirty="0"/>
          </a:p>
          <a:p>
            <a:pPr lvl="1">
              <a:buFont typeface="Wingdings" charset="2"/>
              <a:buChar char="§"/>
            </a:pPr>
            <a:endParaRPr lang="en-US" dirty="0" smtClean="0"/>
          </a:p>
          <a:p>
            <a:pPr marL="0" indent="0"/>
            <a:r>
              <a:rPr lang="en-US" dirty="0" smtClean="0"/>
              <a:t>recall: end goal is to be able to determine the average number of turns it takes to reach 100, given a specific strategy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can then compare different strategies to determine the best one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576B-6C76-C040-AD55-E074E7063329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337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PigGame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3200399" cy="5410200"/>
          </a:xfrm>
        </p:spPr>
        <p:txBody>
          <a:bodyPr/>
          <a:lstStyle/>
          <a:p>
            <a:r>
              <a:rPr lang="en-US" dirty="0" smtClean="0"/>
              <a:t>many options for fields:</a:t>
            </a:r>
          </a:p>
          <a:p>
            <a:pPr marL="457200">
              <a:buFont typeface="Wingdings" charset="2"/>
              <a:buChar char="§"/>
            </a:pPr>
            <a:r>
              <a:rPr lang="en-US" sz="1800" dirty="0">
                <a:solidFill>
                  <a:schemeClr val="tx1"/>
                </a:solidFill>
                <a:latin typeface="Courier New"/>
                <a:cs typeface="Courier New"/>
              </a:rPr>
              <a:t>Die</a:t>
            </a:r>
            <a:r>
              <a:rPr lang="en-US" sz="2000" dirty="0" smtClean="0">
                <a:solidFill>
                  <a:schemeClr val="tx1"/>
                </a:solidFill>
              </a:rPr>
              <a:t> for rolling</a:t>
            </a:r>
          </a:p>
          <a:p>
            <a:pPr marL="457200"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threshold for when to stop</a:t>
            </a:r>
          </a:p>
          <a:p>
            <a:pPr marL="457200"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points total?</a:t>
            </a:r>
          </a:p>
          <a:p>
            <a:pPr marL="457200"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number of turns?</a:t>
            </a:r>
          </a:p>
          <a:p>
            <a:pPr marL="457200">
              <a:buFont typeface="Wingdings" charset="2"/>
              <a:buChar char="§"/>
            </a:pPr>
            <a:endParaRPr lang="en-US" sz="2000" dirty="0">
              <a:solidFill>
                <a:schemeClr val="tx1"/>
              </a:solidFill>
            </a:endParaRPr>
          </a:p>
          <a:p>
            <a:pPr marL="114300" indent="0"/>
            <a:r>
              <a:rPr lang="en-US" dirty="0"/>
              <a:t>ideally, keep fields to a </a:t>
            </a:r>
            <a:r>
              <a:rPr lang="en-US" dirty="0" smtClean="0"/>
              <a:t>minimum</a:t>
            </a:r>
          </a:p>
          <a:p>
            <a:pPr marL="514350" lvl="1" indent="-400050"/>
            <a:r>
              <a:rPr lang="en-US" dirty="0" smtClean="0"/>
              <a:t>assume each </a:t>
            </a:r>
            <a:r>
              <a:rPr lang="en-US" sz="1800" dirty="0" err="1" smtClean="0">
                <a:latin typeface="Courier New"/>
                <a:cs typeface="Courier New"/>
              </a:rPr>
              <a:t>PigGame</a:t>
            </a:r>
            <a:r>
              <a:rPr lang="en-US" sz="1800" dirty="0" smtClean="0"/>
              <a:t> </a:t>
            </a:r>
            <a:r>
              <a:rPr lang="en-US" dirty="0" smtClean="0"/>
              <a:t>has its own cutoff (specified in constructor)</a:t>
            </a:r>
          </a:p>
          <a:p>
            <a:pPr marL="514350" lvl="1" indent="-400050"/>
            <a:r>
              <a:rPr lang="en-US" dirty="0" smtClean="0"/>
              <a:t>don't need points or turns, methods can return these</a:t>
            </a:r>
          </a:p>
          <a:p>
            <a:pPr marL="514350" lvl="1" indent="-400050"/>
            <a:endParaRPr lang="en-US" dirty="0"/>
          </a:p>
          <a:p>
            <a:pPr marL="514350" lvl="1" indent="-400050"/>
            <a:r>
              <a:rPr lang="en-US" dirty="0" smtClean="0"/>
              <a:t>for testing purposes, can print each roll/round</a:t>
            </a:r>
          </a:p>
          <a:p>
            <a:pPr marL="514350" lvl="1" indent="-400050"/>
            <a:r>
              <a:rPr lang="en-US" dirty="0" smtClean="0"/>
              <a:t>then comment out so not inundated with output</a:t>
            </a:r>
            <a:endParaRPr lang="en-US" dirty="0"/>
          </a:p>
          <a:p>
            <a:pPr marL="457200">
              <a:buFont typeface="Wingdings" charset="2"/>
              <a:buChar char="§"/>
            </a:pP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576B-6C76-C040-AD55-E074E7063329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733800" y="228600"/>
            <a:ext cx="5638800" cy="7010400"/>
          </a:xfrm>
          <a:prstGeom prst="rect">
            <a:avLst/>
          </a:prstGeom>
          <a:noFill/>
          <a:ln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9pPr>
          </a:lstStyle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class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PigGame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private 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Die roller = new Die();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private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threshold;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1400" dirty="0" smtClean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public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PigGame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cutoff)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this.threshold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cutoff;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this.roller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new Die();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public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playTurn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turnPoints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0;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while 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turnPoints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this.threshold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roll =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this.roller.roll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//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System.out.println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(roll);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if (roll == 1)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return 0;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}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else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turnPoints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+= roll;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}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return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turnPoints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		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public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playGame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totalPoints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0;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turn = 0;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while 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totalPoints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 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100) 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{           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totalPoints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+=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this.playTurn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//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System.out.println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totalPoints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turn++;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return turn;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  </a:t>
            </a:r>
            <a:endParaRPr lang="en-US" sz="1400" dirty="0" smtClean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  <a:endParaRPr lang="en-US" sz="1400" dirty="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208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PigGame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991600" cy="2057400"/>
          </a:xfrm>
        </p:spPr>
        <p:txBody>
          <a:bodyPr/>
          <a:lstStyle/>
          <a:p>
            <a:pPr marL="0" indent="0"/>
            <a:r>
              <a:rPr lang="en-US" dirty="0" smtClean="0"/>
              <a:t>it is bad practice to have "magic numbers" in code</a:t>
            </a:r>
          </a:p>
          <a:p>
            <a:pPr marL="457200">
              <a:spcBef>
                <a:spcPts val="0"/>
              </a:spcBef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in 6 months, will you remember what the 100 in </a:t>
            </a:r>
            <a:r>
              <a:rPr lang="en-US" sz="1800" dirty="0" err="1">
                <a:solidFill>
                  <a:schemeClr val="tx1"/>
                </a:solidFill>
                <a:latin typeface="Courier New"/>
                <a:cs typeface="Courier New"/>
              </a:rPr>
              <a:t>playGame</a:t>
            </a:r>
            <a:r>
              <a:rPr lang="en-US" sz="2000" dirty="0" smtClean="0">
                <a:solidFill>
                  <a:schemeClr val="tx1"/>
                </a:solidFill>
              </a:rPr>
              <a:t> represents?</a:t>
            </a:r>
          </a:p>
          <a:p>
            <a:pPr marL="457200">
              <a:spcBef>
                <a:spcPts val="0"/>
              </a:spcBef>
              <a:spcAft>
                <a:spcPts val="600"/>
              </a:spcAft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how easy would it be to change the game length?</a:t>
            </a:r>
            <a:endParaRPr lang="en-US" dirty="0" smtClean="0"/>
          </a:p>
          <a:p>
            <a:pPr marL="114300" indent="0"/>
            <a:r>
              <a:rPr lang="en-US" dirty="0" smtClean="0"/>
              <a:t>better solution – define a </a:t>
            </a:r>
            <a:r>
              <a:rPr lang="en-US" i="1" dirty="0" smtClean="0"/>
              <a:t>constant</a:t>
            </a:r>
            <a:r>
              <a:rPr lang="en-US" dirty="0" smtClean="0"/>
              <a:t> at the top of the class</a:t>
            </a:r>
          </a:p>
          <a:p>
            <a:pPr marL="514350" lvl="1" indent="-400050"/>
            <a:r>
              <a:rPr lang="en-US" dirty="0" smtClean="0"/>
              <a:t>a constant is a field that is declared to be "final static"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576B-6C76-C040-AD55-E074E7063329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733800" y="3352800"/>
            <a:ext cx="5638800" cy="3810000"/>
          </a:xfrm>
          <a:prstGeom prst="rect">
            <a:avLst/>
          </a:prstGeom>
          <a:noFill/>
          <a:ln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9pPr>
          </a:lstStyle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class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PigGame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smtClean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private final static </a:t>
            </a:r>
            <a:r>
              <a:rPr lang="en-US" sz="1400" dirty="0" err="1" smtClean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 smtClean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GOAL_POINTS = 100;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private 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Die roller = new Die();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private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threshold;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1400" dirty="0" smtClean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. . .						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public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playGame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totalPoints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0;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turn = 0;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while 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totalPoints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 </a:t>
            </a:r>
            <a:r>
              <a:rPr lang="en-US" sz="1400" dirty="0" err="1" smtClean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PigGame.GOAL_POINTS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{           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totalPoints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+=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this.playTurn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//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System.out.println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totalPoints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turn++;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return turn;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  </a:t>
            </a:r>
            <a:endParaRPr lang="en-US" sz="1400" dirty="0" smtClean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  <a:endParaRPr lang="en-US" sz="1400" dirty="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3843278"/>
            <a:ext cx="3200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33"/>
                </a:solidFill>
              </a:rPr>
              <a:t>final</a:t>
            </a:r>
            <a:r>
              <a:rPr lang="en-US" sz="2000" dirty="0" smtClean="0"/>
              <a:t> </a:t>
            </a:r>
            <a:r>
              <a:rPr lang="en-US" sz="2000" dirty="0" smtClean="0">
                <a:sym typeface="Wingdings"/>
              </a:rPr>
              <a:t> once assigned, it cannot be changed (so SAFE)</a:t>
            </a:r>
          </a:p>
          <a:p>
            <a:endParaRPr lang="en-US" sz="2000" dirty="0">
              <a:sym typeface="Wingdings"/>
            </a:endParaRPr>
          </a:p>
          <a:p>
            <a:r>
              <a:rPr lang="en-US" sz="2000" dirty="0" smtClean="0">
                <a:solidFill>
                  <a:srgbClr val="FF0033"/>
                </a:solidFill>
                <a:sym typeface="Wingdings"/>
              </a:rPr>
              <a:t>static</a:t>
            </a:r>
            <a:r>
              <a:rPr lang="en-US" sz="2000" dirty="0" smtClean="0">
                <a:sym typeface="Wingdings"/>
              </a:rPr>
              <a:t>  shared by all objects of the class (so EFFICIENT)</a:t>
            </a:r>
          </a:p>
          <a:p>
            <a:endParaRPr lang="en-US" sz="2000" dirty="0">
              <a:sym typeface="Wingdings"/>
            </a:endParaRPr>
          </a:p>
          <a:p>
            <a:r>
              <a:rPr lang="en-US" sz="2000" dirty="0" smtClean="0">
                <a:sym typeface="Wingdings"/>
              </a:rPr>
              <a:t>since the field belongs to the class, specify the class name to the left of the dot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59624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PigGame</a:t>
            </a:r>
            <a:r>
              <a:rPr lang="en-US" dirty="0" smtClean="0"/>
              <a:t>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991600" cy="1676400"/>
          </a:xfrm>
        </p:spPr>
        <p:txBody>
          <a:bodyPr/>
          <a:lstStyle/>
          <a:p>
            <a:r>
              <a:rPr lang="en-US" dirty="0" smtClean="0"/>
              <a:t>how do we collect statistics?</a:t>
            </a:r>
          </a:p>
          <a:p>
            <a:pPr marL="457200"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could call </a:t>
            </a:r>
            <a:r>
              <a:rPr lang="en-US" sz="1800" dirty="0" err="1" smtClean="0">
                <a:solidFill>
                  <a:schemeClr val="tx1"/>
                </a:solidFill>
                <a:latin typeface="Courier New"/>
                <a:cs typeface="Courier New"/>
              </a:rPr>
              <a:t>playGame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repeatedly, keep track ourselves</a:t>
            </a:r>
          </a:p>
          <a:p>
            <a:pPr marL="457200"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or, could add a method for simulating repeated games</a:t>
            </a:r>
          </a:p>
          <a:p>
            <a:pPr marL="571500" lvl="1" indent="0">
              <a:buNone/>
            </a:pPr>
            <a:r>
              <a:rPr lang="en-US" sz="1600" dirty="0" smtClean="0"/>
              <a:t>keeps a running total of all rounds, then calculates average per game</a:t>
            </a:r>
            <a:endParaRPr lang="en-US" sz="1600" dirty="0" smtClean="0">
              <a:solidFill>
                <a:schemeClr val="tx1"/>
              </a:solidFill>
            </a:endParaRPr>
          </a:p>
          <a:p>
            <a:pPr marL="457200">
              <a:buFont typeface="Wingdings" charset="2"/>
              <a:buChar char="§"/>
            </a:pP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576B-6C76-C040-AD55-E074E7063329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762000" y="3352800"/>
            <a:ext cx="8229600" cy="2667000"/>
          </a:xfrm>
          <a:prstGeom prst="rect">
            <a:avLst/>
          </a:prstGeom>
          <a:noFill/>
          <a:ln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9pPr>
          </a:lstStyle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/**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* 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Simulates repeated games of 1-player Pig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.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*   @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param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numGames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the number of games to simulate 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numGames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&gt; 0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*   @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param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cutoff the point total at which the player holds (cutoff &gt; 0)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*   @return the average number of rounds required to 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win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*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double </a:t>
            </a:r>
            <a:r>
              <a:rPr lang="en-US" sz="1400" dirty="0" err="1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averageLengthOfGame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numGames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totalRounds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0;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for 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0;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numGames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++)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totalRounds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+=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this.playGame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return (double)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totalRounds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numGames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  <a:endParaRPr lang="en-US" sz="1400" dirty="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071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PigStats</a:t>
            </a:r>
            <a:r>
              <a:rPr lang="en-US" dirty="0" smtClean="0"/>
              <a:t> driver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991600" cy="1524000"/>
          </a:xfrm>
        </p:spPr>
        <p:txBody>
          <a:bodyPr/>
          <a:lstStyle/>
          <a:p>
            <a:pPr marL="0" indent="0"/>
            <a:r>
              <a:rPr lang="en-US" dirty="0" smtClean="0"/>
              <a:t>while adding the stats generation method to </a:t>
            </a:r>
            <a:r>
              <a:rPr lang="en-US" sz="2000" dirty="0" err="1" smtClean="0">
                <a:latin typeface="Courier New"/>
                <a:cs typeface="Courier New"/>
              </a:rPr>
              <a:t>PigGame</a:t>
            </a:r>
            <a:r>
              <a:rPr lang="en-US" sz="2000" dirty="0" smtClean="0"/>
              <a:t> </a:t>
            </a:r>
            <a:r>
              <a:rPr lang="en-US" dirty="0" smtClean="0"/>
              <a:t>works, it is not ideal</a:t>
            </a:r>
          </a:p>
          <a:p>
            <a:pPr marL="457200">
              <a:spcBef>
                <a:spcPts val="0"/>
              </a:spcBef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generating stats about repeated games is not the job of the game itself</a:t>
            </a:r>
          </a:p>
          <a:p>
            <a:pPr marL="457200">
              <a:spcBef>
                <a:spcPts val="0"/>
              </a:spcBef>
              <a:spcAft>
                <a:spcPts val="600"/>
              </a:spcAft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better to create another class whose job is to simulate repeated games and report stats</a:t>
            </a:r>
          </a:p>
          <a:p>
            <a:pPr marL="57150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smtClean="0"/>
              <a:t>can use a constant to specify the number of games for each simulation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576B-6C76-C040-AD55-E074E7063329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33400" y="2895600"/>
            <a:ext cx="8839200" cy="4191000"/>
          </a:xfrm>
          <a:prstGeom prst="rect">
            <a:avLst/>
          </a:prstGeom>
          <a:noFill/>
          <a:ln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9pPr>
          </a:lstStyle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class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PigStats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private final static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NUM_GAMES = 1000000;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public 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double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averageLengthOfGame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cutoff)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PigGame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game = new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PigGame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(cutoff);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totalRounds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0;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for 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0;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PigStats.NUM_GAMES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++)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totalRounds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+=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game.playGame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return (double)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totalRounds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PigStats.NUM_GAMES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public void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showGameStats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lowCutoff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highCutoff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for 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lowCutoff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&lt;=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highCutoff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++)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PigGame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game = new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PigGame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double </a:t>
            </a:r>
            <a:r>
              <a:rPr lang="en-US" sz="1400" dirty="0" err="1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avg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game.averageLengthOfGame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PigStats.NUM_GAMES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System.out.println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+ ": " 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+ </a:t>
            </a:r>
            <a:r>
              <a:rPr lang="en-US" sz="1400" dirty="0" err="1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avg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+ " turns")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  <a:endParaRPr lang="en-US" sz="1400" dirty="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0" y="2971800"/>
            <a:ext cx="1676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33"/>
                </a:solidFill>
              </a:rPr>
              <a:t>note: no fields &amp; no constructor</a:t>
            </a:r>
          </a:p>
          <a:p>
            <a:pPr algn="r"/>
            <a:r>
              <a:rPr lang="en-US" sz="2000" dirty="0" smtClean="0">
                <a:solidFill>
                  <a:srgbClr val="FF0033"/>
                </a:solidFill>
              </a:rPr>
              <a:t>WHY?</a:t>
            </a:r>
            <a:endParaRPr lang="en-US" sz="2000" dirty="0">
              <a:solidFill>
                <a:srgbClr val="FF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775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991600" cy="1828800"/>
          </a:xfrm>
        </p:spPr>
        <p:txBody>
          <a:bodyPr/>
          <a:lstStyle/>
          <a:p>
            <a:pPr marL="0" indent="0"/>
            <a:r>
              <a:rPr lang="en-US" dirty="0" smtClean="0"/>
              <a:t>if a class has no fields, all objects of that class would be identical</a:t>
            </a:r>
          </a:p>
          <a:p>
            <a:pPr marL="400050" lvl="1" indent="0">
              <a:buNone/>
            </a:pPr>
            <a:r>
              <a:rPr lang="en-US" dirty="0" smtClean="0">
                <a:sym typeface="Wingdings"/>
              </a:rPr>
              <a:t> that means you never need to create more than one object of that class</a:t>
            </a:r>
            <a:endParaRPr lang="en-US" dirty="0" smtClean="0"/>
          </a:p>
          <a:p>
            <a:pPr marL="0" indent="0">
              <a:spcBef>
                <a:spcPts val="0"/>
              </a:spcBef>
            </a:pPr>
            <a:r>
              <a:rPr lang="en-US" dirty="0" smtClean="0"/>
              <a:t>if that is the case, make the methods static</a:t>
            </a:r>
            <a:endParaRPr lang="en-US" dirty="0"/>
          </a:p>
          <a:p>
            <a:pPr marL="403225" indent="0"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>
                <a:solidFill>
                  <a:schemeClr val="tx1"/>
                </a:solidFill>
              </a:rPr>
              <a:t>since static methods class belong </a:t>
            </a:r>
            <a:r>
              <a:rPr lang="en-US" sz="2000" dirty="0">
                <a:solidFill>
                  <a:schemeClr val="tx1"/>
                </a:solidFill>
              </a:rPr>
              <a:t>to the class, can call directly from the </a:t>
            </a:r>
            <a:r>
              <a:rPr lang="en-US" sz="2000" dirty="0" smtClean="0">
                <a:solidFill>
                  <a:schemeClr val="tx1"/>
                </a:solidFill>
              </a:rPr>
              <a:t>con in </a:t>
            </a:r>
            <a:r>
              <a:rPr lang="en-US" sz="2000" dirty="0" err="1" smtClean="0">
                <a:solidFill>
                  <a:schemeClr val="tx1"/>
                </a:solidFill>
              </a:rPr>
              <a:t>BlueJ</a:t>
            </a:r>
            <a:endParaRPr lang="en-US" sz="2000" dirty="0">
              <a:solidFill>
                <a:schemeClr val="tx1"/>
              </a:solidFill>
            </a:endParaRPr>
          </a:p>
          <a:p>
            <a:pPr marL="401638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smtClean="0"/>
              <a:t>(saves the extra step of creating an object and then calling the method on that object)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576B-6C76-C040-AD55-E074E7063329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33400" y="3048000"/>
            <a:ext cx="8839200" cy="4191000"/>
          </a:xfrm>
          <a:prstGeom prst="rect">
            <a:avLst/>
          </a:prstGeom>
          <a:noFill/>
          <a:ln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9pPr>
          </a:lstStyle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class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PigStats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private final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static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NUM_GAMES = 1000000;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public </a:t>
            </a:r>
            <a:r>
              <a:rPr lang="en-US" sz="1400" dirty="0" smtClean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static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double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averageLengthOfGame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cutoff)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PigGame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game = new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PigGame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(cutoff);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totalRounds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0;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for 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0;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PigStats.NUM_GAMES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++)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totalRounds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+=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game.playGame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return (double)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totalRounds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PigStats.NUM_GAMES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public </a:t>
            </a:r>
            <a:r>
              <a:rPr lang="en-US" sz="1400" dirty="0" smtClean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static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void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showGameStats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lowCutoff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highCutoff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for 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lowCutoff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&lt;=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highCutoff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++) {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PigGame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game = new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PigGame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double </a:t>
            </a:r>
            <a:r>
              <a:rPr lang="en-US" sz="1400" dirty="0" err="1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avg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game.averageLengthOfGame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PigStats.NUM_GAMES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System.out.println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+ ": " 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+ </a:t>
            </a:r>
            <a:r>
              <a:rPr lang="en-US" sz="1400" dirty="0" err="1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avg</a:t>
            </a:r>
            <a:r>
              <a:rPr lang="en-US" sz="14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+ " turns")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  <a:endParaRPr lang="en-US" sz="1400" dirty="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589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D999DCE9-213E-D94C-8AF9-FE526689CFBA}" type="slidenum">
              <a:rPr lang="en-US" sz="1400">
                <a:solidFill>
                  <a:srgbClr val="FF0033"/>
                </a:solidFill>
              </a:rPr>
              <a:pPr/>
              <a:t>3</a:t>
            </a:fld>
            <a:endParaRPr lang="en-US" sz="1400">
              <a:solidFill>
                <a:srgbClr val="FF0033"/>
              </a:solidFill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Fields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05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fields store values for an object (a.k.a. instance variables) 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the collection of all fields for an object define its state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when declaring a field, must specify its </a:t>
            </a:r>
            <a:r>
              <a:rPr lang="en-US" i="1">
                <a:latin typeface="Arial Narrow" charset="0"/>
                <a:ea typeface="ＭＳ Ｐゴシック" charset="0"/>
              </a:rPr>
              <a:t>visibility</a:t>
            </a:r>
            <a:r>
              <a:rPr lang="en-US">
                <a:latin typeface="Arial Narrow" charset="0"/>
                <a:ea typeface="ＭＳ Ｐゴシック" charset="0"/>
              </a:rPr>
              <a:t>, </a:t>
            </a:r>
            <a:r>
              <a:rPr lang="en-US" i="1">
                <a:latin typeface="Arial Narrow" charset="0"/>
                <a:ea typeface="ＭＳ Ｐゴシック" charset="0"/>
              </a:rPr>
              <a:t>type</a:t>
            </a:r>
            <a:r>
              <a:rPr lang="en-US">
                <a:latin typeface="Arial Narrow" charset="0"/>
                <a:ea typeface="ＭＳ Ｐゴシック" charset="0"/>
              </a:rPr>
              <a:t>, and </a:t>
            </a:r>
            <a:r>
              <a:rPr lang="en-US" i="1">
                <a:latin typeface="Arial Narrow" charset="0"/>
                <a:ea typeface="ＭＳ Ｐゴシック" charset="0"/>
              </a:rPr>
              <a:t>name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 sz="1400">
                <a:latin typeface="Courier New" charset="0"/>
                <a:ea typeface="ＭＳ Ｐゴシック" charset="0"/>
              </a:rPr>
              <a:t>private FIELD_TYPE FIELD_NAME;</a:t>
            </a:r>
          </a:p>
          <a:p>
            <a:pPr lvl="2">
              <a:lnSpc>
                <a:spcPct val="70000"/>
              </a:lnSpc>
            </a:pPr>
            <a:endParaRPr lang="en-US" sz="1400">
              <a:latin typeface="Courier New" charset="0"/>
              <a:ea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i="1">
                <a:latin typeface="Arial Narrow" charset="0"/>
                <a:ea typeface="ＭＳ Ｐゴシック" charset="0"/>
              </a:rPr>
              <a:t>	for our purposes, all fields will be private (accessible to methods, but not to the user)</a:t>
            </a: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838200" y="3581400"/>
            <a:ext cx="6858000" cy="3232150"/>
          </a:xfrm>
          <a:prstGeom prst="rect">
            <a:avLst/>
          </a:prstGeom>
          <a:noFill/>
          <a:ln w="12700">
            <a:solidFill>
              <a:srgbClr val="FF0033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/**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* A circle that can be manipulated and that draws itself on a canvas.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* 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* @author  Michael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Kolling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and David J. Barnes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* @version 2011.07.31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*/</a:t>
            </a:r>
          </a:p>
          <a:p>
            <a:endParaRPr lang="en-US" sz="1200" dirty="0">
              <a:solidFill>
                <a:srgbClr val="FF0033"/>
              </a:solidFill>
              <a:latin typeface="Courier New" charset="0"/>
            </a:endParaRP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public class Circle {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private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diameter;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private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xPosition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;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private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yPosition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;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private String color;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private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boolean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isVisible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;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	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endParaRPr lang="en-US" sz="1200" dirty="0">
              <a:solidFill>
                <a:srgbClr val="FF0033"/>
              </a:solidFill>
              <a:latin typeface="Courier New" charset="0"/>
            </a:endParaRP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}</a:t>
            </a:r>
          </a:p>
        </p:txBody>
      </p:sp>
      <p:sp>
        <p:nvSpPr>
          <p:cNvPr id="92165" name="Text Box 5"/>
          <p:cNvSpPr txBox="1">
            <a:spLocks noChangeArrowheads="1"/>
          </p:cNvSpPr>
          <p:nvPr/>
        </p:nvSpPr>
        <p:spPr bwMode="auto">
          <a:xfrm>
            <a:off x="5867400" y="4191000"/>
            <a:ext cx="2971800" cy="12033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/>
              <a:t>text enclosed in </a:t>
            </a:r>
            <a:r>
              <a:rPr lang="en-US" sz="1600">
                <a:latin typeface="Courier New" charset="0"/>
              </a:rPr>
              <a:t>/**  */</a:t>
            </a:r>
            <a:r>
              <a:rPr lang="en-US" sz="1800"/>
              <a:t> is a </a:t>
            </a:r>
            <a:r>
              <a:rPr lang="en-US" sz="1800" i="1"/>
              <a:t>comment</a:t>
            </a:r>
            <a:r>
              <a:rPr lang="en-US" sz="1800"/>
              <a:t> – visible to the user, but ignored by the compiler.  Good for documenting code.</a:t>
            </a:r>
          </a:p>
        </p:txBody>
      </p:sp>
      <p:sp>
        <p:nvSpPr>
          <p:cNvPr id="92166" name="Text Box 6"/>
          <p:cNvSpPr txBox="1">
            <a:spLocks noChangeArrowheads="1"/>
          </p:cNvSpPr>
          <p:nvPr/>
        </p:nvSpPr>
        <p:spPr bwMode="auto">
          <a:xfrm>
            <a:off x="5867400" y="5715000"/>
            <a:ext cx="2971800" cy="9286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/>
              <a:t>note that the fields are those values you see when you Inspect an object in BlueJ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 animBg="1"/>
      <p:bldP spid="92165" grpId="0" animBg="1"/>
      <p:bldP spid="9216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FE701D09-1517-904D-8D1B-9800A4F2759A}" type="slidenum">
              <a:rPr lang="en-US" sz="1400">
                <a:solidFill>
                  <a:srgbClr val="FF0033"/>
                </a:solidFill>
              </a:rPr>
              <a:pPr/>
              <a:t>4</a:t>
            </a:fld>
            <a:endParaRPr lang="en-US" sz="1400" dirty="0">
              <a:solidFill>
                <a:srgbClr val="FF0033"/>
              </a:solidFill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Constructor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67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constructor is a special method that specifies how to create an object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it has the same name as the class, public visibility (since called by the user) </a:t>
            </a:r>
          </a:p>
          <a:p>
            <a:pPr lvl="1">
              <a:lnSpc>
                <a:spcPct val="70000"/>
              </a:lnSpc>
            </a:pPr>
            <a:endParaRPr lang="en-US" sz="1400" dirty="0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 sz="1400" dirty="0">
                <a:latin typeface="Courier New" charset="0"/>
                <a:ea typeface="ＭＳ Ｐゴシック" charset="0"/>
              </a:rPr>
              <a:t>public CLASS_NAME() {</a:t>
            </a:r>
          </a:p>
          <a:p>
            <a:pPr lvl="2">
              <a:lnSpc>
                <a:spcPct val="70000"/>
              </a:lnSpc>
            </a:pPr>
            <a:r>
              <a:rPr lang="en-US" sz="1400" dirty="0">
                <a:latin typeface="Courier New" charset="0"/>
                <a:ea typeface="ＭＳ Ｐゴシック" charset="0"/>
              </a:rPr>
              <a:t>    STATEMENTS FOR INITIALIZING OBJECT STATE</a:t>
            </a:r>
          </a:p>
          <a:p>
            <a:pPr lvl="2">
              <a:lnSpc>
                <a:spcPct val="70000"/>
              </a:lnSpc>
            </a:pPr>
            <a:r>
              <a:rPr lang="en-US" sz="1400" dirty="0">
                <a:latin typeface="Courier New" charset="0"/>
                <a:ea typeface="ＭＳ Ｐゴシック" charset="0"/>
              </a:rPr>
              <a:t>}</a:t>
            </a:r>
          </a:p>
        </p:txBody>
      </p:sp>
      <p:sp>
        <p:nvSpPr>
          <p:cNvPr id="93188" name="Text Box 4"/>
          <p:cNvSpPr txBox="1">
            <a:spLocks noChangeArrowheads="1"/>
          </p:cNvSpPr>
          <p:nvPr/>
        </p:nvSpPr>
        <p:spPr bwMode="auto">
          <a:xfrm>
            <a:off x="838200" y="3048000"/>
            <a:ext cx="6781800" cy="3786188"/>
          </a:xfrm>
          <a:prstGeom prst="rect">
            <a:avLst/>
          </a:prstGeom>
          <a:noFill/>
          <a:ln w="12700">
            <a:solidFill>
              <a:srgbClr val="FF0033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public class Circle {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private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diameter;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private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xPosition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;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private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yPosition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;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private String color;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private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boolean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isVisible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;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	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/**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 * Create a new circle at default position with default color.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 */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public Circle() {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   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this.diameter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= 30;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   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this.xPosition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= 20;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   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this.yPosition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= 60;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   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this.color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= "blue";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   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this.isVisible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= false;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}</a:t>
            </a:r>
          </a:p>
          <a:p>
            <a:endParaRPr lang="en-US" sz="1200" dirty="0">
              <a:solidFill>
                <a:srgbClr val="FF0033"/>
              </a:solidFill>
              <a:latin typeface="Courier New" charset="0"/>
            </a:endParaRP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}</a:t>
            </a:r>
          </a:p>
        </p:txBody>
      </p:sp>
      <p:sp>
        <p:nvSpPr>
          <p:cNvPr id="93190" name="Text Box 6"/>
          <p:cNvSpPr txBox="1">
            <a:spLocks noChangeArrowheads="1"/>
          </p:cNvSpPr>
          <p:nvPr/>
        </p:nvSpPr>
        <p:spPr bwMode="auto">
          <a:xfrm>
            <a:off x="4343400" y="4876800"/>
            <a:ext cx="4724400" cy="17541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when referring to a field, the </a:t>
            </a:r>
            <a:r>
              <a:rPr lang="en-US" sz="1600" dirty="0">
                <a:latin typeface="Courier New" charset="0"/>
                <a:cs typeface="Courier New" charset="0"/>
              </a:rPr>
              <a:t>this. </a:t>
            </a:r>
            <a:r>
              <a:rPr lang="en-US" sz="1800" dirty="0">
                <a:ea typeface="Courier New" charset="0"/>
                <a:cs typeface="Courier New" charset="0"/>
              </a:rPr>
              <a:t>prefix is optional</a:t>
            </a:r>
          </a:p>
          <a:p>
            <a:pPr lvl="1">
              <a:spcBef>
                <a:spcPct val="50000"/>
              </a:spcBef>
              <a:buFont typeface="Wingdings" charset="0"/>
              <a:buChar char="§"/>
            </a:pPr>
            <a:r>
              <a:rPr lang="en-US" sz="1800" dirty="0">
                <a:ea typeface="Courier New" charset="0"/>
                <a:cs typeface="Courier New" charset="0"/>
              </a:rPr>
              <a:t>makes it clear that the variable is a field &amp; belongs to this particular object</a:t>
            </a:r>
          </a:p>
          <a:p>
            <a:pPr lvl="1">
              <a:spcBef>
                <a:spcPct val="50000"/>
              </a:spcBef>
              <a:buFont typeface="Wingdings" charset="0"/>
              <a:buChar char="§"/>
            </a:pPr>
            <a:r>
              <a:rPr lang="en-US" sz="1800" dirty="0">
                <a:ea typeface="Courier New" charset="0"/>
                <a:cs typeface="Courier New" charset="0"/>
              </a:rPr>
              <a:t>I will use consistently in my code &amp; strongly recommend you do so too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343400" y="3200400"/>
            <a:ext cx="4724400" cy="106182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 smtClean="0"/>
              <a:t>in general, the constructor should contain an assignment for every field</a:t>
            </a:r>
          </a:p>
          <a:p>
            <a:pPr marL="450850" indent="-222250">
              <a:spcBef>
                <a:spcPct val="50000"/>
              </a:spcBef>
              <a:buFont typeface="Wingdings" charset="2"/>
              <a:buChar char="§"/>
            </a:pPr>
            <a:r>
              <a:rPr lang="en-US" sz="1800" dirty="0" smtClean="0"/>
              <a:t>provides initial values for all of the properties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8" grpId="0" animBg="1"/>
      <p:bldP spid="93190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A41F58DB-4DB8-E544-99DE-5C8777251668}" type="slidenum">
              <a:rPr lang="en-US" sz="1400">
                <a:solidFill>
                  <a:srgbClr val="FF0033"/>
                </a:solidFill>
              </a:rPr>
              <a:pPr/>
              <a:t>5</a:t>
            </a:fld>
            <a:endParaRPr lang="en-US" sz="1400">
              <a:solidFill>
                <a:srgbClr val="FF0033"/>
              </a:solidFill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Methods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702675" cy="1447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methods implement the behavior of objects</a:t>
            </a:r>
          </a:p>
          <a:p>
            <a:pPr lvl="2"/>
            <a:endParaRPr lang="en-US" sz="900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>
                <a:latin typeface="Courier New" charset="0"/>
                <a:ea typeface="ＭＳ Ｐゴシック" charset="0"/>
              </a:rPr>
              <a:t>public RETURN_TYPE METHOD_NAME() {</a:t>
            </a:r>
          </a:p>
          <a:p>
            <a:pPr lvl="1">
              <a:buFont typeface="Wingdings" charset="0"/>
              <a:buNone/>
            </a:pPr>
            <a:r>
              <a:rPr lang="en-US" sz="1400">
                <a:latin typeface="Courier New" charset="0"/>
                <a:ea typeface="ＭＳ Ｐゴシック" charset="0"/>
              </a:rPr>
              <a:t>    STATEMENTS FOR IMPLEMENTING THE DESIRED BEHAVIOR</a:t>
            </a:r>
          </a:p>
          <a:p>
            <a:pPr lvl="1">
              <a:buFont typeface="Wingdings" charset="0"/>
              <a:buNone/>
            </a:pPr>
            <a:r>
              <a:rPr lang="en-US" sz="1400">
                <a:latin typeface="Courier New" charset="0"/>
                <a:ea typeface="ＭＳ Ｐゴシック" charset="0"/>
              </a:rPr>
              <a:t>}</a:t>
            </a:r>
          </a:p>
        </p:txBody>
      </p:sp>
      <p:sp>
        <p:nvSpPr>
          <p:cNvPr id="94212" name="Text Box 4"/>
          <p:cNvSpPr txBox="1">
            <a:spLocks noChangeArrowheads="1"/>
          </p:cNvSpPr>
          <p:nvPr/>
        </p:nvSpPr>
        <p:spPr bwMode="auto">
          <a:xfrm>
            <a:off x="838200" y="2743200"/>
            <a:ext cx="6934200" cy="3970338"/>
          </a:xfrm>
          <a:prstGeom prst="rect">
            <a:avLst/>
          </a:prstGeom>
          <a:noFill/>
          <a:ln w="12700">
            <a:solidFill>
              <a:srgbClr val="FF0033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rgbClr val="FF0033"/>
                </a:solidFill>
                <a:latin typeface="Courier New" charset="0"/>
              </a:rPr>
              <a:t>public class Circle {</a:t>
            </a:r>
          </a:p>
          <a:p>
            <a:r>
              <a:rPr lang="en-US" sz="1200">
                <a:solidFill>
                  <a:srgbClr val="FF0033"/>
                </a:solidFill>
                <a:latin typeface="Courier New" charset="0"/>
              </a:rPr>
              <a:t>  . . .</a:t>
            </a:r>
          </a:p>
          <a:p>
            <a:endParaRPr lang="en-US" sz="1200">
              <a:solidFill>
                <a:srgbClr val="FF0033"/>
              </a:solidFill>
              <a:latin typeface="Courier New" charset="0"/>
            </a:endParaRPr>
          </a:p>
          <a:p>
            <a:r>
              <a:rPr lang="en-US" sz="1200">
                <a:solidFill>
                  <a:srgbClr val="FF0033"/>
                </a:solidFill>
                <a:latin typeface="Courier New" charset="0"/>
              </a:rPr>
              <a:t>  /**</a:t>
            </a:r>
          </a:p>
          <a:p>
            <a:r>
              <a:rPr lang="en-US" sz="1200">
                <a:solidFill>
                  <a:srgbClr val="FF0033"/>
                </a:solidFill>
                <a:latin typeface="Courier New" charset="0"/>
              </a:rPr>
              <a:t>   * Make this circle visible. If it was already visible, do nothing.</a:t>
            </a:r>
          </a:p>
          <a:p>
            <a:r>
              <a:rPr lang="en-US" sz="1200">
                <a:solidFill>
                  <a:srgbClr val="FF0033"/>
                </a:solidFill>
                <a:latin typeface="Courier New" charset="0"/>
              </a:rPr>
              <a:t>   */</a:t>
            </a:r>
          </a:p>
          <a:p>
            <a:r>
              <a:rPr lang="en-US" sz="1200">
                <a:solidFill>
                  <a:srgbClr val="FF0033"/>
                </a:solidFill>
                <a:latin typeface="Courier New" charset="0"/>
              </a:rPr>
              <a:t>  public void makeVisible() {</a:t>
            </a:r>
          </a:p>
          <a:p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this.isVisible = true;</a:t>
            </a:r>
          </a:p>
          <a:p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this.draw();</a:t>
            </a:r>
          </a:p>
          <a:p>
            <a:r>
              <a:rPr lang="en-US" sz="1200">
                <a:solidFill>
                  <a:srgbClr val="FF0033"/>
                </a:solidFill>
                <a:latin typeface="Courier New" charset="0"/>
              </a:rPr>
              <a:t>  }</a:t>
            </a:r>
          </a:p>
          <a:p>
            <a:r>
              <a:rPr lang="en-US" sz="1200">
                <a:solidFill>
                  <a:srgbClr val="FF0033"/>
                </a:solidFill>
                <a:latin typeface="Courier New" charset="0"/>
              </a:rPr>
              <a:t>	</a:t>
            </a:r>
          </a:p>
          <a:p>
            <a:r>
              <a:rPr lang="en-US" sz="1200">
                <a:solidFill>
                  <a:srgbClr val="FF0033"/>
                </a:solidFill>
                <a:latin typeface="Courier New" charset="0"/>
              </a:rPr>
              <a:t>  /**</a:t>
            </a:r>
          </a:p>
          <a:p>
            <a:r>
              <a:rPr lang="en-US" sz="1200">
                <a:solidFill>
                  <a:srgbClr val="FF0033"/>
                </a:solidFill>
                <a:latin typeface="Courier New" charset="0"/>
              </a:rPr>
              <a:t>   * Make this circle invisible. If it was already invisible, do nothing.</a:t>
            </a:r>
          </a:p>
          <a:p>
            <a:r>
              <a:rPr lang="en-US" sz="1200">
                <a:solidFill>
                  <a:srgbClr val="FF0033"/>
                </a:solidFill>
                <a:latin typeface="Courier New" charset="0"/>
              </a:rPr>
              <a:t>   */</a:t>
            </a:r>
          </a:p>
          <a:p>
            <a:r>
              <a:rPr lang="en-US" sz="1200">
                <a:solidFill>
                  <a:srgbClr val="FF0033"/>
                </a:solidFill>
                <a:latin typeface="Courier New" charset="0"/>
              </a:rPr>
              <a:t>  public void makeInvisible() {</a:t>
            </a:r>
          </a:p>
          <a:p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this.erase();</a:t>
            </a:r>
          </a:p>
          <a:p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this.isVisible = false;</a:t>
            </a:r>
          </a:p>
          <a:p>
            <a:r>
              <a:rPr lang="en-US" sz="1200">
                <a:solidFill>
                  <a:srgbClr val="FF0033"/>
                </a:solidFill>
                <a:latin typeface="Courier New" charset="0"/>
              </a:rPr>
              <a:t>  }</a:t>
            </a:r>
          </a:p>
          <a:p>
            <a:endParaRPr lang="en-US" sz="1200">
              <a:solidFill>
                <a:srgbClr val="FF0033"/>
              </a:solidFill>
              <a:latin typeface="Courier New" charset="0"/>
            </a:endParaRPr>
          </a:p>
          <a:p>
            <a:r>
              <a:rPr lang="en-US" sz="1200">
                <a:solidFill>
                  <a:srgbClr val="FF0033"/>
                </a:solidFill>
                <a:latin typeface="Courier New" charset="0"/>
              </a:rPr>
              <a:t>  . . .</a:t>
            </a:r>
          </a:p>
          <a:p>
            <a:r>
              <a:rPr lang="en-US" sz="1200">
                <a:solidFill>
                  <a:srgbClr val="FF0033"/>
                </a:solidFill>
                <a:latin typeface="Courier New" charset="0"/>
              </a:rPr>
              <a:t>}</a:t>
            </a:r>
          </a:p>
        </p:txBody>
      </p:sp>
      <p:sp>
        <p:nvSpPr>
          <p:cNvPr id="94213" name="Text Box 5"/>
          <p:cNvSpPr txBox="1">
            <a:spLocks noChangeArrowheads="1"/>
          </p:cNvSpPr>
          <p:nvPr/>
        </p:nvSpPr>
        <p:spPr bwMode="auto">
          <a:xfrm>
            <a:off x="4114800" y="4038600"/>
            <a:ext cx="4876800" cy="6461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void</a:t>
            </a:r>
            <a:r>
              <a:rPr lang="en-US" sz="1800" dirty="0"/>
              <a:t> return type specifies no value is returned by the method – here, the result is </a:t>
            </a:r>
            <a:r>
              <a:rPr lang="en-US" sz="1800" dirty="0" smtClean="0"/>
              <a:t>drawn on </a:t>
            </a:r>
            <a:r>
              <a:rPr lang="en-US" sz="1800" dirty="0"/>
              <a:t>the Canvas</a:t>
            </a:r>
          </a:p>
        </p:txBody>
      </p:sp>
      <p:sp>
        <p:nvSpPr>
          <p:cNvPr id="94214" name="Text Box 6"/>
          <p:cNvSpPr txBox="1">
            <a:spLocks noChangeArrowheads="1"/>
          </p:cNvSpPr>
          <p:nvPr/>
        </p:nvSpPr>
        <p:spPr bwMode="auto">
          <a:xfrm>
            <a:off x="3429000" y="6019800"/>
            <a:ext cx="5562600" cy="10620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/>
              <a:t>note that one method can "call" another one</a:t>
            </a:r>
          </a:p>
          <a:p>
            <a:pPr lvl="1"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this.draw()</a:t>
            </a:r>
            <a:r>
              <a:rPr lang="en-US" sz="1800"/>
              <a:t> calls </a:t>
            </a:r>
            <a:r>
              <a:rPr lang="en-US" sz="1400">
                <a:latin typeface="Courier New" charset="0"/>
              </a:rPr>
              <a:t>draw</a:t>
            </a:r>
            <a:r>
              <a:rPr lang="en-US" sz="1800"/>
              <a:t> method (on this object) to show it</a:t>
            </a:r>
          </a:p>
          <a:p>
            <a:pPr lvl="1"/>
            <a:r>
              <a:rPr lang="en-US" sz="1400">
                <a:latin typeface="Courier New" charset="0"/>
              </a:rPr>
              <a:t>this.erase()</a:t>
            </a:r>
            <a:r>
              <a:rPr lang="en-US" sz="1800"/>
              <a:t> calls </a:t>
            </a:r>
            <a:r>
              <a:rPr lang="en-US" sz="1400">
                <a:latin typeface="Courier New" charset="0"/>
              </a:rPr>
              <a:t>erase</a:t>
            </a:r>
            <a:r>
              <a:rPr lang="en-US" sz="1800"/>
              <a:t> method (on this object) to hide it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2" grpId="0" animBg="1"/>
      <p:bldP spid="94213" grpId="0" animBg="1"/>
      <p:bldP spid="942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2D5556BE-D12F-7548-8804-4C3CC42D6130}" type="slidenum">
              <a:rPr lang="en-US" sz="1400">
                <a:solidFill>
                  <a:srgbClr val="FF0033"/>
                </a:solidFill>
              </a:rPr>
              <a:pPr/>
              <a:t>6</a:t>
            </a:fld>
            <a:endParaRPr lang="en-US" sz="1400">
              <a:solidFill>
                <a:srgbClr val="FF0033"/>
              </a:solidFill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9067800" cy="762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Simpler example: Die class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467600" cy="61722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ourier New" charset="0"/>
                <a:ea typeface="ＭＳ Ｐゴシック" charset="0"/>
                <a:cs typeface="ＭＳ Ｐゴシック" charset="0"/>
              </a:rPr>
              <a:t>/**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ourier New" charset="0"/>
                <a:ea typeface="ＭＳ Ｐゴシック" charset="0"/>
                <a:cs typeface="ＭＳ Ｐゴシック" charset="0"/>
              </a:rPr>
              <a:t> * This class models a simple die object, which can have any number of sides.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ourier New" charset="0"/>
                <a:ea typeface="ＭＳ Ｐゴシック" charset="0"/>
                <a:cs typeface="ＭＳ Ｐゴシック" charset="0"/>
              </a:rPr>
              <a:t> *   @author Dave Reed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ourier New" charset="0"/>
                <a:ea typeface="ＭＳ Ｐゴシック" charset="0"/>
                <a:cs typeface="ＭＳ Ｐゴシック" charset="0"/>
              </a:rPr>
              <a:t> *   @version 1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Courier New" charset="0"/>
                <a:ea typeface="ＭＳ Ｐゴシック" charset="0"/>
                <a:cs typeface="ＭＳ Ｐゴシック" charset="0"/>
              </a:rPr>
              <a:t>/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ourier New" charset="0"/>
                <a:ea typeface="ＭＳ Ｐゴシック" charset="0"/>
                <a:cs typeface="ＭＳ Ｐゴシック" charset="0"/>
              </a:rPr>
              <a:t>20/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Courier New" charset="0"/>
                <a:ea typeface="ＭＳ Ｐゴシック" charset="0"/>
                <a:cs typeface="ＭＳ Ｐゴシック" charset="0"/>
              </a:rPr>
              <a:t>2017</a:t>
            </a:r>
            <a:endParaRPr lang="en-US" sz="1200" dirty="0">
              <a:solidFill>
                <a:schemeClr val="bg1">
                  <a:lumMod val="50000"/>
                </a:schemeClr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ourier New" charset="0"/>
                <a:ea typeface="ＭＳ Ｐゴシック" charset="0"/>
                <a:cs typeface="ＭＳ Ｐゴシック" charset="0"/>
              </a:rPr>
              <a:t> *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Courier New" charset="0"/>
                <a:ea typeface="ＭＳ Ｐゴシック" charset="0"/>
                <a:cs typeface="ＭＳ Ｐゴシック" charset="0"/>
              </a:rPr>
              <a:t>/</a:t>
            </a:r>
            <a:endParaRPr lang="en-US" sz="1200" dirty="0">
              <a:solidFill>
                <a:schemeClr val="bg1">
                  <a:lumMod val="50000"/>
                </a:schemeClr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public class Die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private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numSides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7F7F7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/**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7F7F7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* Constructs an arbitrary die object.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7F7F7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*   @</a:t>
            </a:r>
            <a:r>
              <a:rPr lang="en-US" sz="1200" dirty="0" err="1">
                <a:solidFill>
                  <a:srgbClr val="7F7F7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param</a:t>
            </a:r>
            <a:r>
              <a:rPr lang="en-US" sz="1200" dirty="0">
                <a:solidFill>
                  <a:srgbClr val="7F7F7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sides the number of sides on the die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7F7F7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*/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public Die(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sides)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this.numSides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= sides;</a:t>
            </a:r>
          </a:p>
          <a:p>
            <a:pPr>
              <a:lnSpc>
                <a:spcPct val="80000"/>
              </a:lnSpc>
            </a:pP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7F7F7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smtClean="0">
                <a:solidFill>
                  <a:srgbClr val="7F7F7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/</a:t>
            </a:r>
            <a:r>
              <a:rPr lang="en-US" sz="1200" dirty="0">
                <a:solidFill>
                  <a:srgbClr val="7F7F7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**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7F7F7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* Gets the number of sides on the die object.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7F7F7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*   @return  the number of sides (an N-sided die can roll 1 through N)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7F7F7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*/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public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getNumberOfSides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	return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this.numSides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200" dirty="0" smtClean="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pPr>
              <a:lnSpc>
                <a:spcPct val="80000"/>
              </a:lnSpc>
            </a:pP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7F7F7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smtClean="0">
                <a:solidFill>
                  <a:srgbClr val="7F7F7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/</a:t>
            </a:r>
            <a:r>
              <a:rPr lang="en-US" sz="1200" dirty="0">
                <a:solidFill>
                  <a:srgbClr val="7F7F7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**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7F7F7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* Simulates a random roll of the die.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7F7F7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*   @return  the value of the roll (for an N-sided die, 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7F7F7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*            the roll is between 1 and N)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7F7F7F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*/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public 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roll()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	return (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)(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Math.random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()*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this.numSides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+ 1);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5715000" y="1676400"/>
            <a:ext cx="3505200" cy="6540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a </a:t>
            </a:r>
            <a:r>
              <a:rPr lang="en-US" sz="1400" dirty="0">
                <a:latin typeface="Courier New" charset="0"/>
              </a:rPr>
              <a:t>Die</a:t>
            </a:r>
            <a:r>
              <a:rPr lang="en-US" sz="1800" dirty="0"/>
              <a:t> object needs to keep track of its number of </a:t>
            </a:r>
            <a:r>
              <a:rPr lang="en-US" sz="1800" dirty="0" smtClean="0"/>
              <a:t>sides</a:t>
            </a:r>
            <a:endParaRPr lang="en-US" sz="1800" dirty="0"/>
          </a:p>
        </p:txBody>
      </p:sp>
      <p:sp>
        <p:nvSpPr>
          <p:cNvPr id="20486" name="Text Box 5"/>
          <p:cNvSpPr txBox="1">
            <a:spLocks noChangeArrowheads="1"/>
          </p:cNvSpPr>
          <p:nvPr/>
        </p:nvSpPr>
        <p:spPr bwMode="auto">
          <a:xfrm>
            <a:off x="5715000" y="2667000"/>
            <a:ext cx="3505200" cy="64633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the </a:t>
            </a:r>
            <a:r>
              <a:rPr lang="en-US" sz="1800" dirty="0" smtClean="0"/>
              <a:t>constructor takes the # of sides as a parameter</a:t>
            </a:r>
            <a:endParaRPr lang="en-US" sz="1800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715000" y="3581400"/>
            <a:ext cx="3505200" cy="64633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dirty="0" err="1">
                <a:latin typeface="Courier New" charset="0"/>
              </a:rPr>
              <a:t>getNumberOfSides</a:t>
            </a:r>
            <a:r>
              <a:rPr lang="en-US" sz="1400" dirty="0">
                <a:latin typeface="Courier New" charset="0"/>
              </a:rPr>
              <a:t> </a:t>
            </a:r>
            <a:r>
              <a:rPr lang="en-US" sz="1800" dirty="0" smtClean="0"/>
              <a:t>is an </a:t>
            </a:r>
            <a:r>
              <a:rPr lang="en-US" sz="1800" dirty="0" err="1" smtClean="0"/>
              <a:t>accessor</a:t>
            </a:r>
            <a:r>
              <a:rPr lang="en-US" sz="1800" dirty="0" smtClean="0"/>
              <a:t> method – enables look at private field</a:t>
            </a:r>
            <a:endParaRPr lang="en-US" sz="1800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715000" y="4953000"/>
            <a:ext cx="3505200" cy="64633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dirty="0" smtClean="0">
                <a:latin typeface="Courier New" charset="0"/>
              </a:rPr>
              <a:t>roll </a:t>
            </a:r>
            <a:r>
              <a:rPr lang="en-US" sz="1800" dirty="0" smtClean="0"/>
              <a:t>is a </a:t>
            </a:r>
            <a:r>
              <a:rPr lang="en-US" sz="1800" dirty="0" err="1" smtClean="0"/>
              <a:t>mutator</a:t>
            </a:r>
            <a:r>
              <a:rPr lang="en-US" sz="1800" dirty="0" smtClean="0"/>
              <a:t> method – changes the state of the object</a:t>
            </a:r>
            <a:endParaRPr lang="en-US" sz="1800" dirty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715000" y="697468"/>
            <a:ext cx="3505200" cy="36933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 smtClean="0"/>
              <a:t>note: comments in gray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273633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class vs. Python class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4800600" cy="3429000"/>
          </a:xfrm>
          <a:ln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public class Die {</a:t>
            </a: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 private 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numSides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;   </a:t>
            </a:r>
          </a:p>
          <a:p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endParaRPr lang="en-US" sz="1200" dirty="0"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 public Die(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sides) {</a:t>
            </a: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this.numSides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= sides;</a:t>
            </a:r>
          </a:p>
          <a:p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  }</a:t>
            </a:r>
            <a:endParaRPr lang="en-US" sz="1200" dirty="0">
              <a:latin typeface="Courier New" charset="0"/>
              <a:ea typeface="ＭＳ Ｐゴシック" charset="0"/>
              <a:cs typeface="Courier New" charset="0"/>
            </a:endParaRPr>
          </a:p>
          <a:p>
            <a:endParaRPr lang="en-US" sz="1200" dirty="0"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 public 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200" dirty="0" err="1" smtClean="0">
                <a:latin typeface="Courier New" charset="0"/>
                <a:ea typeface="ＭＳ Ｐゴシック" charset="0"/>
                <a:cs typeface="Courier New" charset="0"/>
              </a:rPr>
              <a:t>getNumberOfSides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   return 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this.numSides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 </a:t>
            </a:r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  <a:p>
            <a:endParaRPr lang="en-US" sz="1200" dirty="0"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  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public 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roll() {</a:t>
            </a:r>
          </a:p>
          <a:p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    return 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)(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Math.random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()*</a:t>
            </a:r>
            <a:r>
              <a:rPr lang="en-US" sz="1200" dirty="0" err="1">
                <a:latin typeface="Courier New" charset="0"/>
                <a:ea typeface="ＭＳ Ｐゴシック" charset="0"/>
                <a:cs typeface="Courier New" charset="0"/>
              </a:rPr>
              <a:t>this.numSides</a:t>
            </a:r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) + 1;</a:t>
            </a:r>
          </a:p>
          <a:p>
            <a:r>
              <a:rPr lang="en-US" sz="1200" dirty="0"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r>
              <a:rPr lang="en-US" sz="1200" dirty="0" smtClean="0">
                <a:latin typeface="Courier New" charset="0"/>
                <a:ea typeface="ＭＳ Ｐゴシック" charset="0"/>
                <a:cs typeface="Courier New" charset="0"/>
              </a:rPr>
              <a:t>}</a:t>
            </a:r>
            <a:endParaRPr lang="en-US" sz="1200" dirty="0">
              <a:latin typeface="Courier New" charset="0"/>
              <a:ea typeface="ＭＳ Ｐゴシック" charset="0"/>
              <a:cs typeface="Courier New" charset="0"/>
            </a:endParaRP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5F35C79F-12C5-C84F-A3A2-141E5F743F4D}" type="slidenum">
              <a:rPr lang="en-US" sz="1400">
                <a:solidFill>
                  <a:srgbClr val="FF0033"/>
                </a:solidFill>
              </a:rPr>
              <a:pPr/>
              <a:t>7</a:t>
            </a:fld>
            <a:endParaRPr lang="en-US" sz="1400">
              <a:solidFill>
                <a:srgbClr val="FF0033"/>
              </a:solidFill>
            </a:endParaRPr>
          </a:p>
        </p:txBody>
      </p:sp>
      <p:sp>
        <p:nvSpPr>
          <p:cNvPr id="22533" name="TextBox 4"/>
          <p:cNvSpPr txBox="1">
            <a:spLocks noChangeArrowheads="1"/>
          </p:cNvSpPr>
          <p:nvPr/>
        </p:nvSpPr>
        <p:spPr bwMode="auto">
          <a:xfrm>
            <a:off x="5334000" y="1208088"/>
            <a:ext cx="3886200" cy="175432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  <a:cs typeface="Courier New" charset="0"/>
              </a:rPr>
              <a:t>class Die:    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</a:t>
            </a:r>
            <a:r>
              <a:rPr lang="en-US" sz="1200" dirty="0" err="1">
                <a:latin typeface="Courier New" charset="0"/>
                <a:cs typeface="Courier New" charset="0"/>
              </a:rPr>
              <a:t>def</a:t>
            </a:r>
            <a:r>
              <a:rPr lang="en-US" sz="1200" dirty="0">
                <a:latin typeface="Courier New" charset="0"/>
                <a:cs typeface="Courier New" charset="0"/>
              </a:rPr>
              <a:t> __</a:t>
            </a:r>
            <a:r>
              <a:rPr lang="en-US" sz="1200" dirty="0" err="1">
                <a:latin typeface="Courier New" charset="0"/>
                <a:cs typeface="Courier New" charset="0"/>
              </a:rPr>
              <a:t>init</a:t>
            </a:r>
            <a:r>
              <a:rPr lang="en-US" sz="1200" dirty="0">
                <a:latin typeface="Courier New" charset="0"/>
                <a:cs typeface="Courier New" charset="0"/>
              </a:rPr>
              <a:t>__(self, sides):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  <a:r>
              <a:rPr lang="en-US" sz="1200" dirty="0" err="1">
                <a:latin typeface="Courier New" charset="0"/>
                <a:cs typeface="Courier New" charset="0"/>
              </a:rPr>
              <a:t>self.numSides</a:t>
            </a:r>
            <a:r>
              <a:rPr lang="en-US" sz="1200" dirty="0">
                <a:latin typeface="Courier New" charset="0"/>
                <a:cs typeface="Courier New" charset="0"/>
              </a:rPr>
              <a:t> = sides</a:t>
            </a:r>
          </a:p>
          <a:p>
            <a:endParaRPr lang="en-US" sz="1200" dirty="0">
              <a:latin typeface="Courier New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cs typeface="Courier New" charset="0"/>
              </a:rPr>
              <a:t>    </a:t>
            </a:r>
            <a:r>
              <a:rPr lang="en-US" sz="1200" dirty="0" err="1">
                <a:latin typeface="Courier New" charset="0"/>
                <a:cs typeface="Courier New" charset="0"/>
              </a:rPr>
              <a:t>def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err="1" smtClean="0">
                <a:latin typeface="Courier New" charset="0"/>
                <a:cs typeface="Courier New" charset="0"/>
              </a:rPr>
              <a:t>getNumberOfSides</a:t>
            </a:r>
            <a:r>
              <a:rPr lang="en-US" sz="1200" dirty="0">
                <a:latin typeface="Courier New" charset="0"/>
                <a:cs typeface="Courier New" charset="0"/>
              </a:rPr>
              <a:t>(self):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return </a:t>
            </a:r>
            <a:r>
              <a:rPr lang="en-US" sz="1200" dirty="0" err="1">
                <a:latin typeface="Courier New" charset="0"/>
                <a:cs typeface="Courier New" charset="0"/>
              </a:rPr>
              <a:t>self.numSides</a:t>
            </a:r>
            <a:endParaRPr lang="en-US" sz="1200" dirty="0">
              <a:latin typeface="Courier New" charset="0"/>
              <a:cs typeface="Courier New" charset="0"/>
            </a:endParaRPr>
          </a:p>
          <a:p>
            <a:endParaRPr lang="en-US" sz="1200" dirty="0" smtClean="0">
              <a:latin typeface="Courier New" charset="0"/>
              <a:cs typeface="Courier New" charset="0"/>
            </a:endParaRPr>
          </a:p>
          <a:p>
            <a:r>
              <a:rPr lang="en-US" sz="1200" dirty="0" smtClean="0">
                <a:latin typeface="Courier New" charset="0"/>
                <a:cs typeface="Courier New" charset="0"/>
              </a:rPr>
              <a:t>    </a:t>
            </a:r>
            <a:r>
              <a:rPr lang="en-US" sz="1200" dirty="0" err="1">
                <a:latin typeface="Courier New" charset="0"/>
                <a:cs typeface="Courier New" charset="0"/>
              </a:rPr>
              <a:t>def</a:t>
            </a:r>
            <a:r>
              <a:rPr lang="en-US" sz="1200" dirty="0">
                <a:latin typeface="Courier New" charset="0"/>
                <a:cs typeface="Courier New" charset="0"/>
              </a:rPr>
              <a:t> roll(self):</a:t>
            </a:r>
          </a:p>
          <a:p>
            <a:r>
              <a:rPr lang="en-US" sz="1200" dirty="0" smtClean="0">
                <a:latin typeface="Courier New" charset="0"/>
                <a:cs typeface="Courier New" charset="0"/>
              </a:rPr>
              <a:t>        return </a:t>
            </a:r>
            <a:r>
              <a:rPr lang="en-US" sz="1200" dirty="0" err="1">
                <a:latin typeface="Courier New" charset="0"/>
                <a:cs typeface="Courier New" charset="0"/>
              </a:rPr>
              <a:t>randint</a:t>
            </a:r>
            <a:r>
              <a:rPr lang="en-US" sz="1200" dirty="0">
                <a:latin typeface="Courier New" charset="0"/>
                <a:cs typeface="Courier New" charset="0"/>
              </a:rPr>
              <a:t>(1, </a:t>
            </a:r>
            <a:r>
              <a:rPr lang="en-US" sz="1200" dirty="0" err="1">
                <a:latin typeface="Courier New" charset="0"/>
                <a:cs typeface="Courier New" charset="0"/>
              </a:rPr>
              <a:t>self.numSides</a:t>
            </a:r>
            <a:r>
              <a:rPr lang="en-US" sz="1200" dirty="0" smtClean="0">
                <a:latin typeface="Courier New" charset="0"/>
                <a:cs typeface="Courier New" charset="0"/>
              </a:rPr>
              <a:t>)</a:t>
            </a:r>
            <a:endParaRPr lang="en-US" sz="1200" dirty="0">
              <a:latin typeface="Courier New" charset="0"/>
              <a:cs typeface="Courier New" charset="0"/>
            </a:endParaRPr>
          </a:p>
        </p:txBody>
      </p:sp>
      <p:sp>
        <p:nvSpPr>
          <p:cNvPr id="22534" name="TextBox 5"/>
          <p:cNvSpPr txBox="1">
            <a:spLocks noChangeArrowheads="1"/>
          </p:cNvSpPr>
          <p:nvPr/>
        </p:nvSpPr>
        <p:spPr bwMode="auto">
          <a:xfrm>
            <a:off x="914400" y="4953000"/>
            <a:ext cx="7848600" cy="1754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86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>
              <a:buFont typeface="Wingdings" charset="0"/>
              <a:buChar char="§"/>
            </a:pPr>
            <a:r>
              <a:rPr lang="en-US" sz="1800" dirty="0"/>
              <a:t>Java provides accessibility options (all public in Python), so must specify</a:t>
            </a:r>
          </a:p>
          <a:p>
            <a:pPr>
              <a:buFont typeface="Wingdings" charset="0"/>
              <a:buChar char="§"/>
            </a:pPr>
            <a:r>
              <a:rPr lang="en-US" sz="1800" dirty="0"/>
              <a:t>Java variables (fields &amp; parameters) are committed to one type of value, so must declare name &amp; type</a:t>
            </a:r>
          </a:p>
          <a:p>
            <a:pPr>
              <a:buFont typeface="Wingdings" charset="0"/>
              <a:buChar char="§"/>
            </a:pPr>
            <a:r>
              <a:rPr lang="en-US" sz="1800" dirty="0"/>
              <a:t>methods that return values must specify the type</a:t>
            </a:r>
          </a:p>
          <a:p>
            <a:pPr>
              <a:buFont typeface="Wingdings" charset="0"/>
              <a:buChar char="§"/>
            </a:pPr>
            <a:r>
              <a:rPr lang="en-US" sz="1800" dirty="0"/>
              <a:t>constructor is similar to </a:t>
            </a:r>
            <a:r>
              <a:rPr lang="en-US" sz="1600" dirty="0">
                <a:latin typeface="Courier New" charset="0"/>
                <a:cs typeface="Courier New" charset="0"/>
              </a:rPr>
              <a:t>__</a:t>
            </a:r>
            <a:r>
              <a:rPr lang="en-US" sz="1600" dirty="0" err="1">
                <a:latin typeface="Courier New" charset="0"/>
                <a:cs typeface="Courier New" charset="0"/>
              </a:rPr>
              <a:t>init</a:t>
            </a:r>
            <a:r>
              <a:rPr lang="en-US" sz="1600" dirty="0">
                <a:latin typeface="Courier New" charset="0"/>
                <a:cs typeface="Courier New" charset="0"/>
              </a:rPr>
              <a:t>__</a:t>
            </a:r>
          </a:p>
          <a:p>
            <a:pPr>
              <a:buFont typeface="Wingdings" charset="0"/>
              <a:buChar char="§"/>
            </a:pPr>
            <a:r>
              <a:rPr lang="en-US" sz="1600" dirty="0">
                <a:latin typeface="Courier New" charset="0"/>
                <a:cs typeface="Courier New" charset="0"/>
              </a:rPr>
              <a:t>this. </a:t>
            </a:r>
            <a:r>
              <a:rPr lang="en-US" sz="1800" dirty="0">
                <a:ea typeface="Courier New" charset="0"/>
                <a:cs typeface="Courier New" charset="0"/>
              </a:rPr>
              <a:t>in Java is similar to </a:t>
            </a:r>
            <a:r>
              <a:rPr lang="en-US" sz="1600" dirty="0">
                <a:latin typeface="Courier New" charset="0"/>
                <a:cs typeface="Courier New" charset="0"/>
              </a:rPr>
              <a:t>self. </a:t>
            </a:r>
            <a:r>
              <a:rPr lang="en-US" sz="1800" dirty="0">
                <a:ea typeface="Courier New" charset="0"/>
                <a:cs typeface="Courier New" charset="0"/>
              </a:rPr>
              <a:t>(but </a:t>
            </a:r>
            <a:r>
              <a:rPr lang="en-US" sz="1800" dirty="0" smtClean="0">
                <a:ea typeface="Courier New" charset="0"/>
                <a:cs typeface="Courier New" charset="0"/>
              </a:rPr>
              <a:t>don't specify as method parameter)</a:t>
            </a:r>
            <a:endParaRPr lang="en-US" sz="1800" dirty="0">
              <a:ea typeface="Courier New" charset="0"/>
              <a:cs typeface="Courier Ne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err="1" smtClean="0"/>
              <a:t>BlueJ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7800" y="1524000"/>
            <a:ext cx="3810000" cy="1295400"/>
          </a:xfrm>
        </p:spPr>
        <p:txBody>
          <a:bodyPr/>
          <a:lstStyle/>
          <a:p>
            <a:r>
              <a:rPr lang="en-US" dirty="0" smtClean="0"/>
              <a:t>create an object from a class by: </a:t>
            </a:r>
          </a:p>
          <a:p>
            <a:pPr>
              <a:buFont typeface="Arial"/>
              <a:buChar char="•"/>
            </a:pPr>
            <a:r>
              <a:rPr lang="en-US" sz="2000" dirty="0" smtClean="0"/>
              <a:t>right-clicking on the class icon</a:t>
            </a:r>
          </a:p>
          <a:p>
            <a:pPr>
              <a:buFont typeface="Arial"/>
              <a:buChar char="•"/>
            </a:pPr>
            <a:r>
              <a:rPr lang="en-US" sz="2000" dirty="0" smtClean="0"/>
              <a:t>selecting the constructor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576B-6C76-C040-AD55-E074E7063329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990600"/>
            <a:ext cx="4914900" cy="307350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543882"/>
            <a:ext cx="4889500" cy="3796718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62000" y="4572000"/>
            <a:ext cx="3810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9pPr>
          </a:lstStyle>
          <a:p>
            <a:r>
              <a:rPr lang="en-US" dirty="0" smtClean="0"/>
              <a:t>you will be prompted for:</a:t>
            </a:r>
          </a:p>
          <a:p>
            <a:pPr>
              <a:buFont typeface="Arial"/>
              <a:buChar char="•"/>
            </a:pPr>
            <a:r>
              <a:rPr lang="en-US" sz="2000" dirty="0" smtClean="0"/>
              <a:t>the name of the object</a:t>
            </a:r>
          </a:p>
          <a:p>
            <a:pPr>
              <a:buFont typeface="Arial"/>
              <a:buChar char="•"/>
            </a:pPr>
            <a:r>
              <a:rPr lang="en-US" sz="2000" dirty="0" smtClean="0"/>
              <a:t>values for any parameters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89241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err="1" smtClean="0"/>
              <a:t>BlueJ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7800" y="1524000"/>
            <a:ext cx="3810000" cy="1295400"/>
          </a:xfrm>
        </p:spPr>
        <p:txBody>
          <a:bodyPr/>
          <a:lstStyle/>
          <a:p>
            <a:r>
              <a:rPr lang="en-US" dirty="0" smtClean="0"/>
              <a:t>the created object will appear as a red icon in the lower left</a:t>
            </a:r>
          </a:p>
          <a:p>
            <a:pPr>
              <a:buFont typeface="Arial"/>
              <a:buChar char="•"/>
            </a:pPr>
            <a:r>
              <a:rPr lang="en-US" sz="2000" dirty="0" smtClean="0"/>
              <a:t>right-clicking on the object icon to select and call methods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576B-6C76-C040-AD55-E074E7063329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62000" y="4572000"/>
            <a:ext cx="3810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9pPr>
          </a:lstStyle>
          <a:p>
            <a:r>
              <a:rPr lang="en-US" dirty="0" smtClean="0"/>
              <a:t>if the method returns a value, it will appear in a pop-up window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990600"/>
            <a:ext cx="4975658" cy="31115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3969874"/>
            <a:ext cx="4419600" cy="3345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655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pitchFamily="-8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pitchFamily="-8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4580</TotalTime>
  <Words>3505</Words>
  <Application>Microsoft Macintosh PowerPoint</Application>
  <PresentationFormat>Custom</PresentationFormat>
  <Paragraphs>725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Blank Presentation</vt:lpstr>
      <vt:lpstr>PowerPoint Presentation</vt:lpstr>
      <vt:lpstr>Looking inside classes</vt:lpstr>
      <vt:lpstr>Fields</vt:lpstr>
      <vt:lpstr>Constructor</vt:lpstr>
      <vt:lpstr>Methods</vt:lpstr>
      <vt:lpstr>Simpler example: Die class</vt:lpstr>
      <vt:lpstr>Java class vs. Python class</vt:lpstr>
      <vt:lpstr>In BlueJ</vt:lpstr>
      <vt:lpstr>In BlueJ</vt:lpstr>
      <vt:lpstr>In BlueJ</vt:lpstr>
      <vt:lpstr>Variation: adding more state</vt:lpstr>
      <vt:lpstr>Variation: adding another constructor</vt:lpstr>
      <vt:lpstr>Variation: linking constructors</vt:lpstr>
      <vt:lpstr>Building complexity</vt:lpstr>
      <vt:lpstr>Example from text: Ticket Machine</vt:lpstr>
      <vt:lpstr>TicketMachine class</vt:lpstr>
      <vt:lpstr>TicketMachine  methods</vt:lpstr>
      <vt:lpstr>Shorthand assignments</vt:lpstr>
      <vt:lpstr>More on parameters</vt:lpstr>
      <vt:lpstr>Local variables</vt:lpstr>
      <vt:lpstr>New method: refundBalance</vt:lpstr>
      <vt:lpstr>example: Pig</vt:lpstr>
      <vt:lpstr>Pig analysis?</vt:lpstr>
      <vt:lpstr>Designing a PigGame class</vt:lpstr>
      <vt:lpstr>PigGame</vt:lpstr>
      <vt:lpstr>PigGame</vt:lpstr>
      <vt:lpstr>PigGame (cont.)</vt:lpstr>
      <vt:lpstr>PigStats driver class</vt:lpstr>
      <vt:lpstr>Static methods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David Reed</cp:lastModifiedBy>
  <cp:revision>110</cp:revision>
  <cp:lastPrinted>2017-09-20T18:52:13Z</cp:lastPrinted>
  <dcterms:created xsi:type="dcterms:W3CDTF">2013-01-24T19:15:47Z</dcterms:created>
  <dcterms:modified xsi:type="dcterms:W3CDTF">2017-09-20T18:54:18Z</dcterms:modified>
</cp:coreProperties>
</file>