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51" r:id="rId3"/>
    <p:sldId id="354" r:id="rId4"/>
    <p:sldId id="356" r:id="rId5"/>
    <p:sldId id="355" r:id="rId6"/>
    <p:sldId id="357" r:id="rId7"/>
    <p:sldId id="353" r:id="rId8"/>
    <p:sldId id="371" r:id="rId9"/>
    <p:sldId id="367" r:id="rId10"/>
    <p:sldId id="359" r:id="rId11"/>
    <p:sldId id="352" r:id="rId12"/>
    <p:sldId id="360" r:id="rId13"/>
    <p:sldId id="361" r:id="rId14"/>
    <p:sldId id="362" r:id="rId15"/>
    <p:sldId id="363" r:id="rId16"/>
    <p:sldId id="364" r:id="rId17"/>
    <p:sldId id="365" r:id="rId18"/>
    <p:sldId id="366" r:id="rId19"/>
    <p:sldId id="368" r:id="rId20"/>
    <p:sldId id="369" r:id="rId21"/>
    <p:sldId id="370" r:id="rId22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 Narro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FF00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071" autoAdjust="0"/>
  </p:normalViewPr>
  <p:slideViewPr>
    <p:cSldViewPr>
      <p:cViewPr varScale="1">
        <p:scale>
          <a:sx n="69" d="100"/>
          <a:sy n="69" d="100"/>
        </p:scale>
        <p:origin x="-2080" y="-120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fld id="{0E3EFB63-CA67-0A4C-9FE5-1F2051D00B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37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84329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ＭＳ Ｐゴシック" pitchFamily="-8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D8E03CFA-2C91-614E-8AE3-5C53BBD256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4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A66487-5FDB-9D4E-A34F-4BF910257A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50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494AA1-BDD0-A141-B588-A4C27DB1E6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054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5D576B-6C76-C040-AD55-E074E70633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35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111FCB-FE84-6547-9BF6-A0ED65E1CF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739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6C8273-8593-1A4A-B118-8F8BD76E14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304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255489-A040-6E4C-9388-8866A762F4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30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720FBC-CD70-EC42-B03E-D4D142A8E30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795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90BF18-36BC-FF48-984A-96D4429F12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33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1E70C8-C9DC-7F4B-8CEA-D0054F576E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21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AFA793-3CFE-E049-ABFA-381462C618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53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</a:defRPr>
            </a:lvl1pPr>
          </a:lstStyle>
          <a:p>
            <a:fld id="{707829F0-189E-AC45-A4AF-D9569DE90A6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pitchFamily="-84" charset="-128"/>
          <a:cs typeface="ＭＳ Ｐゴシック" pitchFamily="-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pitchFamily="-84" charset="-128"/>
          <a:cs typeface="ＭＳ Ｐゴシック" pitchFamily="-84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pitchFamily="-84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8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davereed@creighton.edu" TargetMode="External"/><Relationship Id="rId3" Type="http://schemas.openxmlformats.org/officeDocument/2006/relationships/hyperlink" Target="mailto:codingbat.com/home/davereed@creighton.edu/csc222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codingbat.com/home/davereed@creighton.edu/csc222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codingbat.com/home/davereed@creighton.edu/csc222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codingbat.com/home/davereed@creighton.edu/csc222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327ADE26-4B4F-8F45-9A52-91E082E2C9E0}" type="slidenum">
              <a:rPr lang="en-US" sz="1400">
                <a:solidFill>
                  <a:srgbClr val="FF0033"/>
                </a:solidFill>
              </a:rPr>
              <a:pPr/>
              <a:t>1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15363" name="Rectangle 1036"/>
          <p:cNvSpPr>
            <a:spLocks noChangeArrowheads="1"/>
          </p:cNvSpPr>
          <p:nvPr/>
        </p:nvSpPr>
        <p:spPr bwMode="auto">
          <a:xfrm>
            <a:off x="720725" y="427038"/>
            <a:ext cx="8159750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</a:rPr>
              <a:t>CSC 222: Object-Oriented Programming</a:t>
            </a:r>
            <a:br>
              <a:rPr lang="en-US" sz="3200" dirty="0">
                <a:solidFill>
                  <a:srgbClr val="FF0033"/>
                </a:solidFill>
              </a:rPr>
            </a:br>
            <a:r>
              <a:rPr lang="en-US" dirty="0">
                <a:solidFill>
                  <a:srgbClr val="FF0033"/>
                </a:solidFill>
              </a:rPr>
              <a:t/>
            </a:r>
            <a:br>
              <a:rPr lang="en-US" dirty="0">
                <a:solidFill>
                  <a:srgbClr val="FF0033"/>
                </a:solidFill>
              </a:rPr>
            </a:br>
            <a:r>
              <a:rPr lang="en-US" sz="3200" dirty="0" smtClean="0">
                <a:solidFill>
                  <a:srgbClr val="FF0033"/>
                </a:solidFill>
              </a:rPr>
              <a:t>Fall 2017</a:t>
            </a:r>
            <a:endParaRPr lang="en-US" sz="3200" dirty="0">
              <a:solidFill>
                <a:srgbClr val="FF0033"/>
              </a:solidFill>
            </a:endParaRPr>
          </a:p>
        </p:txBody>
      </p:sp>
      <p:sp>
        <p:nvSpPr>
          <p:cNvPr id="15364" name="Rectangle 1038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3200400"/>
            <a:ext cx="7772400" cy="3733800"/>
          </a:xfrm>
          <a:noFill/>
        </p:spPr>
        <p:txBody>
          <a:bodyPr/>
          <a:lstStyle/>
          <a:p>
            <a:pPr marL="0" indent="0"/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Java basics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variables &amp; expressions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methods: parameters, return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conditionals: if, if-else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repetition: while, for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simple Strings</a:t>
            </a:r>
            <a:endParaRPr lang="en-US" i="1" dirty="0">
              <a:latin typeface="Arial Narrow" charset="0"/>
              <a:ea typeface="ＭＳ Ｐゴシック" charset="0"/>
            </a:endParaRPr>
          </a:p>
          <a:p>
            <a:pPr lvl="1"/>
            <a:endParaRPr lang="en-US" sz="1800" i="1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Codingbat.com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get practice with basic Java elements, we will utilize practice problems at </a:t>
            </a:r>
            <a:r>
              <a:rPr lang="en-US" dirty="0" err="1" smtClean="0"/>
              <a:t>codingbat.com</a:t>
            </a:r>
            <a:r>
              <a:rPr lang="en-US" dirty="0"/>
              <a:t> </a:t>
            </a:r>
            <a:r>
              <a:rPr lang="en-US" dirty="0" smtClean="0"/>
              <a:t>(created by Nick </a:t>
            </a:r>
            <a:r>
              <a:rPr lang="en-US" dirty="0" err="1" smtClean="0"/>
              <a:t>Parlante</a:t>
            </a:r>
            <a:r>
              <a:rPr lang="en-US" dirty="0" smtClean="0"/>
              <a:t> at Stanford)</a:t>
            </a:r>
          </a:p>
          <a:p>
            <a:endParaRPr lang="en-US" dirty="0"/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go to </a:t>
            </a:r>
            <a:r>
              <a:rPr lang="en-US" dirty="0" err="1" smtClean="0"/>
              <a:t>codingbat.com</a:t>
            </a:r>
            <a:endParaRPr lang="en-US" dirty="0" smtClean="0"/>
          </a:p>
          <a:p>
            <a:pPr marL="857250" lvl="1" indent="-457200">
              <a:buFont typeface="+mj-lt"/>
              <a:buAutoNum type="arabicPeriod"/>
            </a:pPr>
            <a:endParaRPr lang="en-US" dirty="0"/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create an account using your email</a:t>
            </a:r>
          </a:p>
          <a:p>
            <a:pPr marL="857250" lvl="1" indent="-457200">
              <a:buFont typeface="+mj-lt"/>
              <a:buAutoNum type="arabicPeriod"/>
            </a:pPr>
            <a:endParaRPr lang="en-US" dirty="0"/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once you have an account, go to </a:t>
            </a:r>
            <a:r>
              <a:rPr lang="en-US" dirty="0" err="1" smtClean="0"/>
              <a:t>prefs</a:t>
            </a:r>
            <a:r>
              <a:rPr lang="en-US" dirty="0" smtClean="0"/>
              <a:t> and enter </a:t>
            </a:r>
            <a:r>
              <a:rPr lang="en-US" dirty="0" smtClean="0">
                <a:hlinkClick r:id="rId2"/>
              </a:rPr>
              <a:t>davereed@creighton.edu</a:t>
            </a:r>
            <a:r>
              <a:rPr lang="en-US" dirty="0" smtClean="0"/>
              <a:t> for the teacher share</a:t>
            </a:r>
          </a:p>
          <a:p>
            <a:pPr marL="857250" lvl="1" indent="-457200">
              <a:buFont typeface="+mj-lt"/>
              <a:buAutoNum type="arabicPeriod"/>
            </a:pPr>
            <a:endParaRPr lang="en-US" dirty="0"/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now go to </a:t>
            </a:r>
            <a:r>
              <a:rPr lang="en-US" dirty="0" smtClean="0">
                <a:hlinkClick r:id="rId3"/>
              </a:rPr>
              <a:t>codingbat.com/home/davereed@creighton.edu/csc222</a:t>
            </a:r>
            <a:r>
              <a:rPr lang="en-US" dirty="0" smtClean="0"/>
              <a:t> </a:t>
            </a:r>
          </a:p>
          <a:p>
            <a:pPr marL="857250" lvl="1" indent="-457200">
              <a:buFont typeface="+mj-lt"/>
              <a:buAutoNum type="arabicPeriod"/>
            </a:pPr>
            <a:endParaRPr lang="en-US" dirty="0"/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grab a partner and work together on the problems listed under Assignments</a:t>
            </a:r>
          </a:p>
          <a:p>
            <a:pPr marL="1368425" lvl="2" indent="-288925">
              <a:buFont typeface="Wingdings" charset="2"/>
              <a:buChar char="§"/>
            </a:pPr>
            <a:r>
              <a:rPr lang="en-US" dirty="0" smtClean="0"/>
              <a:t>for each problem, complete the specified method</a:t>
            </a:r>
          </a:p>
          <a:p>
            <a:pPr marL="1368425" lvl="2" indent="-288925">
              <a:buFont typeface="Wingdings" charset="2"/>
              <a:buChar char="§"/>
            </a:pPr>
            <a:r>
              <a:rPr lang="en-US" dirty="0" smtClean="0"/>
              <a:t>click Go to test your solution</a:t>
            </a:r>
          </a:p>
          <a:p>
            <a:pPr marL="857250" lvl="1" indent="-457200">
              <a:buFont typeface="+mj-lt"/>
              <a:buAutoNum type="arabicPeriod"/>
            </a:pPr>
            <a:endParaRPr lang="en-US" dirty="0"/>
          </a:p>
          <a:p>
            <a:pPr marL="857250" lvl="1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576B-6C76-C040-AD55-E074E706332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039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Conditionals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943600"/>
          </a:xfrm>
        </p:spPr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an if-else statement allows for alternative actions based on a true/false test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 Python</a:t>
            </a:r>
            <a:r>
              <a:rPr lang="en-US" dirty="0" smtClean="0">
                <a:latin typeface="Arial Narrow" charset="0"/>
                <a:ea typeface="ＭＳ Ｐゴシック" charset="0"/>
              </a:rPr>
              <a:t>: the test uses comparison operators (==, !=, &gt;, &lt;, &gt;=, &lt;=) </a:t>
            </a:r>
          </a:p>
          <a:p>
            <a:pPr lvl="1"/>
            <a:r>
              <a:rPr lang="en-US" dirty="0" smtClean="0">
                <a:latin typeface="Arial Narrow" charset="0"/>
                <a:ea typeface="ＭＳ Ｐゴシック" charset="0"/>
              </a:rPr>
              <a:t>structure is defined by indentation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  <a:cs typeface="Courier New" charset="0"/>
              </a:rPr>
              <a:t>	</a:t>
            </a:r>
          </a:p>
          <a:p>
            <a:pPr marL="457200" lvl="1" indent="0">
              <a:buNone/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if 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TEST: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if average &gt;= 90:</a:t>
            </a:r>
          </a:p>
          <a:p>
            <a:pPr lvl="2"/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STATEMENTS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		    print("Awesome, you got an A.")</a:t>
            </a:r>
          </a:p>
          <a:p>
            <a:endParaRPr lang="en-US" sz="900" dirty="0" smtClean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460375" indent="-111125"/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ea typeface="ＭＳ Ｐゴシック" charset="0"/>
                <a:cs typeface="Courier New" charset="0"/>
              </a:rPr>
              <a:t>note: statements executed if the</a:t>
            </a:r>
          </a:p>
          <a:p>
            <a:r>
              <a:rPr lang="en-US" sz="1600" dirty="0">
                <a:solidFill>
                  <a:srgbClr val="000000"/>
                </a:solidFill>
                <a:ea typeface="ＭＳ Ｐゴシック" charset="0"/>
                <a:cs typeface="Courier New" charset="0"/>
              </a:rPr>
              <a:t>	</a:t>
            </a:r>
            <a:r>
              <a:rPr lang="en-US" sz="1600" dirty="0" smtClean="0">
                <a:solidFill>
                  <a:srgbClr val="000000"/>
                </a:solidFill>
                <a:ea typeface="ＭＳ Ｐゴシック" charset="0"/>
                <a:cs typeface="Courier New" charset="0"/>
              </a:rPr>
              <a:t>           test evaluates to True</a:t>
            </a:r>
          </a:p>
          <a:p>
            <a:endParaRPr lang="en-US" sz="1600" dirty="0">
              <a:solidFill>
                <a:srgbClr val="000000"/>
              </a:solidFill>
              <a:ea typeface="ＭＳ Ｐゴシック" charset="0"/>
              <a:cs typeface="Courier New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if TEST:</a:t>
            </a:r>
            <a:r>
              <a:rPr lang="en-US" sz="1600" dirty="0">
                <a:solidFill>
                  <a:srgbClr val="FF0000"/>
                </a:solidFill>
                <a:latin typeface="Arial Narrow" charset="0"/>
                <a:ea typeface="ＭＳ Ｐゴシック" charset="0"/>
                <a:cs typeface="Courier New" charset="0"/>
              </a:rPr>
              <a:t>	</a:t>
            </a:r>
            <a:r>
              <a:rPr lang="en-US" sz="1600" dirty="0" smtClean="0">
                <a:solidFill>
                  <a:srgbClr val="FF0000"/>
                </a:solidFill>
                <a:latin typeface="Arial Narrow" charset="0"/>
                <a:ea typeface="ＭＳ Ｐゴシック" charset="0"/>
                <a:cs typeface="Courier New" charset="0"/>
              </a:rPr>
              <a:t>		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if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average &gt;= 90:</a:t>
            </a:r>
          </a:p>
          <a:p>
            <a:pPr lvl="2"/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STATEMENTS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   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print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"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Awesome,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you got an A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.")</a:t>
            </a:r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460375" lvl="2" indent="0"/>
            <a:r>
              <a:rPr lang="en-US" sz="16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elif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TEST:	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elif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average &gt;= 80:</a:t>
            </a:r>
          </a:p>
          <a:p>
            <a:pPr lvl="2"/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STATEMENTS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    print(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"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Nice job,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you got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a B.")</a:t>
            </a:r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457200" lvl="1" indent="0">
              <a:buNone/>
            </a:pPr>
            <a:r>
              <a:rPr lang="en-US" sz="1600" dirty="0" err="1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elif</a:t>
            </a: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TEST:	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elif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average &gt;=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70:</a:t>
            </a:r>
          </a:p>
          <a:p>
            <a:pPr lvl="2"/>
            <a:r>
              <a:rPr lang="en-US" sz="16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STATEMENTS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print(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"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Not bad,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you got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a C.")</a:t>
            </a:r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. . .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</a:t>
            </a:r>
            <a:r>
              <a:rPr lang="en-US" sz="16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elif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average &gt;= 60:</a:t>
            </a:r>
          </a:p>
          <a:p>
            <a:pPr marL="457200" lvl="1" indent="0">
              <a:buNone/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else: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 print(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"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Okay,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you got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a D.")</a:t>
            </a:r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/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STATEMENTS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else: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</a:t>
            </a:r>
            <a:endParaRPr lang="en-US" sz="1600" dirty="0" smtClean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/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	    print("Sorry, you got an F.")</a:t>
            </a:r>
          </a:p>
          <a:p>
            <a:pPr marL="457200" lvl="1" indent="0">
              <a:buNone/>
            </a:pPr>
            <a:r>
              <a:rPr lang="en-US" sz="1600" dirty="0" err="1">
                <a:solidFill>
                  <a:srgbClr val="000000"/>
                </a:solidFill>
                <a:ea typeface="ＭＳ Ｐゴシック" charset="0"/>
                <a:cs typeface="Courier New" charset="0"/>
              </a:rPr>
              <a:t>elif</a:t>
            </a:r>
            <a:r>
              <a:rPr lang="en-US" sz="1600" dirty="0">
                <a:solidFill>
                  <a:srgbClr val="000000"/>
                </a:solidFill>
                <a:ea typeface="ＭＳ Ｐゴシック" charset="0"/>
                <a:cs typeface="Courier New" charset="0"/>
              </a:rPr>
              <a:t> and else </a:t>
            </a:r>
            <a:r>
              <a:rPr lang="en-US" sz="1600" dirty="0" smtClean="0">
                <a:solidFill>
                  <a:srgbClr val="000000"/>
                </a:solidFill>
                <a:ea typeface="ＭＳ Ｐゴシック" charset="0"/>
                <a:cs typeface="Courier New" charset="0"/>
              </a:rPr>
              <a:t>sections are optional</a:t>
            </a:r>
            <a:endParaRPr lang="en-US" sz="1600" dirty="0">
              <a:solidFill>
                <a:srgbClr val="000000"/>
              </a:solidFill>
              <a:ea typeface="ＭＳ Ｐゴシック" charset="0"/>
              <a:cs typeface="Courier New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895474B5-7A9E-CE4C-AC3C-A07BE550BE13}" type="slidenum">
              <a:rPr lang="en-US" sz="1400">
                <a:solidFill>
                  <a:srgbClr val="FF0033"/>
                </a:solidFill>
              </a:rPr>
              <a:pPr/>
              <a:t>11</a:t>
            </a:fld>
            <a:endParaRPr lang="en-US" sz="1400" dirty="0">
              <a:solidFill>
                <a:srgbClr val="FF0033"/>
              </a:solidFill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1066800" y="2438400"/>
            <a:ext cx="2971800" cy="1447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8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066800" y="4038600"/>
            <a:ext cx="2971800" cy="28194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532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Conditionals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943600"/>
          </a:xfrm>
        </p:spPr>
        <p:txBody>
          <a:bodyPr/>
          <a:lstStyle/>
          <a:p>
            <a:pPr lvl="1"/>
            <a:r>
              <a:rPr lang="en-US" u="sng" dirty="0" smtClean="0">
                <a:latin typeface="Arial Narrow" charset="0"/>
                <a:ea typeface="ＭＳ Ｐゴシック" charset="0"/>
              </a:rPr>
              <a:t>in Java</a:t>
            </a:r>
            <a:r>
              <a:rPr lang="en-US" dirty="0" smtClean="0">
                <a:latin typeface="Arial Narrow" charset="0"/>
                <a:ea typeface="ＭＳ Ｐゴシック" charset="0"/>
              </a:rPr>
              <a:t>: same comparison operators, but test must be in parentheses</a:t>
            </a:r>
          </a:p>
          <a:p>
            <a:pPr lvl="1"/>
            <a:r>
              <a:rPr lang="en-US" dirty="0" smtClean="0">
                <a:latin typeface="Arial Narrow" charset="0"/>
                <a:ea typeface="ＭＳ Ｐゴシック" charset="0"/>
              </a:rPr>
              <a:t>structure is defined by curly-braces, indentation is for readability only (IMPORTANT)</a:t>
            </a:r>
          </a:p>
          <a:p>
            <a:pPr lvl="1"/>
            <a:r>
              <a:rPr lang="en-US" dirty="0" smtClean="0">
                <a:latin typeface="Arial Narrow" charset="0"/>
                <a:ea typeface="ＭＳ Ｐゴシック" charset="0"/>
              </a:rPr>
              <a:t>no </a:t>
            </a:r>
            <a:r>
              <a:rPr lang="en-US" dirty="0" err="1" smtClean="0">
                <a:latin typeface="Arial Narrow" charset="0"/>
                <a:ea typeface="ＭＳ Ｐゴシック" charset="0"/>
              </a:rPr>
              <a:t>elif</a:t>
            </a:r>
            <a:r>
              <a:rPr lang="en-US" dirty="0" smtClean="0">
                <a:latin typeface="Arial Narrow" charset="0"/>
                <a:ea typeface="ＭＳ Ｐゴシック" charset="0"/>
              </a:rPr>
              <a:t> – combine else with another if as needed   (else is optional)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  <a:cs typeface="Courier New" charset="0"/>
              </a:rPr>
              <a:t>	</a:t>
            </a:r>
            <a:endParaRPr lang="en-US" sz="1800" dirty="0" smtClean="0">
              <a:solidFill>
                <a:srgbClr val="FF0000"/>
              </a:solidFill>
              <a:latin typeface="Arial Narrow" charset="0"/>
              <a:ea typeface="ＭＳ Ｐゴシック" charset="0"/>
              <a:cs typeface="Courier New" charset="0"/>
            </a:endParaRPr>
          </a:p>
          <a:p>
            <a:pPr marL="457200" lvl="1" indent="0">
              <a:spcBef>
                <a:spcPts val="200"/>
              </a:spcBef>
              <a:buNone/>
              <a:tabLst>
                <a:tab pos="2968625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if (TEST) {	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if (average &gt;= 90) {</a:t>
            </a:r>
          </a:p>
          <a:p>
            <a:pPr lvl="2">
              <a:spcBef>
                <a:spcPts val="200"/>
              </a:spcBef>
              <a:tabLst>
                <a:tab pos="2968625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STATEMENTS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   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System.out.println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("Awesome, an A.");</a:t>
            </a:r>
          </a:p>
          <a:p>
            <a:pPr marL="457200" lvl="1" indent="0">
              <a:spcBef>
                <a:spcPts val="200"/>
              </a:spcBef>
              <a:buNone/>
              <a:tabLst>
                <a:tab pos="2968625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}</a:t>
            </a:r>
          </a:p>
          <a:p>
            <a:pPr lvl="2">
              <a:spcBef>
                <a:spcPts val="200"/>
              </a:spcBef>
              <a:tabLst>
                <a:tab pos="2968625" algn="l"/>
              </a:tabLst>
            </a:pPr>
            <a:endParaRPr lang="en-US" dirty="0" smtClean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>
              <a:spcBef>
                <a:spcPts val="200"/>
              </a:spcBef>
              <a:tabLst>
                <a:tab pos="2968625" algn="l"/>
              </a:tabLst>
            </a:pPr>
            <a:endParaRPr lang="en-US" dirty="0" smtClean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457200" lvl="1" indent="0">
              <a:spcBef>
                <a:spcPts val="200"/>
              </a:spcBef>
              <a:buNone/>
              <a:tabLst>
                <a:tab pos="2968625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if (</a:t>
            </a: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TEST) </a:t>
            </a:r>
            <a:r>
              <a:rPr lang="en-US" sz="16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{	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if (average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&gt;=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90) {</a:t>
            </a:r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>
              <a:spcBef>
                <a:spcPts val="200"/>
              </a:spcBef>
              <a:tabLst>
                <a:tab pos="2968625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STATEMENTS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   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System.out.println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"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Awesome,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an A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.");</a:t>
            </a:r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457200" lvl="1" indent="0">
              <a:spcBef>
                <a:spcPts val="200"/>
              </a:spcBef>
              <a:buNone/>
              <a:tabLst>
                <a:tab pos="2968625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}	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  <a:p>
            <a:pPr marL="457200" lvl="1" indent="0">
              <a:spcBef>
                <a:spcPts val="200"/>
              </a:spcBef>
              <a:buNone/>
              <a:tabLst>
                <a:tab pos="2968625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else if (TEST) {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else if (average &gt;= 80) {</a:t>
            </a:r>
          </a:p>
          <a:p>
            <a:pPr marL="457200" lvl="1" indent="0">
              <a:spcBef>
                <a:spcPts val="200"/>
              </a:spcBef>
              <a:buNone/>
              <a:tabLst>
                <a:tab pos="2968625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STATEMENTS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   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System.out.printl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(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"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Nice job, a B.");</a:t>
            </a:r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457200" lvl="1" indent="0">
              <a:spcBef>
                <a:spcPts val="200"/>
              </a:spcBef>
              <a:buNone/>
              <a:tabLst>
                <a:tab pos="2968625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}	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  <a:p>
            <a:pPr marL="457200" lvl="1" indent="0">
              <a:spcBef>
                <a:spcPts val="200"/>
              </a:spcBef>
              <a:buNone/>
              <a:tabLst>
                <a:tab pos="2968625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else if (TEST) {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else if (average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&gt;= 7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0) {</a:t>
            </a:r>
          </a:p>
          <a:p>
            <a:pPr marL="457200" lvl="1" indent="0">
              <a:spcBef>
                <a:spcPts val="200"/>
              </a:spcBef>
              <a:buNone/>
              <a:tabLst>
                <a:tab pos="2968625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STATEMENTS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   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System.out.printl</a:t>
            </a:r>
            <a:r>
              <a:rPr lang="en-US" sz="16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n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"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Not bad, a C.");</a:t>
            </a:r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457200" lvl="1" indent="0">
              <a:spcBef>
                <a:spcPts val="200"/>
              </a:spcBef>
              <a:buNone/>
              <a:tabLst>
                <a:tab pos="2968625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}	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} </a:t>
            </a:r>
          </a:p>
          <a:p>
            <a:pPr marL="457200" lvl="1" indent="0">
              <a:spcBef>
                <a:spcPts val="200"/>
              </a:spcBef>
              <a:buNone/>
              <a:tabLst>
                <a:tab pos="2968625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. . .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else if (average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&gt;= 6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0) {</a:t>
            </a:r>
          </a:p>
          <a:p>
            <a:pPr marL="457200" lvl="1" indent="0">
              <a:spcBef>
                <a:spcPts val="200"/>
              </a:spcBef>
              <a:buNone/>
              <a:tabLst>
                <a:tab pos="2968625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else {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System.out.println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"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Okay, a D.");</a:t>
            </a:r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>
              <a:spcBef>
                <a:spcPts val="200"/>
              </a:spcBef>
              <a:tabLst>
                <a:tab pos="2968625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STATEMENTS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}</a:t>
            </a:r>
          </a:p>
          <a:p>
            <a:pPr marL="457200" lvl="1" indent="0">
              <a:spcBef>
                <a:spcPts val="200"/>
              </a:spcBef>
              <a:buNone/>
              <a:tabLst>
                <a:tab pos="2968625" algn="l"/>
              </a:tabLst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else {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</a:t>
            </a:r>
            <a:endParaRPr lang="en-US" sz="1600" dirty="0" smtClean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>
              <a:spcBef>
                <a:spcPts val="200"/>
              </a:spcBef>
              <a:tabLst>
                <a:tab pos="2968625" algn="l"/>
              </a:tabLst>
            </a:pP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   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System.out.println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("Sorry, an F.");</a:t>
            </a:r>
          </a:p>
          <a:p>
            <a:pPr lvl="2">
              <a:spcBef>
                <a:spcPts val="200"/>
              </a:spcBef>
              <a:tabLst>
                <a:tab pos="2968625" algn="l"/>
              </a:tabLst>
            </a:pP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}</a:t>
            </a:r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895474B5-7A9E-CE4C-AC3C-A07BE550BE13}" type="slidenum">
              <a:rPr lang="en-US" sz="1400">
                <a:solidFill>
                  <a:srgbClr val="FF0033"/>
                </a:solidFill>
              </a:rPr>
              <a:pPr/>
              <a:t>12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1066800" y="2286000"/>
            <a:ext cx="2286000" cy="9144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8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066800" y="3505200"/>
            <a:ext cx="2286000" cy="30480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465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Nested conditionals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943600"/>
          </a:xfrm>
        </p:spPr>
        <p:txBody>
          <a:bodyPr/>
          <a:lstStyle/>
          <a:p>
            <a:pPr marL="57150" indent="0"/>
            <a:r>
              <a:rPr lang="en-US" dirty="0" smtClean="0">
                <a:latin typeface="Arial Narrow" charset="0"/>
                <a:ea typeface="ＭＳ Ｐゴシック" charset="0"/>
              </a:rPr>
              <a:t>as was the case in Python, can combine/nest if statements</a:t>
            </a:r>
          </a:p>
          <a:p>
            <a:pPr marL="857250" lvl="1" indent="-342900">
              <a:buFont typeface="Wingdings" charset="2"/>
              <a:buChar char="§"/>
            </a:pPr>
            <a:r>
              <a:rPr lang="en-US" dirty="0" smtClean="0">
                <a:latin typeface="Arial Narrow" charset="0"/>
                <a:ea typeface="ＭＳ Ｐゴシック" charset="0"/>
              </a:rPr>
              <a:t>e.g., suppose students who don</a:t>
            </a:r>
            <a:r>
              <a:rPr lang="uk-UA" dirty="0" smtClean="0">
                <a:latin typeface="Arial Narrow" charset="0"/>
                <a:ea typeface="ＭＳ Ｐゴシック" charset="0"/>
              </a:rPr>
              <a:t>'</a:t>
            </a:r>
            <a:r>
              <a:rPr lang="en-US" dirty="0" smtClean="0">
                <a:latin typeface="Arial Narrow" charset="0"/>
                <a:ea typeface="ＭＳ Ｐゴシック" charset="0"/>
              </a:rPr>
              <a:t>t already have A's get a 10% bonus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  <a:cs typeface="Courier New" charset="0"/>
              </a:rPr>
              <a:t>	</a:t>
            </a:r>
            <a:endParaRPr lang="en-US" sz="1800" dirty="0" smtClean="0">
              <a:solidFill>
                <a:srgbClr val="FF0000"/>
              </a:solidFill>
              <a:latin typeface="Arial Narrow" charset="0"/>
              <a:ea typeface="ＭＳ Ｐゴシック" charset="0"/>
              <a:cs typeface="Courier New" charset="0"/>
            </a:endParaRPr>
          </a:p>
          <a:p>
            <a:pPr marL="457200" lvl="1" indent="0">
              <a:buNone/>
            </a:pPr>
            <a:r>
              <a:rPr lang="en-US" sz="1800" dirty="0" smtClean="0">
                <a:solidFill>
                  <a:srgbClr val="FF0000"/>
                </a:solidFill>
                <a:latin typeface="Arial Narrow" charset="0"/>
                <a:ea typeface="ＭＳ Ｐゴシック" charset="0"/>
                <a:cs typeface="Courier New" charset="0"/>
              </a:rPr>
              <a:t>	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if (average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&gt;=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90) {</a:t>
            </a:r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/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System.out.println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"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Awesome,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you got an A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.");</a:t>
            </a:r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/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  <a:p>
            <a:pPr lvl="2"/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else {</a:t>
            </a:r>
          </a:p>
          <a:p>
            <a:pPr lvl="2"/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bonus = (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)(average * 0.10);</a:t>
            </a:r>
          </a:p>
          <a:p>
            <a:pPr lvl="2"/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average = average + bonus;</a:t>
            </a:r>
          </a:p>
          <a:p>
            <a:pPr lvl="2"/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if (average &gt;= 90) {</a:t>
            </a:r>
          </a:p>
          <a:p>
            <a:pPr lvl="2"/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   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System.out.println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("You have an A after the bonus.");</a:t>
            </a:r>
          </a:p>
          <a:p>
            <a:pPr lvl="2"/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}</a:t>
            </a:r>
          </a:p>
          <a:p>
            <a:pPr lvl="2"/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else {</a:t>
            </a:r>
          </a:p>
          <a:p>
            <a:pPr lvl="2"/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   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diff = 90 – average;</a:t>
            </a:r>
          </a:p>
          <a:p>
            <a:pPr lvl="2"/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   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System.out.println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("Even with the bonus you are " +</a:t>
            </a:r>
          </a:p>
          <a:p>
            <a:pPr lvl="2"/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              diff + " points short.");</a:t>
            </a:r>
          </a:p>
          <a:p>
            <a:pPr lvl="2"/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}</a:t>
            </a:r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/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  <a:p>
            <a:pPr lvl="2"/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857250" lvl="1" indent="-342900">
              <a:buFont typeface="Wingdings" charset="2"/>
              <a:buChar char="§"/>
            </a:pPr>
            <a:r>
              <a:rPr lang="en-US" dirty="0" smtClean="0">
                <a:latin typeface="Arial Narrow" charset="0"/>
                <a:ea typeface="ＭＳ Ｐゴシック" charset="0"/>
              </a:rPr>
              <a:t>can use logical operators to build more complex tests: &amp;&amp; (and), || (or), ! (not)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895474B5-7A9E-CE4C-AC3C-A07BE550BE13}" type="slidenum">
              <a:rPr lang="en-US" sz="1400">
                <a:solidFill>
                  <a:srgbClr val="FF0033"/>
                </a:solidFill>
              </a:rPr>
              <a:pPr/>
              <a:t>13</a:t>
            </a:fld>
            <a:endParaRPr lang="en-US" sz="1400">
              <a:solidFill>
                <a:srgbClr val="FF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456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Codingbat.com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go back to </a:t>
            </a:r>
            <a:r>
              <a:rPr lang="en-US" dirty="0" smtClean="0">
                <a:hlinkClick r:id="rId2"/>
              </a:rPr>
              <a:t>codingbat.com/home/davereed@creighton.edu/csc222</a:t>
            </a:r>
            <a:endParaRPr lang="en-US" dirty="0" smtClean="0"/>
          </a:p>
          <a:p>
            <a:endParaRPr lang="en-US" dirty="0"/>
          </a:p>
          <a:p>
            <a:pPr lvl="1">
              <a:buFont typeface="Wingdings" charset="2"/>
              <a:buChar char="§"/>
            </a:pPr>
            <a:r>
              <a:rPr lang="en-US" dirty="0" smtClean="0"/>
              <a:t>with a partner, complete the problems listed under Conditionals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576B-6C76-C040-AD55-E074E706332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444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Repetition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943600"/>
          </a:xfrm>
        </p:spPr>
        <p:txBody>
          <a:bodyPr/>
          <a:lstStyle/>
          <a:p>
            <a:pPr marL="57150" indent="0"/>
            <a:r>
              <a:rPr lang="en-US" dirty="0" smtClean="0">
                <a:latin typeface="Arial Narrow" charset="0"/>
                <a:ea typeface="ＭＳ Ｐゴシック" charset="0"/>
              </a:rPr>
              <a:t>most languages provide two different kinds of looping structures</a:t>
            </a:r>
          </a:p>
          <a:p>
            <a:pPr marL="790575" lvl="1" indent="-330200"/>
            <a:r>
              <a:rPr lang="en-US" dirty="0" smtClean="0">
                <a:latin typeface="Arial Narrow" charset="0"/>
                <a:ea typeface="ＭＳ Ｐゴシック" charset="0"/>
              </a:rPr>
              <a:t>a conditional loop is controlled by a true/false test</a:t>
            </a:r>
          </a:p>
          <a:p>
            <a:pPr marL="790575" lvl="1" indent="-330200"/>
            <a:r>
              <a:rPr lang="en-US" dirty="0" smtClean="0">
                <a:latin typeface="Arial Narrow" charset="0"/>
                <a:ea typeface="ＭＳ Ｐゴシック" charset="0"/>
              </a:rPr>
              <a:t>a counter-driven loop traverses a range of values (usually driven by a counter)</a:t>
            </a:r>
          </a:p>
          <a:p>
            <a:pPr marL="790575" lvl="1" indent="-330200"/>
            <a:endParaRPr lang="en-US" dirty="0">
              <a:latin typeface="Arial Narrow" charset="0"/>
              <a:ea typeface="ＭＳ Ｐゴシック" charset="0"/>
            </a:endParaRPr>
          </a:p>
          <a:p>
            <a:pPr marL="790575" lvl="1" indent="-330200"/>
            <a:r>
              <a:rPr lang="en-US" u="sng" dirty="0" smtClean="0">
                <a:latin typeface="Arial Narrow" charset="0"/>
                <a:ea typeface="ＭＳ Ｐゴシック" charset="0"/>
              </a:rPr>
              <a:t>in Python</a:t>
            </a:r>
            <a:r>
              <a:rPr lang="en-US" dirty="0" smtClean="0">
                <a:latin typeface="Arial Narrow" charset="0"/>
                <a:ea typeface="ＭＳ Ｐゴシック" charset="0"/>
              </a:rPr>
              <a:t>: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  <a:cs typeface="Courier New" charset="0"/>
              </a:rPr>
              <a:t>	</a:t>
            </a:r>
            <a:endParaRPr lang="en-US" sz="1800" dirty="0" smtClean="0">
              <a:solidFill>
                <a:srgbClr val="FF0000"/>
              </a:solidFill>
              <a:latin typeface="Arial Narrow" charset="0"/>
              <a:ea typeface="ＭＳ Ｐゴシック" charset="0"/>
              <a:cs typeface="Courier New" charset="0"/>
            </a:endParaRPr>
          </a:p>
          <a:p>
            <a:pPr marL="457200" lvl="1" indent="0">
              <a:buNone/>
            </a:pP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while TEST: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pick = -1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    </a:t>
            </a: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STATEMENTS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while pick != 4: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    				    pick =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random.randint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(1,4)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</a:t>
            </a:r>
            <a:r>
              <a:rPr lang="en-US" sz="1600" dirty="0">
                <a:ea typeface="ＭＳ Ｐゴシック" charset="0"/>
                <a:cs typeface="Courier New" charset="0"/>
              </a:rPr>
              <a:t>note: statements are executed </a:t>
            </a:r>
            <a:r>
              <a:rPr lang="en-US" sz="1600" dirty="0" smtClean="0">
                <a:ea typeface="ＭＳ Ｐゴシック" charset="0"/>
                <a:cs typeface="Courier New" charset="0"/>
              </a:rPr>
              <a:t>as long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	print(pick)</a:t>
            </a:r>
          </a:p>
          <a:p>
            <a:pPr marL="457200" lvl="1" indent="0">
              <a:buNone/>
            </a:pPr>
            <a:r>
              <a:rPr lang="en-US" sz="1600" dirty="0">
                <a:ea typeface="ＭＳ Ｐゴシック" charset="0"/>
                <a:cs typeface="Courier New" charset="0"/>
              </a:rPr>
              <a:t>       </a:t>
            </a:r>
            <a:r>
              <a:rPr lang="en-US" sz="1600" dirty="0" smtClean="0">
                <a:ea typeface="ＭＳ Ｐゴシック" charset="0"/>
                <a:cs typeface="Courier New" charset="0"/>
              </a:rPr>
              <a:t>             as </a:t>
            </a:r>
            <a:r>
              <a:rPr lang="en-US" sz="1600" dirty="0">
                <a:ea typeface="ＭＳ Ｐゴシック" charset="0"/>
                <a:cs typeface="Courier New" charset="0"/>
              </a:rPr>
              <a:t>the test is True</a:t>
            </a:r>
          </a:p>
          <a:p>
            <a:pPr marL="457200" lvl="1" indent="0">
              <a:buNone/>
            </a:pPr>
            <a:endParaRPr lang="en-US" sz="1600" dirty="0" smtClean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457200" lvl="1" indent="0">
              <a:buNone/>
            </a:pPr>
            <a:endParaRPr lang="en-US" sz="1600" dirty="0" smtClean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/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for VAR in range(LIMIT):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sum = 0</a:t>
            </a:r>
          </a:p>
          <a:p>
            <a:pPr lvl="2"/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STATEMENTS USING VAR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for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in range(10):</a:t>
            </a:r>
          </a:p>
          <a:p>
            <a:pPr lvl="2"/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		    sum = sum + (i+1)</a:t>
            </a:r>
          </a:p>
          <a:p>
            <a:pPr lvl="2"/>
            <a:r>
              <a:rPr lang="en-US" sz="1600" dirty="0" smtClean="0">
                <a:ea typeface="ＭＳ Ｐゴシック" charset="0"/>
                <a:cs typeface="Courier New" charset="0"/>
              </a:rPr>
              <a:t>note: statements are executed LIMIT times	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print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sum</a:t>
            </a:r>
            <a:endParaRPr lang="en-US" sz="1600" dirty="0" smtClean="0">
              <a:ea typeface="ＭＳ Ｐゴシック" charset="0"/>
              <a:cs typeface="Courier New" charset="0"/>
            </a:endParaRPr>
          </a:p>
          <a:p>
            <a:pPr lvl="2"/>
            <a:r>
              <a:rPr lang="en-US" sz="1600" dirty="0">
                <a:ea typeface="ＭＳ Ｐゴシック" charset="0"/>
                <a:cs typeface="Courier New" charset="0"/>
              </a:rPr>
              <a:t> </a:t>
            </a:r>
            <a:r>
              <a:rPr lang="en-US" sz="1600" dirty="0" smtClean="0">
                <a:ea typeface="ＭＳ Ｐゴシック" charset="0"/>
                <a:cs typeface="Courier New" charset="0"/>
              </a:rPr>
              <a:t>        VAR ranges from 0 to LIMIT-1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</a:t>
            </a:r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895474B5-7A9E-CE4C-AC3C-A07BE550BE13}" type="slidenum">
              <a:rPr lang="en-US" sz="1400">
                <a:solidFill>
                  <a:srgbClr val="FF0033"/>
                </a:solidFill>
              </a:rPr>
              <a:pPr/>
              <a:t>15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1600200" y="3048000"/>
            <a:ext cx="3429000" cy="13716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8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600200" y="4800600"/>
            <a:ext cx="3429000" cy="13716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54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Repetition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943600"/>
          </a:xfrm>
        </p:spPr>
        <p:txBody>
          <a:bodyPr/>
          <a:lstStyle/>
          <a:p>
            <a:pPr marL="790575" lvl="1" indent="-330200"/>
            <a:r>
              <a:rPr lang="en-US" u="sng" dirty="0" smtClean="0">
                <a:latin typeface="Arial Narrow" charset="0"/>
                <a:ea typeface="ＭＳ Ｐゴシック" charset="0"/>
              </a:rPr>
              <a:t>in Java</a:t>
            </a:r>
            <a:r>
              <a:rPr lang="en-US" dirty="0" smtClean="0">
                <a:latin typeface="Arial Narrow" charset="0"/>
                <a:ea typeface="ＭＳ Ｐゴシック" charset="0"/>
              </a:rPr>
              <a:t>: similarly have both kinds of loops</a:t>
            </a:r>
          </a:p>
          <a:p>
            <a:pPr marL="790575" lvl="1" indent="-330200"/>
            <a:r>
              <a:rPr lang="en-US" dirty="0" smtClean="0">
                <a:latin typeface="Arial Narrow" charset="0"/>
                <a:ea typeface="ＭＳ Ｐゴシック" charset="0"/>
              </a:rPr>
              <a:t>while loop is similar (but, like if statement, requires parentheses and curly-braces)</a:t>
            </a:r>
          </a:p>
          <a:p>
            <a:pPr marL="790575" lvl="1" indent="-330200"/>
            <a:r>
              <a:rPr lang="en-US" dirty="0" smtClean="0">
                <a:latin typeface="Arial Narrow" charset="0"/>
                <a:ea typeface="ＭＳ Ｐゴシック" charset="0"/>
              </a:rPr>
              <a:t>for loop has a counter built into the first line</a:t>
            </a:r>
          </a:p>
          <a:p>
            <a:pPr marL="790575" lvl="1" indent="-330200"/>
            <a:endParaRPr lang="en-US" dirty="0" smtClean="0">
              <a:latin typeface="Arial Narrow" charset="0"/>
              <a:ea typeface="ＭＳ Ｐゴシック" charset="0"/>
            </a:endParaRPr>
          </a:p>
          <a:p>
            <a:pPr marL="457200" lvl="1" indent="0">
              <a:buNone/>
            </a:pPr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  <a:cs typeface="Courier New" charset="0"/>
              </a:rPr>
              <a:t>	</a:t>
            </a:r>
            <a:endParaRPr lang="en-US" sz="1800" dirty="0" smtClean="0">
              <a:solidFill>
                <a:srgbClr val="FF0000"/>
              </a:solidFill>
              <a:latin typeface="Arial Narrow" charset="0"/>
              <a:ea typeface="ＭＳ Ｐゴシック" charset="0"/>
              <a:cs typeface="Courier New" charset="0"/>
            </a:endParaRPr>
          </a:p>
          <a:p>
            <a:pPr marL="457200" lvl="1" indent="0">
              <a:buNone/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while (TEST) {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pick = -1</a:t>
            </a:r>
          </a:p>
          <a:p>
            <a:pPr marL="457200" lvl="1" indent="0">
              <a:buNone/>
            </a:pP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STATEMENTS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while pick != 4:</a:t>
            </a:r>
          </a:p>
          <a:p>
            <a:pPr marL="457200" lvl="1" indent="0">
              <a:buNone/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}   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	    pick =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random.randint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(1,4)</a:t>
            </a:r>
          </a:p>
          <a:p>
            <a:pPr marL="457200" lvl="1" indent="0">
              <a:buNone/>
            </a:pP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		print(pick)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457200" lvl="1" indent="0">
              <a:buNone/>
            </a:pPr>
            <a:endParaRPr lang="en-US" sz="1600" dirty="0" smtClean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457200" lvl="1" indent="0">
              <a:buNone/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for (</a:t>
            </a:r>
            <a:r>
              <a:rPr lang="en-US" sz="1600" dirty="0" err="1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VAR = LOW; VAR &lt; HIGH; VAR++) {</a:t>
            </a:r>
          </a:p>
          <a:p>
            <a:pPr lvl="2"/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STATEMENTS USING VAR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</a:t>
            </a:r>
          </a:p>
          <a:p>
            <a:pPr marL="457200" lvl="1" indent="0">
              <a:buNone/>
            </a:pPr>
            <a:r>
              <a:rPr lang="en-US" sz="16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}	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	    </a:t>
            </a:r>
          </a:p>
          <a:p>
            <a:pPr lvl="2"/>
            <a:endParaRPr lang="en-US" sz="105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457200" lvl="1" indent="0">
              <a:buNone/>
            </a:pPr>
            <a:r>
              <a:rPr lang="en-US" sz="1600" dirty="0" smtClean="0">
                <a:ea typeface="ＭＳ Ｐゴシック" charset="0"/>
                <a:cs typeface="Courier New" charset="0"/>
              </a:rPr>
              <a:t>note: statements are executed HIGH-LOW times	</a:t>
            </a:r>
          </a:p>
          <a:p>
            <a:pPr marL="457200" lvl="1" indent="0">
              <a:buNone/>
            </a:pPr>
            <a:r>
              <a:rPr lang="en-US" sz="1600" dirty="0" smtClean="0">
                <a:ea typeface="ＭＳ Ｐゴシック" charset="0"/>
                <a:cs typeface="Courier New" charset="0"/>
              </a:rPr>
              <a:t>         VAR ranges from LOW to HIGH-1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</a:t>
            </a:r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457200" lvl="1" indent="0">
              <a:buNone/>
            </a:pPr>
            <a:r>
              <a:rPr lang="en-US" sz="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		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	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sum = 0;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	for (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= 0;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&lt; 10;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++) {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	    sum = sum + (i+1);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	}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	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System.out.println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(sum);</a:t>
            </a:r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895474B5-7A9E-CE4C-AC3C-A07BE550BE13}" type="slidenum">
              <a:rPr lang="en-US" sz="1400">
                <a:solidFill>
                  <a:srgbClr val="FF0033"/>
                </a:solidFill>
              </a:rPr>
              <a:pPr/>
              <a:t>16</a:t>
            </a:fld>
            <a:endParaRPr lang="en-US" sz="1400" dirty="0">
              <a:solidFill>
                <a:srgbClr val="FF0033"/>
              </a:solidFill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1143000" y="2667000"/>
            <a:ext cx="3429000" cy="9144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8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143000" y="4114800"/>
            <a:ext cx="5029200" cy="15240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220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Nested control statements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943600"/>
          </a:xfrm>
        </p:spPr>
        <p:txBody>
          <a:bodyPr/>
          <a:lstStyle/>
          <a:p>
            <a:pPr marL="57150" indent="0"/>
            <a:r>
              <a:rPr lang="en-US" dirty="0" smtClean="0">
                <a:latin typeface="Arial Narrow" charset="0"/>
                <a:ea typeface="ＭＳ Ｐゴシック" charset="0"/>
              </a:rPr>
              <a:t>can combine/nest loops and conditionals</a:t>
            </a:r>
          </a:p>
          <a:p>
            <a:pPr lvl="2"/>
            <a:endParaRPr lang="en-US" dirty="0" smtClean="0">
              <a:latin typeface="Arial Narrow" charset="0"/>
              <a:ea typeface="ＭＳ Ｐゴシック" charset="0"/>
            </a:endParaRPr>
          </a:p>
          <a:p>
            <a:pPr marL="920750" lvl="2">
              <a:tabLst>
                <a:tab pos="920750" algn="l"/>
              </a:tabLst>
            </a:pPr>
            <a:r>
              <a:rPr lang="en-US" dirty="0" smtClean="0">
                <a:latin typeface="Arial Narrow" charset="0"/>
                <a:ea typeface="ＭＳ Ｐゴシック" charset="0"/>
              </a:rPr>
              <a:t>e.g., count the number of sevens in 1000 dice rolls</a:t>
            </a:r>
          </a:p>
          <a:p>
            <a:pPr marL="920750" lvl="1" indent="-228600">
              <a:buNone/>
              <a:tabLst>
                <a:tab pos="920750" algn="l"/>
              </a:tabLst>
            </a:pPr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  <a:cs typeface="Courier New" charset="0"/>
              </a:rPr>
              <a:t>	</a:t>
            </a:r>
            <a:endParaRPr lang="en-US" sz="1800" dirty="0" smtClean="0">
              <a:solidFill>
                <a:srgbClr val="FF0000"/>
              </a:solidFill>
              <a:latin typeface="Arial Narrow" charset="0"/>
              <a:ea typeface="ＭＳ Ｐゴシック" charset="0"/>
              <a:cs typeface="Courier New" charset="0"/>
            </a:endParaRPr>
          </a:p>
          <a:p>
            <a:pPr marL="920750" lvl="1" indent="-228600">
              <a:buNone/>
              <a:tabLst>
                <a:tab pos="920750" algn="l"/>
              </a:tabLst>
            </a:pP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numRolls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= 1000;</a:t>
            </a:r>
          </a:p>
          <a:p>
            <a:pPr marL="920750" lvl="1" indent="-228600">
              <a:buNone/>
              <a:tabLst>
                <a:tab pos="920750" algn="l"/>
              </a:tabLst>
            </a:pP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sevens = 0;</a:t>
            </a:r>
          </a:p>
          <a:p>
            <a:pPr marL="920750" lvl="1" indent="-228600">
              <a:buNone/>
              <a:tabLst>
                <a:tab pos="920750" algn="l"/>
              </a:tabLst>
            </a:pP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for (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rollnum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= 0;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rollnum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&lt;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numRolls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;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rollnum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++) {</a:t>
            </a:r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920750" lvl="2">
              <a:tabLst>
                <a:tab pos="920750" algn="l"/>
              </a:tabLst>
            </a:pP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roll = 6*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Math.random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() + 6*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Math.random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() + 2;</a:t>
            </a:r>
          </a:p>
          <a:p>
            <a:pPr marL="920750" lvl="2">
              <a:tabLst>
                <a:tab pos="920750" algn="l"/>
              </a:tabLst>
            </a:pP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if (roll == 7) {</a:t>
            </a:r>
          </a:p>
          <a:p>
            <a:pPr marL="920750" lvl="2">
              <a:tabLst>
                <a:tab pos="920750" algn="l"/>
              </a:tabLst>
            </a:pP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    sevens = sevens + 1;</a:t>
            </a:r>
          </a:p>
          <a:p>
            <a:pPr marL="920750" lvl="2">
              <a:tabLst>
                <a:tab pos="920750" algn="l"/>
              </a:tabLst>
            </a:pP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}</a:t>
            </a:r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920750" lvl="2">
              <a:tabLst>
                <a:tab pos="920750" algn="l"/>
              </a:tabLst>
            </a:pP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  <a:p>
            <a:pPr marL="920750" lvl="2">
              <a:tabLst>
                <a:tab pos="920750" algn="l"/>
              </a:tabLst>
            </a:pP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double percentage = 100.0*sevens/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numRolls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;</a:t>
            </a:r>
          </a:p>
          <a:p>
            <a:pPr marL="920750" lvl="2">
              <a:tabLst>
                <a:tab pos="920750" algn="l"/>
              </a:tabLst>
            </a:pP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System.out.println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("You rolled " + sevens + " sevens out of " +</a:t>
            </a:r>
          </a:p>
          <a:p>
            <a:pPr marL="920750" lvl="2">
              <a:tabLst>
                <a:tab pos="920750" algn="l"/>
              </a:tabLst>
            </a:pP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       </a:t>
            </a:r>
            <a:r>
              <a:rPr lang="en-US" sz="16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numRolls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+ ", or " + percentage + "%");</a:t>
            </a:r>
          </a:p>
          <a:p>
            <a:pPr marL="920750" lvl="2">
              <a:tabLst>
                <a:tab pos="920750" algn="l"/>
              </a:tabLst>
            </a:pPr>
            <a:endParaRPr lang="en-US" sz="16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895474B5-7A9E-CE4C-AC3C-A07BE550BE13}" type="slidenum">
              <a:rPr lang="en-US" sz="1400">
                <a:solidFill>
                  <a:srgbClr val="FF0033"/>
                </a:solidFill>
              </a:rPr>
              <a:pPr/>
              <a:t>17</a:t>
            </a:fld>
            <a:endParaRPr lang="en-US" sz="1400">
              <a:solidFill>
                <a:srgbClr val="FF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389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Codingbat.com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/>
              <a:t>go back to </a:t>
            </a:r>
            <a:r>
              <a:rPr lang="en-US" dirty="0">
                <a:hlinkClick r:id="rId2"/>
              </a:rPr>
              <a:t>codingbat.com/home/davereed@creighton.edu/csc222</a:t>
            </a:r>
            <a:endParaRPr lang="en-US" dirty="0"/>
          </a:p>
          <a:p>
            <a:endParaRPr lang="en-US" dirty="0"/>
          </a:p>
          <a:p>
            <a:pPr lvl="1">
              <a:buFont typeface="Wingdings" charset="2"/>
              <a:buChar char="§"/>
            </a:pPr>
            <a:r>
              <a:rPr lang="en-US" dirty="0"/>
              <a:t>with a partner, complete the problems listed under </a:t>
            </a:r>
            <a:r>
              <a:rPr lang="en-US" dirty="0" smtClean="0"/>
              <a:t>Repetition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576B-6C76-C040-AD55-E074E7063329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295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languages have a type for representing text (a.k.a., strings)</a:t>
            </a:r>
          </a:p>
          <a:p>
            <a:pPr lvl="1">
              <a:buFont typeface="Wingdings" charset="2"/>
              <a:buChar char="§"/>
            </a:pPr>
            <a:endParaRPr lang="en-US" dirty="0" smtClean="0"/>
          </a:p>
          <a:p>
            <a:pPr lvl="1">
              <a:buFont typeface="Wingdings" charset="2"/>
              <a:buChar char="§"/>
            </a:pPr>
            <a:r>
              <a:rPr lang="en-US" u="sng" dirty="0" smtClean="0"/>
              <a:t>in Python</a:t>
            </a:r>
            <a:r>
              <a:rPr lang="en-US" dirty="0" smtClean="0"/>
              <a:t>, strings are sequences of characters enclosed in quotes ('' or "")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the + operator concatenates strings end-to-end</a:t>
            </a:r>
          </a:p>
          <a:p>
            <a:pPr lvl="1">
              <a:buFont typeface="Wingdings" charset="2"/>
              <a:buChar char="§"/>
            </a:pPr>
            <a:endParaRPr lang="en-US" dirty="0"/>
          </a:p>
          <a:p>
            <a:pPr marL="914400" lvl="2" indent="0"/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</a:rPr>
              <a:t>str1 = "foo"</a:t>
            </a:r>
          </a:p>
          <a:p>
            <a:pPr marL="914400" lvl="2" indent="0"/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</a:rPr>
              <a:t>str2 = "bar"</a:t>
            </a:r>
          </a:p>
          <a:p>
            <a:pPr marL="914400" lvl="2" indent="0"/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</a:rPr>
              <a:t>str3 = str1 + str2		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 "foo" + "bar"  "</a:t>
            </a:r>
            <a:r>
              <a:rPr lang="en-US" sz="1800" dirty="0" err="1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foobar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"</a:t>
            </a:r>
          </a:p>
          <a:p>
            <a:pPr marL="914400" lvl="2" indent="0"/>
            <a:endParaRPr lang="en-US" dirty="0">
              <a:sym typeface="Wingdings"/>
            </a:endParaRPr>
          </a:p>
          <a:p>
            <a:pPr marL="752475" lvl="1" indent="-292100"/>
            <a:r>
              <a:rPr lang="en-US" dirty="0" smtClean="0"/>
              <a:t>in addition, the </a:t>
            </a:r>
            <a:r>
              <a:rPr lang="en-US" dirty="0" err="1" smtClean="0"/>
              <a:t>len</a:t>
            </a:r>
            <a:r>
              <a:rPr lang="en-US" dirty="0" smtClean="0"/>
              <a:t> function will return the length of a string</a:t>
            </a:r>
          </a:p>
          <a:p>
            <a:pPr marL="752475" lvl="1" indent="-292100"/>
            <a:r>
              <a:rPr lang="en-US" dirty="0" smtClean="0"/>
              <a:t>[] can be used to access individual characters given an index </a:t>
            </a:r>
          </a:p>
          <a:p>
            <a:pPr marL="1152525" lvl="2" indent="-292100"/>
            <a:r>
              <a:rPr lang="en-US" dirty="0" smtClean="0"/>
              <a:t>indices start at 0, so </a:t>
            </a:r>
            <a:r>
              <a:rPr lang="en-US" dirty="0" err="1" smtClean="0"/>
              <a:t>str</a:t>
            </a:r>
            <a:r>
              <a:rPr lang="en-US" dirty="0" smtClean="0"/>
              <a:t>[0] is 1</a:t>
            </a:r>
            <a:r>
              <a:rPr lang="en-US" baseline="30000" dirty="0" smtClean="0"/>
              <a:t>st</a:t>
            </a:r>
            <a:r>
              <a:rPr lang="en-US" dirty="0" smtClean="0"/>
              <a:t> char, </a:t>
            </a:r>
            <a:r>
              <a:rPr lang="en-US" dirty="0" err="1" smtClean="0"/>
              <a:t>str</a:t>
            </a:r>
            <a:r>
              <a:rPr lang="en-US" dirty="0" smtClean="0"/>
              <a:t>[1] is 2</a:t>
            </a:r>
            <a:r>
              <a:rPr lang="en-US" baseline="30000" dirty="0" smtClean="0"/>
              <a:t>nd</a:t>
            </a:r>
            <a:r>
              <a:rPr lang="en-US" dirty="0" smtClean="0"/>
              <a:t> char, </a:t>
            </a:r>
            <a:r>
              <a:rPr lang="is-IS" dirty="0" smtClean="0"/>
              <a:t>…, </a:t>
            </a:r>
            <a:r>
              <a:rPr lang="en-US" dirty="0" err="1" smtClean="0"/>
              <a:t>str</a:t>
            </a:r>
            <a:r>
              <a:rPr lang="en-US" dirty="0" smtClean="0"/>
              <a:t>[</a:t>
            </a:r>
            <a:r>
              <a:rPr lang="en-US" dirty="0" err="1" smtClean="0"/>
              <a:t>len</a:t>
            </a:r>
            <a:r>
              <a:rPr lang="en-US" dirty="0" smtClean="0"/>
              <a:t>(</a:t>
            </a:r>
            <a:r>
              <a:rPr lang="en-US" dirty="0" err="1" smtClean="0"/>
              <a:t>str</a:t>
            </a:r>
            <a:r>
              <a:rPr lang="en-US" dirty="0" smtClean="0"/>
              <a:t>)-1] is last char</a:t>
            </a:r>
          </a:p>
          <a:p>
            <a:pPr marL="752475" lvl="1" indent="-292100"/>
            <a:endParaRPr lang="en-US" dirty="0"/>
          </a:p>
          <a:p>
            <a:pPr marL="914400" lvl="2" indent="0"/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</a:rPr>
              <a:t>str3 </a:t>
            </a:r>
            <a:r>
              <a:rPr lang="en-US" sz="1800" dirty="0">
                <a:solidFill>
                  <a:schemeClr val="tx2"/>
                </a:solidFill>
                <a:latin typeface="Courier New"/>
                <a:cs typeface="Courier New"/>
              </a:rPr>
              <a:t>= "</a:t>
            </a:r>
            <a:r>
              <a:rPr lang="en-US" sz="1800" dirty="0" err="1" smtClean="0">
                <a:solidFill>
                  <a:schemeClr val="tx2"/>
                </a:solidFill>
                <a:latin typeface="Courier New"/>
                <a:cs typeface="Courier New"/>
              </a:rPr>
              <a:t>foobar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</a:rPr>
              <a:t>"</a:t>
            </a:r>
            <a:endParaRPr lang="en-US" sz="1800" dirty="0">
              <a:solidFill>
                <a:schemeClr val="tx2"/>
              </a:solidFill>
              <a:latin typeface="Courier New"/>
              <a:cs typeface="Courier New"/>
            </a:endParaRPr>
          </a:p>
          <a:p>
            <a:pPr marL="914400" lvl="2" indent="0"/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</a:rPr>
              <a:t>length = </a:t>
            </a:r>
            <a:r>
              <a:rPr lang="en-US" sz="1800" dirty="0" err="1" smtClean="0">
                <a:solidFill>
                  <a:schemeClr val="tx2"/>
                </a:solidFill>
                <a:latin typeface="Courier New"/>
                <a:cs typeface="Courier New"/>
              </a:rPr>
              <a:t>len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</a:rPr>
              <a:t>(str3)		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 </a:t>
            </a:r>
            <a:r>
              <a:rPr lang="en-US" sz="1800" dirty="0" err="1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len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("</a:t>
            </a:r>
            <a:r>
              <a:rPr lang="en-US" sz="1800" dirty="0" err="1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foobar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")  6</a:t>
            </a:r>
          </a:p>
          <a:p>
            <a:pPr marL="914400" lvl="2" indent="0"/>
            <a:endParaRPr lang="en-US" sz="1800" dirty="0">
              <a:solidFill>
                <a:schemeClr val="tx2"/>
              </a:solidFill>
              <a:latin typeface="Courier New"/>
              <a:cs typeface="Courier New"/>
              <a:sym typeface="Wingdings"/>
            </a:endParaRPr>
          </a:p>
          <a:p>
            <a:pPr marL="914400" lvl="2" indent="0"/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ch1 = str3[3</a:t>
            </a:r>
            <a:r>
              <a:rPr lang="en-US" sz="1800" dirty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]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			 "</a:t>
            </a:r>
            <a:r>
              <a:rPr lang="en-US" sz="1800" dirty="0" err="1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foobar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"[3</a:t>
            </a:r>
            <a:r>
              <a:rPr lang="en-US" sz="1800" dirty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]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  'b'</a:t>
            </a:r>
          </a:p>
          <a:p>
            <a:pPr marL="914400" lvl="2" indent="0"/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</a:rPr>
              <a:t>ch2 = str3[5]			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 "</a:t>
            </a:r>
            <a:r>
              <a:rPr lang="en-US" sz="1800" dirty="0" err="1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foobar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"[5]  'r'</a:t>
            </a:r>
            <a:endParaRPr lang="en-US" sz="1800" dirty="0">
              <a:solidFill>
                <a:schemeClr val="tx2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576B-6C76-C040-AD55-E074E7063329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464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 from 221…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133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programming is the process of designing/implementing/debugging algorithms in a format that computers can understand &amp; execute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high-level languages (e.g., Python, </a:t>
            </a:r>
            <a:r>
              <a:rPr lang="en-US" dirty="0" smtClean="0">
                <a:latin typeface="Arial Narrow" charset="0"/>
                <a:ea typeface="ＭＳ Ｐゴシック" charset="0"/>
              </a:rPr>
              <a:t>Java) </a:t>
            </a:r>
            <a:r>
              <a:rPr lang="en-US" dirty="0">
                <a:latin typeface="Arial Narrow" charset="0"/>
                <a:ea typeface="ＭＳ Ｐゴシック" charset="0"/>
              </a:rPr>
              <a:t>enable the programmer to use abstract constructs (e.g., variables, while loop)</a:t>
            </a:r>
          </a:p>
          <a:p>
            <a:pPr lvl="1"/>
            <a:r>
              <a:rPr lang="en-US" dirty="0" smtClean="0">
                <a:latin typeface="Arial Narrow" charset="0"/>
                <a:ea typeface="ＭＳ Ｐゴシック" charset="0"/>
              </a:rPr>
              <a:t>compiler </a:t>
            </a:r>
            <a:r>
              <a:rPr lang="en-US" dirty="0">
                <a:latin typeface="Arial Narrow" charset="0"/>
                <a:ea typeface="ＭＳ Ｐゴシック" charset="0"/>
              </a:rPr>
              <a:t>and/or interpreter translates </a:t>
            </a:r>
            <a:r>
              <a:rPr lang="en-US" dirty="0" smtClean="0">
                <a:latin typeface="Arial Narrow" charset="0"/>
                <a:ea typeface="ＭＳ Ｐゴシック" charset="0"/>
              </a:rPr>
              <a:t>high</a:t>
            </a:r>
            <a:r>
              <a:rPr lang="en-US" dirty="0">
                <a:latin typeface="Arial Narrow" charset="0"/>
                <a:ea typeface="ＭＳ Ｐゴシック" charset="0"/>
              </a:rPr>
              <a:t>-level code into executable machine code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38A02AFC-B5AA-AF40-B9FF-752A7CE38F44}" type="slidenum">
              <a:rPr lang="en-US" sz="1400">
                <a:solidFill>
                  <a:srgbClr val="FF0033"/>
                </a:solidFill>
              </a:rPr>
              <a:pPr/>
              <a:t>2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3429000"/>
            <a:ext cx="8610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 smtClean="0">
                <a:solidFill>
                  <a:schemeClr val="accent2"/>
                </a:solidFill>
              </a:rPr>
              <a:t>Python is an interpreted language</a:t>
            </a:r>
            <a:endParaRPr lang="en-US" dirty="0">
              <a:solidFill>
                <a:schemeClr val="accent2"/>
              </a:solidFill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 smtClean="0"/>
              <a:t>could type statements directly into IDLE, interpreter executes &amp; displays the result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 smtClean="0"/>
              <a:t>could also define functions in a file module, then execute by running the module</a:t>
            </a:r>
            <a:endParaRPr lang="en-US" sz="2000" dirty="0"/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 smtClean="0"/>
          </a:p>
          <a:p>
            <a:pPr marL="0" indent="0">
              <a:lnSpc>
                <a:spcPct val="80000"/>
              </a:lnSpc>
              <a:spcBef>
                <a:spcPct val="20000"/>
              </a:spcBef>
            </a:pPr>
            <a:r>
              <a:rPr lang="en-US" dirty="0" smtClean="0">
                <a:solidFill>
                  <a:schemeClr val="accent2"/>
                </a:solidFill>
              </a:rPr>
              <a:t>Java is both compiled and interpreted (more later)</a:t>
            </a:r>
            <a:endParaRPr lang="en-US" dirty="0">
              <a:solidFill>
                <a:schemeClr val="accent2"/>
              </a:solidFill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 smtClean="0"/>
              <a:t>we will (eventually) use the </a:t>
            </a:r>
            <a:r>
              <a:rPr lang="en-US" sz="2000" dirty="0" err="1" smtClean="0"/>
              <a:t>BlueJ</a:t>
            </a:r>
            <a:r>
              <a:rPr lang="en-US" sz="2000" dirty="0" smtClean="0"/>
              <a:t> environment for developing and executing code</a:t>
            </a:r>
            <a:endParaRPr lang="en-US" sz="2000" dirty="0"/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 smtClean="0"/>
              <a:t>object-oriented programming is a design methodology for building large-scale projects, designed for team development and code reuse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400" dirty="0" smtClean="0"/>
          </a:p>
          <a:p>
            <a:pPr marL="457200" lvl="1" indent="0">
              <a:lnSpc>
                <a:spcPct val="80000"/>
              </a:lnSpc>
              <a:spcBef>
                <a:spcPct val="20000"/>
              </a:spcBef>
            </a:pPr>
            <a:r>
              <a:rPr lang="en-US" sz="2000" i="1" dirty="0" smtClean="0"/>
              <a:t>before getting into OOP, we'll first map your existing programming skills into Java</a:t>
            </a:r>
            <a:endParaRPr lang="en-US" sz="2000" i="1" dirty="0"/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24522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charset="2"/>
              <a:buChar char="§"/>
            </a:pPr>
            <a:r>
              <a:rPr lang="en-US" u="sng" dirty="0" smtClean="0"/>
              <a:t>in Java</a:t>
            </a:r>
            <a:r>
              <a:rPr lang="en-US" dirty="0" smtClean="0"/>
              <a:t>, strings must be enclosed in double-quotes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the + operator similarly concatenates strings end-to-end</a:t>
            </a:r>
          </a:p>
          <a:p>
            <a:pPr lvl="1">
              <a:buFont typeface="Wingdings" charset="2"/>
              <a:buChar char="§"/>
            </a:pPr>
            <a:endParaRPr lang="en-US" dirty="0"/>
          </a:p>
          <a:p>
            <a:pPr marL="914400" lvl="2" indent="0"/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</a:rPr>
              <a:t>String str1 = "foo";</a:t>
            </a:r>
          </a:p>
          <a:p>
            <a:pPr marL="914400" lvl="2" indent="0"/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</a:rPr>
              <a:t>String str2 = "bar";</a:t>
            </a:r>
          </a:p>
          <a:p>
            <a:pPr marL="914400" lvl="2" indent="0"/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</a:rPr>
              <a:t>String str3 = str1 + str2;	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 "foo" + "bar"  "</a:t>
            </a:r>
            <a:r>
              <a:rPr lang="en-US" sz="1800" dirty="0" err="1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foobar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"</a:t>
            </a:r>
          </a:p>
          <a:p>
            <a:pPr marL="914400" lvl="2" indent="0"/>
            <a:endParaRPr lang="en-US" dirty="0">
              <a:sym typeface="Wingdings"/>
            </a:endParaRPr>
          </a:p>
          <a:p>
            <a:pPr marL="752475" lvl="1" indent="-292100"/>
            <a:r>
              <a:rPr lang="en-US" dirty="0" smtClean="0"/>
              <a:t>in addition, the length method will return the length of </a:t>
            </a:r>
            <a:r>
              <a:rPr lang="en-US" dirty="0" err="1" smtClean="0"/>
              <a:t>astring</a:t>
            </a:r>
            <a:endParaRPr lang="en-US" dirty="0" smtClean="0"/>
          </a:p>
          <a:p>
            <a:pPr marL="752475" lvl="1" indent="-292100"/>
            <a:r>
              <a:rPr lang="en-US" dirty="0" smtClean="0"/>
              <a:t>the </a:t>
            </a:r>
            <a:r>
              <a:rPr lang="en-US" dirty="0" err="1" smtClean="0"/>
              <a:t>charAt</a:t>
            </a:r>
            <a:r>
              <a:rPr lang="en-US" dirty="0" smtClean="0"/>
              <a:t> method can be used to access individual characters given an index </a:t>
            </a:r>
          </a:p>
          <a:p>
            <a:pPr marL="1152525" lvl="2" indent="-292100"/>
            <a:r>
              <a:rPr lang="en-US" dirty="0" smtClean="0"/>
              <a:t>similar to Python, indices start at 0</a:t>
            </a:r>
          </a:p>
          <a:p>
            <a:pPr marL="752475" lvl="1" indent="-292100"/>
            <a:endParaRPr lang="en-US" dirty="0"/>
          </a:p>
          <a:p>
            <a:pPr marL="914400" lvl="2" indent="0"/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</a:rPr>
              <a:t>String str3 </a:t>
            </a:r>
            <a:r>
              <a:rPr lang="en-US" sz="1800" dirty="0">
                <a:solidFill>
                  <a:schemeClr val="tx2"/>
                </a:solidFill>
                <a:latin typeface="Courier New"/>
                <a:cs typeface="Courier New"/>
              </a:rPr>
              <a:t>= "</a:t>
            </a:r>
            <a:r>
              <a:rPr lang="en-US" sz="1800" dirty="0" err="1" smtClean="0">
                <a:solidFill>
                  <a:schemeClr val="tx2"/>
                </a:solidFill>
                <a:latin typeface="Courier New"/>
                <a:cs typeface="Courier New"/>
              </a:rPr>
              <a:t>foobar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</a:rPr>
              <a:t>";</a:t>
            </a:r>
            <a:endParaRPr lang="en-US" sz="1800" dirty="0">
              <a:solidFill>
                <a:schemeClr val="tx2"/>
              </a:solidFill>
              <a:latin typeface="Courier New"/>
              <a:cs typeface="Courier New"/>
            </a:endParaRPr>
          </a:p>
          <a:p>
            <a:pPr marL="914400" lvl="2" indent="0"/>
            <a:r>
              <a:rPr lang="en-US" sz="1800" dirty="0" err="1" smtClean="0">
                <a:solidFill>
                  <a:schemeClr val="tx2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</a:rPr>
              <a:t> length = str3.length();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 "</a:t>
            </a:r>
            <a:r>
              <a:rPr lang="en-US" sz="1800" dirty="0" err="1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foobar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".length()  6</a:t>
            </a:r>
          </a:p>
          <a:p>
            <a:pPr marL="914400" lvl="2" indent="0"/>
            <a:endParaRPr lang="en-US" sz="1800" dirty="0">
              <a:solidFill>
                <a:schemeClr val="tx2"/>
              </a:solidFill>
              <a:latin typeface="Courier New"/>
              <a:cs typeface="Courier New"/>
              <a:sym typeface="Wingdings"/>
            </a:endParaRPr>
          </a:p>
          <a:p>
            <a:pPr marL="914400" lvl="2" indent="0"/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char ch1 = str3.charAt(3);	 "</a:t>
            </a:r>
            <a:r>
              <a:rPr lang="en-US" sz="1800" dirty="0" err="1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foobar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".</a:t>
            </a:r>
            <a:r>
              <a:rPr lang="en-US" sz="1800" dirty="0" err="1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charAt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(3)  'b'</a:t>
            </a:r>
          </a:p>
          <a:p>
            <a:pPr marL="914400" lvl="2" indent="0"/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</a:rPr>
              <a:t>char ch2 = str3.charAt(5);	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 "</a:t>
            </a:r>
            <a:r>
              <a:rPr lang="en-US" sz="1800" dirty="0" err="1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foobar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".</a:t>
            </a:r>
            <a:r>
              <a:rPr lang="en-US" sz="1800" dirty="0" err="1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charAt</a:t>
            </a:r>
            <a:r>
              <a:rPr lang="en-US" sz="1800" dirty="0" smtClean="0">
                <a:solidFill>
                  <a:schemeClr val="tx2"/>
                </a:solidFill>
                <a:latin typeface="Courier New"/>
                <a:cs typeface="Courier New"/>
                <a:sym typeface="Wingdings"/>
              </a:rPr>
              <a:t>(5)  'r'</a:t>
            </a:r>
          </a:p>
          <a:p>
            <a:pPr marL="914400" lvl="2" indent="0"/>
            <a:endParaRPr lang="en-US" sz="1800" dirty="0">
              <a:solidFill>
                <a:schemeClr val="tx2"/>
              </a:solidFill>
              <a:latin typeface="Courier New"/>
              <a:cs typeface="Courier New"/>
              <a:sym typeface="Wingdings"/>
            </a:endParaRPr>
          </a:p>
          <a:p>
            <a:pPr marL="514350" lvl="1" indent="0">
              <a:buNone/>
            </a:pPr>
            <a:r>
              <a:rPr lang="en-US" i="1" dirty="0">
                <a:sym typeface="Wingdings"/>
              </a:rPr>
              <a:t>much more on Java Strings later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576B-6C76-C040-AD55-E074E706332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372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Codingbat.com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/>
              <a:t>go back to </a:t>
            </a:r>
            <a:r>
              <a:rPr lang="en-US" dirty="0">
                <a:hlinkClick r:id="rId2"/>
              </a:rPr>
              <a:t>codingbat.com/home/davereed@creighton.edu/csc222</a:t>
            </a:r>
            <a:endParaRPr lang="en-US" dirty="0"/>
          </a:p>
          <a:p>
            <a:endParaRPr lang="en-US" dirty="0"/>
          </a:p>
          <a:p>
            <a:pPr lvl="1">
              <a:buFont typeface="Wingdings" charset="2"/>
              <a:buChar char="§"/>
            </a:pPr>
            <a:r>
              <a:rPr lang="en-US" dirty="0"/>
              <a:t>with a partner, complete the problems listed under </a:t>
            </a:r>
            <a:r>
              <a:rPr lang="en-US" dirty="0" smtClean="0"/>
              <a:t>Simple Strings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for HW1, you will need to complete all of the group problems on the csc222 page, as well as individually complete those listed under Individual Work</a:t>
            </a:r>
          </a:p>
          <a:p>
            <a:pPr lvl="1"/>
            <a:r>
              <a:rPr lang="en-US" dirty="0" smtClean="0"/>
              <a:t>you must be logged in when you complete problems in order to receive credit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feel free to try out other problems on the </a:t>
            </a:r>
            <a:r>
              <a:rPr lang="en-US" dirty="0" err="1" smtClean="0"/>
              <a:t>codingbat</a:t>
            </a:r>
            <a:r>
              <a:rPr lang="en-US" dirty="0" smtClean="0"/>
              <a:t> site for more practice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D576B-6C76-C040-AD55-E074E7063329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00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Variables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38A02AFC-B5AA-AF40-B9FF-752A7CE38F44}" type="slidenum">
              <a:rPr lang="en-US" sz="1400">
                <a:solidFill>
                  <a:srgbClr val="FF0033"/>
                </a:solidFill>
              </a:rPr>
              <a:pPr/>
              <a:t>3</a:t>
            </a:fld>
            <a:endParaRPr lang="en-US" sz="1400" dirty="0">
              <a:solidFill>
                <a:srgbClr val="FF0033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1066800"/>
            <a:ext cx="86106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 marL="0" indent="0">
              <a:lnSpc>
                <a:spcPct val="80000"/>
              </a:lnSpc>
              <a:spcBef>
                <a:spcPct val="20000"/>
              </a:spcBef>
            </a:pPr>
            <a:r>
              <a:rPr lang="en-US" dirty="0" smtClean="0">
                <a:solidFill>
                  <a:schemeClr val="accent2"/>
                </a:solidFill>
              </a:rPr>
              <a:t>in a programming language, variables </a:t>
            </a:r>
            <a:r>
              <a:rPr lang="en-US" dirty="0" smtClean="0">
                <a:solidFill>
                  <a:srgbClr val="2D2DB9"/>
                </a:solidFill>
              </a:rPr>
              <a:t>are </a:t>
            </a:r>
            <a:r>
              <a:rPr lang="en-US" dirty="0">
                <a:solidFill>
                  <a:srgbClr val="2D2DB9"/>
                </a:solidFill>
              </a:rPr>
              <a:t>names that correspond to values, which can be set/updated via assignment statements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 smtClean="0"/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u="sng" dirty="0" smtClean="0"/>
              <a:t>in Python</a:t>
            </a:r>
            <a:r>
              <a:rPr lang="en-US" sz="2000" dirty="0"/>
              <a:t>, </a:t>
            </a:r>
            <a:r>
              <a:rPr lang="en-US" sz="2000" dirty="0" smtClean="0"/>
              <a:t>variable names contain letters, digits and underscores, cannot start with a digit (and case-sensitive)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 smtClean="0"/>
              <a:t>assignments are of the form:  </a:t>
            </a:r>
            <a:r>
              <a:rPr lang="en-US" sz="1800" dirty="0" smtClean="0">
                <a:latin typeface="Courier New"/>
                <a:cs typeface="Courier New"/>
              </a:rPr>
              <a:t>VARIABLE = VALUE</a:t>
            </a:r>
            <a:endParaRPr lang="en-US" sz="1800" dirty="0">
              <a:latin typeface="Courier New"/>
              <a:cs typeface="Courier New"/>
            </a:endParaRPr>
          </a:p>
          <a:p>
            <a:pPr lvl="3">
              <a:spcBef>
                <a:spcPct val="20000"/>
              </a:spcBef>
            </a:pPr>
            <a:endParaRPr lang="en-US" sz="800" dirty="0" smtClean="0">
              <a:solidFill>
                <a:srgbClr val="FF0000"/>
              </a:solidFill>
              <a:latin typeface="Courier New" charset="0"/>
              <a:cs typeface="Courier New" charset="0"/>
            </a:endParaRPr>
          </a:p>
          <a:p>
            <a:pPr lvl="3">
              <a:spcBef>
                <a:spcPct val="20000"/>
              </a:spcBef>
            </a:pP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age = 19</a:t>
            </a:r>
          </a:p>
          <a:p>
            <a:pPr lvl="3">
              <a:spcBef>
                <a:spcPct val="20000"/>
              </a:spcBef>
            </a:pP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ch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 = 'y'</a:t>
            </a:r>
          </a:p>
          <a:p>
            <a:pPr lvl="3">
              <a:spcBef>
                <a:spcPct val="20000"/>
              </a:spcBef>
            </a:pP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name 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= 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"Grace"</a:t>
            </a:r>
            <a:endParaRPr lang="en-US" sz="1800" dirty="0">
              <a:solidFill>
                <a:srgbClr val="FF0000"/>
              </a:solidFill>
              <a:latin typeface="Courier New" charset="0"/>
              <a:cs typeface="Courier New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85800" y="4191000"/>
            <a:ext cx="8610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u="sng" dirty="0" smtClean="0"/>
              <a:t>in Java</a:t>
            </a:r>
            <a:r>
              <a:rPr lang="en-US" sz="2000" dirty="0" smtClean="0"/>
              <a:t>, variable names have the same format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 smtClean="0"/>
              <a:t>assignments are similar, but must specify the type </a:t>
            </a:r>
            <a:r>
              <a:rPr lang="en-US" sz="2000" i="1" dirty="0" smtClean="0"/>
              <a:t>the first time a variable is used </a:t>
            </a:r>
            <a:r>
              <a:rPr lang="en-US" sz="2000" dirty="0" smtClean="0"/>
              <a:t>and must end with a semi-colon: 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smtClean="0">
                <a:latin typeface="Courier New"/>
                <a:cs typeface="Courier New"/>
              </a:rPr>
              <a:t>TYPE VARIABLE = VALUE;</a:t>
            </a:r>
            <a:endParaRPr lang="en-US" sz="1800" dirty="0">
              <a:latin typeface="Courier New"/>
              <a:cs typeface="Courier New"/>
            </a:endParaRPr>
          </a:p>
          <a:p>
            <a:pPr lvl="3">
              <a:spcBef>
                <a:spcPct val="20000"/>
              </a:spcBef>
            </a:pPr>
            <a:endParaRPr lang="en-US" sz="800" dirty="0">
              <a:solidFill>
                <a:srgbClr val="FF0000"/>
              </a:solidFill>
              <a:latin typeface="Courier New" charset="0"/>
              <a:cs typeface="Courier New" charset="0"/>
            </a:endParaRPr>
          </a:p>
          <a:p>
            <a:pPr lvl="3">
              <a:spcBef>
                <a:spcPct val="20000"/>
              </a:spcBef>
            </a:pP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int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 age = 19;</a:t>
            </a:r>
          </a:p>
          <a:p>
            <a:pPr lvl="3">
              <a:spcBef>
                <a:spcPct val="20000"/>
              </a:spcBef>
            </a:pP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char 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ch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 = 'y';</a:t>
            </a:r>
          </a:p>
          <a:p>
            <a:pPr lvl="3">
              <a:spcBef>
                <a:spcPct val="20000"/>
              </a:spcBef>
            </a:pP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String name 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= 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"Grace";</a:t>
            </a:r>
            <a:endParaRPr lang="en-US" sz="1800" dirty="0">
              <a:solidFill>
                <a:srgbClr val="FF0000"/>
              </a:solidFill>
              <a:latin typeface="Courier New" charset="0"/>
              <a:cs typeface="Courier New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6378714"/>
            <a:ext cx="7010400" cy="70788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1943100" algn="l"/>
              </a:tabLst>
            </a:pPr>
            <a:r>
              <a:rPr lang="en-US" sz="2000" dirty="0" smtClean="0">
                <a:solidFill>
                  <a:schemeClr val="accent2"/>
                </a:solidFill>
              </a:rPr>
              <a:t>basic types in Java:	</a:t>
            </a:r>
            <a:r>
              <a:rPr lang="en-US" sz="1800" dirty="0" err="1" smtClean="0">
                <a:solidFill>
                  <a:schemeClr val="accent2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chemeClr val="accent2"/>
                </a:solidFill>
              </a:rPr>
              <a:t> </a:t>
            </a:r>
            <a:r>
              <a:rPr lang="en-US" sz="2000" dirty="0" smtClean="0">
                <a:solidFill>
                  <a:schemeClr val="accent2"/>
                </a:solidFill>
              </a:rPr>
              <a:t>(integers), </a:t>
            </a:r>
            <a:r>
              <a:rPr lang="en-US" sz="1800" dirty="0">
                <a:solidFill>
                  <a:schemeClr val="accent2"/>
                </a:solidFill>
                <a:latin typeface="Courier New"/>
                <a:cs typeface="Courier New"/>
              </a:rPr>
              <a:t>double</a:t>
            </a:r>
            <a:r>
              <a:rPr lang="en-US" sz="2000" dirty="0" smtClean="0">
                <a:solidFill>
                  <a:schemeClr val="accent2"/>
                </a:solidFill>
              </a:rPr>
              <a:t> (</a:t>
            </a:r>
            <a:r>
              <a:rPr lang="en-US" sz="2000" dirty="0" err="1" smtClean="0">
                <a:solidFill>
                  <a:schemeClr val="accent2"/>
                </a:solidFill>
              </a:rPr>
              <a:t>reals</a:t>
            </a:r>
            <a:r>
              <a:rPr lang="en-US" sz="2000" dirty="0" smtClean="0">
                <a:solidFill>
                  <a:schemeClr val="accent2"/>
                </a:solidFill>
              </a:rPr>
              <a:t>), </a:t>
            </a:r>
            <a:r>
              <a:rPr lang="en-US" sz="1800" dirty="0">
                <a:solidFill>
                  <a:schemeClr val="accent2"/>
                </a:solidFill>
                <a:latin typeface="Courier New"/>
                <a:cs typeface="Courier New"/>
              </a:rPr>
              <a:t>char</a:t>
            </a:r>
            <a:r>
              <a:rPr lang="en-US" sz="2000" dirty="0" smtClean="0">
                <a:solidFill>
                  <a:schemeClr val="accent2"/>
                </a:solidFill>
              </a:rPr>
              <a:t> (characters), </a:t>
            </a:r>
          </a:p>
          <a:p>
            <a:pPr>
              <a:tabLst>
                <a:tab pos="1943100" algn="l"/>
              </a:tabLst>
            </a:pPr>
            <a:r>
              <a:rPr lang="en-US" sz="2000" dirty="0">
                <a:solidFill>
                  <a:schemeClr val="accent2"/>
                </a:solidFill>
                <a:latin typeface="Courier New"/>
                <a:cs typeface="Courier New"/>
              </a:rPr>
              <a:t>	</a:t>
            </a:r>
            <a:r>
              <a:rPr lang="en-US" sz="1800" dirty="0" err="1" smtClean="0">
                <a:solidFill>
                  <a:schemeClr val="accent2"/>
                </a:solidFill>
                <a:latin typeface="Courier New"/>
                <a:cs typeface="Courier New"/>
              </a:rPr>
              <a:t>boolean</a:t>
            </a:r>
            <a:r>
              <a:rPr lang="en-US" sz="2000" dirty="0" smtClean="0">
                <a:solidFill>
                  <a:schemeClr val="accent2"/>
                </a:solidFill>
              </a:rPr>
              <a:t> (true/false), </a:t>
            </a:r>
            <a:r>
              <a:rPr lang="en-US" sz="1800" dirty="0">
                <a:solidFill>
                  <a:schemeClr val="accent2"/>
                </a:solidFill>
                <a:latin typeface="Courier New"/>
                <a:cs typeface="Courier New"/>
              </a:rPr>
              <a:t>String</a:t>
            </a:r>
            <a:r>
              <a:rPr lang="en-US" sz="2000" dirty="0" smtClean="0">
                <a:solidFill>
                  <a:schemeClr val="accent2"/>
                </a:solidFill>
              </a:rPr>
              <a:t> </a:t>
            </a:r>
            <a:r>
              <a:rPr lang="en-US" sz="2000" dirty="0">
                <a:solidFill>
                  <a:schemeClr val="accent2"/>
                </a:solidFill>
              </a:rPr>
              <a:t>(</a:t>
            </a:r>
            <a:r>
              <a:rPr lang="en-US" sz="2000" dirty="0" smtClean="0">
                <a:solidFill>
                  <a:schemeClr val="accent2"/>
                </a:solidFill>
              </a:rPr>
              <a:t>text strings)</a:t>
            </a:r>
            <a:endParaRPr lang="en-US" sz="2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31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Data types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38A02AFC-B5AA-AF40-B9FF-752A7CE38F44}" type="slidenum">
              <a:rPr lang="en-US" sz="1400">
                <a:solidFill>
                  <a:srgbClr val="FF0033"/>
                </a:solidFill>
              </a:rPr>
              <a:pPr/>
              <a:t>4</a:t>
            </a:fld>
            <a:endParaRPr lang="en-US" sz="1400" dirty="0">
              <a:solidFill>
                <a:srgbClr val="FF0033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1066800"/>
            <a:ext cx="86106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 marL="0" indent="0">
              <a:lnSpc>
                <a:spcPct val="80000"/>
              </a:lnSpc>
              <a:spcBef>
                <a:spcPct val="20000"/>
              </a:spcBef>
            </a:pPr>
            <a:r>
              <a:rPr lang="en-US" dirty="0" smtClean="0">
                <a:solidFill>
                  <a:schemeClr val="accent2"/>
                </a:solidFill>
              </a:rPr>
              <a:t>Python and Java differ greatly in how they handle types</a:t>
            </a:r>
            <a:endParaRPr lang="en-US" dirty="0">
              <a:solidFill>
                <a:srgbClr val="2D2DB9"/>
              </a:solidFill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 smtClean="0"/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u="sng" dirty="0" smtClean="0"/>
              <a:t>in Python</a:t>
            </a:r>
            <a:r>
              <a:rPr lang="en-US" sz="2000" dirty="0"/>
              <a:t>, </a:t>
            </a:r>
            <a:r>
              <a:rPr lang="en-US" sz="2000" dirty="0" smtClean="0"/>
              <a:t>variables are not explicitly bound to types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 smtClean="0"/>
              <a:t>you never declare a type, and can assign different types to the same </a:t>
            </a:r>
            <a:r>
              <a:rPr lang="en-US" sz="2000" dirty="0" err="1" smtClean="0"/>
              <a:t>vaiable</a:t>
            </a:r>
            <a:endParaRPr lang="en-US" sz="2000" dirty="0" smtClean="0"/>
          </a:p>
          <a:p>
            <a:pPr lvl="3">
              <a:spcBef>
                <a:spcPct val="20000"/>
              </a:spcBef>
            </a:pPr>
            <a:endParaRPr lang="en-US" sz="800" dirty="0" smtClean="0">
              <a:solidFill>
                <a:srgbClr val="FF0000"/>
              </a:solidFill>
              <a:latin typeface="Courier New" charset="0"/>
              <a:cs typeface="Courier New" charset="0"/>
            </a:endParaRPr>
          </a:p>
          <a:p>
            <a:pPr lvl="3">
              <a:spcBef>
                <a:spcPct val="20000"/>
              </a:spcBef>
            </a:pP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answer = 4</a:t>
            </a:r>
          </a:p>
          <a:p>
            <a:pPr lvl="3">
              <a:spcBef>
                <a:spcPct val="20000"/>
              </a:spcBef>
            </a:pPr>
            <a:r>
              <a:rPr lang="is-I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…</a:t>
            </a:r>
            <a:endParaRPr lang="en-US" sz="1800" dirty="0" smtClean="0">
              <a:solidFill>
                <a:srgbClr val="FF0000"/>
              </a:solidFill>
              <a:latin typeface="Courier New" charset="0"/>
              <a:cs typeface="Courier New" charset="0"/>
            </a:endParaRPr>
          </a:p>
          <a:p>
            <a:pPr lvl="3">
              <a:spcBef>
                <a:spcPct val="20000"/>
              </a:spcBef>
            </a:pP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answer = "yes"	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  <a:sym typeface="Wingdings"/>
              </a:rPr>
              <a:t> OK</a:t>
            </a:r>
            <a:endParaRPr lang="en-US" sz="1800" dirty="0">
              <a:solidFill>
                <a:srgbClr val="FF0000"/>
              </a:solidFill>
              <a:latin typeface="Courier New" charset="0"/>
              <a:cs typeface="Courier New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85800" y="3886200"/>
            <a:ext cx="86106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u="sng" dirty="0" smtClean="0"/>
              <a:t>in Java</a:t>
            </a:r>
            <a:r>
              <a:rPr lang="en-US" sz="2000" dirty="0" smtClean="0"/>
              <a:t>, you must declare the type of a variable the first time it is used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 smtClean="0"/>
              <a:t>once given a type, only values of that type can be assigned to it</a:t>
            </a:r>
            <a:endParaRPr lang="en-US" sz="1800" dirty="0">
              <a:latin typeface="Courier New"/>
              <a:cs typeface="Courier New"/>
            </a:endParaRPr>
          </a:p>
          <a:p>
            <a:pPr lvl="3">
              <a:spcBef>
                <a:spcPct val="20000"/>
              </a:spcBef>
            </a:pPr>
            <a:endParaRPr lang="en-US" sz="800" dirty="0">
              <a:solidFill>
                <a:srgbClr val="FF0000"/>
              </a:solidFill>
              <a:latin typeface="Courier New" charset="0"/>
              <a:cs typeface="Courier New" charset="0"/>
            </a:endParaRPr>
          </a:p>
          <a:p>
            <a:pPr lvl="3">
              <a:spcBef>
                <a:spcPct val="20000"/>
              </a:spcBef>
            </a:pP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int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 answer = 4;</a:t>
            </a:r>
          </a:p>
          <a:p>
            <a:pPr lvl="3">
              <a:spcBef>
                <a:spcPct val="20000"/>
              </a:spcBef>
            </a:pPr>
            <a:r>
              <a:rPr lang="is-I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…</a:t>
            </a:r>
            <a:endParaRPr lang="en-US" sz="1800" dirty="0" smtClean="0">
              <a:solidFill>
                <a:srgbClr val="FF0000"/>
              </a:solidFill>
              <a:latin typeface="Courier New" charset="0"/>
              <a:cs typeface="Courier New" charset="0"/>
            </a:endParaRPr>
          </a:p>
          <a:p>
            <a:pPr lvl="3">
              <a:spcBef>
                <a:spcPct val="20000"/>
              </a:spcBef>
            </a:pP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answer = "yes";  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  <a:sym typeface="Wingdings"/>
              </a:rPr>
              <a:t> 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ERROR</a:t>
            </a:r>
          </a:p>
          <a:p>
            <a:pPr lvl="3">
              <a:spcBef>
                <a:spcPct val="20000"/>
              </a:spcBef>
            </a:pPr>
            <a:endParaRPr lang="en-US" sz="1800" dirty="0" smtClean="0">
              <a:solidFill>
                <a:srgbClr val="FF0000"/>
              </a:solidFill>
              <a:latin typeface="Courier New" charset="0"/>
              <a:cs typeface="Courier New" charset="0"/>
            </a:endParaRPr>
          </a:p>
          <a:p>
            <a:pPr lvl="3">
              <a:spcBef>
                <a:spcPct val="20000"/>
              </a:spcBef>
            </a:pP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  <a:sym typeface="Wingdings"/>
              </a:rPr>
              <a:t>int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  <a:sym typeface="Wingdings"/>
              </a:rPr>
              <a:t> y = 3.5;	 ERROR, 3.5 is a double value</a:t>
            </a:r>
          </a:p>
          <a:p>
            <a:pPr lvl="3">
              <a:spcBef>
                <a:spcPct val="20000"/>
              </a:spcBef>
            </a:pP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  <a:sym typeface="Wingdings"/>
              </a:rPr>
              <a:t>char 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  <a:sym typeface="Wingdings"/>
              </a:rPr>
              <a:t>ch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  <a:sym typeface="Wingdings"/>
              </a:rPr>
              <a:t> = "a";	 ERROR, "a" is a String value</a:t>
            </a:r>
            <a:endParaRPr lang="en-US" sz="1800" dirty="0">
              <a:solidFill>
                <a:srgbClr val="FF0000"/>
              </a:solidFill>
              <a:latin typeface="Courier New" charset="0"/>
              <a:cs typeface="Courier New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91200" y="2590800"/>
            <a:ext cx="3124200" cy="830997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8000"/>
                </a:solidFill>
              </a:rPr>
              <a:t>values can be numbers (e.g., 4, 3.2), </a:t>
            </a:r>
            <a:r>
              <a:rPr lang="en-US" sz="1600" dirty="0">
                <a:solidFill>
                  <a:srgbClr val="008000"/>
                </a:solidFill>
              </a:rPr>
              <a:t>B</a:t>
            </a:r>
            <a:r>
              <a:rPr lang="en-US" sz="1600" dirty="0" smtClean="0">
                <a:solidFill>
                  <a:srgbClr val="008000"/>
                </a:solidFill>
              </a:rPr>
              <a:t>ooleans (e.g., True, False), or strings (e.g., 'a', "a", 'foo', "foo")</a:t>
            </a:r>
            <a:endParaRPr lang="en-US" sz="1600" dirty="0">
              <a:solidFill>
                <a:srgbClr val="008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91200" y="4648200"/>
            <a:ext cx="3124200" cy="830997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8000"/>
                </a:solidFill>
              </a:rPr>
              <a:t>integers and </a:t>
            </a:r>
            <a:r>
              <a:rPr lang="en-US" sz="1600" dirty="0" err="1" smtClean="0">
                <a:solidFill>
                  <a:srgbClr val="008000"/>
                </a:solidFill>
              </a:rPr>
              <a:t>reals</a:t>
            </a:r>
            <a:r>
              <a:rPr lang="en-US" sz="1600" dirty="0" smtClean="0">
                <a:solidFill>
                  <a:srgbClr val="008000"/>
                </a:solidFill>
              </a:rPr>
              <a:t> are different types, as are characters (using single-quotes) and strings (using double-quotes)</a:t>
            </a:r>
            <a:endParaRPr lang="en-US" sz="16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143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Expressions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38A02AFC-B5AA-AF40-B9FF-752A7CE38F44}" type="slidenum">
              <a:rPr lang="en-US" sz="1400">
                <a:solidFill>
                  <a:srgbClr val="FF0033"/>
                </a:solidFill>
              </a:rPr>
              <a:pPr/>
              <a:t>5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1066800"/>
            <a:ext cx="8610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 marL="0" lvl="1" indent="0">
              <a:lnSpc>
                <a:spcPct val="80000"/>
              </a:lnSpc>
              <a:spcBef>
                <a:spcPct val="20000"/>
              </a:spcBef>
            </a:pPr>
            <a:r>
              <a:rPr lang="en-US" dirty="0" smtClean="0">
                <a:solidFill>
                  <a:srgbClr val="3333CC"/>
                </a:solidFill>
              </a:rPr>
              <a:t>in addition, programming languages </a:t>
            </a:r>
            <a:r>
              <a:rPr lang="en-US" dirty="0">
                <a:solidFill>
                  <a:srgbClr val="3333CC"/>
                </a:solidFill>
              </a:rPr>
              <a:t>provide built-in operators for manipulating/combining </a:t>
            </a:r>
            <a:r>
              <a:rPr lang="en-US" dirty="0" smtClean="0">
                <a:solidFill>
                  <a:srgbClr val="3333CC"/>
                </a:solidFill>
              </a:rPr>
              <a:t>values</a:t>
            </a:r>
            <a:endParaRPr lang="en-US" dirty="0">
              <a:solidFill>
                <a:srgbClr val="3333CC"/>
              </a:solidFill>
            </a:endParaRPr>
          </a:p>
          <a:p>
            <a:pPr marL="742950" lvl="2" indent="-285750">
              <a:lnSpc>
                <a:spcPct val="80000"/>
              </a:lnSpc>
              <a:spcBef>
                <a:spcPct val="20000"/>
              </a:spcBef>
              <a:buFont typeface="Wingdings" charset="2"/>
              <a:buChar char="§"/>
            </a:pPr>
            <a:r>
              <a:rPr lang="en-US" sz="2000" dirty="0" smtClean="0"/>
              <a:t>expressions </a:t>
            </a:r>
            <a:r>
              <a:rPr lang="en-US" sz="2000" dirty="0"/>
              <a:t>can appear on the right-hand side of </a:t>
            </a:r>
            <a:r>
              <a:rPr lang="en-US" sz="2000" dirty="0" smtClean="0"/>
              <a:t>assignments</a:t>
            </a:r>
          </a:p>
          <a:p>
            <a:pPr marL="742950" lvl="2" indent="-285750">
              <a:lnSpc>
                <a:spcPct val="80000"/>
              </a:lnSpc>
              <a:spcBef>
                <a:spcPct val="20000"/>
              </a:spcBef>
              <a:buFont typeface="Wingdings" charset="2"/>
              <a:buChar char="§"/>
            </a:pPr>
            <a:endParaRPr lang="en-US" sz="1600" dirty="0"/>
          </a:p>
          <a:p>
            <a:pPr marL="742950" lvl="2" indent="-285750">
              <a:lnSpc>
                <a:spcPct val="80000"/>
              </a:lnSpc>
              <a:spcBef>
                <a:spcPct val="20000"/>
              </a:spcBef>
              <a:buFont typeface="Wingdings" charset="2"/>
              <a:buChar char="§"/>
            </a:pPr>
            <a:r>
              <a:rPr lang="en-US" sz="2000" u="sng" dirty="0" smtClean="0"/>
              <a:t>in Python</a:t>
            </a:r>
            <a:r>
              <a:rPr lang="en-US" sz="2000" dirty="0" smtClean="0"/>
              <a:t>: math (+, -, *, /, %) and string (+) operators can be used in expressions</a:t>
            </a:r>
            <a:endParaRPr lang="en-US" sz="2000" dirty="0"/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800" dirty="0"/>
          </a:p>
          <a:p>
            <a:pPr lvl="3">
              <a:spcBef>
                <a:spcPct val="20000"/>
              </a:spcBef>
            </a:pP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average 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= (num1 + num2 + num3)/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3</a:t>
            </a:r>
          </a:p>
          <a:p>
            <a:pPr lvl="3">
              <a:spcBef>
                <a:spcPct val="20000"/>
              </a:spcBef>
            </a:pP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tempC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 = (9/5)*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tempF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 + 32</a:t>
            </a:r>
          </a:p>
          <a:p>
            <a:pPr lvl="3">
              <a:spcBef>
                <a:spcPct val="20000"/>
              </a:spcBef>
            </a:pP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oddness = 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num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 % 2</a:t>
            </a:r>
          </a:p>
          <a:p>
            <a:pPr lvl="3">
              <a:spcBef>
                <a:spcPct val="20000"/>
              </a:spcBef>
            </a:pP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word = "foo" + "bar"</a:t>
            </a:r>
            <a:endParaRPr lang="en-US" sz="1800" dirty="0">
              <a:solidFill>
                <a:srgbClr val="FF0000"/>
              </a:solidFill>
              <a:latin typeface="Courier New" charset="0"/>
              <a:cs typeface="Courier Ne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/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85800" y="4191000"/>
            <a:ext cx="8610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 marL="749300" lvl="2" indent="-292100">
              <a:lnSpc>
                <a:spcPct val="80000"/>
              </a:lnSpc>
              <a:spcBef>
                <a:spcPct val="20000"/>
              </a:spcBef>
              <a:buFont typeface="Wingdings" charset="2"/>
              <a:buChar char="§"/>
            </a:pPr>
            <a:r>
              <a:rPr lang="en-US" sz="2000" u="sng" dirty="0" smtClean="0"/>
              <a:t>in Java</a:t>
            </a:r>
            <a:r>
              <a:rPr lang="en-US" sz="2000" dirty="0" smtClean="0"/>
              <a:t>: the same operators are defined</a:t>
            </a:r>
          </a:p>
          <a:p>
            <a:pPr marL="749300" lvl="2" indent="-292100">
              <a:lnSpc>
                <a:spcPct val="80000"/>
              </a:lnSpc>
              <a:spcBef>
                <a:spcPct val="20000"/>
              </a:spcBef>
              <a:buFont typeface="Wingdings" charset="2"/>
              <a:buChar char="§"/>
            </a:pPr>
            <a:r>
              <a:rPr lang="en-US" sz="2000" dirty="0" smtClean="0"/>
              <a:t>however, there is a distinction between integers and </a:t>
            </a:r>
            <a:r>
              <a:rPr lang="en-US" sz="2000" dirty="0" err="1" smtClean="0"/>
              <a:t>reals</a:t>
            </a:r>
            <a:endParaRPr lang="en-US" sz="2000" dirty="0" smtClean="0"/>
          </a:p>
          <a:p>
            <a:pPr marL="1143000" lvl="3" indent="0">
              <a:lnSpc>
                <a:spcPct val="80000"/>
              </a:lnSpc>
              <a:spcBef>
                <a:spcPct val="20000"/>
              </a:spcBef>
            </a:pPr>
            <a:r>
              <a:rPr lang="en-US" sz="1800" dirty="0" smtClean="0"/>
              <a:t>if you divide two integers, the result is an integer (rounded down)   e.g., 9/5 </a:t>
            </a:r>
            <a:r>
              <a:rPr lang="en-US" sz="1800" dirty="0" smtClean="0">
                <a:sym typeface="Wingdings"/>
              </a:rPr>
              <a:t>1</a:t>
            </a:r>
            <a:endParaRPr lang="en-US" sz="1800" dirty="0" smtClean="0"/>
          </a:p>
          <a:p>
            <a:pPr marL="1143000" lvl="3" indent="0">
              <a:lnSpc>
                <a:spcPct val="80000"/>
              </a:lnSpc>
              <a:spcBef>
                <a:spcPct val="20000"/>
              </a:spcBef>
            </a:pPr>
            <a:r>
              <a:rPr lang="en-US" sz="1800" dirty="0" smtClean="0"/>
              <a:t>if you want real division, it must involve a double    e.g., 9.0/5.0 </a:t>
            </a:r>
            <a:r>
              <a:rPr lang="en-US" sz="1800" dirty="0" smtClean="0">
                <a:sym typeface="Wingdings"/>
              </a:rPr>
              <a:t> 1.8</a:t>
            </a:r>
            <a:endParaRPr lang="en-US" sz="1800" dirty="0"/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800" dirty="0"/>
          </a:p>
          <a:p>
            <a:pPr lvl="3">
              <a:spcBef>
                <a:spcPct val="20000"/>
              </a:spcBef>
            </a:pP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double average 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= (num1 + num2 + num3)/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3.0;</a:t>
            </a:r>
          </a:p>
          <a:p>
            <a:pPr lvl="3">
              <a:spcBef>
                <a:spcPct val="20000"/>
              </a:spcBef>
            </a:pP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double 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tempC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 = (9.0/5.0)*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tempF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 + 32;</a:t>
            </a:r>
          </a:p>
          <a:p>
            <a:pPr lvl="3">
              <a:spcBef>
                <a:spcPct val="20000"/>
              </a:spcBef>
            </a:pP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int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 oddness = 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num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 % 2;</a:t>
            </a:r>
          </a:p>
          <a:p>
            <a:pPr lvl="3">
              <a:spcBef>
                <a:spcPct val="20000"/>
              </a:spcBef>
            </a:pP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String word = "foo" + "bar";</a:t>
            </a:r>
            <a:endParaRPr lang="en-US" sz="1800" dirty="0">
              <a:solidFill>
                <a:srgbClr val="FF0000"/>
              </a:solidFill>
              <a:latin typeface="Courier New" charset="0"/>
              <a:cs typeface="Courier Ne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/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57283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Type casting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38A02AFC-B5AA-AF40-B9FF-752A7CE38F44}" type="slidenum">
              <a:rPr lang="en-US" sz="1400">
                <a:solidFill>
                  <a:srgbClr val="FF0033"/>
                </a:solidFill>
              </a:rPr>
              <a:pPr/>
              <a:t>6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2000" y="1066800"/>
            <a:ext cx="8610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 marL="0" lvl="1" indent="0">
              <a:lnSpc>
                <a:spcPct val="80000"/>
              </a:lnSpc>
              <a:spcBef>
                <a:spcPct val="20000"/>
              </a:spcBef>
            </a:pPr>
            <a:r>
              <a:rPr lang="en-US" dirty="0" smtClean="0">
                <a:solidFill>
                  <a:srgbClr val="3333CC"/>
                </a:solidFill>
              </a:rPr>
              <a:t>Java will will do some automatic type conversions</a:t>
            </a:r>
            <a:endParaRPr lang="en-US" sz="800" dirty="0" smtClean="0">
              <a:solidFill>
                <a:srgbClr val="FF0000"/>
              </a:solidFill>
              <a:latin typeface="Courier New" charset="0"/>
              <a:cs typeface="Courier New" charset="0"/>
            </a:endParaRPr>
          </a:p>
          <a:p>
            <a:pPr marL="685800" lvl="3">
              <a:spcBef>
                <a:spcPct val="20000"/>
              </a:spcBef>
            </a:pP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double x = 4;     		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4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cs typeface="Courier New" charset="0"/>
                <a:sym typeface="Wingdings"/>
              </a:rPr>
              <a:t> 4.0</a:t>
            </a:r>
            <a:endParaRPr lang="en-US" sz="1600" dirty="0" smtClean="0">
              <a:solidFill>
                <a:srgbClr val="FF0000"/>
              </a:solidFill>
              <a:latin typeface="Courier New" charset="0"/>
              <a:cs typeface="Courier New" charset="0"/>
            </a:endParaRPr>
          </a:p>
          <a:p>
            <a:pPr marL="685800" lvl="3">
              <a:spcBef>
                <a:spcPct val="20000"/>
              </a:spcBef>
            </a:pP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int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 y = 4.0;			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ILLEGAL</a:t>
            </a:r>
          </a:p>
          <a:p>
            <a:pPr marL="685800" lvl="3">
              <a:spcBef>
                <a:spcPct val="20000"/>
              </a:spcBef>
            </a:pPr>
            <a:endParaRPr lang="en-US" sz="1600" dirty="0">
              <a:solidFill>
                <a:srgbClr val="FF0000"/>
              </a:solidFill>
              <a:latin typeface="Courier New" charset="0"/>
              <a:cs typeface="Courier New" charset="0"/>
            </a:endParaRPr>
          </a:p>
          <a:p>
            <a:pPr marL="685800" lvl="3">
              <a:spcBef>
                <a:spcPct val="20000"/>
              </a:spcBef>
            </a:pP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double z = 3.2 + 6;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		3.2+6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cs typeface="Courier New" charset="0"/>
                <a:sym typeface="Wingdings"/>
              </a:rPr>
              <a:t> 3.2+6.0  9.2</a:t>
            </a:r>
          </a:p>
          <a:p>
            <a:pPr marL="685800" lvl="3">
              <a:spcBef>
                <a:spcPct val="20000"/>
              </a:spcBef>
            </a:pPr>
            <a:endParaRPr lang="en-US" sz="1400" dirty="0" smtClean="0">
              <a:solidFill>
                <a:srgbClr val="FF0000"/>
              </a:solidFill>
              <a:latin typeface="Courier New" charset="0"/>
              <a:cs typeface="Courier New" charset="0"/>
            </a:endParaRPr>
          </a:p>
          <a:p>
            <a:pPr marL="685800" lvl="3">
              <a:spcBef>
                <a:spcPct val="20000"/>
              </a:spcBef>
            </a:pP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String 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str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 = "foo" + 'l';	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"</a:t>
            </a:r>
            <a:r>
              <a:rPr lang="en-US" sz="1600" dirty="0" err="1">
                <a:solidFill>
                  <a:srgbClr val="FF0000"/>
                </a:solidFill>
                <a:latin typeface="Courier New" charset="0"/>
                <a:cs typeface="Courier New" charset="0"/>
              </a:rPr>
              <a:t>foo"+'l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'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cs typeface="Courier New" charset="0"/>
                <a:sym typeface="Wingdings"/>
              </a:rPr>
              <a:t> "</a:t>
            </a:r>
            <a:r>
              <a:rPr lang="en-US" sz="1600" dirty="0" err="1">
                <a:solidFill>
                  <a:srgbClr val="FF0000"/>
                </a:solidFill>
                <a:latin typeface="Courier New" charset="0"/>
                <a:cs typeface="Courier New" charset="0"/>
                <a:sym typeface="Wingdings"/>
              </a:rPr>
              <a:t>foo"+"l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cs typeface="Courier New" charset="0"/>
                <a:sym typeface="Wingdings"/>
              </a:rPr>
              <a:t>"  "fool"</a:t>
            </a:r>
            <a:endParaRPr lang="en-US" sz="2000" dirty="0"/>
          </a:p>
          <a:p>
            <a:pPr marL="685800" lvl="3">
              <a:spcBef>
                <a:spcPct val="20000"/>
              </a:spcBef>
            </a:pPr>
            <a:endParaRPr lang="en-US" sz="2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85800" y="3962400"/>
            <a:ext cx="8610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pPr marL="749300" lvl="2" indent="-292100">
              <a:lnSpc>
                <a:spcPct val="80000"/>
              </a:lnSpc>
              <a:spcBef>
                <a:spcPct val="20000"/>
              </a:spcBef>
              <a:buFont typeface="Wingdings" charset="2"/>
              <a:buChar char="§"/>
            </a:pPr>
            <a:r>
              <a:rPr lang="en-US" sz="2000" dirty="0" smtClean="0"/>
              <a:t>you can explicitly cast between </a:t>
            </a:r>
            <a:r>
              <a:rPr lang="en-US" sz="2000" dirty="0" err="1" smtClean="0"/>
              <a:t>ints</a:t>
            </a:r>
            <a:r>
              <a:rPr lang="en-US" sz="2000" dirty="0" smtClean="0"/>
              <a:t> and doubles using (NEW_TYPE)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800" dirty="0"/>
          </a:p>
          <a:p>
            <a:pPr marL="800100" lvl="3">
              <a:spcBef>
                <a:spcPct val="20000"/>
              </a:spcBef>
              <a:tabLst>
                <a:tab pos="571500" algn="l"/>
                <a:tab pos="1092200" algn="l"/>
              </a:tabLst>
            </a:pP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int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numCorrect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 = 723;</a:t>
            </a:r>
          </a:p>
          <a:p>
            <a:pPr marL="800100" lvl="3">
              <a:spcBef>
                <a:spcPct val="20000"/>
              </a:spcBef>
              <a:tabLst>
                <a:tab pos="571500" algn="l"/>
                <a:tab pos="1092200" algn="l"/>
              </a:tabLst>
            </a:pP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int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numAttempted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 = 1000;</a:t>
            </a:r>
          </a:p>
          <a:p>
            <a:pPr marL="800100" lvl="3">
              <a:spcBef>
                <a:spcPct val="20000"/>
              </a:spcBef>
              <a:tabLst>
                <a:tab pos="571500" algn="l"/>
                <a:tab pos="1092200" algn="l"/>
              </a:tabLst>
            </a:pP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double average1 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= 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numCorrect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/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numAttempted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;	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723/1000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cs typeface="Courier New" charset="0"/>
                <a:sym typeface="Wingdings"/>
              </a:rPr>
              <a:t> 0.0</a:t>
            </a:r>
            <a:endParaRPr lang="en-US" sz="1600" dirty="0" smtClean="0">
              <a:solidFill>
                <a:srgbClr val="FF0000"/>
              </a:solidFill>
              <a:latin typeface="Courier New" charset="0"/>
              <a:cs typeface="Courier New" charset="0"/>
            </a:endParaRPr>
          </a:p>
          <a:p>
            <a:pPr marL="800100" lvl="3">
              <a:spcBef>
                <a:spcPct val="20000"/>
              </a:spcBef>
              <a:tabLst>
                <a:tab pos="571500" algn="l"/>
                <a:tab pos="1092200" algn="l"/>
              </a:tabLst>
            </a:pP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double average2 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= 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(double)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numCorrect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/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  <a:cs typeface="Courier New" charset="0"/>
              </a:rPr>
              <a:t>numAttempted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;		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		   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723.0/1000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cs typeface="Courier New" charset="0"/>
                <a:sym typeface="Wingdings"/>
              </a:rPr>
              <a:t> 723.0/1000.0  0.723</a:t>
            </a:r>
            <a:endParaRPr lang="en-US" sz="1600" dirty="0">
              <a:solidFill>
                <a:srgbClr val="FF0000"/>
              </a:solidFill>
              <a:latin typeface="Courier New" charset="0"/>
              <a:cs typeface="Courier New" charset="0"/>
            </a:endParaRPr>
          </a:p>
          <a:p>
            <a:pPr marL="800100" lvl="3">
              <a:spcBef>
                <a:spcPct val="20000"/>
              </a:spcBef>
              <a:tabLst>
                <a:tab pos="571500" algn="l"/>
                <a:tab pos="1092200" algn="l"/>
              </a:tabLst>
            </a:pPr>
            <a:endParaRPr lang="en-US" sz="1800" dirty="0" smtClean="0">
              <a:solidFill>
                <a:srgbClr val="FF0000"/>
              </a:solidFill>
              <a:latin typeface="Courier New" charset="0"/>
              <a:cs typeface="Courier New" charset="0"/>
            </a:endParaRPr>
          </a:p>
          <a:p>
            <a:pPr marL="800100" lvl="3">
              <a:spcBef>
                <a:spcPct val="20000"/>
              </a:spcBef>
              <a:tabLst>
                <a:tab pos="571500" algn="l"/>
                <a:tab pos="1092200" algn="l"/>
              </a:tabLst>
            </a:pP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int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trunc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 = (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int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cs typeface="Courier New" charset="0"/>
              </a:rPr>
              <a:t>)47.2;				        </a:t>
            </a:r>
            <a:r>
              <a:rPr lang="en-US" sz="1600" dirty="0" smtClean="0">
                <a:solidFill>
                  <a:srgbClr val="FF0000"/>
                </a:solidFill>
                <a:latin typeface="Courier New" charset="0"/>
                <a:cs typeface="Courier New" charset="0"/>
                <a:sym typeface="Wingdings"/>
              </a:rPr>
              <a:t> 47</a:t>
            </a:r>
            <a:endParaRPr lang="en-US" sz="2000" dirty="0"/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99880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Functions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635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functions enable the programmer to group statements together under a single name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 function is a unit of "computational abstraction"</a:t>
            </a:r>
          </a:p>
          <a:p>
            <a:pPr lvl="1"/>
            <a:r>
              <a:rPr lang="en-US" dirty="0" smtClean="0">
                <a:latin typeface="Arial Narrow" charset="0"/>
                <a:ea typeface="ＭＳ Ｐゴシック" charset="0"/>
              </a:rPr>
              <a:t>most functions return a value, which can be used in </a:t>
            </a:r>
            <a:r>
              <a:rPr lang="en-US" dirty="0">
                <a:latin typeface="Arial Narrow" charset="0"/>
                <a:ea typeface="ＭＳ Ｐゴシック" charset="0"/>
              </a:rPr>
              <a:t>an </a:t>
            </a:r>
            <a:r>
              <a:rPr lang="en-US" dirty="0" smtClean="0">
                <a:latin typeface="Arial Narrow" charset="0"/>
                <a:ea typeface="ＭＳ Ｐゴシック" charset="0"/>
              </a:rPr>
              <a:t>expression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 smtClean="0">
                <a:latin typeface="Arial Narrow" charset="0"/>
                <a:ea typeface="ＭＳ Ｐゴシック" charset="0"/>
              </a:rPr>
              <a:t>similar to Python, Java provides many useful built-in functions</a:t>
            </a:r>
          </a:p>
          <a:p>
            <a:pPr lvl="2"/>
            <a:endParaRPr lang="en-US" dirty="0" smtClean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lvl="1" indent="0">
              <a:buNone/>
            </a:pP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Math.round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(3.2) 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  <a:sym typeface="Wingdings"/>
              </a:rPr>
              <a:t> 3.0		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Math.round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(3.6) 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  <a:sym typeface="Wingdings"/>
              </a:rPr>
              <a:t> 4.0</a:t>
            </a:r>
          </a:p>
          <a:p>
            <a:pPr marL="457200" lvl="1" indent="0">
              <a:buNone/>
            </a:pPr>
            <a:endParaRPr lang="en-US" sz="1800" dirty="0" smtClean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  <a:sym typeface="Wingdings"/>
            </a:endParaRPr>
          </a:p>
          <a:p>
            <a:pPr marL="457200" lvl="1" indent="0">
              <a:buNone/>
            </a:pP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  <a:sym typeface="Wingdings"/>
              </a:rPr>
              <a:t>Math.sqrt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  <a:sym typeface="Wingdings"/>
              </a:rPr>
              <a:t>(16.0)  4.0		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  <a:sym typeface="Wingdings"/>
              </a:rPr>
              <a:t>Math.sqrt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  <a:sym typeface="Wingdings"/>
              </a:rPr>
              <a:t>(144)  12.0</a:t>
            </a:r>
          </a:p>
          <a:p>
            <a:pPr marL="457200" lvl="1" indent="0">
              <a:buNone/>
            </a:pPr>
            <a:endParaRPr lang="en-US" sz="18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  <a:sym typeface="Wingdings"/>
            </a:endParaRPr>
          </a:p>
          <a:p>
            <a:pPr marL="457200" lvl="1" indent="0">
              <a:buNone/>
            </a:pP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  <a:sym typeface="Wingdings"/>
              </a:rPr>
              <a:t>Math.pow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  <a:sym typeface="Wingdings"/>
              </a:rPr>
              <a:t>(3, 2)  9.0		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  <a:sym typeface="Wingdings"/>
              </a:rPr>
              <a:t>Math.pow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  <a:sym typeface="Wingdings"/>
              </a:rPr>
              <a:t>(2, 10)  1024.0</a:t>
            </a:r>
          </a:p>
          <a:p>
            <a:pPr marL="457200" lvl="1" indent="0">
              <a:buNone/>
            </a:pPr>
            <a:endParaRPr lang="en-US" sz="18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  <a:sym typeface="Wingdings"/>
            </a:endParaRPr>
          </a:p>
          <a:p>
            <a:pPr marL="457200" lvl="1" indent="0">
              <a:buNone/>
            </a:pP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  <a:sym typeface="Wingdings"/>
              </a:rPr>
              <a:t>Math.random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  <a:sym typeface="Wingdings"/>
              </a:rPr>
              <a:t>()  </a:t>
            </a:r>
            <a:r>
              <a:rPr lang="en-US" sz="1800" i="1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  <a:sym typeface="Wingdings"/>
              </a:rPr>
              <a:t>random number from range [0..1)</a:t>
            </a:r>
            <a:endParaRPr lang="en-US" i="1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62C57B33-8CEF-DA44-A233-ADD69C1C88B9}" type="slidenum">
              <a:rPr lang="en-US" sz="1400">
                <a:solidFill>
                  <a:srgbClr val="FF0033"/>
                </a:solidFill>
              </a:rPr>
              <a:pPr/>
              <a:t>7</a:t>
            </a:fld>
            <a:endParaRPr lang="en-US" sz="1400">
              <a:solidFill>
                <a:srgbClr val="FF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97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Functions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6350"/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in addition, programming languages allow for user-defined functions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 smtClean="0">
                <a:latin typeface="Arial Narrow" charset="0"/>
                <a:ea typeface="ＭＳ Ｐゴシック" charset="0"/>
              </a:rPr>
              <a:t>in Python, function structure is defined by indentation</a:t>
            </a:r>
          </a:p>
          <a:p>
            <a:pPr lvl="1"/>
            <a:r>
              <a:rPr lang="en-US" dirty="0" smtClean="0">
                <a:latin typeface="Arial Narrow" charset="0"/>
                <a:ea typeface="ＭＳ Ｐゴシック" charset="0"/>
              </a:rPr>
              <a:t>return statement specifies the output of a function call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endParaRPr lang="en-US" dirty="0" smtClean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lvl="1" indent="0">
              <a:buNone/>
            </a:pPr>
            <a:r>
              <a:rPr lang="en-US" sz="18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def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FUNC_NAME(PARAMS):	</a:t>
            </a:r>
            <a:r>
              <a:rPr lang="en-US" sz="18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def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average(num1, num2)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:</a:t>
            </a:r>
          </a:p>
          <a:p>
            <a:pPr lvl="2"/>
            <a:r>
              <a:rPr lang="en-US" sz="18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STATEMENTS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 sum 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= 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num1 + num2</a:t>
            </a:r>
            <a:endParaRPr lang="en-US" sz="18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/>
            <a:r>
              <a:rPr lang="en-US" sz="18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return VALUE	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 return sum/2</a:t>
            </a:r>
            <a:endParaRPr lang="en-US" sz="18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/>
            <a:endParaRPr lang="en-US" sz="18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/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		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	&gt;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&gt;&gt; 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average(1, 3)</a:t>
            </a:r>
            <a:endParaRPr lang="en-US" sz="18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/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		2</a:t>
            </a:r>
            <a:endParaRPr lang="en-US" sz="18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/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		&gt;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&gt;&gt; 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average(1, 4)</a:t>
            </a:r>
            <a:endParaRPr lang="en-US" sz="18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/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		2.5</a:t>
            </a:r>
            <a:endParaRPr lang="en-US" sz="18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/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		&gt;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&gt;&gt; 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2*average(10, 20)</a:t>
            </a:r>
            <a:endParaRPr lang="en-US" sz="18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/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			30</a:t>
            </a:r>
            <a:endParaRPr lang="en-US" sz="18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/>
            <a:endParaRPr lang="en-US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62C57B33-8CEF-DA44-A233-ADD69C1C88B9}" type="slidenum">
              <a:rPr lang="en-US" sz="1400">
                <a:solidFill>
                  <a:srgbClr val="FF0033"/>
                </a:solidFill>
              </a:rPr>
              <a:pPr/>
              <a:t>8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1066800" y="2819400"/>
            <a:ext cx="3352800" cy="9144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857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Methods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latin typeface="Arial Narrow" charset="0"/>
                <a:ea typeface="ＭＳ Ｐゴシック" charset="0"/>
              </a:rPr>
              <a:t>in Java: functions are called "methods"</a:t>
            </a:r>
            <a:r>
              <a:rPr lang="en-US" dirty="0">
                <a:latin typeface="Arial Narrow" charset="0"/>
                <a:ea typeface="ＭＳ Ｐゴシック" charset="0"/>
              </a:rPr>
              <a:t> </a:t>
            </a:r>
            <a:endParaRPr lang="en-US" dirty="0" smtClean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 smtClean="0">
                <a:latin typeface="Arial Narrow" charset="0"/>
                <a:ea typeface="ＭＳ Ｐゴシック" charset="0"/>
              </a:rPr>
              <a:t>a method definition begins with "public" – more explanation later</a:t>
            </a:r>
          </a:p>
          <a:p>
            <a:pPr lvl="1"/>
            <a:r>
              <a:rPr lang="en-US" dirty="0" smtClean="0">
                <a:latin typeface="Arial Narrow" charset="0"/>
                <a:ea typeface="ＭＳ Ｐゴシック" charset="0"/>
              </a:rPr>
              <a:t>a method must specify a return type (or </a:t>
            </a:r>
            <a:r>
              <a:rPr lang="en-US" sz="1800" dirty="0" smtClean="0">
                <a:latin typeface="Courier New"/>
                <a:ea typeface="ＭＳ Ｐゴシック" charset="0"/>
                <a:cs typeface="Courier New"/>
              </a:rPr>
              <a:t>void</a:t>
            </a:r>
            <a:r>
              <a:rPr lang="en-US" sz="1800" dirty="0" smtClean="0">
                <a:latin typeface="Arial Narrow" charset="0"/>
                <a:ea typeface="ＭＳ Ｐゴシック" charset="0"/>
              </a:rPr>
              <a:t> </a:t>
            </a:r>
            <a:r>
              <a:rPr lang="en-US" dirty="0" smtClean="0">
                <a:latin typeface="Arial Narrow" charset="0"/>
                <a:ea typeface="ＭＳ Ｐゴシック" charset="0"/>
              </a:rPr>
              <a:t>if no return statement)</a:t>
            </a:r>
          </a:p>
          <a:p>
            <a:pPr lvl="1"/>
            <a:r>
              <a:rPr lang="en-US" dirty="0" smtClean="0">
                <a:latin typeface="Arial Narrow" charset="0"/>
                <a:ea typeface="ＭＳ Ｐゴシック" charset="0"/>
              </a:rPr>
              <a:t>each parameter must have its type specified as well</a:t>
            </a:r>
          </a:p>
          <a:p>
            <a:pPr lvl="1"/>
            <a:r>
              <a:rPr lang="en-US" dirty="0" smtClean="0">
                <a:latin typeface="Arial Narrow" charset="0"/>
                <a:ea typeface="ＭＳ Ｐゴシック" charset="0"/>
              </a:rPr>
              <a:t>structure is defined by curly-braces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endParaRPr lang="en-US" dirty="0" smtClean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lvl="1" indent="0">
              <a:buNone/>
            </a:pPr>
            <a:r>
              <a:rPr lang="en-US" sz="18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public TYPE FUNC_NAME(PARAMS) {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STATEMENTS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</a:t>
            </a:r>
            <a:r>
              <a:rPr lang="en-US" sz="1800" dirty="0" smtClean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return VALUE;	</a:t>
            </a:r>
            <a:endParaRPr lang="en-US" sz="1800" dirty="0" smtClean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457200" lvl="1" indent="0">
              <a:buNone/>
            </a:pPr>
            <a:r>
              <a:rPr lang="en-US" sz="18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</a:p>
          <a:p>
            <a:pPr marL="457200" lvl="1" indent="0">
              <a:buNone/>
            </a:pPr>
            <a:endParaRPr lang="en-US" sz="18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457200" lvl="1" indent="0">
              <a:buNone/>
            </a:pP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public double average(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num1, 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num2) {</a:t>
            </a:r>
            <a:endParaRPr lang="en-US" sz="1800" dirty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/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  </a:t>
            </a:r>
            <a:r>
              <a:rPr lang="en-US" sz="1800" dirty="0" err="1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 sum = num1 + num2;	</a:t>
            </a:r>
          </a:p>
          <a:p>
            <a:pPr lvl="2"/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	    return sum/2.0;</a:t>
            </a:r>
          </a:p>
          <a:p>
            <a:pPr lvl="2"/>
            <a:r>
              <a:rPr lang="en-US" sz="18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1800" dirty="0" smtClean="0">
                <a:solidFill>
                  <a:srgbClr val="FF0000"/>
                </a:solidFill>
                <a:latin typeface="Courier New" charset="0"/>
                <a:ea typeface="ＭＳ Ｐゴシック" charset="0"/>
                <a:cs typeface="Courier New" charset="0"/>
              </a:rPr>
              <a:t>	}	</a:t>
            </a:r>
          </a:p>
          <a:p>
            <a:pPr lvl="2"/>
            <a:endParaRPr lang="en-US" dirty="0" smtClean="0">
              <a:solidFill>
                <a:srgbClr val="FF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		note: if the return type is not void, there must be a return statement</a:t>
            </a:r>
          </a:p>
          <a:p>
            <a:pPr lvl="2"/>
            <a:r>
              <a:rPr lang="en-US" dirty="0" smtClean="0">
                <a:latin typeface="Arial Narrow" charset="0"/>
                <a:ea typeface="ＭＳ Ｐゴシック" charset="0"/>
              </a:rPr>
              <a:t>		         the </a:t>
            </a:r>
            <a:r>
              <a:rPr lang="en-US" dirty="0">
                <a:latin typeface="Arial Narrow" charset="0"/>
                <a:ea typeface="ＭＳ Ｐゴシック" charset="0"/>
              </a:rPr>
              <a:t>return type must match the return </a:t>
            </a:r>
            <a:r>
              <a:rPr lang="en-US" dirty="0" smtClean="0">
                <a:latin typeface="Arial Narrow" charset="0"/>
                <a:ea typeface="ＭＳ Ｐゴシック" charset="0"/>
              </a:rPr>
              <a:t>value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dirty="0" smtClean="0">
                <a:latin typeface="Arial Narrow" charset="0"/>
                <a:ea typeface="ＭＳ Ｐゴシック" charset="0"/>
              </a:rPr>
              <a:t>		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62C57B33-8CEF-DA44-A233-ADD69C1C88B9}" type="slidenum">
              <a:rPr lang="en-US" sz="1400">
                <a:solidFill>
                  <a:srgbClr val="FF0033"/>
                </a:solidFill>
              </a:rPr>
              <a:pPr/>
              <a:t>9</a:t>
            </a:fld>
            <a:endParaRPr lang="en-US" sz="1400">
              <a:solidFill>
                <a:srgbClr val="FF0033"/>
              </a:solidFill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1143000" y="3276600"/>
            <a:ext cx="4419600" cy="12192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106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pitchFamily="-8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pitchFamily="-8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5032</TotalTime>
  <Words>1437</Words>
  <Application>Microsoft Macintosh PowerPoint</Application>
  <PresentationFormat>Custom</PresentationFormat>
  <Paragraphs>367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Blank Presentation</vt:lpstr>
      <vt:lpstr>PowerPoint Presentation</vt:lpstr>
      <vt:lpstr>Recall from 221…</vt:lpstr>
      <vt:lpstr>Variables</vt:lpstr>
      <vt:lpstr>Data types</vt:lpstr>
      <vt:lpstr>Expressions</vt:lpstr>
      <vt:lpstr>Type casting</vt:lpstr>
      <vt:lpstr>Functions</vt:lpstr>
      <vt:lpstr>Functions</vt:lpstr>
      <vt:lpstr>Methods</vt:lpstr>
      <vt:lpstr>Codingbat.com</vt:lpstr>
      <vt:lpstr>Conditionals</vt:lpstr>
      <vt:lpstr>Conditionals</vt:lpstr>
      <vt:lpstr>Nested conditionals</vt:lpstr>
      <vt:lpstr>Codingbat.com</vt:lpstr>
      <vt:lpstr>Repetition</vt:lpstr>
      <vt:lpstr>Repetition</vt:lpstr>
      <vt:lpstr>Nested control statements</vt:lpstr>
      <vt:lpstr>Codingbat.com</vt:lpstr>
      <vt:lpstr>Strings</vt:lpstr>
      <vt:lpstr>Strings</vt:lpstr>
      <vt:lpstr>Codingbat.com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David Reed</cp:lastModifiedBy>
  <cp:revision>123</cp:revision>
  <cp:lastPrinted>2001-08-21T21:07:44Z</cp:lastPrinted>
  <dcterms:created xsi:type="dcterms:W3CDTF">2013-01-24T19:15:47Z</dcterms:created>
  <dcterms:modified xsi:type="dcterms:W3CDTF">2017-08-28T18:19:14Z</dcterms:modified>
</cp:coreProperties>
</file>