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522" r:id="rId3"/>
    <p:sldId id="523" r:id="rId4"/>
    <p:sldId id="520" r:id="rId5"/>
    <p:sldId id="521" r:id="rId6"/>
    <p:sldId id="510" r:id="rId7"/>
    <p:sldId id="505" r:id="rId8"/>
    <p:sldId id="506" r:id="rId9"/>
    <p:sldId id="524" r:id="rId10"/>
    <p:sldId id="507" r:id="rId11"/>
    <p:sldId id="508" r:id="rId12"/>
    <p:sldId id="526" r:id="rId13"/>
    <p:sldId id="525" r:id="rId14"/>
    <p:sldId id="528" r:id="rId15"/>
    <p:sldId id="529" r:id="rId16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04" y="-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5EFD226E-0994-144E-B654-E3BD26F671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429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89050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1AC8A9F4-512F-A643-B88D-091138C22F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48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8BB49B-6496-CA49-8DF5-7959FAB8CA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6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39240-EDB2-2649-BA90-4F5FDFA3C3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95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A23ADC-184C-4B47-B6A6-F237BDC847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6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CF681C-0644-F245-98B9-522DC3612B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0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0272D1-15D0-BF4F-9B2D-ADCBFCEFE0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54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9A2D42-D6F9-2544-B7BA-18F3BCAC6B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5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7C1D9-17F1-754E-B271-B7E39B7DDE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E3D52E-94BB-FF4A-9FCE-F10E352876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73A5F7-3789-2940-8570-7DC16814D4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2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D90F05-517C-1F46-826B-C88D59661B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80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7C3B87-095B-5E47-BE83-1FCE94F192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4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EAECB4DD-C80B-084D-A169-725BA2ECDC0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84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8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E4E77D-BD2D-BC47-8191-F3D63AA9F84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7" name="Rectangle 12"/>
          <p:cNvSpPr>
            <a:spLocks noChangeArrowheads="1"/>
          </p:cNvSpPr>
          <p:nvPr/>
        </p:nvSpPr>
        <p:spPr bwMode="auto">
          <a:xfrm>
            <a:off x="720725" y="427038"/>
            <a:ext cx="81597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222: Object-Oriented Programming</a:t>
            </a:r>
            <a:br>
              <a:rPr lang="en-US" sz="3200" dirty="0">
                <a:solidFill>
                  <a:srgbClr val="FF0033"/>
                </a:solidFill>
                <a:latin typeface="Arial Narrow" charset="0"/>
              </a:rPr>
            </a:br>
            <a:r>
              <a:rPr lang="en-US" dirty="0">
                <a:solidFill>
                  <a:srgbClr val="FF0033"/>
                </a:solidFill>
                <a:latin typeface="Arial Narrow" charset="0"/>
              </a:rPr>
              <a:t/>
            </a:r>
            <a:br>
              <a:rPr lang="en-US" dirty="0">
                <a:solidFill>
                  <a:srgbClr val="FF0033"/>
                </a:solidFill>
                <a:latin typeface="Arial Narrow" charset="0"/>
              </a:rPr>
            </a:br>
            <a:r>
              <a:rPr lang="en-US" sz="3200" dirty="0" smtClean="0">
                <a:solidFill>
                  <a:srgbClr val="FF0033"/>
                </a:solidFill>
                <a:latin typeface="Arial Narrow" charset="0"/>
              </a:rPr>
              <a:t>Fall 2017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8" name="Rectangle 13"/>
          <p:cNvSpPr>
            <a:spLocks noChangeArrowheads="1"/>
          </p:cNvSpPr>
          <p:nvPr/>
        </p:nvSpPr>
        <p:spPr bwMode="auto">
          <a:xfrm>
            <a:off x="1219200" y="3048000"/>
            <a:ext cx="7086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 smtClean="0">
                <a:latin typeface="Arial Narrow" charset="0"/>
              </a:rPr>
              <a:t>Object-oriented design, revisited</a:t>
            </a:r>
            <a:endParaRPr lang="en-US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highly cohesive, loosely coupled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HW6: </a:t>
            </a:r>
            <a:r>
              <a:rPr lang="en-US" sz="2000" dirty="0" smtClean="0">
                <a:latin typeface="Arial Narrow" charset="0"/>
              </a:rPr>
              <a:t>Hunt the </a:t>
            </a:r>
            <a:r>
              <a:rPr lang="en-US" sz="2000" dirty="0" err="1" smtClean="0">
                <a:latin typeface="Arial Narrow" charset="0"/>
              </a:rPr>
              <a:t>Wumpus</a:t>
            </a:r>
            <a:r>
              <a:rPr lang="en-US" sz="2000" dirty="0" smtClean="0">
                <a:latin typeface="Arial Narrow" charset="0"/>
              </a:rPr>
              <a:t> 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enumerated types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MVC pattern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CaveMaze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2057400" cy="5410200"/>
          </a:xfrm>
        </p:spPr>
        <p:txBody>
          <a:bodyPr/>
          <a:lstStyle/>
          <a:p>
            <a:pPr marL="0" indent="0">
              <a:defRPr/>
            </a:pPr>
            <a:r>
              <a:rPr lang="en-US" dirty="0" smtClean="0"/>
              <a:t>the </a:t>
            </a:r>
            <a:r>
              <a:rPr lang="en-US" dirty="0" err="1" smtClean="0"/>
              <a:t>CaveMaze</a:t>
            </a:r>
            <a:r>
              <a:rPr lang="en-US" dirty="0" smtClean="0"/>
              <a:t> class reads in &amp; stores a maze of caves</a:t>
            </a:r>
          </a:p>
          <a:p>
            <a:pPr marL="228600" indent="-228600">
              <a:spcBef>
                <a:spcPts val="1080"/>
              </a:spcBef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provided version uses an </a:t>
            </a:r>
            <a:r>
              <a:rPr lang="en-US" sz="2000" dirty="0" err="1" smtClean="0">
                <a:solidFill>
                  <a:schemeClr val="tx1"/>
                </a:solidFill>
              </a:rPr>
              <a:t>ArrayList</a:t>
            </a:r>
            <a:r>
              <a:rPr lang="en-US" sz="2000" dirty="0" smtClean="0">
                <a:solidFill>
                  <a:schemeClr val="tx1"/>
                </a:solidFill>
              </a:rPr>
              <a:t> (but could have used an array)</a:t>
            </a:r>
          </a:p>
          <a:p>
            <a:pPr marL="228600" indent="-228600">
              <a:spcBef>
                <a:spcPts val="1080"/>
              </a:spcBef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the caves and their connections are defined in a file: </a:t>
            </a:r>
            <a:r>
              <a:rPr lang="en-US" sz="1800" dirty="0" err="1" smtClean="0">
                <a:solidFill>
                  <a:schemeClr val="tx1"/>
                </a:solidFill>
                <a:latin typeface="Courier New"/>
                <a:cs typeface="Courier New"/>
              </a:rPr>
              <a:t>caves.txt</a:t>
            </a:r>
            <a:endParaRPr lang="en-US" sz="1800" dirty="0" smtClean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228600" indent="-228600">
              <a:spcBef>
                <a:spcPts val="1080"/>
              </a:spcBef>
              <a:buFont typeface="Wingdings" charset="2"/>
              <a:buChar char="§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cave 0 is assumed to be the start cave</a:t>
            </a:r>
            <a:endParaRPr lang="en-US" sz="1800" dirty="0" smtClean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783CEE-9094-9E4B-B734-5FA9367613B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41" name="TextBox 4"/>
          <p:cNvSpPr txBox="1">
            <a:spLocks noChangeArrowheads="1"/>
          </p:cNvSpPr>
          <p:nvPr/>
        </p:nvSpPr>
        <p:spPr bwMode="auto">
          <a:xfrm>
            <a:off x="2514600" y="1867556"/>
            <a:ext cx="6934200" cy="52629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public class </a:t>
            </a:r>
            <a:r>
              <a:rPr lang="en-US" sz="1200" dirty="0" err="1">
                <a:latin typeface="Courier New" charset="0"/>
                <a:cs typeface="Courier New" charset="0"/>
              </a:rPr>
              <a:t>CaveMaze</a:t>
            </a:r>
            <a:r>
              <a:rPr lang="en-US" sz="1200" dirty="0">
                <a:latin typeface="Courier New" charset="0"/>
                <a:cs typeface="Courier New" charset="0"/>
              </a:rPr>
              <a:t>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private Cave </a:t>
            </a:r>
            <a:r>
              <a:rPr lang="en-US" sz="1200" dirty="0" err="1">
                <a:latin typeface="Courier New" charset="0"/>
                <a:cs typeface="Courier New" charset="0"/>
              </a:rPr>
              <a:t>currentCave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private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&lt;Cave&gt; caves;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public </a:t>
            </a:r>
            <a:r>
              <a:rPr lang="en-US" sz="1200" dirty="0" err="1">
                <a:latin typeface="Courier New" charset="0"/>
                <a:cs typeface="Courier New" charset="0"/>
              </a:rPr>
              <a:t>CaveMaze</a:t>
            </a:r>
            <a:r>
              <a:rPr lang="en-US" sz="1200" dirty="0">
                <a:latin typeface="Courier New" charset="0"/>
                <a:cs typeface="Courier New" charset="0"/>
              </a:rPr>
              <a:t>(String filename) throws </a:t>
            </a:r>
            <a:r>
              <a:rPr lang="en-US" sz="1200" dirty="0" err="1">
                <a:latin typeface="Courier New" charset="0"/>
                <a:cs typeface="Courier New" charset="0"/>
              </a:rPr>
              <a:t>java.io.FileNotFoundException</a:t>
            </a:r>
            <a:r>
              <a:rPr lang="en-US" sz="1200" dirty="0">
                <a:latin typeface="Courier New" charset="0"/>
                <a:cs typeface="Courier New" charset="0"/>
              </a:rPr>
              <a:t>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Scanner </a:t>
            </a:r>
            <a:r>
              <a:rPr lang="en-US" sz="1200" dirty="0" err="1">
                <a:latin typeface="Courier New" charset="0"/>
                <a:cs typeface="Courier New" charset="0"/>
              </a:rPr>
              <a:t>infile</a:t>
            </a:r>
            <a:r>
              <a:rPr lang="en-US" sz="1200" dirty="0">
                <a:latin typeface="Courier New" charset="0"/>
                <a:cs typeface="Courier New" charset="0"/>
              </a:rPr>
              <a:t> = new Scanner(new File(filename));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numCaves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infile.nextInt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this.caves</a:t>
            </a:r>
            <a:r>
              <a:rPr lang="en-US" sz="1200" dirty="0">
                <a:latin typeface="Courier New" charset="0"/>
                <a:cs typeface="Courier New" charset="0"/>
              </a:rPr>
              <a:t> = new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&lt;Cave&gt;();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for (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= 0;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&lt; </a:t>
            </a:r>
            <a:r>
              <a:rPr lang="en-US" sz="1200" dirty="0" err="1">
                <a:latin typeface="Courier New" charset="0"/>
                <a:cs typeface="Courier New" charset="0"/>
              </a:rPr>
              <a:t>numCaves</a:t>
            </a:r>
            <a:r>
              <a:rPr lang="en-US" sz="1200" dirty="0">
                <a:latin typeface="Courier New" charset="0"/>
                <a:cs typeface="Courier New" charset="0"/>
              </a:rPr>
              <a:t>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++)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this.caves.add</a:t>
            </a:r>
            <a:r>
              <a:rPr lang="en-US" sz="1200" dirty="0">
                <a:latin typeface="Courier New" charset="0"/>
                <a:cs typeface="Courier New" charset="0"/>
              </a:rPr>
              <a:t>(null);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for (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= 0;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&lt; </a:t>
            </a:r>
            <a:r>
              <a:rPr lang="en-US" sz="1200" dirty="0" err="1">
                <a:latin typeface="Courier New" charset="0"/>
                <a:cs typeface="Courier New" charset="0"/>
              </a:rPr>
              <a:t>numCaves</a:t>
            </a:r>
            <a:r>
              <a:rPr lang="en-US" sz="1200" dirty="0">
                <a:latin typeface="Courier New" charset="0"/>
                <a:cs typeface="Courier New" charset="0"/>
              </a:rPr>
              <a:t>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++)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num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infile.nextInt</a:t>
            </a:r>
            <a:r>
              <a:rPr lang="en-US" sz="1200" dirty="0">
                <a:latin typeface="Courier New" charset="0"/>
                <a:cs typeface="Courier New" charset="0"/>
              </a:rPr>
              <a:t>();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numAdj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infile.nextInt</a:t>
            </a:r>
            <a:r>
              <a:rPr lang="en-US" sz="1200" dirty="0">
                <a:latin typeface="Courier New" charset="0"/>
                <a:cs typeface="Courier New" charset="0"/>
              </a:rPr>
              <a:t>();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&lt;Integer&gt; </a:t>
            </a:r>
            <a:r>
              <a:rPr lang="en-US" sz="1200" dirty="0" err="1">
                <a:latin typeface="Courier New" charset="0"/>
                <a:cs typeface="Courier New" charset="0"/>
              </a:rPr>
              <a:t>adj</a:t>
            </a:r>
            <a:r>
              <a:rPr lang="en-US" sz="1200" dirty="0">
                <a:latin typeface="Courier New" charset="0"/>
                <a:cs typeface="Courier New" charset="0"/>
              </a:rPr>
              <a:t> = new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&lt;Integer&gt;();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for (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a = 0; a &lt; </a:t>
            </a:r>
            <a:r>
              <a:rPr lang="en-US" sz="1200" dirty="0" err="1">
                <a:latin typeface="Courier New" charset="0"/>
                <a:cs typeface="Courier New" charset="0"/>
              </a:rPr>
              <a:t>numAdj</a:t>
            </a:r>
            <a:r>
              <a:rPr lang="en-US" sz="1200" dirty="0">
                <a:latin typeface="Courier New" charset="0"/>
                <a:cs typeface="Courier New" charset="0"/>
              </a:rPr>
              <a:t>; a++)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adj.add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infile.nextInt</a:t>
            </a:r>
            <a:r>
              <a:rPr lang="en-US" sz="1200" dirty="0">
                <a:latin typeface="Courier New" charset="0"/>
                <a:cs typeface="Courier New" charset="0"/>
              </a:rPr>
              <a:t>());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String name = </a:t>
            </a:r>
            <a:r>
              <a:rPr lang="en-US" sz="1200" dirty="0" err="1">
                <a:latin typeface="Courier New" charset="0"/>
                <a:cs typeface="Courier New" charset="0"/>
              </a:rPr>
              <a:t>infile.nextLine</a:t>
            </a:r>
            <a:r>
              <a:rPr lang="en-US" sz="1200" dirty="0">
                <a:latin typeface="Courier New" charset="0"/>
                <a:cs typeface="Courier New" charset="0"/>
              </a:rPr>
              <a:t>().trim();  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this.caves.set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num</a:t>
            </a:r>
            <a:r>
              <a:rPr lang="en-US" sz="1200" dirty="0">
                <a:latin typeface="Courier New" charset="0"/>
                <a:cs typeface="Courier New" charset="0"/>
              </a:rPr>
              <a:t>, new Cave(name, </a:t>
            </a:r>
            <a:r>
              <a:rPr lang="en-US" sz="1200" dirty="0" err="1">
                <a:latin typeface="Courier New" charset="0"/>
                <a:cs typeface="Courier New" charset="0"/>
              </a:rPr>
              <a:t>num</a:t>
            </a:r>
            <a:r>
              <a:rPr lang="en-US" sz="1200" dirty="0">
                <a:latin typeface="Courier New" charset="0"/>
                <a:cs typeface="Courier New" charset="0"/>
              </a:rPr>
              <a:t>, </a:t>
            </a:r>
            <a:r>
              <a:rPr lang="en-US" sz="1200" dirty="0" err="1">
                <a:latin typeface="Courier New" charset="0"/>
                <a:cs typeface="Courier New" charset="0"/>
              </a:rPr>
              <a:t>adj</a:t>
            </a:r>
            <a:r>
              <a:rPr lang="en-US" sz="1200" dirty="0">
                <a:latin typeface="Courier New" charset="0"/>
                <a:cs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this.currentCave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this.caves.get</a:t>
            </a:r>
            <a:r>
              <a:rPr lang="en-US" sz="1200" dirty="0">
                <a:latin typeface="Courier New" charset="0"/>
                <a:cs typeface="Courier New" charset="0"/>
              </a:rPr>
              <a:t>(0);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this.currentCave.markAsVisited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</a:t>
            </a:r>
            <a:r>
              <a:rPr lang="en-US" sz="1200" dirty="0" smtClean="0">
                <a:latin typeface="Courier New" charset="0"/>
                <a:cs typeface="Courier New" charset="0"/>
              </a:rPr>
              <a:t>}</a:t>
            </a:r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. . .</a:t>
            </a:r>
            <a:endParaRPr lang="en-US" sz="1200" dirty="0">
              <a:latin typeface="Courier New" charset="0"/>
              <a:cs typeface="Courier New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304800"/>
            <a:ext cx="2646884" cy="22733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53154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CaveMaze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(cont.)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2057400" cy="5410200"/>
          </a:xfrm>
        </p:spPr>
        <p:txBody>
          <a:bodyPr/>
          <a:lstStyle/>
          <a:p>
            <a:pPr marL="0" indent="0">
              <a:defRPr/>
            </a:pPr>
            <a:r>
              <a:rPr lang="en-US" dirty="0" smtClean="0"/>
              <a:t>currently,</a:t>
            </a:r>
          </a:p>
          <a:p>
            <a:pPr marL="220663" lvl="1" indent="-220663">
              <a:defRPr/>
            </a:pPr>
            <a:r>
              <a:rPr lang="en-US" dirty="0" smtClean="0">
                <a:solidFill>
                  <a:schemeClr val="tx1"/>
                </a:solidFill>
              </a:rPr>
              <a:t>can move between caves</a:t>
            </a:r>
          </a:p>
          <a:p>
            <a:pPr marL="228600" indent="-228600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only see the names of caves you have already visited</a:t>
            </a:r>
          </a:p>
          <a:p>
            <a:pPr marL="228600" indent="-228600">
              <a:buFont typeface="Wingdings" charset="2"/>
              <a:buChar char="§"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 marL="228600" indent="-228600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you must add the full functionality of the game (incl. adding &amp; reacting to dangers, winning/losing)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783CEE-9094-9E4B-B734-5FA9367613B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41" name="TextBox 4"/>
          <p:cNvSpPr txBox="1">
            <a:spLocks noChangeArrowheads="1"/>
          </p:cNvSpPr>
          <p:nvPr/>
        </p:nvSpPr>
        <p:spPr bwMode="auto">
          <a:xfrm>
            <a:off x="2438400" y="1371600"/>
            <a:ext cx="6934200" cy="54476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cs typeface="Courier New" charset="0"/>
              </a:rPr>
              <a:t> . . .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cs typeface="Courier New" charset="0"/>
              </a:rPr>
              <a:t> public </a:t>
            </a:r>
            <a:r>
              <a:rPr lang="en-US" sz="1200" dirty="0">
                <a:latin typeface="Courier New" charset="0"/>
                <a:cs typeface="Courier New" charset="0"/>
              </a:rPr>
              <a:t>String move(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tunnel)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smtClean="0">
                <a:latin typeface="Courier New" charset="0"/>
                <a:cs typeface="Courier New" charset="0"/>
              </a:rPr>
              <a:t>if </a:t>
            </a:r>
            <a:r>
              <a:rPr lang="en-US" sz="1200" dirty="0">
                <a:latin typeface="Courier New" charset="0"/>
                <a:cs typeface="Courier New" charset="0"/>
              </a:rPr>
              <a:t>(tunnel &lt; 1 || tunnel &gt; </a:t>
            </a:r>
            <a:r>
              <a:rPr lang="en-US" sz="1200" dirty="0" err="1">
                <a:latin typeface="Courier New" charset="0"/>
                <a:cs typeface="Courier New" charset="0"/>
              </a:rPr>
              <a:t>this.currentCave.getNumAdjacent</a:t>
            </a:r>
            <a:r>
              <a:rPr lang="en-US" sz="1200" dirty="0">
                <a:latin typeface="Courier New" charset="0"/>
                <a:cs typeface="Courier New" charset="0"/>
              </a:rPr>
              <a:t>())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smtClean="0">
                <a:latin typeface="Courier New" charset="0"/>
                <a:cs typeface="Courier New" charset="0"/>
              </a:rPr>
              <a:t>  </a:t>
            </a:r>
            <a:r>
              <a:rPr lang="en-US" sz="1200" dirty="0">
                <a:latin typeface="Courier New" charset="0"/>
                <a:cs typeface="Courier New" charset="0"/>
              </a:rPr>
              <a:t>return "There is no tunnel number " + tunnel;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smtClean="0">
                <a:latin typeface="Courier New" charset="0"/>
                <a:cs typeface="Courier New" charset="0"/>
              </a:rPr>
              <a:t>}</a:t>
            </a:r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int</a:t>
            </a:r>
            <a:r>
              <a:rPr lang="en-US" sz="1200" dirty="0" smtClean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caveNum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this.currentCave.getAdjNumber</a:t>
            </a:r>
            <a:r>
              <a:rPr lang="en-US" sz="1200" dirty="0">
                <a:latin typeface="Courier New" charset="0"/>
                <a:cs typeface="Courier New" charset="0"/>
              </a:rPr>
              <a:t>(tunnel);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this.currentCave</a:t>
            </a:r>
            <a:r>
              <a:rPr lang="en-US" sz="1200" dirty="0" smtClean="0">
                <a:latin typeface="Courier New" charset="0"/>
                <a:cs typeface="Courier New" charset="0"/>
              </a:rPr>
              <a:t> </a:t>
            </a:r>
            <a:r>
              <a:rPr lang="en-US" sz="1200" dirty="0">
                <a:latin typeface="Courier New" charset="0"/>
                <a:cs typeface="Courier New" charset="0"/>
              </a:rPr>
              <a:t>= </a:t>
            </a:r>
            <a:r>
              <a:rPr lang="en-US" sz="1200" dirty="0" err="1">
                <a:latin typeface="Courier New" charset="0"/>
                <a:cs typeface="Courier New" charset="0"/>
              </a:rPr>
              <a:t>this.caves.get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caveNum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this.currentCave.markAsVisited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smtClean="0">
                <a:latin typeface="Courier New" charset="0"/>
                <a:cs typeface="Courier New" charset="0"/>
              </a:rPr>
              <a:t>return </a:t>
            </a:r>
            <a:r>
              <a:rPr lang="en-US" sz="1200" dirty="0">
                <a:latin typeface="Courier New" charset="0"/>
                <a:cs typeface="Courier New" charset="0"/>
              </a:rPr>
              <a:t>"Moving down tunnel " + tunnel + "...";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public </a:t>
            </a:r>
            <a:r>
              <a:rPr lang="en-US" sz="1200" dirty="0">
                <a:latin typeface="Courier New" charset="0"/>
                <a:cs typeface="Courier New" charset="0"/>
              </a:rPr>
              <a:t>String </a:t>
            </a:r>
            <a:r>
              <a:rPr lang="en-US" sz="1200" dirty="0" err="1">
                <a:latin typeface="Courier New" charset="0"/>
                <a:cs typeface="Courier New" charset="0"/>
              </a:rPr>
              <a:t>showLocation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String message = "You are currently in " + </a:t>
            </a:r>
            <a:endParaRPr lang="en-US" sz="1200" dirty="0" smtClean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cs typeface="Courier New" charset="0"/>
              </a:rPr>
              <a:t>                   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this.currentCave.getCaveName</a:t>
            </a:r>
            <a:r>
              <a:rPr lang="en-US" sz="1200" dirty="0">
                <a:latin typeface="Courier New" charset="0"/>
                <a:cs typeface="Courier New" charset="0"/>
              </a:rPr>
              <a:t>()</a:t>
            </a:r>
            <a:r>
              <a:rPr lang="en-US" sz="1200" dirty="0" smtClean="0">
                <a:latin typeface="Courier New" charset="0"/>
                <a:cs typeface="Courier New" charset="0"/>
              </a:rPr>
              <a:t>;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  for 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= 1;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&lt;= </a:t>
            </a:r>
            <a:r>
              <a:rPr lang="en-US" sz="1200" dirty="0" err="1">
                <a:latin typeface="Courier New" charset="0"/>
                <a:cs typeface="Courier New" charset="0"/>
              </a:rPr>
              <a:t>this.currentCave.getNumAdjacent</a:t>
            </a:r>
            <a:r>
              <a:rPr lang="en-US" sz="1200" dirty="0">
                <a:latin typeface="Courier New" charset="0"/>
                <a:cs typeface="Courier New" charset="0"/>
              </a:rPr>
              <a:t>();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++) {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caveNum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this.currentCave.getAdjNumber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    </a:t>
            </a:r>
            <a:r>
              <a:rPr lang="en-US" sz="1200" dirty="0">
                <a:latin typeface="Courier New" charset="0"/>
                <a:cs typeface="Courier New" charset="0"/>
              </a:rPr>
              <a:t>Cave </a:t>
            </a:r>
            <a:r>
              <a:rPr lang="en-US" sz="1200" dirty="0" err="1">
                <a:latin typeface="Courier New" charset="0"/>
                <a:cs typeface="Courier New" charset="0"/>
              </a:rPr>
              <a:t>adjCave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this.caves.get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caveNum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    </a:t>
            </a:r>
            <a:r>
              <a:rPr lang="en-US" sz="1200" dirty="0">
                <a:latin typeface="Courier New" charset="0"/>
                <a:cs typeface="Courier New" charset="0"/>
              </a:rPr>
              <a:t>message += "\n    (" +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+ ") " + </a:t>
            </a:r>
            <a:r>
              <a:rPr lang="en-US" sz="1200" dirty="0" err="1">
                <a:latin typeface="Courier New" charset="0"/>
                <a:cs typeface="Courier New" charset="0"/>
              </a:rPr>
              <a:t>adjCave.getCaveName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  }</a:t>
            </a:r>
            <a:r>
              <a:rPr lang="en-US" sz="1200" dirty="0">
                <a:latin typeface="Courier New" charset="0"/>
                <a:cs typeface="Courier New" charset="0"/>
              </a:rPr>
              <a:t>	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  return </a:t>
            </a:r>
            <a:r>
              <a:rPr lang="en-US" sz="1200" dirty="0">
                <a:latin typeface="Courier New" charset="0"/>
                <a:cs typeface="Courier New" charset="0"/>
              </a:rPr>
              <a:t>message;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. . .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}</a:t>
            </a:r>
            <a:endParaRPr lang="en-US" sz="1200" dirty="0">
              <a:latin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820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BlueJ</a:t>
            </a:r>
            <a:r>
              <a:rPr lang="en-US" dirty="0" smtClean="0"/>
              <a:t>, we have been able to manipulate objects directly</a:t>
            </a:r>
          </a:p>
          <a:p>
            <a:pPr lvl="1"/>
            <a:r>
              <a:rPr lang="en-US" dirty="0" smtClean="0"/>
              <a:t>create an object by right-clicking on the class icon (&amp; providing inputs if necessary)</a:t>
            </a:r>
          </a:p>
          <a:p>
            <a:pPr lvl="1"/>
            <a:r>
              <a:rPr lang="en-US" dirty="0" smtClean="0"/>
              <a:t>call a method by right-clicking on the object icon (&amp; providing inputs if necessary)</a:t>
            </a:r>
          </a:p>
          <a:p>
            <a:pPr lvl="1"/>
            <a:endParaRPr lang="en-US" dirty="0"/>
          </a:p>
          <a:p>
            <a:r>
              <a:rPr lang="en-US" dirty="0" smtClean="0"/>
              <a:t>for an interactive application like a game, you want a class to automate the top-level control</a:t>
            </a:r>
          </a:p>
          <a:p>
            <a:pPr lvl="1"/>
            <a:r>
              <a:rPr lang="en-US" dirty="0" smtClean="0"/>
              <a:t>convention is to have a "driver" class with a static "main" method </a:t>
            </a:r>
          </a:p>
          <a:p>
            <a:pPr marL="857250" lvl="2" indent="0"/>
            <a:r>
              <a:rPr lang="en-US" dirty="0" smtClean="0"/>
              <a:t>(main is automatically called using other development environments)</a:t>
            </a:r>
          </a:p>
          <a:p>
            <a:pPr marL="857250" lvl="2" indent="0"/>
            <a:endParaRPr lang="en-US" dirty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in this case, the main method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 smtClean="0"/>
              <a:t>creates the </a:t>
            </a:r>
            <a:r>
              <a:rPr lang="en-US" sz="1800" dirty="0" err="1" smtClean="0">
                <a:latin typeface="Courier New"/>
                <a:cs typeface="Courier New"/>
              </a:rPr>
              <a:t>CaveMaze</a:t>
            </a:r>
            <a:endParaRPr lang="en-US" dirty="0" smtClean="0">
              <a:latin typeface="Courier New"/>
              <a:cs typeface="Courier New"/>
            </a:endParaRPr>
          </a:p>
          <a:p>
            <a:pPr marL="1314450" lvl="2" indent="-457200">
              <a:buFont typeface="+mj-lt"/>
              <a:buAutoNum type="arabicPeriod"/>
            </a:pPr>
            <a:r>
              <a:rPr lang="en-US" dirty="0" smtClean="0"/>
              <a:t>loops to get each player action (e.g., move or toss)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 smtClean="0"/>
              <a:t>calls the </a:t>
            </a:r>
            <a:r>
              <a:rPr lang="en-US" sz="1800" dirty="0" err="1">
                <a:latin typeface="Courier New"/>
                <a:cs typeface="Courier New"/>
              </a:rPr>
              <a:t>CaveMaze</a:t>
            </a:r>
            <a:r>
              <a:rPr lang="en-US" dirty="0" smtClean="0"/>
              <a:t> method associated with that action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 smtClean="0"/>
              <a:t>displays the result of the 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50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Terminal driver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1250415"/>
            <a:ext cx="9296400" cy="591238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public class </a:t>
            </a:r>
            <a:r>
              <a:rPr lang="en-US" sz="1200" dirty="0" err="1">
                <a:latin typeface="Courier New" charset="0"/>
                <a:cs typeface="Courier New" charset="0"/>
              </a:rPr>
              <a:t>WumpusTerminal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cs typeface="Courier New" charset="0"/>
              </a:rPr>
              <a:t>{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  <a:cs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public static void main(String[] </a:t>
            </a:r>
            <a:r>
              <a:rPr lang="en-US" sz="1200" dirty="0" err="1">
                <a:latin typeface="Courier New" charset="0"/>
                <a:cs typeface="Courier New" charset="0"/>
              </a:rPr>
              <a:t>args</a:t>
            </a:r>
            <a:r>
              <a:rPr lang="en-US" sz="1200" dirty="0">
                <a:latin typeface="Courier New" charset="0"/>
                <a:cs typeface="Courier New" charset="0"/>
              </a:rPr>
              <a:t>) throws </a:t>
            </a:r>
            <a:r>
              <a:rPr lang="en-US" sz="1200" dirty="0" err="1">
                <a:latin typeface="Courier New" charset="0"/>
                <a:cs typeface="Courier New" charset="0"/>
              </a:rPr>
              <a:t>java.io.FileNotFoundException</a:t>
            </a:r>
            <a:r>
              <a:rPr lang="en-US" sz="12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CaveMaze</a:t>
            </a:r>
            <a:r>
              <a:rPr lang="en-US" sz="1200" dirty="0" smtClean="0">
                <a:latin typeface="Courier New" charset="0"/>
                <a:cs typeface="Courier New" charset="0"/>
              </a:rPr>
              <a:t> </a:t>
            </a:r>
            <a:r>
              <a:rPr lang="en-US" sz="1200" dirty="0">
                <a:latin typeface="Courier New" charset="0"/>
                <a:cs typeface="Courier New" charset="0"/>
              </a:rPr>
              <a:t>maze = new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CaveMaze</a:t>
            </a:r>
            <a:r>
              <a:rPr lang="en-US" sz="1200" dirty="0" smtClean="0">
                <a:latin typeface="Courier New" charset="0"/>
                <a:cs typeface="Courier New" charset="0"/>
              </a:rPr>
              <a:t>(</a:t>
            </a:r>
            <a:r>
              <a:rPr lang="en-US" sz="1200" dirty="0">
                <a:latin typeface="Courier New" charset="0"/>
                <a:cs typeface="Courier New" charset="0"/>
              </a:rPr>
              <a:t>"</a:t>
            </a:r>
            <a:r>
              <a:rPr lang="en-US" sz="1200" dirty="0" err="1">
                <a:latin typeface="Courier New" charset="0"/>
                <a:cs typeface="Courier New" charset="0"/>
              </a:rPr>
              <a:t>caves.txt</a:t>
            </a:r>
            <a:r>
              <a:rPr lang="en-US" sz="1200" dirty="0">
                <a:latin typeface="Courier New" charset="0"/>
                <a:cs typeface="Courier New" charset="0"/>
              </a:rPr>
              <a:t>");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  <a:cs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("HUNT THE WUMPUS:  Your mission is to explore the maze of caves");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("and capture all of the </a:t>
            </a:r>
            <a:r>
              <a:rPr lang="en-US" sz="1200" dirty="0" err="1">
                <a:latin typeface="Courier New" charset="0"/>
                <a:cs typeface="Courier New" charset="0"/>
              </a:rPr>
              <a:t>wumpi</a:t>
            </a:r>
            <a:r>
              <a:rPr lang="en-US" sz="1200" dirty="0">
                <a:latin typeface="Courier New" charset="0"/>
                <a:cs typeface="Courier New" charset="0"/>
              </a:rPr>
              <a:t> (without getting yourself mauled).");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("To move to an adjacent cave, enter 'M' and the tunnel number.");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("To toss a stun grenade into a cave, enter 'T' and the tunnel number.");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  <a:cs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Scanner input = new Scanner(</a:t>
            </a:r>
            <a:r>
              <a:rPr lang="en-US" sz="1200" dirty="0" err="1">
                <a:latin typeface="Courier New" charset="0"/>
                <a:cs typeface="Courier New" charset="0"/>
              </a:rPr>
              <a:t>System.in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while (</a:t>
            </a:r>
            <a:r>
              <a:rPr lang="en-US" sz="1200" dirty="0" err="1">
                <a:latin typeface="Courier New" charset="0"/>
                <a:cs typeface="Courier New" charset="0"/>
              </a:rPr>
              <a:t>maze.stillAble</a:t>
            </a:r>
            <a:r>
              <a:rPr lang="en-US" sz="1200" dirty="0">
                <a:latin typeface="Courier New" charset="0"/>
                <a:cs typeface="Courier New" charset="0"/>
              </a:rPr>
              <a:t>() &amp;&amp; </a:t>
            </a:r>
            <a:r>
              <a:rPr lang="en-US" sz="1200" dirty="0" err="1">
                <a:latin typeface="Courier New" charset="0"/>
                <a:cs typeface="Courier New" charset="0"/>
              </a:rPr>
              <a:t>maze.stillWumpi</a:t>
            </a:r>
            <a:r>
              <a:rPr lang="en-US" sz="1200" dirty="0"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("\n"+</a:t>
            </a:r>
            <a:r>
              <a:rPr lang="en-US" sz="1200" dirty="0" err="1">
                <a:latin typeface="Courier New" charset="0"/>
                <a:cs typeface="Courier New" charset="0"/>
              </a:rPr>
              <a:t>maze.showLocation</a:t>
            </a:r>
            <a:r>
              <a:rPr lang="en-US" sz="1200" dirty="0">
                <a:latin typeface="Courier New" charset="0"/>
                <a:cs typeface="Courier New" charset="0"/>
              </a:rPr>
              <a:t>());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  <a:cs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try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String action = </a:t>
            </a:r>
            <a:r>
              <a:rPr lang="en-US" sz="1200" dirty="0" err="1">
                <a:latin typeface="Courier New" charset="0"/>
                <a:cs typeface="Courier New" charset="0"/>
              </a:rPr>
              <a:t>input.next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if (</a:t>
            </a:r>
            <a:r>
              <a:rPr lang="en-US" sz="1200" dirty="0" err="1">
                <a:latin typeface="Courier New" charset="0"/>
                <a:cs typeface="Courier New" charset="0"/>
              </a:rPr>
              <a:t>action.toLowerCase</a:t>
            </a:r>
            <a:r>
              <a:rPr lang="en-US" sz="1200" dirty="0">
                <a:latin typeface="Courier New" charset="0"/>
                <a:cs typeface="Courier New" charset="0"/>
              </a:rPr>
              <a:t>().</a:t>
            </a:r>
            <a:r>
              <a:rPr lang="en-US" sz="1200" dirty="0" err="1">
                <a:latin typeface="Courier New" charset="0"/>
                <a:cs typeface="Courier New" charset="0"/>
              </a:rPr>
              <a:t>charAt</a:t>
            </a:r>
            <a:r>
              <a:rPr lang="en-US" sz="1200" dirty="0">
                <a:latin typeface="Courier New" charset="0"/>
                <a:cs typeface="Courier New" charset="0"/>
              </a:rPr>
              <a:t>(0) == 'q')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("Nobody likes a quitter.");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break;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if (</a:t>
            </a:r>
            <a:r>
              <a:rPr lang="en-US" sz="1200" dirty="0" err="1">
                <a:latin typeface="Courier New" charset="0"/>
                <a:cs typeface="Courier New" charset="0"/>
              </a:rPr>
              <a:t>action.toLowerCase</a:t>
            </a:r>
            <a:r>
              <a:rPr lang="en-US" sz="1200" dirty="0">
                <a:latin typeface="Courier New" charset="0"/>
                <a:cs typeface="Courier New" charset="0"/>
              </a:rPr>
              <a:t>().</a:t>
            </a:r>
            <a:r>
              <a:rPr lang="en-US" sz="1200" dirty="0" err="1">
                <a:latin typeface="Courier New" charset="0"/>
                <a:cs typeface="Courier New" charset="0"/>
              </a:rPr>
              <a:t>charAt</a:t>
            </a:r>
            <a:r>
              <a:rPr lang="en-US" sz="1200" dirty="0">
                <a:latin typeface="Courier New" charset="0"/>
                <a:cs typeface="Courier New" charset="0"/>
              </a:rPr>
              <a:t>(0) == 't')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maze.toss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input.nextInt</a:t>
            </a:r>
            <a:r>
              <a:rPr lang="en-US" sz="1200" dirty="0">
                <a:latin typeface="Courier New" charset="0"/>
                <a:cs typeface="Courier New" charset="0"/>
              </a:rPr>
              <a:t>()));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} else if (</a:t>
            </a:r>
            <a:r>
              <a:rPr lang="en-US" sz="1200" dirty="0" err="1">
                <a:latin typeface="Courier New" charset="0"/>
                <a:cs typeface="Courier New" charset="0"/>
              </a:rPr>
              <a:t>action.toLowerCase</a:t>
            </a:r>
            <a:r>
              <a:rPr lang="en-US" sz="1200" dirty="0">
                <a:latin typeface="Courier New" charset="0"/>
                <a:cs typeface="Courier New" charset="0"/>
              </a:rPr>
              <a:t>().</a:t>
            </a:r>
            <a:r>
              <a:rPr lang="en-US" sz="1200" dirty="0" err="1">
                <a:latin typeface="Courier New" charset="0"/>
                <a:cs typeface="Courier New" charset="0"/>
              </a:rPr>
              <a:t>charAt</a:t>
            </a:r>
            <a:r>
              <a:rPr lang="en-US" sz="1200" dirty="0">
                <a:latin typeface="Courier New" charset="0"/>
                <a:cs typeface="Courier New" charset="0"/>
              </a:rPr>
              <a:t>(0) == 'm')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maze.move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input.nextInt</a:t>
            </a:r>
            <a:r>
              <a:rPr lang="en-US" sz="1200" dirty="0">
                <a:latin typeface="Courier New" charset="0"/>
                <a:cs typeface="Courier New" charset="0"/>
              </a:rPr>
              <a:t>()));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} else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("Unrecognized command -- please try again.");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catch (</a:t>
            </a:r>
            <a:r>
              <a:rPr lang="en-US" sz="1200" dirty="0" err="1">
                <a:latin typeface="Courier New" charset="0"/>
                <a:cs typeface="Courier New" charset="0"/>
              </a:rPr>
              <a:t>java.util.InputMismatchException</a:t>
            </a:r>
            <a:r>
              <a:rPr lang="en-US" sz="1200" dirty="0">
                <a:latin typeface="Courier New" charset="0"/>
                <a:cs typeface="Courier New" charset="0"/>
              </a:rPr>
              <a:t> e)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("Unrecognized command -- please try again.");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("\</a:t>
            </a:r>
            <a:r>
              <a:rPr lang="en-US" sz="1200" dirty="0" err="1">
                <a:latin typeface="Courier New" charset="0"/>
                <a:cs typeface="Courier New" charset="0"/>
              </a:rPr>
              <a:t>nGAME</a:t>
            </a:r>
            <a:r>
              <a:rPr lang="en-US" sz="1200" dirty="0">
                <a:latin typeface="Courier New" charset="0"/>
                <a:cs typeface="Courier New" charset="0"/>
              </a:rPr>
              <a:t> OVER");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}</a:t>
            </a:r>
            <a:endParaRPr lang="en-US" sz="1200" dirty="0">
              <a:latin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698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702675" cy="5257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model-view-controller is a software pattern used to develop reusable, modular software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goal: isolate the application-specific logic from the user interface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allows for independent testing &amp; development, easy updates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this example: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model consists of the logic of the application – </a:t>
            </a:r>
            <a:r>
              <a:rPr lang="en-US" sz="1800" dirty="0" smtClean="0">
                <a:latin typeface="Courier New"/>
                <a:ea typeface="ＭＳ Ｐゴシック" charset="0"/>
                <a:cs typeface="Courier New"/>
              </a:rPr>
              <a:t>Die</a:t>
            </a:r>
            <a:r>
              <a:rPr lang="en-US" dirty="0" smtClean="0">
                <a:latin typeface="Arial Narrow" charset="0"/>
                <a:ea typeface="ＭＳ Ｐゴシック" charset="0"/>
              </a:rPr>
              <a:t>, </a:t>
            </a:r>
            <a:r>
              <a:rPr lang="en-US" sz="1800" dirty="0" err="1">
                <a:latin typeface="Courier New"/>
                <a:ea typeface="ＭＳ Ｐゴシック" charset="0"/>
                <a:cs typeface="Courier New"/>
              </a:rPr>
              <a:t>CaveContents</a:t>
            </a:r>
            <a:r>
              <a:rPr lang="en-US" dirty="0" smtClean="0">
                <a:latin typeface="Arial Narrow" charset="0"/>
                <a:ea typeface="ＭＳ Ｐゴシック" charset="0"/>
              </a:rPr>
              <a:t>, </a:t>
            </a:r>
            <a:r>
              <a:rPr lang="en-US" sz="1800" dirty="0">
                <a:latin typeface="Courier New"/>
                <a:ea typeface="ＭＳ Ｐゴシック" charset="0"/>
                <a:cs typeface="Courier New"/>
              </a:rPr>
              <a:t>Cave</a:t>
            </a:r>
            <a:r>
              <a:rPr lang="en-US" dirty="0" smtClean="0">
                <a:latin typeface="Arial Narrow" charset="0"/>
                <a:ea typeface="ＭＳ Ｐゴシック" charset="0"/>
              </a:rPr>
              <a:t>, </a:t>
            </a:r>
            <a:r>
              <a:rPr lang="en-US" sz="1800" dirty="0" err="1">
                <a:latin typeface="Courier New"/>
                <a:ea typeface="ＭＳ Ｐゴシック" charset="0"/>
                <a:cs typeface="Courier New"/>
              </a:rPr>
              <a:t>CaveMaze</a:t>
            </a:r>
            <a:endParaRPr lang="en-US" sz="1800" dirty="0">
              <a:latin typeface="Courier New"/>
              <a:ea typeface="ＭＳ Ｐゴシック" charset="0"/>
              <a:cs typeface="Courier New"/>
            </a:endParaRP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the </a:t>
            </a:r>
            <a:r>
              <a:rPr lang="en-US" dirty="0">
                <a:latin typeface="Arial Narrow" charset="0"/>
                <a:ea typeface="ＭＳ Ｐゴシック" charset="0"/>
              </a:rPr>
              <a:t>view is the Java terminal window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controller is the </a:t>
            </a:r>
            <a:r>
              <a:rPr lang="en-US" sz="1800" dirty="0" err="1">
                <a:latin typeface="Courier New"/>
                <a:ea typeface="ＭＳ Ｐゴシック" charset="0"/>
                <a:cs typeface="Courier New"/>
              </a:rPr>
              <a:t>WumpusTerminal</a:t>
            </a:r>
            <a:r>
              <a:rPr lang="en-US" dirty="0" smtClean="0">
                <a:latin typeface="Arial Narrow" charset="0"/>
                <a:ea typeface="ＭＳ Ｐゴシック" charset="0"/>
              </a:rPr>
              <a:t> class </a:t>
            </a:r>
            <a:r>
              <a:rPr lang="en-US" dirty="0">
                <a:latin typeface="Arial Narrow" charset="0"/>
                <a:ea typeface="ＭＳ Ｐゴシック" charset="0"/>
              </a:rPr>
              <a:t>with its text-based input/output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by separating the logic from the interface, it makes it possible to plug in a different interface, e.g., a Graphical User Interface (GUI)</a:t>
            </a:r>
          </a:p>
        </p:txBody>
      </p:sp>
    </p:spTree>
    <p:extLst>
      <p:ext uri="{BB962C8B-B14F-4D97-AF65-F5344CB8AC3E}">
        <p14:creationId xmlns:p14="http://schemas.microsoft.com/office/powerpoint/2010/main" val="1359916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724400"/>
            <a:ext cx="8702675" cy="1981200"/>
          </a:xfrm>
        </p:spPr>
        <p:txBody>
          <a:bodyPr/>
          <a:lstStyle/>
          <a:p>
            <a:r>
              <a:rPr lang="en-US" dirty="0" smtClean="0"/>
              <a:t>for Hunt the </a:t>
            </a:r>
            <a:r>
              <a:rPr lang="en-US" dirty="0" err="1" smtClean="0"/>
              <a:t>Wumpus</a:t>
            </a:r>
            <a:endParaRPr lang="en-US" dirty="0" smtClean="0"/>
          </a:p>
          <a:p>
            <a:pPr lvl="1"/>
            <a:r>
              <a:rPr lang="en-US" dirty="0" smtClean="0"/>
              <a:t>none of the Model classes did any input/output (other than the caves data file)</a:t>
            </a:r>
          </a:p>
          <a:p>
            <a:pPr lvl="1"/>
            <a:r>
              <a:rPr lang="en-US" dirty="0" smtClean="0"/>
              <a:t>the Controller (</a:t>
            </a:r>
            <a:r>
              <a:rPr lang="en-US" sz="1800" dirty="0" err="1" smtClean="0">
                <a:latin typeface="Courier New"/>
                <a:cs typeface="Courier New"/>
              </a:rPr>
              <a:t>WumpusTerminal</a:t>
            </a:r>
            <a:r>
              <a:rPr lang="en-US" dirty="0" smtClean="0"/>
              <a:t>) connects the Model with the View</a:t>
            </a:r>
          </a:p>
          <a:p>
            <a:pPr lvl="1"/>
            <a:r>
              <a:rPr lang="en-US" dirty="0" smtClean="0"/>
              <a:t>if want to use a different View, must replace the Controller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your </a:t>
            </a:r>
            <a:r>
              <a:rPr lang="en-US" dirty="0" smtClean="0"/>
              <a:t>HW6 </a:t>
            </a:r>
            <a:r>
              <a:rPr lang="en-US" dirty="0" smtClean="0"/>
              <a:t>classes should work with either </a:t>
            </a:r>
            <a:r>
              <a:rPr lang="en-US" sz="1800" dirty="0" err="1">
                <a:latin typeface="Courier New"/>
                <a:cs typeface="Courier New"/>
              </a:rPr>
              <a:t>WumpusTerminal</a:t>
            </a:r>
            <a:r>
              <a:rPr lang="en-US" dirty="0" smtClean="0"/>
              <a:t> or </a:t>
            </a:r>
            <a:r>
              <a:rPr lang="en-US" sz="1800" dirty="0" err="1">
                <a:latin typeface="Courier New"/>
                <a:cs typeface="Courier New"/>
              </a:rPr>
              <a:t>WumpusGUI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52400"/>
            <a:ext cx="6248400" cy="5248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967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 design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219200"/>
            <a:ext cx="8382000" cy="5410200"/>
          </a:xfrm>
        </p:spPr>
        <p:txBody>
          <a:bodyPr/>
          <a:lstStyle/>
          <a:p>
            <a:r>
              <a:rPr lang="en-US" dirty="0" smtClean="0"/>
              <a:t>recall from earlier:</a:t>
            </a:r>
          </a:p>
          <a:p>
            <a:pPr lvl="1"/>
            <a:r>
              <a:rPr lang="en-US" dirty="0" smtClean="0"/>
              <a:t>the object-oriented approach focuses on identifying the entities/objects that make up a problem solution, then build software models</a:t>
            </a:r>
          </a:p>
          <a:p>
            <a:pPr lvl="1"/>
            <a:r>
              <a:rPr lang="en-US" dirty="0" smtClean="0"/>
              <a:t>want code to be modular, so that it can be developed &amp; tested independently</a:t>
            </a:r>
          </a:p>
          <a:p>
            <a:pPr lvl="1"/>
            <a:r>
              <a:rPr lang="en-US" dirty="0" smtClean="0"/>
              <a:t>also, want to be able to reuse useful code</a:t>
            </a:r>
          </a:p>
          <a:p>
            <a:pPr lvl="1"/>
            <a:endParaRPr lang="en-US" dirty="0"/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a highly cohesive system: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class maps to a single, well-defined entity – encapsulating all of its internal state and external behaviors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method of the class maps to a single, well-defined behavior</a:t>
            </a:r>
          </a:p>
          <a:p>
            <a:pPr lvl="1"/>
            <a:r>
              <a:rPr lang="en-US" dirty="0" smtClean="0"/>
              <a:t>hi</a:t>
            </a:r>
            <a:r>
              <a:rPr lang="en-US" i="1" dirty="0" smtClean="0"/>
              <a:t>ghly cohesive code is easier to read and reuse</a:t>
            </a:r>
          </a:p>
          <a:p>
            <a:pPr lvl="1"/>
            <a:endParaRPr lang="en-US" dirty="0"/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a loosely coupled system: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class is largely independent and communicates with other classes </a:t>
            </a:r>
            <a:r>
              <a:rPr lang="en-US" dirty="0" smtClean="0">
                <a:latin typeface="Arial Narrow" charset="0"/>
                <a:ea typeface="ＭＳ Ｐゴシック" charset="0"/>
              </a:rPr>
              <a:t>via a </a:t>
            </a:r>
            <a:r>
              <a:rPr lang="en-US" dirty="0">
                <a:latin typeface="Arial Narrow" charset="0"/>
                <a:ea typeface="ＭＳ Ｐゴシック" charset="0"/>
              </a:rPr>
              <a:t>small, well-defined interface</a:t>
            </a:r>
          </a:p>
          <a:p>
            <a:pPr lvl="1"/>
            <a:r>
              <a:rPr lang="en-US" i="1" dirty="0" smtClean="0"/>
              <a:t>loosely coupled code is easier to develop and modify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76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examples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380577"/>
            <a:ext cx="4138182" cy="28104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4343400"/>
            <a:ext cx="4038600" cy="25227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5029200"/>
            <a:ext cx="2433430" cy="18054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0" y="1143000"/>
            <a:ext cx="1524000" cy="3314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81800" y="609600"/>
            <a:ext cx="2044700" cy="417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30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HW6: </a:t>
            </a:r>
            <a:r>
              <a:rPr lang="en-US" dirty="0" smtClean="0"/>
              <a:t>Hunt the </a:t>
            </a:r>
            <a:r>
              <a:rPr lang="en-US" dirty="0" err="1" smtClean="0"/>
              <a:t>Wumpus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4724400" cy="4495800"/>
          </a:xfrm>
        </p:spPr>
        <p:txBody>
          <a:bodyPr/>
          <a:lstStyle/>
          <a:p>
            <a:pPr marL="1679" indent="-1679">
              <a:defRPr/>
            </a:pP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you will implement a variant of one of the first text-based video games</a:t>
            </a:r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ts val="2976"/>
              </a:spcBef>
              <a:defRPr/>
            </a:pPr>
            <a:r>
              <a:rPr lang="en-US" dirty="0" smtClean="0">
                <a:latin typeface="Tahoma" charset="0"/>
                <a:ea typeface="ＭＳ Ｐゴシック" charset="0"/>
              </a:rPr>
              <a:t>written in BASIC by Gregory </a:t>
            </a:r>
            <a:r>
              <a:rPr lang="en-US" dirty="0" err="1" smtClean="0">
                <a:latin typeface="Tahoma" charset="0"/>
                <a:ea typeface="ＭＳ Ｐゴシック" charset="0"/>
              </a:rPr>
              <a:t>Yob</a:t>
            </a:r>
            <a:r>
              <a:rPr lang="en-US" dirty="0" smtClean="0">
                <a:latin typeface="Tahoma" charset="0"/>
                <a:ea typeface="ＭＳ Ｐゴシック" charset="0"/>
              </a:rPr>
              <a:t> in 1972</a:t>
            </a:r>
          </a:p>
          <a:p>
            <a:pPr lvl="1">
              <a:spcBef>
                <a:spcPts val="2976"/>
              </a:spcBef>
              <a:defRPr/>
            </a:pPr>
            <a:r>
              <a:rPr lang="en-US" dirty="0" smtClean="0">
                <a:latin typeface="Tahoma" charset="0"/>
                <a:ea typeface="ＭＳ Ｐゴシック" charset="0"/>
              </a:rPr>
              <a:t>later ported to various PC's, (e.g., Commodore, TI) and UNIX </a:t>
            </a:r>
            <a:endParaRPr lang="en-US" dirty="0">
              <a:latin typeface="Tahoma" charset="0"/>
              <a:ea typeface="ＭＳ Ｐゴシック" charset="0"/>
            </a:endParaRPr>
          </a:p>
          <a:p>
            <a:pPr lvl="1">
              <a:spcBef>
                <a:spcPts val="2976"/>
              </a:spcBef>
              <a:defRPr/>
            </a:pPr>
            <a:r>
              <a:rPr lang="en-US" dirty="0">
                <a:latin typeface="Tahoma" charset="0"/>
                <a:ea typeface="ＭＳ Ｐゴシック" charset="0"/>
              </a:rPr>
              <a:t>n</a:t>
            </a:r>
            <a:r>
              <a:rPr lang="en-US" dirty="0" smtClean="0">
                <a:latin typeface="Tahoma" charset="0"/>
                <a:ea typeface="ＭＳ Ｐゴシック" charset="0"/>
              </a:rPr>
              <a:t>amed by Time Magazine as one of the All-Time 100 Video Games</a:t>
            </a:r>
            <a:endParaRPr lang="en-US" dirty="0">
              <a:latin typeface="Tahoma" charset="0"/>
              <a:ea typeface="ＭＳ Ｐゴシック" charset="0"/>
            </a:endParaRPr>
          </a:p>
          <a:p>
            <a:pPr marL="483306" lvl="1" indent="0">
              <a:buNone/>
              <a:defRPr/>
            </a:pPr>
            <a:endParaRPr lang="en-US" dirty="0">
              <a:latin typeface="Tahoma" charset="0"/>
              <a:ea typeface="ＭＳ Ｐゴシック" charset="0"/>
            </a:endParaRPr>
          </a:p>
          <a:p>
            <a:pPr>
              <a:defRPr/>
            </a:pPr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6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0730" y="1901614"/>
            <a:ext cx="3307080" cy="113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2" b="7742"/>
          <a:stretch>
            <a:fillRect/>
          </a:stretch>
        </p:blipFill>
        <p:spPr bwMode="auto">
          <a:xfrm>
            <a:off x="5822395" y="3481493"/>
            <a:ext cx="3312080" cy="2126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6080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rules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19800" y="1625600"/>
            <a:ext cx="3368040" cy="4775200"/>
          </a:xfrm>
        </p:spPr>
        <p:txBody>
          <a:bodyPr/>
          <a:lstStyle/>
          <a:p>
            <a:pPr marL="531973" lvl="1">
              <a:defRPr/>
            </a:pPr>
            <a:r>
              <a:rPr lang="en-US" sz="1900" dirty="0">
                <a:latin typeface="Tahoma" charset="0"/>
                <a:ea typeface="ＭＳ Ｐゴシック" charset="0"/>
              </a:rPr>
              <a:t>player explores a maze of caves, with  each cave connected to </a:t>
            </a:r>
            <a:r>
              <a:rPr lang="en-US" sz="1900" dirty="0" smtClean="0">
                <a:latin typeface="Tahoma" charset="0"/>
                <a:ea typeface="ＭＳ Ｐゴシック" charset="0"/>
              </a:rPr>
              <a:t>1-4 </a:t>
            </a:r>
            <a:r>
              <a:rPr lang="en-US" sz="1900" dirty="0">
                <a:latin typeface="Tahoma" charset="0"/>
                <a:ea typeface="ＭＳ Ｐゴシック" charset="0"/>
              </a:rPr>
              <a:t>others </a:t>
            </a:r>
          </a:p>
          <a:p>
            <a:pPr marL="531973" lvl="1">
              <a:defRPr/>
            </a:pPr>
            <a:r>
              <a:rPr lang="en-US" sz="1900" dirty="0">
                <a:latin typeface="Tahoma" charset="0"/>
                <a:ea typeface="ＭＳ Ｐゴシック" charset="0"/>
              </a:rPr>
              <a:t>randomly placed </a:t>
            </a:r>
            <a:r>
              <a:rPr lang="en-US" sz="1900" dirty="0" err="1">
                <a:latin typeface="Tahoma" charset="0"/>
                <a:ea typeface="ＭＳ Ｐゴシック" charset="0"/>
              </a:rPr>
              <a:t>wumpi</a:t>
            </a:r>
            <a:r>
              <a:rPr lang="en-US" sz="1900" dirty="0">
                <a:latin typeface="Tahoma" charset="0"/>
                <a:ea typeface="ＭＳ Ｐゴシック" charset="0"/>
              </a:rPr>
              <a:t> (1-3), bottomless pit (1) and bat swarm (1) </a:t>
            </a:r>
          </a:p>
          <a:p>
            <a:pPr marL="531973" lvl="1">
              <a:defRPr/>
            </a:pPr>
            <a:r>
              <a:rPr lang="en-US" sz="1900" dirty="0">
                <a:latin typeface="Tahoma" charset="0"/>
                <a:ea typeface="ＭＳ Ｐゴシック" charset="0"/>
              </a:rPr>
              <a:t>player can sense when an obstacle is adjacent </a:t>
            </a:r>
          </a:p>
          <a:p>
            <a:pPr marL="531973" lvl="1">
              <a:defRPr/>
            </a:pPr>
            <a:r>
              <a:rPr lang="en-US" sz="1900" dirty="0">
                <a:latin typeface="Tahoma" charset="0"/>
                <a:ea typeface="ＭＳ Ｐゴシック" charset="0"/>
              </a:rPr>
              <a:t>player can move or throw a </a:t>
            </a:r>
            <a:r>
              <a:rPr lang="en-US" sz="1900" dirty="0" smtClean="0">
                <a:latin typeface="Tahoma" charset="0"/>
                <a:ea typeface="ＭＳ Ｐゴシック" charset="0"/>
              </a:rPr>
              <a:t>stun grenade </a:t>
            </a:r>
            <a:r>
              <a:rPr lang="en-US" sz="1900" dirty="0">
                <a:latin typeface="Tahoma" charset="0"/>
                <a:ea typeface="ＭＳ Ｐゴシック" charset="0"/>
              </a:rPr>
              <a:t>through a tunnel, </a:t>
            </a:r>
            <a:r>
              <a:rPr lang="en-US" sz="1900" dirty="0" err="1">
                <a:latin typeface="Tahoma" charset="0"/>
                <a:ea typeface="ＭＳ Ｐゴシック" charset="0"/>
              </a:rPr>
              <a:t>wumpi</a:t>
            </a:r>
            <a:r>
              <a:rPr lang="en-US" sz="1900" dirty="0">
                <a:latin typeface="Tahoma" charset="0"/>
                <a:ea typeface="ＭＳ Ｐゴシック" charset="0"/>
              </a:rPr>
              <a:t> move when hear an explosion</a:t>
            </a:r>
          </a:p>
          <a:p>
            <a:pPr marL="531973" lvl="1">
              <a:defRPr/>
            </a:pPr>
            <a:endParaRPr lang="en-US" sz="1900" dirty="0">
              <a:latin typeface="Tahoma" charset="0"/>
              <a:ea typeface="ＭＳ Ｐゴシック" charset="0"/>
            </a:endParaRPr>
          </a:p>
          <a:p>
            <a:pPr marL="5035" indent="-5035">
              <a:defRPr/>
            </a:pPr>
            <a:r>
              <a:rPr lang="en-US" sz="2100" b="1" dirty="0">
                <a:solidFill>
                  <a:srgbClr val="0000FF"/>
                </a:solidFill>
                <a:latin typeface="Tahoma" charset="0"/>
                <a:ea typeface="ＭＳ Ｐゴシック" charset="0"/>
                <a:cs typeface="ＭＳ Ｐゴシック" charset="0"/>
              </a:rPr>
              <a:t>goal</a:t>
            </a:r>
            <a:r>
              <a:rPr lang="en-US" sz="2100" dirty="0">
                <a:solidFill>
                  <a:srgbClr val="0000FF"/>
                </a:solidFill>
                <a:latin typeface="Tahom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100" dirty="0">
                <a:latin typeface="Tahoma" charset="0"/>
                <a:ea typeface="ＭＳ Ｐゴシック" charset="0"/>
                <a:cs typeface="ＭＳ Ｐゴシック" charset="0"/>
              </a:rPr>
              <a:t>avoid obstacles and </a:t>
            </a:r>
            <a:r>
              <a:rPr lang="en-US" sz="2100" dirty="0" smtClean="0">
                <a:latin typeface="Tahoma" charset="0"/>
                <a:ea typeface="ＭＳ Ｐゴシック" charset="0"/>
                <a:cs typeface="ＭＳ Ｐゴシック" charset="0"/>
              </a:rPr>
              <a:t>capture all </a:t>
            </a:r>
            <a:r>
              <a:rPr lang="en-US" sz="2100" dirty="0">
                <a:latin typeface="Tahoma" charset="0"/>
                <a:ea typeface="ＭＳ Ｐゴシック" charset="0"/>
                <a:cs typeface="ＭＳ Ｐゴシック" charset="0"/>
              </a:rPr>
              <a:t>of the </a:t>
            </a:r>
            <a:r>
              <a:rPr lang="en-US" sz="2100" dirty="0" err="1">
                <a:latin typeface="Tahoma" charset="0"/>
                <a:ea typeface="ＭＳ Ｐゴシック" charset="0"/>
                <a:cs typeface="ＭＳ Ｐゴシック" charset="0"/>
              </a:rPr>
              <a:t>wumpi</a:t>
            </a:r>
            <a:r>
              <a:rPr lang="en-US" sz="2100" dirty="0">
                <a:latin typeface="Tahoma" charset="0"/>
                <a:ea typeface="ＭＳ Ｐゴシック" charset="0"/>
                <a:cs typeface="ＭＳ Ｐゴシック" charset="0"/>
              </a:rPr>
              <a:t> before they </a:t>
            </a:r>
            <a:r>
              <a:rPr lang="en-US" sz="2100" dirty="0" smtClean="0">
                <a:latin typeface="Tahoma" charset="0"/>
                <a:ea typeface="ＭＳ Ｐゴシック" charset="0"/>
                <a:cs typeface="ＭＳ Ｐゴシック" charset="0"/>
              </a:rPr>
              <a:t>maul you!</a:t>
            </a:r>
            <a:endParaRPr lang="en-US" sz="2100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40097626" indent="-3961432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483306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966612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1449918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1933224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997F1C98-445E-104B-8510-658C50365638}" type="slidenum">
              <a:rPr lang="en-US" sz="1100" smtClean="0"/>
              <a:pPr>
                <a:defRPr/>
              </a:pPr>
              <a:t>5</a:t>
            </a:fld>
            <a:endParaRPr lang="en-US" sz="110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2400" y="1371600"/>
            <a:ext cx="6451711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670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Hunt the </a:t>
            </a:r>
            <a:r>
              <a:rPr lang="en-US" dirty="0" err="1" smtClean="0"/>
              <a:t>Wumpus</a:t>
            </a:r>
            <a:r>
              <a:rPr lang="en-US" dirty="0" smtClean="0"/>
              <a:t>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1219200"/>
            <a:ext cx="4892675" cy="5410200"/>
          </a:xfrm>
        </p:spPr>
        <p:txBody>
          <a:bodyPr/>
          <a:lstStyle/>
          <a:p>
            <a:r>
              <a:rPr lang="en-US" dirty="0" smtClean="0"/>
              <a:t>Cave:</a:t>
            </a:r>
          </a:p>
          <a:p>
            <a:pPr lvl="1"/>
            <a:r>
              <a:rPr lang="en-US" dirty="0" smtClean="0"/>
              <a:t>contains all of the information about a given cave, including its contents</a:t>
            </a:r>
          </a:p>
          <a:p>
            <a:pPr lvl="1"/>
            <a:endParaRPr lang="en-US" dirty="0"/>
          </a:p>
          <a:p>
            <a:r>
              <a:rPr lang="en-US" dirty="0" err="1" smtClean="0"/>
              <a:t>CaveContents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special type of class for specifying the possible contents of a cave</a:t>
            </a:r>
          </a:p>
          <a:p>
            <a:pPr lvl="1"/>
            <a:endParaRPr lang="en-US" dirty="0"/>
          </a:p>
          <a:p>
            <a:r>
              <a:rPr lang="en-US" dirty="0" err="1" smtClean="0"/>
              <a:t>CaveMaze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models the maze of caves</a:t>
            </a:r>
          </a:p>
          <a:p>
            <a:pPr lvl="1"/>
            <a:r>
              <a:rPr lang="en-US" dirty="0" smtClean="0"/>
              <a:t>the caves stored in an </a:t>
            </a:r>
            <a:r>
              <a:rPr lang="en-US" dirty="0" err="1" smtClean="0"/>
              <a:t>ArrayList</a:t>
            </a:r>
            <a:r>
              <a:rPr lang="en-US" dirty="0" smtClean="0"/>
              <a:t>, linked together</a:t>
            </a:r>
          </a:p>
          <a:p>
            <a:pPr lvl="1"/>
            <a:r>
              <a:rPr lang="en-US" dirty="0" smtClean="0"/>
              <a:t>utilizes the Die class in order to select random locations in the maze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76400"/>
            <a:ext cx="3594100" cy="298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334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Cave class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3657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you must implement a class that models a single cave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cave has a name &amp; number, and is connected to </a:t>
            </a:r>
            <a:r>
              <a:rPr lang="en-US" dirty="0" smtClean="0">
                <a:latin typeface="Arial Narrow" charset="0"/>
                <a:ea typeface="ＭＳ Ｐゴシック" charset="0"/>
              </a:rPr>
              <a:t>1-5 other </a:t>
            </a:r>
            <a:r>
              <a:rPr lang="en-US" dirty="0">
                <a:latin typeface="Arial Narrow" charset="0"/>
                <a:ea typeface="ＭＳ Ｐゴシック" charset="0"/>
              </a:rPr>
              <a:t>caves via tunnels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by default, caves are empty &amp; unvisited (although these can be updated)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how do we represent the cave contents?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we could store the contents as a string: "EMPTY", "WUMPUS", "BATS", "PIT"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Cave c = new Cave("Cavern of Doom", 0, </a:t>
            </a:r>
            <a:r>
              <a:rPr lang="en-US" sz="1600" dirty="0" err="1" smtClean="0">
                <a:latin typeface="Courier New" charset="0"/>
                <a:ea typeface="ＭＳ Ｐゴシック" charset="0"/>
                <a:cs typeface="Courier New" charset="0"/>
              </a:rPr>
              <a:t>adjList</a:t>
            </a:r>
            <a:r>
              <a:rPr lang="en-US" sz="1600" dirty="0" smtClean="0">
                <a:latin typeface="Courier New" charset="0"/>
                <a:ea typeface="ＭＳ Ｐゴシック" charset="0"/>
                <a:cs typeface="Courier New" charset="0"/>
              </a:rPr>
              <a:t>)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pPr lvl="2"/>
            <a:r>
              <a:rPr lang="en-US" sz="1600" dirty="0" err="1">
                <a:latin typeface="Courier New" charset="0"/>
                <a:ea typeface="ＭＳ Ｐゴシック" charset="0"/>
                <a:cs typeface="Courier New" charset="0"/>
              </a:rPr>
              <a:t>c.setContents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("WUMPUS");</a:t>
            </a:r>
          </a:p>
          <a:p>
            <a:pPr lvl="2"/>
            <a:endParaRPr lang="en-US" sz="1400" dirty="0"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endParaRPr lang="en-US" sz="1400" dirty="0">
              <a:latin typeface="Courier New" charset="0"/>
              <a:ea typeface="ＭＳ Ｐゴシック" charset="0"/>
              <a:cs typeface="Courier New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potential problems?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34FDD4-7072-A546-8907-4342A7FF2A5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5105400"/>
            <a:ext cx="87026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there are only 4 possible values for cave contents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pitchFamily="-1" charset="-128"/>
                <a:cs typeface="+mn-cs"/>
              </a:rPr>
              <a:t>the trouble with using a String to represent these is </a:t>
            </a:r>
            <a:r>
              <a:rPr lang="en-US" sz="2000" kern="0" dirty="0" smtClean="0">
                <a:latin typeface="+mn-lt"/>
                <a:ea typeface="ＭＳ Ｐゴシック" pitchFamily="-1" charset="-128"/>
                <a:cs typeface="+mn-cs"/>
              </a:rPr>
              <a:t>the lack of error </a:t>
            </a:r>
            <a:r>
              <a:rPr lang="en-US" sz="2000" kern="0" dirty="0">
                <a:latin typeface="+mn-lt"/>
                <a:ea typeface="ＭＳ Ｐゴシック" pitchFamily="-1" charset="-128"/>
                <a:cs typeface="+mn-cs"/>
              </a:rPr>
              <a:t>checking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2000" kern="0" dirty="0">
              <a:latin typeface="+mn-lt"/>
              <a:ea typeface="ＭＳ Ｐゴシック" pitchFamily="-1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	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c.setContents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("</a:t>
            </a:r>
            <a:r>
              <a:rPr lang="en-US" sz="1600" dirty="0" smtClean="0">
                <a:latin typeface="Courier New"/>
                <a:ea typeface="+mn-ea"/>
                <a:cs typeface="Courier New"/>
              </a:rPr>
              <a:t>WUMPIS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");    // perfectly legal, but ???</a:t>
            </a:r>
          </a:p>
        </p:txBody>
      </p:sp>
    </p:spTree>
    <p:extLst>
      <p:ext uri="{BB962C8B-B14F-4D97-AF65-F5344CB8AC3E}">
        <p14:creationId xmlns:p14="http://schemas.microsoft.com/office/powerpoint/2010/main" val="1291893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Enumerated types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there is a better alternative for when there is a small, fixed number of values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an enumerated type is a new type (class) whose value are explicitly enumerated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  <a:cs typeface="Courier New" charset="0"/>
              </a:rPr>
              <a:t>public enum CaveContents {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  <a:cs typeface="Courier New" charset="0"/>
              </a:rPr>
              <a:t>    EMPTY, WUMPUS, PIT, BATS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 lvl="1">
              <a:buFont typeface="Wingdings" charset="0"/>
              <a:buNone/>
            </a:pPr>
            <a:endParaRPr lang="en-US" sz="16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endParaRPr lang="en-US" sz="1600">
              <a:latin typeface="Courier New" charset="0"/>
              <a:ea typeface="ＭＳ Ｐゴシック" charset="0"/>
              <a:cs typeface="Courier New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note that these values are NOT Strings – they do not have quotes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you specify a enumerated type value by ENUMTYPE.VALUE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>
                <a:latin typeface="Courier New" charset="0"/>
                <a:ea typeface="ＭＳ Ｐゴシック" charset="0"/>
                <a:cs typeface="Courier New" charset="0"/>
              </a:rPr>
              <a:t>c.setContents(CaveContents.WUMPUS); </a:t>
            </a:r>
          </a:p>
          <a:p>
            <a:pPr lvl="2"/>
            <a:endParaRPr lang="en-US" sz="160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since an enumerated type has a fixed number of values, any invalid input would be caught by the compiler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A6B4A42-B43B-7741-B3CD-C54391B4730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923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Cave </a:t>
            </a:r>
            <a:r>
              <a:rPr lang="en-US" dirty="0" err="1" smtClean="0"/>
              <a:t>javadoc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0" y="1371600"/>
            <a:ext cx="2987675" cy="5257800"/>
          </a:xfrm>
        </p:spPr>
        <p:txBody>
          <a:bodyPr/>
          <a:lstStyle/>
          <a:p>
            <a:pPr marL="0" indent="0"/>
            <a:r>
              <a:rPr lang="en-US" dirty="0" smtClean="0"/>
              <a:t>be sure your class follows the </a:t>
            </a:r>
            <a:r>
              <a:rPr lang="en-US" dirty="0" err="1" smtClean="0"/>
              <a:t>javadoc</a:t>
            </a:r>
            <a:r>
              <a:rPr lang="en-US" dirty="0" smtClean="0"/>
              <a:t> specifications</a:t>
            </a:r>
            <a:endParaRPr lang="en-US" dirty="0"/>
          </a:p>
          <a:p>
            <a:pPr marL="400050" lvl="1" indent="-228600">
              <a:spcBef>
                <a:spcPts val="1680"/>
              </a:spcBef>
            </a:pPr>
            <a:r>
              <a:rPr lang="en-US" dirty="0" smtClean="0"/>
              <a:t>will need to decide what fields are needed (and only those fields!)</a:t>
            </a:r>
          </a:p>
          <a:p>
            <a:pPr marL="400050" lvl="1" indent="-228600">
              <a:spcBef>
                <a:spcPts val="1680"/>
              </a:spcBef>
            </a:pPr>
            <a:r>
              <a:rPr lang="en-US" dirty="0" smtClean="0"/>
              <a:t>cave contents are define by </a:t>
            </a:r>
            <a:r>
              <a:rPr lang="en-US" sz="1800" dirty="0" err="1" smtClean="0">
                <a:latin typeface="Courier New"/>
                <a:cs typeface="Courier New"/>
              </a:rPr>
              <a:t>CaveContents</a:t>
            </a:r>
            <a:r>
              <a:rPr lang="en-US" sz="1800" dirty="0" smtClean="0"/>
              <a:t> </a:t>
            </a:r>
            <a:r>
              <a:rPr lang="en-US" dirty="0" smtClean="0"/>
              <a:t>enumerated type</a:t>
            </a:r>
          </a:p>
          <a:p>
            <a:pPr marL="400050" lvl="1" indent="-228600">
              <a:spcBef>
                <a:spcPts val="1680"/>
              </a:spcBef>
            </a:pPr>
            <a:r>
              <a:rPr lang="en-US" sz="1800" dirty="0" err="1">
                <a:latin typeface="Courier New"/>
                <a:cs typeface="Courier New"/>
              </a:rPr>
              <a:t>getCaveName</a:t>
            </a:r>
            <a:r>
              <a:rPr lang="en-US" dirty="0" smtClean="0"/>
              <a:t> will return "unknown" if that cave is unvisited, otherwise return the cave's name</a:t>
            </a:r>
          </a:p>
          <a:p>
            <a:pPr marL="400050" lvl="1" indent="-228600"/>
            <a:endParaRPr lang="en-US" dirty="0" smtClean="0"/>
          </a:p>
          <a:p>
            <a:pPr marL="400050" lvl="1" indent="-22860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2400" y="914400"/>
            <a:ext cx="6768668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196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9740</TotalTime>
  <Words>1747</Words>
  <Application>Microsoft Macintosh PowerPoint</Application>
  <PresentationFormat>Custom</PresentationFormat>
  <Paragraphs>237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Blank Presentation</vt:lpstr>
      <vt:lpstr>PowerPoint Presentation</vt:lpstr>
      <vt:lpstr>OO design principles</vt:lpstr>
      <vt:lpstr>Previous examples</vt:lpstr>
      <vt:lpstr>HW6: Hunt the Wumpus</vt:lpstr>
      <vt:lpstr>Game rules</vt:lpstr>
      <vt:lpstr>Hunt the Wumpus design</vt:lpstr>
      <vt:lpstr>Cave class</vt:lpstr>
      <vt:lpstr>Enumerated types</vt:lpstr>
      <vt:lpstr>Cave javadoc</vt:lpstr>
      <vt:lpstr>CaveMaze</vt:lpstr>
      <vt:lpstr>CaveMaze (cont.)</vt:lpstr>
      <vt:lpstr>User Interface</vt:lpstr>
      <vt:lpstr>Terminal driver</vt:lpstr>
      <vt:lpstr>MVC pattern</vt:lpstr>
      <vt:lpstr>GUI version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David Reed</cp:lastModifiedBy>
  <cp:revision>237</cp:revision>
  <cp:lastPrinted>2013-04-23T12:31:34Z</cp:lastPrinted>
  <dcterms:created xsi:type="dcterms:W3CDTF">2013-04-29T17:33:21Z</dcterms:created>
  <dcterms:modified xsi:type="dcterms:W3CDTF">2017-11-15T18:44:11Z</dcterms:modified>
</cp:coreProperties>
</file>