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98" r:id="rId3"/>
    <p:sldId id="399" r:id="rId4"/>
    <p:sldId id="400" r:id="rId5"/>
    <p:sldId id="417" r:id="rId6"/>
    <p:sldId id="418" r:id="rId7"/>
    <p:sldId id="419" r:id="rId8"/>
    <p:sldId id="420" r:id="rId9"/>
    <p:sldId id="421" r:id="rId10"/>
    <p:sldId id="422" r:id="rId11"/>
    <p:sldId id="423" r:id="rId12"/>
    <p:sldId id="424" r:id="rId13"/>
    <p:sldId id="405" r:id="rId14"/>
    <p:sldId id="488" r:id="rId15"/>
    <p:sldId id="458" r:id="rId16"/>
    <p:sldId id="489" r:id="rId17"/>
    <p:sldId id="459" r:id="rId18"/>
    <p:sldId id="461" r:id="rId19"/>
    <p:sldId id="450" r:id="rId20"/>
    <p:sldId id="462" r:id="rId21"/>
    <p:sldId id="490" r:id="rId22"/>
    <p:sldId id="485" r:id="rId23"/>
    <p:sldId id="484" r:id="rId24"/>
    <p:sldId id="464" r:id="rId25"/>
    <p:sldId id="466" r:id="rId26"/>
    <p:sldId id="483" r:id="rId27"/>
    <p:sldId id="486" r:id="rId28"/>
    <p:sldId id="465" r:id="rId29"/>
    <p:sldId id="487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043"/>
    <p:restoredTop sz="50000"/>
  </p:normalViewPr>
  <p:slideViewPr>
    <p:cSldViewPr>
      <p:cViewPr varScale="1">
        <p:scale>
          <a:sx n="103" d="100"/>
          <a:sy n="103" d="100"/>
        </p:scale>
        <p:origin x="184" y="47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charset="0"/>
              </a:defRPr>
            </a:lvl1pPr>
          </a:lstStyle>
          <a:p>
            <a:pPr>
              <a:defRPr/>
            </a:pPr>
            <a:fld id="{1CF85527-40A9-5C46-9048-2BFB49BCE3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23E8C623-C17A-8D42-990C-9ACAE177AA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399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C5326-2B10-3942-8BD1-3A81358B67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79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7D9DF-0DC7-6843-AE3E-1C78681A6B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33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510A8BB4-0F7B-AB95-F920-F45B564ADD39}"/>
              </a:ext>
            </a:extLst>
          </p:cNvPr>
          <p:cNvSpPr/>
          <p:nvPr userDrawn="1"/>
        </p:nvSpPr>
        <p:spPr bwMode="auto">
          <a:xfrm>
            <a:off x="8969375" y="-3048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5410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9491-2024-674B-B8B7-7D505A2329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1C8D39-89FE-813E-B4C7-8FFB5B1B1438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</a:rPr>
              <a:t>CSC 221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</a:rPr>
              <a:t>Fall 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930106-7317-1E40-55E8-DE07E89EBC35}"/>
              </a:ext>
            </a:extLst>
          </p:cNvPr>
          <p:cNvSpPr/>
          <p:nvPr userDrawn="1"/>
        </p:nvSpPr>
        <p:spPr bwMode="auto">
          <a:xfrm>
            <a:off x="0" y="0"/>
            <a:ext cx="45719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60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3B31A-3200-AD46-ABA1-6BA5CE8462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68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DABD5-9BFB-EB49-BD9E-C2DC985A81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51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FA91A-B606-E641-BD4F-B19FA8724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82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DBADB-5EDE-4E4E-9AC2-0CD91190F2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38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965A-E766-9B4F-A3DC-6A46E84C9A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93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A0E61-0F01-5A40-917E-F29FE9F7B7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25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390A5-28F3-344F-8496-D1524C310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163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2"/>
            <a:r>
              <a:rPr lang="en-US" alt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7FB971DD-F639-0646-8F71-A363D1E35A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BD7966FD-E585-2649-AC5B-E97A6653BC2B}" type="slidenum">
              <a:rPr lang="en-US" altLang="en-US" sz="1400">
                <a:solidFill>
                  <a:srgbClr val="FF0033"/>
                </a:solidFill>
              </a:rPr>
              <a:pPr/>
              <a:t>1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15362" name="Rectangle 1036"/>
          <p:cNvSpPr>
            <a:spLocks noChangeArrowheads="1"/>
          </p:cNvSpPr>
          <p:nvPr/>
        </p:nvSpPr>
        <p:spPr bwMode="auto">
          <a:xfrm>
            <a:off x="720725" y="427038"/>
            <a:ext cx="81597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3200" dirty="0">
                <a:solidFill>
                  <a:srgbClr val="FF0033"/>
                </a:solidFill>
              </a:rPr>
              <a:t>CSC 221: Introduction to Programming</a:t>
            </a:r>
            <a:br>
              <a:rPr lang="en-US" altLang="en-US" sz="3200" dirty="0">
                <a:solidFill>
                  <a:srgbClr val="FF0033"/>
                </a:solidFill>
              </a:rPr>
            </a:br>
            <a:br>
              <a:rPr lang="en-US" altLang="en-US" dirty="0">
                <a:solidFill>
                  <a:srgbClr val="FF0033"/>
                </a:solidFill>
              </a:rPr>
            </a:br>
            <a:r>
              <a:rPr lang="en-US" altLang="en-US" sz="3200" dirty="0">
                <a:solidFill>
                  <a:srgbClr val="FF0033"/>
                </a:solidFill>
              </a:rPr>
              <a:t>Fall 2023</a:t>
            </a:r>
          </a:p>
        </p:txBody>
      </p:sp>
      <p:sp>
        <p:nvSpPr>
          <p:cNvPr id="15363" name="Rectangle 103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514600"/>
            <a:ext cx="8458200" cy="4191000"/>
          </a:xfrm>
          <a:noFill/>
        </p:spPr>
        <p:txBody>
          <a:bodyPr/>
          <a:lstStyle/>
          <a:p>
            <a:pPr marL="0" indent="0"/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Sequences and strings</a:t>
            </a:r>
          </a:p>
          <a:p>
            <a:pPr marL="458788" lvl="2" indent="-230188">
              <a:lnSpc>
                <a:spcPct val="100000"/>
              </a:lnSpc>
              <a:buFont typeface="Wingdings" pitchFamily="2" charset="2"/>
              <a:buChar char="§"/>
            </a:pPr>
            <a:r>
              <a:rPr lang="en-US" dirty="0"/>
              <a:t>indexing</a:t>
            </a:r>
          </a:p>
          <a:p>
            <a:pPr marL="458788" lvl="2" indent="-230188">
              <a:lnSpc>
                <a:spcPct val="100000"/>
              </a:lnSpc>
              <a:buFont typeface="Wingdings" pitchFamily="2" charset="2"/>
              <a:buChar char="§"/>
            </a:pPr>
            <a:r>
              <a:rPr lang="en-US" dirty="0"/>
              <a:t>slicing</a:t>
            </a:r>
          </a:p>
          <a:p>
            <a:pPr marL="458788" lvl="2" indent="-230188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1800" dirty="0"/>
              <a:t>string operations</a:t>
            </a:r>
          </a:p>
          <a:p>
            <a:pPr marL="971550" lvl="3" indent="-285750">
              <a:buFont typeface="Courier New" panose="02070309020205020404" pitchFamily="49" charset="0"/>
              <a:buChar char="o"/>
            </a:pPr>
            <a:r>
              <a:rPr lang="en-US" sz="1800" dirty="0">
                <a:latin typeface="+mn-lt"/>
              </a:rPr>
              <a:t>capitalize, upper, lower</a:t>
            </a:r>
          </a:p>
          <a:p>
            <a:pPr marL="971550" lvl="3" indent="-285750">
              <a:buFont typeface="Courier New" panose="02070309020205020404" pitchFamily="49" charset="0"/>
              <a:buChar char="o"/>
            </a:pPr>
            <a:r>
              <a:rPr lang="en-US" sz="1800" dirty="0">
                <a:latin typeface="+mn-lt"/>
              </a:rPr>
              <a:t>center, </a:t>
            </a:r>
            <a:r>
              <a:rPr lang="en-US" sz="1800" dirty="0" err="1">
                <a:latin typeface="+mn-lt"/>
              </a:rPr>
              <a:t>ljust</a:t>
            </a:r>
            <a:r>
              <a:rPr lang="en-US" sz="1800" dirty="0">
                <a:latin typeface="+mn-lt"/>
              </a:rPr>
              <a:t>, </a:t>
            </a:r>
            <a:r>
              <a:rPr lang="en-US" sz="1800" dirty="0" err="1">
                <a:latin typeface="+mn-lt"/>
              </a:rPr>
              <a:t>rjust</a:t>
            </a:r>
            <a:r>
              <a:rPr lang="en-US" sz="1800" dirty="0">
                <a:latin typeface="+mn-lt"/>
              </a:rPr>
              <a:t>, strip</a:t>
            </a:r>
          </a:p>
          <a:p>
            <a:pPr marL="971550" lvl="3" indent="-285750">
              <a:buFont typeface="Courier New" panose="02070309020205020404" pitchFamily="49" charset="0"/>
              <a:buChar char="o"/>
            </a:pPr>
            <a:r>
              <a:rPr lang="en-US" sz="1800" dirty="0">
                <a:latin typeface="+mn-lt"/>
              </a:rPr>
              <a:t>count, find</a:t>
            </a:r>
            <a:r>
              <a:rPr lang="en-US" sz="1800">
                <a:latin typeface="+mn-lt"/>
              </a:rPr>
              <a:t>, replace</a:t>
            </a:r>
            <a:endParaRPr lang="en-US" sz="1800" dirty="0"/>
          </a:p>
          <a:p>
            <a:pPr marL="458788" lvl="2" indent="-230188">
              <a:lnSpc>
                <a:spcPct val="100000"/>
              </a:lnSpc>
              <a:buFont typeface="Wingdings" pitchFamily="2" charset="2"/>
              <a:buChar char="§"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7A2E7-AEB6-A4D9-AFCE-5D1921FB5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84D0F-1001-E6DA-3F3A-F25730823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indexing allows you to access a single item in a sequence</a:t>
            </a:r>
          </a:p>
          <a:p>
            <a:endParaRPr lang="en-US" sz="1200" dirty="0"/>
          </a:p>
          <a:p>
            <a:r>
              <a:rPr lang="en-US" i="1" dirty="0"/>
              <a:t>slicing</a:t>
            </a:r>
            <a:r>
              <a:rPr lang="en-US" dirty="0"/>
              <a:t> allows you to access a subsequence</a:t>
            </a:r>
          </a:p>
          <a:p>
            <a:pPr lvl="1"/>
            <a:r>
              <a:rPr lang="en-US" dirty="0"/>
              <a:t>specify the subsequence by  </a:t>
            </a:r>
            <a:r>
              <a:rPr lang="en-US" sz="1800" dirty="0">
                <a:latin typeface="Lucida Console" panose="020B0609040504020204" pitchFamily="49" charset="0"/>
              </a:rPr>
              <a:t>seq[</a:t>
            </a:r>
            <a:r>
              <a:rPr lang="en-US" sz="1800" dirty="0" err="1">
                <a:latin typeface="Lucida Console" panose="020B0609040504020204" pitchFamily="49" charset="0"/>
              </a:rPr>
              <a:t>lowIndex:highIndex</a:t>
            </a:r>
            <a:r>
              <a:rPr lang="en-US" sz="1800" dirty="0">
                <a:latin typeface="Lucida Console" panose="020B0609040504020204" pitchFamily="49" charset="0"/>
              </a:rPr>
              <a:t>]  </a:t>
            </a:r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	</a:t>
            </a:r>
            <a:r>
              <a:rPr lang="en-US" dirty="0"/>
              <a:t>where </a:t>
            </a:r>
            <a:r>
              <a:rPr lang="en-US" sz="1800" dirty="0" err="1">
                <a:latin typeface="Lucida Console" panose="020B0609040504020204" pitchFamily="49" charset="0"/>
              </a:rPr>
              <a:t>lowIndex</a:t>
            </a:r>
            <a:r>
              <a:rPr lang="en-US" dirty="0"/>
              <a:t> is inclusive and </a:t>
            </a:r>
            <a:r>
              <a:rPr lang="en-US" sz="1800" dirty="0" err="1">
                <a:latin typeface="Lucida Console" panose="020B0609040504020204" pitchFamily="49" charset="0"/>
              </a:rPr>
              <a:t>highIndex</a:t>
            </a:r>
            <a:r>
              <a:rPr lang="en-US" dirty="0"/>
              <a:t> is exclusive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w = "</a:t>
            </a:r>
            <a:r>
              <a:rPr lang="en-US" sz="1600" dirty="0" err="1">
                <a:latin typeface="Lucida Console" panose="020B0609040504020204" pitchFamily="49" charset="0"/>
              </a:rPr>
              <a:t>foobarbiz</a:t>
            </a:r>
            <a:r>
              <a:rPr lang="en-US" sz="1600" dirty="0">
                <a:latin typeface="Lucida Console" panose="020B0609040504020204" pitchFamily="49" charset="0"/>
              </a:rPr>
              <a:t>"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w[0:3]			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w[1:3]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w[3:len(w)]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w[-3:len(w)]</a:t>
            </a:r>
          </a:p>
          <a:p>
            <a:pPr marL="579438" lvl="1" indent="0">
              <a:buNone/>
            </a:pPr>
            <a:endParaRPr lang="en-US" dirty="0"/>
          </a:p>
          <a:p>
            <a:pPr marL="579438" lvl="1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w[-3:-2]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03D3A-8047-E096-16D4-D6F9A7502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155F3C-3E87-585C-7845-617698DDD185}"/>
              </a:ext>
            </a:extLst>
          </p:cNvPr>
          <p:cNvSpPr txBox="1"/>
          <p:nvPr/>
        </p:nvSpPr>
        <p:spPr>
          <a:xfrm>
            <a:off x="3276600" y="4092476"/>
            <a:ext cx="2057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lvl="2"/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 "foo"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	</a:t>
            </a:r>
          </a:p>
          <a:p>
            <a:pPr marL="233363" lvl="2"/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  <a:p>
            <a:pPr marL="233363" lvl="2"/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 "</a:t>
            </a:r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oo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"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  <a:p>
            <a:pPr marL="233363" lvl="2"/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  <a:p>
            <a:pPr marL="233363" lvl="2"/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 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"</a:t>
            </a:r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barbiz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"</a:t>
            </a:r>
          </a:p>
          <a:p>
            <a:pPr marL="233363" lvl="2"/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  <a:p>
            <a:pPr marL="519113" lvl="2" indent="-28575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"biz"</a:t>
            </a:r>
          </a:p>
          <a:p>
            <a:pPr marL="519113" lvl="2" indent="-285750">
              <a:buFont typeface="Wingdings" pitchFamily="2" charset="2"/>
              <a:buChar char="à"/>
            </a:pP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519113" lvl="2" indent="-28575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"b"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041982-279C-D30E-F78D-9569EFFDC8A5}"/>
              </a:ext>
            </a:extLst>
          </p:cNvPr>
          <p:cNvSpPr txBox="1"/>
          <p:nvPr/>
        </p:nvSpPr>
        <p:spPr>
          <a:xfrm>
            <a:off x="5292726" y="3553123"/>
            <a:ext cx="3622674" cy="29238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33363" lvl="2"/>
            <a:r>
              <a:rPr lang="en-US" sz="1800" dirty="0">
                <a:latin typeface="+mn-lt"/>
                <a:sym typeface="Wingdings" pitchFamily="2" charset="2"/>
              </a:rPr>
              <a:t>if first index is omitted or too small, is assumed to be 0</a:t>
            </a:r>
          </a:p>
          <a:p>
            <a:pPr marL="233363" lvl="2"/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233363" lvl="2"/>
            <a:r>
              <a:rPr lang="en-US" sz="1600" dirty="0">
                <a:latin typeface="Lucida Console" panose="020B0609040504020204" pitchFamily="49" charset="0"/>
              </a:rPr>
              <a:t>  w[:3]     == w[0:3]</a:t>
            </a:r>
          </a:p>
          <a:p>
            <a:pPr marL="233363" lvl="2"/>
            <a:r>
              <a:rPr lang="en-US" sz="1600" dirty="0">
                <a:latin typeface="Lucida Console" panose="020B0609040504020204" pitchFamily="49" charset="0"/>
              </a:rPr>
              <a:t>  w[-100:3] == w[0:3]</a:t>
            </a:r>
          </a:p>
          <a:p>
            <a:pPr marL="233363" lvl="2"/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233363" lvl="2"/>
            <a:r>
              <a:rPr lang="en-US" sz="1800" dirty="0">
                <a:latin typeface="+mn-lt"/>
                <a:sym typeface="Wingdings" pitchFamily="2" charset="2"/>
              </a:rPr>
              <a:t>if 2nd index is omitted or too big, is assumed to be </a:t>
            </a:r>
            <a:r>
              <a:rPr lang="en-US" sz="1800" dirty="0" err="1">
                <a:latin typeface="+mn-lt"/>
                <a:sym typeface="Wingdings" pitchFamily="2" charset="2"/>
              </a:rPr>
              <a:t>len</a:t>
            </a:r>
            <a:r>
              <a:rPr lang="en-US" sz="1800" dirty="0">
                <a:latin typeface="+mn-lt"/>
                <a:sym typeface="Wingdings" pitchFamily="2" charset="2"/>
              </a:rPr>
              <a:t>()</a:t>
            </a:r>
          </a:p>
          <a:p>
            <a:pPr marL="233363" lvl="2"/>
            <a:endParaRPr lang="en-US" sz="1600" dirty="0">
              <a:latin typeface="Lucida Console" panose="020B0609040504020204" pitchFamily="49" charset="0"/>
            </a:endParaRPr>
          </a:p>
          <a:p>
            <a:pPr marL="233363" lvl="2"/>
            <a:r>
              <a:rPr lang="en-US" sz="1600" dirty="0">
                <a:latin typeface="Lucida Console" panose="020B0609040504020204" pitchFamily="49" charset="0"/>
              </a:rPr>
              <a:t>  w[3:]    == w[3:len(w)]</a:t>
            </a:r>
          </a:p>
          <a:p>
            <a:pPr marL="233363" lvl="2"/>
            <a:r>
              <a:rPr lang="en-US" sz="1600" dirty="0">
                <a:latin typeface="Lucida Console" panose="020B0609040504020204" pitchFamily="49" charset="0"/>
              </a:rPr>
              <a:t>  w[3:100] == w[-3:len(w)]</a:t>
            </a:r>
          </a:p>
        </p:txBody>
      </p:sp>
    </p:spTree>
    <p:extLst>
      <p:ext uri="{BB962C8B-B14F-4D97-AF65-F5344CB8AC3E}">
        <p14:creationId xmlns:p14="http://schemas.microsoft.com/office/powerpoint/2010/main" val="229759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7A2E7-AEB6-A4D9-AFCE-5D1921FB5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Slicing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84D0F-1001-E6DA-3F3A-F25730823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rotateLeft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return word[1:] + word[0]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rotateRight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return word[-1] + word[:-1]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def insert(</a:t>
            </a:r>
            <a:r>
              <a:rPr lang="en-US" sz="1600" dirty="0" err="1">
                <a:latin typeface="Lucida Console" panose="020B0609040504020204" pitchFamily="49" charset="0"/>
              </a:rPr>
              <a:t>newStr:str</a:t>
            </a:r>
            <a:r>
              <a:rPr lang="en-US" sz="1600" dirty="0">
                <a:latin typeface="Lucida Console" panose="020B0609040504020204" pitchFamily="49" charset="0"/>
              </a:rPr>
              <a:t>, </a:t>
            </a:r>
            <a:r>
              <a:rPr lang="en-US" sz="1600" dirty="0" err="1">
                <a:latin typeface="Lucida Console" panose="020B0609040504020204" pitchFamily="49" charset="0"/>
              </a:rPr>
              <a:t>oldStr:str</a:t>
            </a:r>
            <a:r>
              <a:rPr lang="en-US" sz="1600" dirty="0">
                <a:latin typeface="Lucida Console" panose="020B0609040504020204" pitchFamily="49" charset="0"/>
              </a:rPr>
              <a:t>, </a:t>
            </a:r>
            <a:r>
              <a:rPr lang="en-US" sz="1600" dirty="0" err="1">
                <a:latin typeface="Lucida Console" panose="020B0609040504020204" pitchFamily="49" charset="0"/>
              </a:rPr>
              <a:t>index:int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return </a:t>
            </a:r>
            <a:r>
              <a:rPr lang="en-US" sz="1600" dirty="0" err="1">
                <a:latin typeface="Lucida Console" panose="020B0609040504020204" pitchFamily="49" charset="0"/>
              </a:rPr>
              <a:t>oldStr</a:t>
            </a:r>
            <a:r>
              <a:rPr lang="en-US" sz="1600" dirty="0">
                <a:latin typeface="Lucida Console" panose="020B0609040504020204" pitchFamily="49" charset="0"/>
              </a:rPr>
              <a:t>[:index] + </a:t>
            </a:r>
            <a:r>
              <a:rPr lang="en-US" sz="1600" dirty="0" err="1">
                <a:latin typeface="Lucida Console" panose="020B0609040504020204" pitchFamily="49" charset="0"/>
              </a:rPr>
              <a:t>newStr</a:t>
            </a:r>
            <a:r>
              <a:rPr lang="en-US" sz="1600" dirty="0">
                <a:latin typeface="Lucida Console" panose="020B0609040504020204" pitchFamily="49" charset="0"/>
              </a:rPr>
              <a:t> + </a:t>
            </a:r>
            <a:r>
              <a:rPr lang="en-US" sz="1600" dirty="0" err="1">
                <a:latin typeface="Lucida Console" panose="020B0609040504020204" pitchFamily="49" charset="0"/>
              </a:rPr>
              <a:t>oldStr</a:t>
            </a:r>
            <a:r>
              <a:rPr lang="en-US" sz="1600" dirty="0">
                <a:latin typeface="Lucida Console" panose="020B0609040504020204" pitchFamily="49" charset="0"/>
              </a:rPr>
              <a:t>[index:]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03D3A-8047-E096-16D4-D6F9A7502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009E9F-BAA4-B417-E43F-B11BE95817F7}"/>
              </a:ext>
            </a:extLst>
          </p:cNvPr>
          <p:cNvSpPr txBox="1"/>
          <p:nvPr/>
        </p:nvSpPr>
        <p:spPr>
          <a:xfrm>
            <a:off x="5334000" y="2140803"/>
            <a:ext cx="3810000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rotateLeft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("</a:t>
            </a:r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abcd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") 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 "</a:t>
            </a:r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bcda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"</a:t>
            </a:r>
          </a:p>
          <a:p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rotateLeft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("12345")  "23451"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076B71-68FA-465F-2F4C-FEB6A37DF5CC}"/>
              </a:ext>
            </a:extLst>
          </p:cNvPr>
          <p:cNvSpPr txBox="1"/>
          <p:nvPr/>
        </p:nvSpPr>
        <p:spPr>
          <a:xfrm>
            <a:off x="5181600" y="3893403"/>
            <a:ext cx="3962400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rotateRight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("</a:t>
            </a:r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abcd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") 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 "</a:t>
            </a:r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dabc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"</a:t>
            </a:r>
          </a:p>
          <a:p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rotateRight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("12345")  "51234"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A715DB-8B25-CB31-788B-D49541F55503}"/>
              </a:ext>
            </a:extLst>
          </p:cNvPr>
          <p:cNvSpPr txBox="1"/>
          <p:nvPr/>
        </p:nvSpPr>
        <p:spPr>
          <a:xfrm>
            <a:off x="4267200" y="5604301"/>
            <a:ext cx="4876800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insert("x", "</a:t>
            </a:r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abcd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", 2) 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 "</a:t>
            </a:r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abxcd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"</a:t>
            </a:r>
          </a:p>
          <a:p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insert("99", "12345", -1)  "1234995"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A3FD24-87F3-B27A-4B28-25784CC4C018}"/>
              </a:ext>
            </a:extLst>
          </p:cNvPr>
          <p:cNvSpPr txBox="1"/>
          <p:nvPr/>
        </p:nvSpPr>
        <p:spPr>
          <a:xfrm>
            <a:off x="457200" y="6032156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QUESTION: are any of these functions </a:t>
            </a:r>
            <a:r>
              <a:rPr lang="en-US" dirty="0" err="1">
                <a:solidFill>
                  <a:srgbClr val="0070C0"/>
                </a:solidFill>
              </a:rPr>
              <a:t>crashable</a:t>
            </a:r>
            <a:r>
              <a:rPr lang="en-US" dirty="0">
                <a:solidFill>
                  <a:srgbClr val="0070C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7872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7A2E7-AEB6-A4D9-AFCE-5D1921FB5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robust versions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84D0F-1001-E6DA-3F3A-F25730823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rotateLeft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if word == "":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    return word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else: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    return word[1:] + word[0]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rotateRight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if word == "":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    return word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else:   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    return word[-1] + word[:-1]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def insert(</a:t>
            </a:r>
            <a:r>
              <a:rPr lang="en-US" sz="1600" dirty="0" err="1">
                <a:latin typeface="Lucida Console" panose="020B0609040504020204" pitchFamily="49" charset="0"/>
              </a:rPr>
              <a:t>newStr:str</a:t>
            </a:r>
            <a:r>
              <a:rPr lang="en-US" sz="1600" dirty="0">
                <a:latin typeface="Lucida Console" panose="020B0609040504020204" pitchFamily="49" charset="0"/>
              </a:rPr>
              <a:t>, </a:t>
            </a:r>
            <a:r>
              <a:rPr lang="en-US" sz="1600" dirty="0" err="1">
                <a:latin typeface="Lucida Console" panose="020B0609040504020204" pitchFamily="49" charset="0"/>
              </a:rPr>
              <a:t>oldStr:str</a:t>
            </a:r>
            <a:r>
              <a:rPr lang="en-US" sz="1600" dirty="0">
                <a:latin typeface="Lucida Console" panose="020B0609040504020204" pitchFamily="49" charset="0"/>
              </a:rPr>
              <a:t>, </a:t>
            </a:r>
            <a:r>
              <a:rPr lang="en-US" sz="1600" dirty="0" err="1">
                <a:latin typeface="Lucida Console" panose="020B0609040504020204" pitchFamily="49" charset="0"/>
              </a:rPr>
              <a:t>index:int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return </a:t>
            </a:r>
            <a:r>
              <a:rPr lang="en-US" sz="1600" dirty="0" err="1">
                <a:latin typeface="Lucida Console" panose="020B0609040504020204" pitchFamily="49" charset="0"/>
              </a:rPr>
              <a:t>oldStr</a:t>
            </a:r>
            <a:r>
              <a:rPr lang="en-US" sz="1600" dirty="0">
                <a:latin typeface="Lucida Console" panose="020B0609040504020204" pitchFamily="49" charset="0"/>
              </a:rPr>
              <a:t>[:index] + </a:t>
            </a:r>
            <a:r>
              <a:rPr lang="en-US" sz="1600" dirty="0" err="1">
                <a:latin typeface="Lucida Console" panose="020B0609040504020204" pitchFamily="49" charset="0"/>
              </a:rPr>
              <a:t>newStr</a:t>
            </a:r>
            <a:r>
              <a:rPr lang="en-US" sz="1600" dirty="0">
                <a:latin typeface="Lucida Console" panose="020B0609040504020204" pitchFamily="49" charset="0"/>
              </a:rPr>
              <a:t> + </a:t>
            </a:r>
            <a:r>
              <a:rPr lang="en-US" sz="1600" dirty="0" err="1">
                <a:latin typeface="Lucida Console" panose="020B0609040504020204" pitchFamily="49" charset="0"/>
              </a:rPr>
              <a:t>oldStr</a:t>
            </a:r>
            <a:r>
              <a:rPr lang="en-US" sz="1600" dirty="0">
                <a:latin typeface="Lucida Console" panose="020B0609040504020204" pitchFamily="49" charset="0"/>
              </a:rPr>
              <a:t>[index:]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03D3A-8047-E096-16D4-D6F9A7502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53219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75067D21-8AFE-1D4B-B063-B713E12B60AF}" type="slidenum">
              <a:rPr lang="en-US" altLang="en-US" sz="1400">
                <a:solidFill>
                  <a:srgbClr val="FF0033"/>
                </a:solidFill>
              </a:rPr>
              <a:pPr/>
              <a:t>13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Python objects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9007475" cy="3048000"/>
          </a:xfrm>
        </p:spPr>
        <p:txBody>
          <a:bodyPr/>
          <a:lstStyle/>
          <a:p>
            <a:r>
              <a:rPr lang="en-US" altLang="en-US" dirty="0"/>
              <a:t>normally, when we call a function we specify the function name and inputs in parentheses</a:t>
            </a:r>
          </a:p>
          <a:p>
            <a:endParaRPr lang="en-US" altLang="en-US" sz="10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		round(3.8)</a:t>
            </a:r>
            <a:endParaRPr lang="en-US" altLang="en-US" dirty="0"/>
          </a:p>
          <a:p>
            <a:endParaRPr lang="en-US" altLang="en-US" sz="1100" dirty="0"/>
          </a:p>
          <a:p>
            <a:r>
              <a:rPr lang="en-US" altLang="en-US" dirty="0"/>
              <a:t>however, when we used the turtle module things looked different</a:t>
            </a:r>
            <a:r>
              <a:rPr lang="en-US" altLang="en-US" sz="2000" dirty="0"/>
              <a:t>		</a:t>
            </a:r>
          </a:p>
          <a:p>
            <a:endParaRPr lang="en-US" altLang="en-US" sz="10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		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donatelo.forward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(100)		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raphael.right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(60)</a:t>
            </a:r>
          </a:p>
          <a:p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		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donatelo.right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(90)		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raphael.forward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(50)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59DF309-67FE-70F3-8082-10C92C3B4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572000"/>
            <a:ext cx="9007475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r>
              <a:rPr lang="en-US" altLang="en-US" kern="0" dirty="0"/>
              <a:t>a turtle is a special kind of value in Python known as an </a:t>
            </a:r>
            <a:r>
              <a:rPr lang="en-US" altLang="en-US" i="1" kern="0" dirty="0"/>
              <a:t>object</a:t>
            </a:r>
          </a:p>
          <a:p>
            <a:pPr lvl="1"/>
            <a:r>
              <a:rPr lang="en-US" altLang="en-US" kern="0" dirty="0"/>
              <a:t>an </a:t>
            </a:r>
            <a:r>
              <a:rPr lang="en-US" altLang="en-US" i="1" kern="0" dirty="0"/>
              <a:t>object </a:t>
            </a:r>
            <a:r>
              <a:rPr lang="en-US" altLang="en-US" kern="0" dirty="0"/>
              <a:t>has its own </a:t>
            </a:r>
            <a:r>
              <a:rPr lang="en-US" altLang="en-US" i="1" kern="0" dirty="0"/>
              <a:t>state </a:t>
            </a:r>
            <a:r>
              <a:rPr lang="en-US" altLang="en-US" kern="0" dirty="0"/>
              <a:t>(here, a location, orientation, color, pen position) </a:t>
            </a:r>
          </a:p>
          <a:p>
            <a:pPr lvl="1"/>
            <a:r>
              <a:rPr lang="en-US" altLang="en-US" kern="0" dirty="0"/>
              <a:t>a </a:t>
            </a:r>
            <a:r>
              <a:rPr lang="en-US" altLang="en-US" i="1" kern="0" dirty="0"/>
              <a:t>method</a:t>
            </a:r>
            <a:r>
              <a:rPr lang="en-US" altLang="en-US" kern="0" dirty="0"/>
              <a:t> is a function that can be applied to an object to change its state </a:t>
            </a:r>
          </a:p>
          <a:p>
            <a:pPr lvl="1"/>
            <a:r>
              <a:rPr lang="en-US" altLang="en-US" kern="0" dirty="0"/>
              <a:t>you call a method differently than a standard function:  </a:t>
            </a:r>
            <a:r>
              <a:rPr lang="en-US" altLang="en-US" sz="1600" kern="0" dirty="0">
                <a:latin typeface="Lucida Console" panose="020B0609040504020204" pitchFamily="49" charset="0"/>
              </a:rPr>
              <a:t>OBJECT.METHOD(PARAMS)</a:t>
            </a:r>
          </a:p>
          <a:p>
            <a:pPr lvl="2"/>
            <a:r>
              <a:rPr lang="en-US" altLang="en-US" kern="0" dirty="0"/>
              <a:t>e.g., </a:t>
            </a:r>
            <a:r>
              <a:rPr lang="en-US" altLang="en-US" sz="1600" kern="0" dirty="0" err="1">
                <a:latin typeface="Lucida Console" panose="020B0609040504020204" pitchFamily="49" charset="0"/>
              </a:rPr>
              <a:t>donatelo.forward</a:t>
            </a:r>
            <a:r>
              <a:rPr lang="en-US" altLang="en-US" sz="1600" kern="0" dirty="0">
                <a:latin typeface="Lucida Console" panose="020B0609040504020204" pitchFamily="49" charset="0"/>
              </a:rPr>
              <a:t>(100) </a:t>
            </a:r>
            <a:r>
              <a:rPr lang="en-US" altLang="en-US" kern="0" dirty="0"/>
              <a:t>changes the position of </a:t>
            </a:r>
            <a:r>
              <a:rPr lang="en-US" altLang="en-US" sz="1600" kern="0" dirty="0" err="1">
                <a:latin typeface="Lucida Console" panose="020B0609040504020204" pitchFamily="49" charset="0"/>
              </a:rPr>
              <a:t>donatelo</a:t>
            </a:r>
            <a:r>
              <a:rPr lang="en-US" altLang="en-US" kern="0" dirty="0"/>
              <a:t>, but no other</a:t>
            </a:r>
          </a:p>
          <a:p>
            <a:pPr lvl="2"/>
            <a:r>
              <a:rPr lang="en-US" altLang="en-US" kern="0" dirty="0"/>
              <a:t>e.g., </a:t>
            </a:r>
            <a:r>
              <a:rPr lang="en-US" altLang="en-US" sz="1600" kern="0" dirty="0" err="1">
                <a:latin typeface="Lucida Console" panose="020B0609040504020204" pitchFamily="49" charset="0"/>
              </a:rPr>
              <a:t>raphael.right</a:t>
            </a:r>
            <a:r>
              <a:rPr lang="en-US" altLang="en-US" sz="1600" kern="0" dirty="0">
                <a:latin typeface="Lucida Console" panose="020B0609040504020204" pitchFamily="49" charset="0"/>
              </a:rPr>
              <a:t>(60) </a:t>
            </a:r>
            <a:r>
              <a:rPr lang="en-US" altLang="en-US" kern="0" dirty="0"/>
              <a:t>changes the orientation of </a:t>
            </a:r>
            <a:r>
              <a:rPr lang="en-US" altLang="en-US" sz="1600" kern="0" dirty="0" err="1">
                <a:latin typeface="Lucida Console" panose="020B0609040504020204" pitchFamily="49" charset="0"/>
              </a:rPr>
              <a:t>raphael</a:t>
            </a:r>
            <a:r>
              <a:rPr lang="en-US" altLang="en-US" kern="0" dirty="0"/>
              <a:t>, but no other</a:t>
            </a:r>
          </a:p>
          <a:p>
            <a:pPr lvl="2"/>
            <a:endParaRPr lang="en-US" altLang="en-US" sz="1400" kern="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75067D21-8AFE-1D4B-B063-B713E12B60AF}" type="slidenum">
              <a:rPr lang="en-US" altLang="en-US" sz="1400">
                <a:solidFill>
                  <a:srgbClr val="FF0033"/>
                </a:solidFill>
              </a:rPr>
              <a:pPr/>
              <a:t>14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Strings as objects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199"/>
            <a:ext cx="9007475" cy="5445125"/>
          </a:xfrm>
        </p:spPr>
        <p:txBody>
          <a:bodyPr/>
          <a:lstStyle/>
          <a:p>
            <a:r>
              <a:rPr lang="en-US" altLang="en-US" dirty="0"/>
              <a:t>Python strings are also objects</a:t>
            </a:r>
          </a:p>
          <a:p>
            <a:pPr lvl="1"/>
            <a:r>
              <a:rPr lang="en-US" altLang="en-US" dirty="0"/>
              <a:t>each string has a state (sequence of characters, counter to keep track of length)</a:t>
            </a:r>
          </a:p>
          <a:p>
            <a:pPr lvl="1"/>
            <a:r>
              <a:rPr lang="en-US" altLang="en-US" dirty="0"/>
              <a:t>there are many methods provided for manipulating strings</a:t>
            </a:r>
          </a:p>
          <a:p>
            <a:endParaRPr lang="en-US" altLang="en-US" sz="10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&gt;&gt;&gt; word = "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foobar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"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&gt;&gt;&gt;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word.capitalize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()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'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Foobar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'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&gt;&gt;&gt;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word.upper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()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'FOOBAR'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&gt;&gt;&gt;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word.lower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()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'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foobar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'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&gt;&gt;&gt;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word.find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("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oo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")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1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&gt;&gt;&gt;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word.find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("z")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-1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&gt;&gt;&gt;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("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oo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", "u")</a:t>
            </a:r>
          </a:p>
          <a:p>
            <a:pPr marL="923925" indent="0"/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'fubar'</a:t>
            </a:r>
          </a:p>
          <a:p>
            <a:pPr marL="923925" indent="0"/>
            <a:endParaRPr lang="en-US" altLang="en-US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endParaRPr lang="en-US" altLang="en-US" dirty="0"/>
          </a:p>
          <a:p>
            <a:endParaRPr lang="en-US" altLang="en-US" sz="1100" dirty="0"/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F7751736-010A-C804-ADF3-DB9101C54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279773"/>
            <a:ext cx="2819400" cy="13239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</a:rPr>
              <a:t>note: each of these methods returns a value based on the string's state – the string is NOT altered</a:t>
            </a:r>
          </a:p>
        </p:txBody>
      </p:sp>
    </p:spTree>
    <p:extLst>
      <p:ext uri="{BB962C8B-B14F-4D97-AF65-F5344CB8AC3E}">
        <p14:creationId xmlns:p14="http://schemas.microsoft.com/office/powerpoint/2010/main" val="4191579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string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en-US" sz="2000" b="1" dirty="0">
                <a:solidFill>
                  <a:schemeClr val="tx1"/>
                </a:solidFill>
              </a:rPr>
              <a:t>capitalize</a:t>
            </a:r>
            <a:r>
              <a:rPr lang="en-US" altLang="en-US" sz="2000" dirty="0">
                <a:solidFill>
                  <a:schemeClr val="tx1"/>
                </a:solidFill>
              </a:rPr>
              <a:t>( ) 	Return a copy of the string with only its first character capitalized</a:t>
            </a:r>
          </a:p>
          <a:p>
            <a:pPr>
              <a:spcBef>
                <a:spcPts val="600"/>
              </a:spcBef>
            </a:pPr>
            <a:r>
              <a:rPr lang="en-US" altLang="en-US" sz="2000" b="1" dirty="0">
                <a:solidFill>
                  <a:srgbClr val="000000"/>
                </a:solidFill>
              </a:rPr>
              <a:t>lower</a:t>
            </a:r>
            <a:r>
              <a:rPr lang="en-US" altLang="en-US" sz="2000" dirty="0">
                <a:solidFill>
                  <a:srgbClr val="000000"/>
                </a:solidFill>
              </a:rPr>
              <a:t>( ) 		Return a copy of the string converted to lowercase. </a:t>
            </a:r>
          </a:p>
          <a:p>
            <a:pPr>
              <a:spcBef>
                <a:spcPts val="600"/>
              </a:spcBef>
            </a:pPr>
            <a:r>
              <a:rPr lang="en-US" altLang="en-US" sz="2000" b="1" dirty="0">
                <a:solidFill>
                  <a:srgbClr val="000000"/>
                </a:solidFill>
              </a:rPr>
              <a:t>upper</a:t>
            </a:r>
            <a:r>
              <a:rPr lang="en-US" altLang="en-US" sz="2000" dirty="0">
                <a:solidFill>
                  <a:srgbClr val="000000"/>
                </a:solidFill>
              </a:rPr>
              <a:t>( ) 		Return a copy of the string converted to uppercase. </a:t>
            </a:r>
            <a:endParaRPr lang="en-US" altLang="en-US" sz="2000" i="1" dirty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</a:pPr>
            <a:endParaRPr lang="en-US" altLang="en-US" sz="2000" b="1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en-US" altLang="en-US" sz="2000" b="1" dirty="0">
                <a:solidFill>
                  <a:schemeClr val="tx1"/>
                </a:solidFill>
              </a:rPr>
              <a:t>center</a:t>
            </a:r>
            <a:r>
              <a:rPr lang="en-US" altLang="en-US" sz="2000" dirty="0">
                <a:solidFill>
                  <a:schemeClr val="tx1"/>
                </a:solidFill>
              </a:rPr>
              <a:t>(</a:t>
            </a:r>
            <a:r>
              <a:rPr lang="en-US" altLang="en-US" sz="2000" i="1" dirty="0">
                <a:solidFill>
                  <a:schemeClr val="tx1"/>
                </a:solidFill>
              </a:rPr>
              <a:t>width</a:t>
            </a:r>
            <a:r>
              <a:rPr lang="en-US" altLang="en-US" sz="2000" dirty="0">
                <a:solidFill>
                  <a:schemeClr val="tx1"/>
                </a:solidFill>
              </a:rPr>
              <a:t>) 	Return centered in a string of length </a:t>
            </a:r>
            <a:r>
              <a:rPr lang="en-US" altLang="en-US" sz="2000" i="1" dirty="0">
                <a:solidFill>
                  <a:schemeClr val="tx1"/>
                </a:solidFill>
              </a:rPr>
              <a:t>width.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en-US" altLang="en-US" sz="2000" b="1" dirty="0" err="1">
                <a:solidFill>
                  <a:srgbClr val="000000"/>
                </a:solidFill>
              </a:rPr>
              <a:t>ljust</a:t>
            </a:r>
            <a:r>
              <a:rPr lang="en-US" altLang="en-US" sz="2000" dirty="0">
                <a:solidFill>
                  <a:srgbClr val="000000"/>
                </a:solidFill>
              </a:rPr>
              <a:t>(</a:t>
            </a:r>
            <a:r>
              <a:rPr lang="en-US" altLang="en-US" sz="2000" i="1" dirty="0">
                <a:solidFill>
                  <a:srgbClr val="000000"/>
                </a:solidFill>
              </a:rPr>
              <a:t>width</a:t>
            </a:r>
            <a:r>
              <a:rPr lang="en-US" altLang="en-US" sz="2000" dirty="0">
                <a:solidFill>
                  <a:srgbClr val="000000"/>
                </a:solidFill>
              </a:rPr>
              <a:t>) 	Return the string left justified in a string of length </a:t>
            </a:r>
            <a:r>
              <a:rPr lang="en-US" altLang="en-US" sz="2000" i="1" dirty="0">
                <a:solidFill>
                  <a:srgbClr val="000000"/>
                </a:solidFill>
              </a:rPr>
              <a:t>width</a:t>
            </a:r>
            <a:r>
              <a:rPr lang="en-US" altLang="en-US" sz="2000" dirty="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en-US" altLang="en-US" sz="2000" b="1" dirty="0" err="1">
                <a:solidFill>
                  <a:srgbClr val="000000"/>
                </a:solidFill>
              </a:rPr>
              <a:t>rjust</a:t>
            </a:r>
            <a:r>
              <a:rPr lang="en-US" altLang="en-US" sz="2000" dirty="0">
                <a:solidFill>
                  <a:srgbClr val="000000"/>
                </a:solidFill>
              </a:rPr>
              <a:t>(</a:t>
            </a:r>
            <a:r>
              <a:rPr lang="en-US" altLang="en-US" sz="2000" i="1" dirty="0">
                <a:solidFill>
                  <a:srgbClr val="000000"/>
                </a:solidFill>
              </a:rPr>
              <a:t>width</a:t>
            </a:r>
            <a:r>
              <a:rPr lang="en-US" altLang="en-US" sz="2000" dirty="0">
                <a:solidFill>
                  <a:srgbClr val="000000"/>
                </a:solidFill>
              </a:rPr>
              <a:t>) 	Return the string right justified in a string of length </a:t>
            </a:r>
            <a:r>
              <a:rPr lang="en-US" altLang="en-US" sz="2000" i="1" dirty="0">
                <a:solidFill>
                  <a:srgbClr val="000000"/>
                </a:solidFill>
              </a:rPr>
              <a:t>width</a:t>
            </a:r>
            <a:r>
              <a:rPr lang="en-US" altLang="en-US" sz="2000" dirty="0">
                <a:solidFill>
                  <a:srgbClr val="000000"/>
                </a:solidFill>
              </a:rPr>
              <a:t>. </a:t>
            </a:r>
          </a:p>
          <a:p>
            <a:pPr marL="1836738" indent="-1825625">
              <a:spcBef>
                <a:spcPts val="600"/>
              </a:spcBef>
            </a:pPr>
            <a:r>
              <a:rPr lang="en-US" altLang="en-US" sz="2000" b="1" dirty="0">
                <a:solidFill>
                  <a:srgbClr val="000000"/>
                </a:solidFill>
              </a:rPr>
              <a:t>strip</a:t>
            </a:r>
            <a:r>
              <a:rPr lang="en-US" altLang="en-US" sz="2000" dirty="0">
                <a:solidFill>
                  <a:srgbClr val="000000"/>
                </a:solidFill>
              </a:rPr>
              <a:t>( ) 	Return a copy of the string with the leading and trailing whitespace characters removed. </a:t>
            </a:r>
          </a:p>
          <a:p>
            <a:pPr>
              <a:spcBef>
                <a:spcPts val="600"/>
              </a:spcBef>
            </a:pPr>
            <a:endParaRPr lang="en-US" altLang="en-US" sz="2000" b="1" dirty="0">
              <a:solidFill>
                <a:schemeClr val="tx1"/>
              </a:solidFill>
            </a:endParaRPr>
          </a:p>
          <a:p>
            <a:pPr marL="1836738" indent="-1825625">
              <a:spcBef>
                <a:spcPts val="600"/>
              </a:spcBef>
            </a:pPr>
            <a:r>
              <a:rPr lang="en-US" altLang="en-US" sz="2000" b="1" dirty="0">
                <a:solidFill>
                  <a:schemeClr val="tx1"/>
                </a:solidFill>
              </a:rPr>
              <a:t>count</a:t>
            </a:r>
            <a:r>
              <a:rPr lang="en-US" altLang="en-US" sz="2000" dirty="0">
                <a:solidFill>
                  <a:schemeClr val="tx1"/>
                </a:solidFill>
              </a:rPr>
              <a:t>(</a:t>
            </a:r>
            <a:r>
              <a:rPr lang="en-US" altLang="en-US" sz="2000" i="1" dirty="0">
                <a:solidFill>
                  <a:schemeClr val="tx1"/>
                </a:solidFill>
              </a:rPr>
              <a:t>sub</a:t>
            </a:r>
            <a:r>
              <a:rPr lang="en-US" altLang="en-US" sz="2000" dirty="0">
                <a:solidFill>
                  <a:schemeClr val="tx1"/>
                </a:solidFill>
              </a:rPr>
              <a:t>) 	Return the number of occurrences of substring </a:t>
            </a:r>
            <a:r>
              <a:rPr lang="en-US" altLang="en-US" sz="2000" i="1" dirty="0">
                <a:solidFill>
                  <a:schemeClr val="tx1"/>
                </a:solidFill>
              </a:rPr>
              <a:t>sub</a:t>
            </a:r>
            <a:r>
              <a:rPr lang="en-US" altLang="en-US" sz="2000" dirty="0">
                <a:solidFill>
                  <a:schemeClr val="tx1"/>
                </a:solidFill>
              </a:rPr>
              <a:t> in string. </a:t>
            </a:r>
            <a:r>
              <a:rPr lang="en-US" altLang="en-US" sz="2000" i="1" dirty="0">
                <a:solidFill>
                  <a:schemeClr val="tx1"/>
                </a:solidFill>
              </a:rPr>
              <a:t>Can provide two additional inputs,  low &amp; high, to limit to [</a:t>
            </a:r>
            <a:r>
              <a:rPr lang="en-US" altLang="en-US" sz="2000" i="1" dirty="0" err="1">
                <a:solidFill>
                  <a:schemeClr val="tx1"/>
                </a:solidFill>
              </a:rPr>
              <a:t>low:high</a:t>
            </a:r>
            <a:r>
              <a:rPr lang="en-US" altLang="en-US" sz="2000" i="1" dirty="0">
                <a:solidFill>
                  <a:schemeClr val="tx1"/>
                </a:solidFill>
              </a:rPr>
              <a:t>] slice.</a:t>
            </a:r>
          </a:p>
          <a:p>
            <a:pPr marL="1836738" indent="-1825625">
              <a:spcBef>
                <a:spcPts val="600"/>
              </a:spcBef>
            </a:pPr>
            <a:r>
              <a:rPr lang="en-US" altLang="en-US" sz="2000" b="1" dirty="0">
                <a:solidFill>
                  <a:srgbClr val="000000"/>
                </a:solidFill>
              </a:rPr>
              <a:t>find</a:t>
            </a:r>
            <a:r>
              <a:rPr lang="en-US" altLang="en-US" sz="2000" dirty="0">
                <a:solidFill>
                  <a:srgbClr val="000000"/>
                </a:solidFill>
              </a:rPr>
              <a:t>(</a:t>
            </a:r>
            <a:r>
              <a:rPr lang="en-US" altLang="en-US" sz="2000" i="1" dirty="0">
                <a:solidFill>
                  <a:srgbClr val="000000"/>
                </a:solidFill>
              </a:rPr>
              <a:t>sub</a:t>
            </a:r>
            <a:r>
              <a:rPr lang="en-US" altLang="en-US" sz="2000" dirty="0">
                <a:solidFill>
                  <a:srgbClr val="000000"/>
                </a:solidFill>
              </a:rPr>
              <a:t>) 	Return the lowest index in the string where substring </a:t>
            </a:r>
            <a:r>
              <a:rPr lang="en-US" altLang="en-US" sz="2000" i="1" dirty="0">
                <a:solidFill>
                  <a:srgbClr val="000000"/>
                </a:solidFill>
              </a:rPr>
              <a:t>sub</a:t>
            </a:r>
            <a:r>
              <a:rPr lang="en-US" altLang="en-US" sz="2000" dirty="0">
                <a:solidFill>
                  <a:srgbClr val="000000"/>
                </a:solidFill>
              </a:rPr>
              <a:t> is found; -1 if not found</a:t>
            </a:r>
            <a:r>
              <a:rPr lang="en-US" altLang="en-US" sz="2000" i="1" dirty="0">
                <a:solidFill>
                  <a:srgbClr val="000000"/>
                </a:solidFill>
              </a:rPr>
              <a:t>.  Can similarly provide low &amp; high inputs to limit the range.</a:t>
            </a:r>
          </a:p>
          <a:p>
            <a:pPr marL="1836738" indent="-1825625">
              <a:spcBef>
                <a:spcPts val="600"/>
              </a:spcBef>
            </a:pPr>
            <a:r>
              <a:rPr lang="en-US" altLang="en-US" sz="2000" b="1" dirty="0">
                <a:solidFill>
                  <a:srgbClr val="000000"/>
                </a:solidFill>
              </a:rPr>
              <a:t>replace</a:t>
            </a:r>
            <a:r>
              <a:rPr lang="en-US" altLang="en-US" sz="2000" dirty="0">
                <a:solidFill>
                  <a:srgbClr val="000000"/>
                </a:solidFill>
              </a:rPr>
              <a:t>(</a:t>
            </a:r>
            <a:r>
              <a:rPr lang="en-US" altLang="en-US" sz="2000" i="1" dirty="0">
                <a:solidFill>
                  <a:srgbClr val="000000"/>
                </a:solidFill>
              </a:rPr>
              <a:t>old, new</a:t>
            </a:r>
            <a:r>
              <a:rPr lang="en-US" altLang="en-US" sz="2000" dirty="0">
                <a:solidFill>
                  <a:srgbClr val="000000"/>
                </a:solidFill>
              </a:rPr>
              <a:t>) 	Return a copy of the string with all occurrences of substring </a:t>
            </a:r>
            <a:r>
              <a:rPr lang="en-US" altLang="en-US" sz="2000" i="1" dirty="0">
                <a:solidFill>
                  <a:srgbClr val="000000"/>
                </a:solidFill>
              </a:rPr>
              <a:t>old</a:t>
            </a:r>
            <a:r>
              <a:rPr lang="en-US" altLang="en-US" sz="2000" dirty="0">
                <a:solidFill>
                  <a:srgbClr val="000000"/>
                </a:solidFill>
              </a:rPr>
              <a:t> replaced by </a:t>
            </a:r>
            <a:r>
              <a:rPr lang="en-US" altLang="en-US" sz="2000" i="1" dirty="0">
                <a:solidFill>
                  <a:srgbClr val="000000"/>
                </a:solidFill>
              </a:rPr>
              <a:t>new</a:t>
            </a:r>
            <a:r>
              <a:rPr lang="en-US" altLang="en-US" sz="2000" dirty="0">
                <a:solidFill>
                  <a:srgbClr val="000000"/>
                </a:solidFill>
              </a:rPr>
              <a:t>. </a:t>
            </a:r>
            <a:r>
              <a:rPr lang="en-US" altLang="en-US" sz="2000" i="1" dirty="0">
                <a:solidFill>
                  <a:srgbClr val="000000"/>
                </a:solidFill>
              </a:rPr>
              <a:t>Can similarly provide low &amp; high inputs to limit the range.</a:t>
            </a:r>
          </a:p>
          <a:p>
            <a:pPr>
              <a:spcBef>
                <a:spcPts val="600"/>
              </a:spcBef>
            </a:pPr>
            <a:r>
              <a:rPr lang="en-US" altLang="en-US" sz="2000" dirty="0">
                <a:solidFill>
                  <a:srgbClr val="000000"/>
                </a:solidFill>
              </a:rPr>
              <a:t>	</a:t>
            </a:r>
            <a:endParaRPr lang="en-US" altLang="en-US" sz="2000" i="1" dirty="0">
              <a:solidFill>
                <a:srgbClr val="000000"/>
              </a:solidFill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BF20802F-08C3-E743-B7B1-79A35E3D3EE1}" type="slidenum">
              <a:rPr lang="en-US" altLang="en-US" sz="1400">
                <a:solidFill>
                  <a:srgbClr val="FF0033"/>
                </a:solidFill>
              </a:rPr>
              <a:pPr/>
              <a:t>15</a:t>
            </a:fld>
            <a:endParaRPr lang="en-US" altLang="en-US" sz="1400">
              <a:solidFill>
                <a:srgbClr val="FF0033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A0383-A87F-A996-3E8E-D3BFA93EF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Formatting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74B2D-134C-2A7D-94FB-5CB77A5C8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5400"/>
            <a:ext cx="9187543" cy="5410200"/>
          </a:xfrm>
        </p:spPr>
        <p:txBody>
          <a:bodyPr/>
          <a:lstStyle/>
          <a:p>
            <a:r>
              <a:rPr lang="en-US" dirty="0"/>
              <a:t>recall in HW3 we wanted to displays numbers in columns</a:t>
            </a:r>
          </a:p>
          <a:p>
            <a:pPr lvl="1"/>
            <a:r>
              <a:rPr lang="en-US" dirty="0"/>
              <a:t>one way to do that is to use </a:t>
            </a:r>
            <a:r>
              <a:rPr lang="en-US" sz="1600" dirty="0">
                <a:latin typeface="Lucida Console" panose="020B0609040504020204" pitchFamily="49" charset="0"/>
              </a:rPr>
              <a:t>center</a:t>
            </a:r>
            <a:r>
              <a:rPr lang="en-US" dirty="0"/>
              <a:t>, </a:t>
            </a:r>
            <a:r>
              <a:rPr lang="en-US" sz="1600" dirty="0" err="1">
                <a:latin typeface="Lucida Console" panose="020B0609040504020204" pitchFamily="49" charset="0"/>
              </a:rPr>
              <a:t>ljust</a:t>
            </a:r>
            <a:r>
              <a:rPr lang="en-US" dirty="0"/>
              <a:t> or </a:t>
            </a:r>
            <a:r>
              <a:rPr lang="en-US" sz="1600" dirty="0" err="1">
                <a:latin typeface="Lucida Console" panose="020B0609040504020204" pitchFamily="49" charset="0"/>
              </a:rPr>
              <a:t>rjust</a:t>
            </a:r>
            <a:endParaRPr lang="en-US" dirty="0"/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def table(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num:int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) -&gt; None: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print("   x     x^2     x^3")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print("====================")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for x in range(1, num+1):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  print(str(x).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rjust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(4) + str(x**2).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rjust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(8) + str(x**3).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rjust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(8))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2979AB-5B74-4741-BA2C-8738CFAB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AF696C-C17F-7E88-45A5-56CF2ECB3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4184650"/>
            <a:ext cx="2554864" cy="25209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091AB62-A4CC-A91E-37EA-F2F670162CC6}"/>
              </a:ext>
            </a:extLst>
          </p:cNvPr>
          <p:cNvSpPr txBox="1"/>
          <p:nvPr/>
        </p:nvSpPr>
        <p:spPr>
          <a:xfrm>
            <a:off x="5334000" y="4749532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how would the table have looked using </a:t>
            </a:r>
            <a:r>
              <a:rPr lang="en-US" sz="2000" dirty="0">
                <a:solidFill>
                  <a:srgbClr val="FF0000"/>
                </a:solidFill>
                <a:latin typeface="Lucida Console" panose="020B0609040504020204" pitchFamily="49" charset="0"/>
              </a:rPr>
              <a:t>center</a:t>
            </a:r>
            <a:r>
              <a:rPr lang="en-US" dirty="0">
                <a:solidFill>
                  <a:srgbClr val="FF0000"/>
                </a:solidFill>
              </a:rPr>
              <a:t>? </a:t>
            </a:r>
          </a:p>
          <a:p>
            <a:r>
              <a:rPr lang="en-US" dirty="0">
                <a:solidFill>
                  <a:srgbClr val="FF0000"/>
                </a:solidFill>
              </a:rPr>
              <a:t>using </a:t>
            </a:r>
            <a:r>
              <a:rPr lang="en-US" sz="20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ljust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47321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censoring words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438400"/>
          </a:xfrm>
        </p:spPr>
        <p:txBody>
          <a:bodyPr/>
          <a:lstStyle/>
          <a:p>
            <a:r>
              <a:rPr lang="en-US" altLang="en-US" dirty="0"/>
              <a:t>what does the following function do?</a:t>
            </a:r>
          </a:p>
          <a:p>
            <a:endParaRPr lang="en-US" altLang="en-US" sz="1050" dirty="0"/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def censor(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word:str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) -&gt; str: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("a",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("e",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("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i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("o",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("u",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return word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9818EBD5-7EB1-2A41-BEC1-66024B4AC7B9}" type="slidenum">
              <a:rPr lang="en-US" altLang="en-US" sz="1400">
                <a:solidFill>
                  <a:srgbClr val="FF0033"/>
                </a:solidFill>
              </a:rPr>
              <a:pPr/>
              <a:t>17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5800" y="3657599"/>
            <a:ext cx="8702675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cs typeface="ＭＳ Ｐゴシック" charset="-128"/>
              </a:rPr>
              <a:t>what if we wanted to censor capital vowels as well?</a:t>
            </a:r>
          </a:p>
          <a:p>
            <a:pPr marL="923925" indent="-333375">
              <a:spcBef>
                <a:spcPts val="0"/>
              </a:spcBef>
            </a:pPr>
            <a:endParaRPr lang="en-US" altLang="en-US" sz="1050" dirty="0">
              <a:latin typeface="Lucida Console" panose="020B0609040504020204" pitchFamily="49" charset="0"/>
            </a:endParaRP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def censor(</a:t>
            </a:r>
            <a:r>
              <a:rPr lang="en-US" alt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altLang="en-US" sz="1600" dirty="0">
                <a:latin typeface="Lucida Console" panose="020B0609040504020204" pitchFamily="49" charset="0"/>
              </a:rPr>
              <a:t>) -&gt; str: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latin typeface="Lucida Console" panose="020B0609040504020204" pitchFamily="49" charset="0"/>
              </a:rPr>
              <a:t>("a",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latin typeface="Lucida Console" panose="020B0609040504020204" pitchFamily="49" charset="0"/>
              </a:rPr>
              <a:t>("e",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latin typeface="Lucida Console" panose="020B0609040504020204" pitchFamily="49" charset="0"/>
              </a:rPr>
              <a:t>("</a:t>
            </a:r>
            <a:r>
              <a:rPr lang="en-US" altLang="en-US" sz="1600" dirty="0" err="1">
                <a:latin typeface="Lucida Console" panose="020B0609040504020204" pitchFamily="49" charset="0"/>
              </a:rPr>
              <a:t>i</a:t>
            </a:r>
            <a:r>
              <a:rPr lang="en-US" altLang="en-US" sz="1600" dirty="0">
                <a:latin typeface="Lucida Console" panose="020B0609040504020204" pitchFamily="49" charset="0"/>
              </a:rPr>
              <a:t>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latin typeface="Lucida Console" panose="020B0609040504020204" pitchFamily="49" charset="0"/>
              </a:rPr>
              <a:t>("o",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latin typeface="Lucida Console" panose="020B0609040504020204" pitchFamily="49" charset="0"/>
              </a:rPr>
              <a:t>("u",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latin typeface="Lucida Console" panose="020B0609040504020204" pitchFamily="49" charset="0"/>
              </a:rPr>
              <a:t>("A",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latin typeface="Lucida Console" panose="020B0609040504020204" pitchFamily="49" charset="0"/>
              </a:rPr>
              <a:t>("E",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latin typeface="Lucida Console" panose="020B0609040504020204" pitchFamily="49" charset="0"/>
              </a:rPr>
              <a:t>("I",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latin typeface="Lucida Console" panose="020B0609040504020204" pitchFamily="49" charset="0"/>
              </a:rPr>
              <a:t>("O",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    word = </a:t>
            </a:r>
            <a:r>
              <a:rPr lang="en-US" alt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latin typeface="Lucida Console" panose="020B0609040504020204" pitchFamily="49" charset="0"/>
              </a:rPr>
              <a:t>("U",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latin typeface="Lucida Console" panose="020B0609040504020204" pitchFamily="49" charset="0"/>
              </a:rPr>
              <a:t>    return word</a:t>
            </a:r>
            <a:endParaRPr lang="en-US" kern="0" dirty="0">
              <a:solidFill>
                <a:schemeClr val="accent2"/>
              </a:solidFill>
              <a:latin typeface="+mn-lt"/>
              <a:cs typeface="ＭＳ Ｐゴシック" charset="-128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00800" y="5105400"/>
            <a:ext cx="1447800" cy="707886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chemeClr val="tx2"/>
                </a:solidFill>
              </a:rPr>
              <a:t>this is getting tedious!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censor revisited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981200"/>
          </a:xfrm>
        </p:spPr>
        <p:txBody>
          <a:bodyPr/>
          <a:lstStyle/>
          <a:p>
            <a:r>
              <a:rPr lang="en-US" altLang="en-US" dirty="0"/>
              <a:t>using a for loop, can greatly simplify our </a:t>
            </a:r>
            <a:r>
              <a:rPr lang="en-US" altLang="en-US" sz="2000" dirty="0">
                <a:latin typeface="Lucida Console" panose="020B0609040504020204" pitchFamily="49" charset="0"/>
              </a:rPr>
              <a:t>censor</a:t>
            </a:r>
            <a:r>
              <a:rPr lang="en-US" altLang="en-US" dirty="0"/>
              <a:t> function</a:t>
            </a:r>
          </a:p>
          <a:p>
            <a:pPr marL="923925" indent="-333375"/>
            <a:endParaRPr lang="en-US" altLang="en-US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def censor(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word:str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) -&gt; str: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for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ch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in "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aeiouAEIOU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":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  word = 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word.replace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ch</a:t>
            </a: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, "*")</a:t>
            </a:r>
          </a:p>
          <a:p>
            <a:pPr marL="923925" indent="-333375">
              <a:spcBef>
                <a:spcPts val="0"/>
              </a:spcBef>
            </a:pPr>
            <a:r>
              <a:rPr lang="en-US" alt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return word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C5088DD2-F829-2A4A-A97F-2BC8EC682EEE}" type="slidenum">
              <a:rPr lang="en-US" altLang="en-US" sz="1400">
                <a:solidFill>
                  <a:srgbClr val="FF0033"/>
                </a:solidFill>
              </a:rPr>
              <a:pPr/>
              <a:t>18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85800" y="3657600"/>
            <a:ext cx="870267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cs typeface="ＭＳ Ｐゴシック" charset="-128"/>
              </a:rPr>
              <a:t>EXERCISE: generalize the </a:t>
            </a:r>
            <a:r>
              <a:rPr lang="en-US" sz="2000" kern="0" dirty="0">
                <a:solidFill>
                  <a:schemeClr val="accent2"/>
                </a:solidFill>
                <a:latin typeface="Lucida Console" panose="020B0609040504020204" pitchFamily="49" charset="0"/>
                <a:cs typeface="Courier New"/>
              </a:rPr>
              <a:t>censor</a:t>
            </a:r>
            <a:r>
              <a:rPr lang="en-US" sz="2000" kern="0" dirty="0">
                <a:solidFill>
                  <a:schemeClr val="accent2"/>
                </a:solidFill>
                <a:latin typeface="+mn-lt"/>
                <a:cs typeface="Courier New"/>
              </a:rPr>
              <a:t> </a:t>
            </a:r>
            <a:r>
              <a:rPr lang="en-US" kern="0" dirty="0">
                <a:solidFill>
                  <a:schemeClr val="accent2"/>
                </a:solidFill>
                <a:latin typeface="+mn-lt"/>
                <a:cs typeface="ＭＳ Ｐゴシック" charset="-128"/>
              </a:rPr>
              <a:t>function so that the letters to be censored are provided as inputs</a:t>
            </a:r>
          </a:p>
          <a:p>
            <a:pPr marL="800100" lvl="1" indent="-342900">
              <a:spcBef>
                <a:spcPct val="20000"/>
              </a:spcBef>
              <a:buFont typeface="Wingdings" charset="2"/>
              <a:buChar char="§"/>
              <a:defRPr/>
            </a:pPr>
            <a:r>
              <a:rPr lang="en-US" sz="2000" kern="0" dirty="0">
                <a:latin typeface="+mn-lt"/>
                <a:cs typeface="ＭＳ Ｐゴシック" charset="-128"/>
              </a:rPr>
              <a:t>note: lowercase and uppercase occurrences of the letters should be censored</a:t>
            </a:r>
          </a:p>
          <a:p>
            <a:pPr marL="800100" lvl="1" indent="-342900">
              <a:spcBef>
                <a:spcPct val="20000"/>
              </a:spcBef>
              <a:buFont typeface="Wingdings" charset="2"/>
              <a:buChar char="§"/>
              <a:defRPr/>
            </a:pPr>
            <a:endParaRPr lang="en-US" sz="2000" kern="0" dirty="0">
              <a:latin typeface="+mn-lt"/>
              <a:cs typeface="ＭＳ Ｐゴシック" charset="-128"/>
            </a:endParaRPr>
          </a:p>
          <a:p>
            <a:pPr marL="628650" lvl="1">
              <a:spcBef>
                <a:spcPct val="20000"/>
              </a:spcBef>
              <a:defRPr/>
            </a:pPr>
            <a:r>
              <a:rPr lang="en-US" sz="1600" kern="0" dirty="0">
                <a:latin typeface="Lucida Console" panose="020B0609040504020204" pitchFamily="49" charset="0"/>
                <a:cs typeface="ＭＳ Ｐゴシック" charset="-128"/>
              </a:rPr>
              <a:t>&gt;&gt;&gt; censor("</a:t>
            </a:r>
            <a:r>
              <a:rPr lang="en-US" sz="1600" kern="0" dirty="0" err="1">
                <a:latin typeface="Lucida Console" panose="020B0609040504020204" pitchFamily="49" charset="0"/>
                <a:cs typeface="ＭＳ Ｐゴシック" charset="-128"/>
              </a:rPr>
              <a:t>foobar</a:t>
            </a:r>
            <a:r>
              <a:rPr lang="en-US" sz="1600" kern="0" dirty="0">
                <a:latin typeface="Lucida Console" panose="020B0609040504020204" pitchFamily="49" charset="0"/>
                <a:cs typeface="ＭＳ Ｐゴシック" charset="-128"/>
              </a:rPr>
              <a:t>", "</a:t>
            </a:r>
            <a:r>
              <a:rPr lang="en-US" sz="1600" kern="0" dirty="0" err="1">
                <a:latin typeface="Lucida Console" panose="020B0609040504020204" pitchFamily="49" charset="0"/>
                <a:cs typeface="ＭＳ Ｐゴシック" charset="-128"/>
              </a:rPr>
              <a:t>aeiou</a:t>
            </a:r>
            <a:r>
              <a:rPr lang="en-US" sz="1600" kern="0" dirty="0">
                <a:latin typeface="Lucida Console" panose="020B0609040504020204" pitchFamily="49" charset="0"/>
                <a:cs typeface="ＭＳ Ｐゴシック" charset="-128"/>
              </a:rPr>
              <a:t>")</a:t>
            </a:r>
          </a:p>
          <a:p>
            <a:pPr marL="628650" lvl="1">
              <a:spcBef>
                <a:spcPct val="20000"/>
              </a:spcBef>
              <a:defRPr/>
            </a:pPr>
            <a:r>
              <a:rPr lang="en-US" sz="1600" kern="0" dirty="0">
                <a:latin typeface="Lucida Console" panose="020B0609040504020204" pitchFamily="49" charset="0"/>
                <a:cs typeface="ＭＳ Ｐゴシック" charset="-128"/>
              </a:rPr>
              <a:t>'f**b*r'</a:t>
            </a:r>
          </a:p>
          <a:p>
            <a:pPr marL="628650" lvl="1">
              <a:spcBef>
                <a:spcPct val="20000"/>
              </a:spcBef>
              <a:defRPr/>
            </a:pPr>
            <a:r>
              <a:rPr lang="en-US" sz="1600" kern="0" dirty="0">
                <a:latin typeface="Lucida Console" panose="020B0609040504020204" pitchFamily="49" charset="0"/>
                <a:cs typeface="ＭＳ Ｐゴシック" charset="-128"/>
              </a:rPr>
              <a:t>&gt;&gt;&gt; censor("Oof dah Abba goo", "</a:t>
            </a:r>
            <a:r>
              <a:rPr lang="en-US" sz="1600" kern="0" dirty="0" err="1">
                <a:latin typeface="Lucida Console" panose="020B0609040504020204" pitchFamily="49" charset="0"/>
                <a:cs typeface="ＭＳ Ｐゴシック" charset="-128"/>
              </a:rPr>
              <a:t>aeiou</a:t>
            </a:r>
            <a:r>
              <a:rPr lang="en-US" sz="1600" kern="0" dirty="0">
                <a:latin typeface="Lucida Console" panose="020B0609040504020204" pitchFamily="49" charset="0"/>
                <a:cs typeface="ＭＳ Ｐゴシック" charset="-128"/>
              </a:rPr>
              <a:t>")</a:t>
            </a:r>
          </a:p>
          <a:p>
            <a:pPr marL="628650" lvl="1">
              <a:spcBef>
                <a:spcPct val="20000"/>
              </a:spcBef>
              <a:defRPr/>
            </a:pPr>
            <a:r>
              <a:rPr lang="en-US" sz="1600" kern="0" dirty="0">
                <a:latin typeface="Lucida Console" panose="020B0609040504020204" pitchFamily="49" charset="0"/>
                <a:cs typeface="ＭＳ Ｐゴシック" charset="-128"/>
              </a:rPr>
              <a:t>'**f d*h *bb* g**'</a:t>
            </a:r>
          </a:p>
          <a:p>
            <a:pPr marL="628650" lvl="1">
              <a:spcBef>
                <a:spcPct val="20000"/>
              </a:spcBef>
              <a:defRPr/>
            </a:pPr>
            <a:r>
              <a:rPr lang="en-US" sz="1600" kern="0" dirty="0">
                <a:latin typeface="Lucida Console" panose="020B0609040504020204" pitchFamily="49" charset="0"/>
                <a:cs typeface="ＭＳ Ｐゴシック" charset="-128"/>
              </a:rPr>
              <a:t>&gt;&gt;&gt; censor("Funk", "unto")</a:t>
            </a:r>
          </a:p>
          <a:p>
            <a:pPr marL="628650" lvl="1">
              <a:spcBef>
                <a:spcPct val="20000"/>
              </a:spcBef>
              <a:defRPr/>
            </a:pPr>
            <a:r>
              <a:rPr lang="en-US" sz="1600" kern="0" dirty="0">
                <a:latin typeface="Lucida Console" panose="020B0609040504020204" pitchFamily="49" charset="0"/>
                <a:cs typeface="ＭＳ Ｐゴシック" charset="-128"/>
              </a:rPr>
              <a:t>'F**k'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11C453E4-9D3E-1545-B370-C46D4DBDB2C6}" type="slidenum">
              <a:rPr lang="en-US" altLang="en-US" sz="1400">
                <a:solidFill>
                  <a:srgbClr val="FF0033"/>
                </a:solidFill>
              </a:rPr>
              <a:pPr/>
              <a:t>19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Palindrome revisited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09600" y="1295400"/>
            <a:ext cx="8702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dirty="0">
                <a:solidFill>
                  <a:schemeClr val="accent2"/>
                </a:solidFill>
              </a:rPr>
              <a:t>suppose we want to generalize our palindrome function two work with phrases (ignoring non-letters)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altLang="en-US" sz="1400" dirty="0">
              <a:solidFill>
                <a:schemeClr val="accent2"/>
              </a:solidFill>
            </a:endParaRPr>
          </a:p>
          <a:p>
            <a:pPr lvl="1">
              <a:lnSpc>
                <a:spcPct val="70000"/>
              </a:lnSpc>
              <a:spcBef>
                <a:spcPct val="20000"/>
              </a:spcBef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"bob"</a:t>
            </a:r>
          </a:p>
          <a:p>
            <a:pPr lvl="1">
              <a:lnSpc>
                <a:spcPct val="70000"/>
              </a:lnSpc>
              <a:spcBef>
                <a:spcPct val="20000"/>
              </a:spcBef>
              <a:buFont typeface="Wingdings" charset="2"/>
              <a:buNone/>
            </a:pPr>
            <a:endParaRPr lang="en-US" altLang="en-US" sz="1400" dirty="0">
              <a:latin typeface="Courier New" charset="0"/>
              <a:sym typeface="Wingdings" charset="2"/>
            </a:endParaRPr>
          </a:p>
          <a:p>
            <a:pPr lvl="1">
              <a:lnSpc>
                <a:spcPct val="70000"/>
              </a:lnSpc>
              <a:spcBef>
                <a:spcPct val="20000"/>
              </a:spcBef>
              <a:buFont typeface="Wingdings" charset="2"/>
              <a:buNone/>
            </a:pPr>
            <a:r>
              <a:rPr lang="en-US" altLang="en-US" sz="1400" dirty="0">
                <a:latin typeface="Courier New" charset="0"/>
                <a:sym typeface="Wingdings" charset="2"/>
              </a:rPr>
              <a:t>"madam"</a:t>
            </a:r>
          </a:p>
          <a:p>
            <a:pPr lvl="1">
              <a:lnSpc>
                <a:spcPct val="70000"/>
              </a:lnSpc>
              <a:spcBef>
                <a:spcPct val="20000"/>
              </a:spcBef>
              <a:buFont typeface="Wingdings" charset="2"/>
              <a:buNone/>
            </a:pPr>
            <a:endParaRPr lang="en-US" altLang="en-US" sz="1400" dirty="0">
              <a:latin typeface="Courier New" charset="0"/>
              <a:sym typeface="Wingdings" charset="2"/>
            </a:endParaRPr>
          </a:p>
          <a:p>
            <a:pPr lvl="1">
              <a:lnSpc>
                <a:spcPct val="70000"/>
              </a:lnSpc>
              <a:spcBef>
                <a:spcPct val="20000"/>
              </a:spcBef>
              <a:buFont typeface="Wingdings" charset="2"/>
              <a:buNone/>
            </a:pPr>
            <a:r>
              <a:rPr lang="en-US" altLang="en-US" sz="1400" dirty="0">
                <a:latin typeface="Courier New" charset="0"/>
                <a:sym typeface="Wingdings" charset="2"/>
              </a:rPr>
              <a:t>"Madam, I'm Adam."</a:t>
            </a:r>
          </a:p>
          <a:p>
            <a:pPr lvl="1">
              <a:lnSpc>
                <a:spcPct val="70000"/>
              </a:lnSpc>
              <a:spcBef>
                <a:spcPct val="20000"/>
              </a:spcBef>
              <a:buFont typeface="Wingdings" charset="2"/>
              <a:buNone/>
            </a:pPr>
            <a:endParaRPr lang="en-US" altLang="en-US" sz="1400" dirty="0">
              <a:latin typeface="Courier New" charset="0"/>
              <a:sym typeface="Wingdings" charset="2"/>
            </a:endParaRPr>
          </a:p>
          <a:p>
            <a:pPr lvl="1">
              <a:lnSpc>
                <a:spcPct val="70000"/>
              </a:lnSpc>
              <a:spcBef>
                <a:spcPct val="20000"/>
              </a:spcBef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"Able was I ere I saw Elba."</a:t>
            </a:r>
            <a:endParaRPr lang="en-US" altLang="en-US" sz="1400" dirty="0">
              <a:latin typeface="Courier New" charset="0"/>
              <a:sym typeface="Wingdings" charset="2"/>
            </a:endParaRPr>
          </a:p>
          <a:p>
            <a:pPr lvl="1">
              <a:lnSpc>
                <a:spcPct val="70000"/>
              </a:lnSpc>
              <a:spcBef>
                <a:spcPct val="20000"/>
              </a:spcBef>
              <a:buFont typeface="Wingdings" charset="2"/>
              <a:buNone/>
            </a:pPr>
            <a:endParaRPr lang="en-US" altLang="en-US" sz="1400" dirty="0">
              <a:latin typeface="Courier New" charset="0"/>
              <a:sym typeface="Wingdings" charset="2"/>
            </a:endParaRPr>
          </a:p>
          <a:p>
            <a:pPr lvl="1">
              <a:lnSpc>
                <a:spcPct val="70000"/>
              </a:lnSpc>
              <a:spcBef>
                <a:spcPct val="20000"/>
              </a:spcBef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"A man, a plan, a canal: Panama."</a:t>
            </a:r>
          </a:p>
          <a:p>
            <a:pPr lvl="1">
              <a:lnSpc>
                <a:spcPct val="70000"/>
              </a:lnSpc>
              <a:spcBef>
                <a:spcPct val="20000"/>
              </a:spcBef>
              <a:buFont typeface="Wingdings" charset="2"/>
              <a:buNone/>
            </a:pPr>
            <a:endParaRPr lang="en-US" altLang="en-US" sz="1400" dirty="0">
              <a:latin typeface="Courier New" charset="0"/>
              <a:sym typeface="Wingdings" charset="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5B833-C2EE-A80D-AAF1-B557CCAC4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4419600"/>
            <a:ext cx="8702675" cy="2590800"/>
          </a:xfrm>
        </p:spPr>
        <p:txBody>
          <a:bodyPr/>
          <a:lstStyle/>
          <a:p>
            <a:r>
              <a:rPr lang="en-US" altLang="en-US" dirty="0"/>
              <a:t>to strip non-letters from a string, could try to </a:t>
            </a:r>
          </a:p>
          <a:p>
            <a:pPr lvl="1"/>
            <a:r>
              <a:rPr lang="en-US" altLang="en-US" dirty="0"/>
              <a:t>call </a:t>
            </a:r>
            <a:r>
              <a:rPr lang="en-US" altLang="en-US" sz="1800" dirty="0">
                <a:latin typeface="Courier New" charset="0"/>
                <a:ea typeface="Courier New" charset="0"/>
                <a:cs typeface="Courier New" charset="0"/>
              </a:rPr>
              <a:t>remove</a:t>
            </a:r>
            <a:r>
              <a:rPr lang="en-US" altLang="en-US" sz="1800" dirty="0"/>
              <a:t> </a:t>
            </a:r>
            <a:r>
              <a:rPr lang="en-US" altLang="en-US" dirty="0"/>
              <a:t>to remove every possible non-letter character</a:t>
            </a:r>
          </a:p>
          <a:p>
            <a:pPr lvl="2"/>
            <a:r>
              <a:rPr lang="en-US" altLang="en-US" i="1" dirty="0"/>
              <a:t>way too many possibilities, most of which won't appear in the string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traverse the string, character by character</a:t>
            </a:r>
          </a:p>
          <a:p>
            <a:pPr lvl="1"/>
            <a:r>
              <a:rPr lang="en-US" altLang="en-US" dirty="0"/>
              <a:t>for each non-letter encountered, call </a:t>
            </a:r>
            <a:r>
              <a:rPr lang="en-US" altLang="en-US" sz="1800" dirty="0">
                <a:latin typeface="Courier New" charset="0"/>
                <a:ea typeface="Courier New" charset="0"/>
                <a:cs typeface="Courier New" charset="0"/>
              </a:rPr>
              <a:t>remove</a:t>
            </a:r>
            <a:r>
              <a:rPr lang="en-US" altLang="en-US" dirty="0"/>
              <a:t> to remove that letter</a:t>
            </a:r>
          </a:p>
          <a:p>
            <a:pPr lvl="2"/>
            <a:r>
              <a:rPr lang="en-US" altLang="en-US" i="1" dirty="0"/>
              <a:t>could work, but inefficient (remove has to search for the char all over again)</a:t>
            </a:r>
          </a:p>
          <a:p>
            <a:pPr lvl="1">
              <a:buFont typeface="Wingdings" charset="2"/>
              <a:buNone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Sequence summary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34290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range, string, and list are all instances of sequences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a range is a sequence of numbers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a string is a sequence of characters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a list is a sequence of arbitrary items</a:t>
            </a:r>
          </a:p>
          <a:p>
            <a:pPr lvl="1"/>
            <a:endParaRPr lang="en-US" altLang="en-US" dirty="0">
              <a:ea typeface="ＭＳ Ｐゴシック" charset="-128"/>
            </a:endParaRPr>
          </a:p>
          <a:p>
            <a:r>
              <a:rPr lang="en-US" altLang="en-US" dirty="0">
                <a:ea typeface="ＭＳ Ｐゴシック" charset="-128"/>
              </a:rPr>
              <a:t>all sequences support: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iteration using </a:t>
            </a:r>
            <a:r>
              <a:rPr lang="en-US" altLang="en-US" sz="1800" dirty="0">
                <a:latin typeface="Lucida Console" panose="020B0609040504020204" pitchFamily="49" charset="0"/>
                <a:ea typeface="ＭＳ Ｐゴシック" charset="-128"/>
              </a:rPr>
              <a:t>for</a:t>
            </a:r>
            <a:endParaRPr lang="en-US" altLang="en-US" dirty="0">
              <a:latin typeface="Lucida Console" panose="020B0609040504020204" pitchFamily="49" charset="0"/>
              <a:ea typeface="ＭＳ Ｐゴシック" charset="-128"/>
            </a:endParaRPr>
          </a:p>
          <a:p>
            <a:pPr lvl="1"/>
            <a:r>
              <a:rPr lang="en-US" altLang="en-US" sz="1800" dirty="0" err="1">
                <a:latin typeface="Lucida Console" panose="020B0609040504020204" pitchFamily="49" charset="0"/>
                <a:ea typeface="ＭＳ Ｐゴシック" charset="-128"/>
              </a:rPr>
              <a:t>len</a:t>
            </a:r>
            <a:r>
              <a:rPr lang="en-US" altLang="en-US" dirty="0">
                <a:ea typeface="ＭＳ Ｐゴシック" charset="-128"/>
              </a:rPr>
              <a:t> function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search using </a:t>
            </a:r>
            <a:r>
              <a:rPr lang="en-US" altLang="en-US" sz="1800" dirty="0">
                <a:latin typeface="Lucida Console" panose="020B0609040504020204" pitchFamily="49" charset="0"/>
                <a:ea typeface="ＭＳ Ｐゴシック" charset="-128"/>
              </a:rPr>
              <a:t>in</a:t>
            </a:r>
            <a:endParaRPr lang="en-US" altLang="en-US" dirty="0">
              <a:ea typeface="ＭＳ Ｐゴシック" charset="-128"/>
            </a:endParaRPr>
          </a:p>
          <a:p>
            <a:pPr lvl="1"/>
            <a:r>
              <a:rPr lang="en-US" altLang="en-US" dirty="0">
                <a:ea typeface="ＭＳ Ｐゴシック" charset="-128"/>
              </a:rPr>
              <a:t>assignment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  <a:defRPr sz="20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lnSpc>
                <a:spcPct val="80000"/>
              </a:lnSpc>
              <a:spcBef>
                <a:spcPct val="20000"/>
              </a:spcBef>
              <a:defRPr sz="20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672DE88E-C099-FA43-B8E8-DFE9D3A6D08D}" type="slidenum">
              <a:rPr lang="en-US" altLang="en-US" sz="1400">
                <a:solidFill>
                  <a:srgbClr val="FF0033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4E800C-64CD-0BC0-DB01-6A7BA33042D9}"/>
              </a:ext>
            </a:extLst>
          </p:cNvPr>
          <p:cNvSpPr txBox="1"/>
          <p:nvPr/>
        </p:nvSpPr>
        <p:spPr>
          <a:xfrm>
            <a:off x="3962400" y="3395087"/>
            <a:ext cx="5051425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words = ["foo", "banana", "</a:t>
            </a:r>
            <a:r>
              <a:rPr lang="en-US" sz="1400" dirty="0" err="1">
                <a:latin typeface="Lucida Console" panose="020B0609040504020204" pitchFamily="49" charset="0"/>
              </a:rPr>
              <a:t>billy</a:t>
            </a:r>
            <a:r>
              <a:rPr lang="en-US" sz="1400" dirty="0">
                <a:latin typeface="Lucida Console" panose="020B0609040504020204" pitchFamily="49" charset="0"/>
              </a:rPr>
              <a:t>", "</a:t>
            </a:r>
            <a:r>
              <a:rPr lang="en-US" sz="1400" dirty="0" err="1">
                <a:latin typeface="Lucida Console" panose="020B0609040504020204" pitchFamily="49" charset="0"/>
              </a:rPr>
              <a:t>bluejay</a:t>
            </a:r>
            <a:r>
              <a:rPr lang="en-US" sz="1400" dirty="0">
                <a:latin typeface="Lucida Console" panose="020B0609040504020204" pitchFamily="49" charset="0"/>
              </a:rPr>
              <a:t>"]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for w in words: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</a:t>
            </a:r>
            <a:r>
              <a:rPr lang="en-US" sz="1400" dirty="0" err="1">
                <a:latin typeface="Lucida Console" panose="020B0609040504020204" pitchFamily="49" charset="0"/>
              </a:rPr>
              <a:t>numLong</a:t>
            </a:r>
            <a:r>
              <a:rPr lang="en-US" sz="1400" dirty="0">
                <a:latin typeface="Lucida Console" panose="020B0609040504020204" pitchFamily="49" charset="0"/>
              </a:rPr>
              <a:t> = 0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if </a:t>
            </a:r>
            <a:r>
              <a:rPr lang="en-US" sz="1400" dirty="0" err="1">
                <a:latin typeface="Lucida Console" panose="020B0609040504020204" pitchFamily="49" charset="0"/>
              </a:rPr>
              <a:t>len</a:t>
            </a:r>
            <a:r>
              <a:rPr lang="en-US" sz="1400" dirty="0">
                <a:latin typeface="Lucida Console" panose="020B0609040504020204" pitchFamily="49" charset="0"/>
              </a:rPr>
              <a:t>(w) &gt; 5: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</a:t>
            </a:r>
            <a:r>
              <a:rPr lang="en-US" sz="1400" dirty="0" err="1">
                <a:latin typeface="Lucida Console" panose="020B0609040504020204" pitchFamily="49" charset="0"/>
              </a:rPr>
              <a:t>numLong</a:t>
            </a:r>
            <a:r>
              <a:rPr lang="en-US" sz="1400" dirty="0">
                <a:latin typeface="Lucida Console" panose="020B0609040504020204" pitchFamily="49" charset="0"/>
              </a:rPr>
              <a:t> = </a:t>
            </a:r>
            <a:r>
              <a:rPr lang="en-US" sz="1400" dirty="0" err="1">
                <a:latin typeface="Lucida Console" panose="020B0609040504020204" pitchFamily="49" charset="0"/>
              </a:rPr>
              <a:t>numLong</a:t>
            </a:r>
            <a:r>
              <a:rPr lang="en-US" sz="1400" dirty="0">
                <a:latin typeface="Lucida Console" panose="020B0609040504020204" pitchFamily="49" charset="0"/>
              </a:rPr>
              <a:t> + 1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56A462-2779-5615-585B-4AD922A48964}"/>
              </a:ext>
            </a:extLst>
          </p:cNvPr>
          <p:cNvSpPr txBox="1"/>
          <p:nvPr/>
        </p:nvSpPr>
        <p:spPr>
          <a:xfrm>
            <a:off x="3962399" y="4724400"/>
            <a:ext cx="5051425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phrase = "I love programming."</a:t>
            </a:r>
          </a:p>
          <a:p>
            <a:r>
              <a:rPr lang="en-US" sz="1400" dirty="0" err="1">
                <a:latin typeface="Lucida Console" panose="020B0609040504020204" pitchFamily="49" charset="0"/>
              </a:rPr>
              <a:t>vowelCount</a:t>
            </a:r>
            <a:r>
              <a:rPr lang="en-US" sz="1400" dirty="0">
                <a:latin typeface="Lucida Console" panose="020B0609040504020204" pitchFamily="49" charset="0"/>
              </a:rPr>
              <a:t> = 0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for </a:t>
            </a:r>
            <a:r>
              <a:rPr lang="en-US" sz="1400" dirty="0" err="1">
                <a:latin typeface="Lucida Console" panose="020B0609040504020204" pitchFamily="49" charset="0"/>
              </a:rPr>
              <a:t>ch</a:t>
            </a:r>
            <a:r>
              <a:rPr lang="en-US" sz="1400" dirty="0">
                <a:latin typeface="Lucida Console" panose="020B0609040504020204" pitchFamily="49" charset="0"/>
              </a:rPr>
              <a:t> in phrase: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if </a:t>
            </a:r>
            <a:r>
              <a:rPr lang="en-US" sz="1400" dirty="0" err="1">
                <a:latin typeface="Lucida Console" panose="020B0609040504020204" pitchFamily="49" charset="0"/>
              </a:rPr>
              <a:t>ch</a:t>
            </a:r>
            <a:r>
              <a:rPr lang="en-US" sz="1400" dirty="0">
                <a:latin typeface="Lucida Console" panose="020B0609040504020204" pitchFamily="49" charset="0"/>
              </a:rPr>
              <a:t> in "</a:t>
            </a:r>
            <a:r>
              <a:rPr lang="en-US" sz="1400" dirty="0" err="1">
                <a:latin typeface="Lucida Console" panose="020B0609040504020204" pitchFamily="49" charset="0"/>
              </a:rPr>
              <a:t>aeiouAEIOU</a:t>
            </a:r>
            <a:r>
              <a:rPr lang="en-US" sz="1400" dirty="0">
                <a:latin typeface="Lucida Console" panose="020B0609040504020204" pitchFamily="49" charset="0"/>
              </a:rPr>
              <a:t>":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</a:t>
            </a:r>
            <a:r>
              <a:rPr lang="en-US" sz="1400" dirty="0" err="1">
                <a:latin typeface="Lucida Console" panose="020B0609040504020204" pitchFamily="49" charset="0"/>
              </a:rPr>
              <a:t>vowelCount</a:t>
            </a:r>
            <a:r>
              <a:rPr lang="en-US" sz="1400" dirty="0">
                <a:latin typeface="Lucida Console" panose="020B0609040504020204" pitchFamily="49" charset="0"/>
              </a:rPr>
              <a:t> = </a:t>
            </a:r>
            <a:r>
              <a:rPr lang="en-US" sz="1400" dirty="0" err="1">
                <a:latin typeface="Lucida Console" panose="020B0609040504020204" pitchFamily="49" charset="0"/>
              </a:rPr>
              <a:t>vowelCount</a:t>
            </a:r>
            <a:r>
              <a:rPr lang="en-US" sz="1400" dirty="0">
                <a:latin typeface="Lucida Console" panose="020B0609040504020204" pitchFamily="49" charset="0"/>
              </a:rPr>
              <a:t> + 1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45FE15-4D3C-6E9C-7F26-CDD95FEC0145}"/>
              </a:ext>
            </a:extLst>
          </p:cNvPr>
          <p:cNvSpPr txBox="1"/>
          <p:nvPr/>
        </p:nvSpPr>
        <p:spPr>
          <a:xfrm>
            <a:off x="3962398" y="6019800"/>
            <a:ext cx="505142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coordinate = [3, 4]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[x, y] = coordinate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031E5E7-ED33-C659-6907-6BB011D705A7}"/>
              </a:ext>
            </a:extLst>
          </p:cNvPr>
          <p:cNvSpPr txBox="1">
            <a:spLocks/>
          </p:cNvSpPr>
          <p:nvPr/>
        </p:nvSpPr>
        <p:spPr bwMode="auto">
          <a:xfrm>
            <a:off x="789667" y="4884162"/>
            <a:ext cx="3020333" cy="189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marL="11113" indent="0"/>
            <a:r>
              <a:rPr lang="en-US" altLang="en-US" kern="0" dirty="0"/>
              <a:t>there are additional operations on sequences</a:t>
            </a:r>
          </a:p>
          <a:p>
            <a:pPr marL="750888" lvl="1" indent="-282575"/>
            <a:r>
              <a:rPr lang="en-US" altLang="en-US" kern="0" dirty="0">
                <a:ea typeface="ＭＳ Ｐゴシック" charset="-128"/>
              </a:rPr>
              <a:t>indexing</a:t>
            </a:r>
          </a:p>
          <a:p>
            <a:pPr marL="750888" lvl="1" indent="-282575"/>
            <a:r>
              <a:rPr lang="en-US" altLang="en-US" kern="0" dirty="0">
                <a:ea typeface="ＭＳ Ｐゴシック" charset="-128"/>
              </a:rPr>
              <a:t>slicing</a:t>
            </a:r>
          </a:p>
          <a:p>
            <a:pPr marL="750888" lvl="1" indent="-282575"/>
            <a:r>
              <a:rPr lang="en-US" altLang="en-US" kern="0" dirty="0">
                <a:ea typeface="ＭＳ Ｐゴシック" charset="-128"/>
              </a:rPr>
              <a:t>. . .</a:t>
            </a:r>
          </a:p>
          <a:p>
            <a:pPr marL="750888" lvl="1" indent="-282575"/>
            <a:endParaRPr lang="en-US" altLang="en-US" kern="0" dirty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Building up a string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85800" y="1219199"/>
            <a:ext cx="8702675" cy="5445125"/>
          </a:xfrm>
        </p:spPr>
        <p:txBody>
          <a:bodyPr/>
          <a:lstStyle/>
          <a:p>
            <a:r>
              <a:rPr lang="en-US" altLang="en-US" dirty="0"/>
              <a:t>better solution</a:t>
            </a:r>
          </a:p>
          <a:p>
            <a:pPr lvl="1"/>
            <a:r>
              <a:rPr lang="en-US" altLang="en-US" dirty="0"/>
              <a:t>recall code for copying a string</a:t>
            </a:r>
          </a:p>
          <a:p>
            <a:pPr marL="1323975" lvl="2" indent="0"/>
            <a:endParaRPr lang="en-US" altLang="en-US" sz="1800" dirty="0">
              <a:latin typeface="Lucida Console" panose="020B0609040504020204" pitchFamily="49" charset="0"/>
            </a:endParaRPr>
          </a:p>
          <a:p>
            <a:pPr marL="1323975" lvl="2" indent="0"/>
            <a:r>
              <a:rPr lang="en-US" altLang="en-US" sz="1600" dirty="0">
                <a:latin typeface="Lucida Console" panose="020B0609040504020204" pitchFamily="49" charset="0"/>
              </a:rPr>
              <a:t>copy = ""</a:t>
            </a:r>
          </a:p>
          <a:p>
            <a:pPr marL="1323975" lvl="2" indent="0"/>
            <a:r>
              <a:rPr lang="en-US" altLang="en-US" sz="1600" dirty="0">
                <a:latin typeface="Lucida Console" panose="020B0609040504020204" pitchFamily="49" charset="0"/>
              </a:rPr>
              <a:t>for </a:t>
            </a:r>
            <a:r>
              <a:rPr lang="en-US" altLang="en-US" sz="1600" dirty="0" err="1">
                <a:latin typeface="Lucida Console" panose="020B0609040504020204" pitchFamily="49" charset="0"/>
              </a:rPr>
              <a:t>ch</a:t>
            </a:r>
            <a:r>
              <a:rPr lang="en-US" altLang="en-US" sz="1600" dirty="0">
                <a:latin typeface="Lucida Console" panose="020B0609040504020204" pitchFamily="49" charset="0"/>
              </a:rPr>
              <a:t> in phrase:</a:t>
            </a:r>
          </a:p>
          <a:p>
            <a:pPr marL="1323975" lvl="2" indent="0"/>
            <a:r>
              <a:rPr lang="en-US" altLang="en-US" sz="1600" dirty="0">
                <a:latin typeface="Lucida Console" panose="020B0609040504020204" pitchFamily="49" charset="0"/>
              </a:rPr>
              <a:t>    copy = copy + </a:t>
            </a:r>
            <a:r>
              <a:rPr lang="en-US" altLang="en-US" sz="1600" dirty="0" err="1">
                <a:latin typeface="Lucida Console" panose="020B0609040504020204" pitchFamily="49" charset="0"/>
              </a:rPr>
              <a:t>ch</a:t>
            </a:r>
            <a:endParaRPr lang="en-US" altLang="en-US" sz="1600" dirty="0">
              <a:latin typeface="Lucida Console" panose="020B0609040504020204" pitchFamily="49" charset="0"/>
            </a:endParaRPr>
          </a:p>
          <a:p>
            <a:pPr lvl="1"/>
            <a:endParaRPr lang="en-US" altLang="en-US" sz="1800" dirty="0">
              <a:latin typeface="Lucida Console" panose="020B0609040504020204" pitchFamily="49" charset="0"/>
            </a:endParaRPr>
          </a:p>
          <a:p>
            <a:pPr lvl="1"/>
            <a:r>
              <a:rPr lang="en-US" altLang="en-US" dirty="0"/>
              <a:t>we just want to be selective, only add </a:t>
            </a:r>
            <a:r>
              <a:rPr lang="en-US" altLang="en-US" dirty="0" err="1"/>
              <a:t>ch</a:t>
            </a:r>
            <a:r>
              <a:rPr lang="en-US" altLang="en-US" dirty="0"/>
              <a:t> to the copy if it is a letter</a:t>
            </a:r>
          </a:p>
          <a:p>
            <a:pPr lvl="1"/>
            <a:endParaRPr lang="en-US" altLang="en-US" dirty="0"/>
          </a:p>
          <a:p>
            <a:pPr marL="857250" lvl="2" indent="0"/>
            <a:r>
              <a:rPr lang="en-US" altLang="en-US" sz="1600" dirty="0">
                <a:latin typeface="Lucida Console" panose="020B0609040504020204" pitchFamily="49" charset="0"/>
              </a:rPr>
              <a:t>def </a:t>
            </a:r>
            <a:r>
              <a:rPr lang="en-US" altLang="en-US" sz="1600" dirty="0" err="1">
                <a:latin typeface="Lucida Console" panose="020B0609040504020204" pitchFamily="49" charset="0"/>
              </a:rPr>
              <a:t>stripNonLetters</a:t>
            </a:r>
            <a:r>
              <a:rPr lang="en-US" altLang="en-US" sz="1600" dirty="0">
                <a:latin typeface="Lucida Console" panose="020B0609040504020204" pitchFamily="49" charset="0"/>
              </a:rPr>
              <a:t>(</a:t>
            </a:r>
            <a:r>
              <a:rPr lang="en-US" altLang="en-US" sz="1600" dirty="0" err="1">
                <a:latin typeface="Lucida Console" panose="020B0609040504020204" pitchFamily="49" charset="0"/>
              </a:rPr>
              <a:t>phrase:str</a:t>
            </a:r>
            <a:r>
              <a:rPr lang="en-US" altLang="en-US" sz="1600" dirty="0">
                <a:latin typeface="Lucida Console" panose="020B0609040504020204" pitchFamily="49" charset="0"/>
              </a:rPr>
              <a:t>) -&gt; str:</a:t>
            </a:r>
          </a:p>
          <a:p>
            <a:pPr marL="857250" lvl="2" indent="0"/>
            <a:r>
              <a:rPr lang="en-US" altLang="en-US" sz="1600" dirty="0">
                <a:latin typeface="Lucida Console" panose="020B0609040504020204" pitchFamily="49" charset="0"/>
              </a:rPr>
              <a:t>    copy = ""</a:t>
            </a:r>
          </a:p>
          <a:p>
            <a:pPr marL="857250" lvl="2" indent="0"/>
            <a:r>
              <a:rPr lang="en-US" altLang="en-US" sz="1600" dirty="0">
                <a:latin typeface="Lucida Console" panose="020B0609040504020204" pitchFamily="49" charset="0"/>
              </a:rPr>
              <a:t>    for </a:t>
            </a:r>
            <a:r>
              <a:rPr lang="en-US" altLang="en-US" sz="1600" dirty="0" err="1">
                <a:latin typeface="Lucida Console" panose="020B0609040504020204" pitchFamily="49" charset="0"/>
              </a:rPr>
              <a:t>ch</a:t>
            </a:r>
            <a:r>
              <a:rPr lang="en-US" altLang="en-US" sz="1600" dirty="0">
                <a:latin typeface="Lucida Console" panose="020B0609040504020204" pitchFamily="49" charset="0"/>
              </a:rPr>
              <a:t> in phrase:</a:t>
            </a:r>
          </a:p>
          <a:p>
            <a:pPr marL="857250" lvl="2" indent="0"/>
            <a:r>
              <a:rPr lang="en-US" altLang="en-US" sz="1600" dirty="0">
                <a:latin typeface="Lucida Console" panose="020B0609040504020204" pitchFamily="49" charset="0"/>
              </a:rPr>
              <a:t>        if </a:t>
            </a:r>
            <a:r>
              <a:rPr lang="en-US" altLang="en-US" sz="1600" dirty="0" err="1">
                <a:latin typeface="Lucida Console" panose="020B0609040504020204" pitchFamily="49" charset="0"/>
              </a:rPr>
              <a:t>ch.isalpha</a:t>
            </a:r>
            <a:r>
              <a:rPr lang="en-US" altLang="en-US" sz="1600" dirty="0">
                <a:latin typeface="Lucida Console" panose="020B0609040504020204" pitchFamily="49" charset="0"/>
              </a:rPr>
              <a:t>():</a:t>
            </a:r>
          </a:p>
          <a:p>
            <a:pPr marL="857250" lvl="2" indent="0"/>
            <a:r>
              <a:rPr lang="en-US" altLang="en-US" sz="1600" dirty="0">
                <a:latin typeface="Lucida Console" panose="020B0609040504020204" pitchFamily="49" charset="0"/>
              </a:rPr>
              <a:t>            copy = copy + </a:t>
            </a:r>
            <a:r>
              <a:rPr lang="en-US" altLang="en-US" sz="1600" dirty="0" err="1">
                <a:latin typeface="Lucida Console" panose="020B0609040504020204" pitchFamily="49" charset="0"/>
              </a:rPr>
              <a:t>ch</a:t>
            </a:r>
            <a:endParaRPr lang="en-US" altLang="en-US" sz="16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altLang="en-US" sz="1600" dirty="0">
                <a:latin typeface="Lucida Console" panose="020B0609040504020204" pitchFamily="49" charset="0"/>
              </a:rPr>
              <a:t>    return copy</a:t>
            </a:r>
          </a:p>
          <a:p>
            <a:pPr marL="857250" lvl="2" indent="0"/>
            <a:endParaRPr lang="en-US" altLang="en-US" sz="16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altLang="en-US" sz="1600" dirty="0">
                <a:latin typeface="Lucida Console" panose="020B0609040504020204" pitchFamily="49" charset="0"/>
              </a:rPr>
              <a:t>----------------------------------------</a:t>
            </a:r>
          </a:p>
          <a:p>
            <a:pPr marL="857250" lvl="2" indent="0"/>
            <a:endParaRPr lang="en-US" altLang="en-US" sz="1600" dirty="0">
              <a:latin typeface="Lucida Console" panose="020B0609040504020204" pitchFamily="49" charset="0"/>
            </a:endParaRPr>
          </a:p>
          <a:p>
            <a:pPr marL="857250" lvl="2" indent="0"/>
            <a:r>
              <a:rPr lang="en-US" altLang="en-US" sz="1600" dirty="0">
                <a:latin typeface="Lucida Console" panose="020B0609040504020204" pitchFamily="49" charset="0"/>
              </a:rPr>
              <a:t>&gt;&gt;&gt; </a:t>
            </a:r>
            <a:r>
              <a:rPr lang="en-US" altLang="en-US" sz="1600" dirty="0" err="1">
                <a:latin typeface="Lucida Console" panose="020B0609040504020204" pitchFamily="49" charset="0"/>
              </a:rPr>
              <a:t>stripNonLetters</a:t>
            </a:r>
            <a:r>
              <a:rPr lang="en-US" altLang="en-US" sz="1600" dirty="0">
                <a:latin typeface="Lucida Console" panose="020B0609040504020204" pitchFamily="49" charset="0"/>
              </a:rPr>
              <a:t>("Madam, I'm Adam.")</a:t>
            </a:r>
          </a:p>
          <a:p>
            <a:pPr marL="857250" lvl="2" indent="0"/>
            <a:r>
              <a:rPr lang="en-US" altLang="en-US" sz="1600" dirty="0">
                <a:latin typeface="Lucida Console" panose="020B0609040504020204" pitchFamily="49" charset="0"/>
                <a:sym typeface="Wingdings" pitchFamily="2" charset="2"/>
              </a:rPr>
              <a:t>'</a:t>
            </a:r>
            <a:r>
              <a:rPr lang="en-US" altLang="en-US" sz="1600" dirty="0" err="1">
                <a:latin typeface="Lucida Console" panose="020B0609040504020204" pitchFamily="49" charset="0"/>
                <a:sym typeface="Wingdings" pitchFamily="2" charset="2"/>
              </a:rPr>
              <a:t>MadamImAdam</a:t>
            </a:r>
            <a:r>
              <a:rPr lang="en-US" altLang="en-US" sz="1600" dirty="0">
                <a:latin typeface="Lucida Console" panose="020B0609040504020204" pitchFamily="49" charset="0"/>
                <a:sym typeface="Wingdings" pitchFamily="2" charset="2"/>
              </a:rPr>
              <a:t>'</a:t>
            </a:r>
          </a:p>
          <a:p>
            <a:pPr marL="857250" lvl="2" indent="0"/>
            <a:endParaRPr lang="en-US" altLang="en-US" sz="1600" dirty="0">
              <a:latin typeface="Lucida Console" panose="020B0609040504020204" pitchFamily="49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2634403A-C98F-B644-AA5E-BA750B82B2A3}" type="slidenum">
              <a:rPr lang="en-US" altLang="en-US" sz="1400">
                <a:solidFill>
                  <a:srgbClr val="FF0033"/>
                </a:solidFill>
              </a:rPr>
              <a:pPr/>
              <a:t>20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7D2F0C-5737-0BC9-8CAF-C30D45024EEC}"/>
              </a:ext>
            </a:extLst>
          </p:cNvPr>
          <p:cNvSpPr txBox="1"/>
          <p:nvPr/>
        </p:nvSpPr>
        <p:spPr>
          <a:xfrm>
            <a:off x="6324600" y="4370685"/>
            <a:ext cx="2819400" cy="92333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ch.islaph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() </a:t>
            </a:r>
            <a:r>
              <a:rPr lang="en-US" sz="1800" dirty="0">
                <a:solidFill>
                  <a:srgbClr val="FF0000"/>
                </a:solidFill>
              </a:rPr>
              <a:t>returns </a:t>
            </a: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True</a:t>
            </a:r>
            <a:r>
              <a:rPr lang="en-US" sz="1800" dirty="0">
                <a:solidFill>
                  <a:srgbClr val="FF0000"/>
                </a:solidFill>
              </a:rPr>
              <a:t> if </a:t>
            </a:r>
            <a:r>
              <a:rPr lang="en-US" sz="16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ch</a:t>
            </a:r>
            <a:r>
              <a:rPr lang="en-US" sz="1800" dirty="0">
                <a:solidFill>
                  <a:srgbClr val="FF0000"/>
                </a:solidFill>
              </a:rPr>
              <a:t> is an alphabetic character (i.e., a letter)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81A2D-9DF9-F841-36ED-CB109C377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Palindrome (new versions)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4912F-6902-6E6A-AACE-7D15AED84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def palindrome(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) -&gt; bool: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stripped = 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stripNonLetters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(word)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capped = 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stripped.upper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()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for index in range(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(capped)//2):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  if capped[index] != capped[-index-1]: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      return False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return True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-------------------------------------------------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def reverse(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) -&gt; str: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rev = ""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for 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ch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in word: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  rev = 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ch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+ rev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return rev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def palindrome(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) -&gt; bool: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stripped = 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stripNonLetters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(word)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capped = 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stripped.upper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()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return capped == reverse(capped)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E90E25-8977-5580-15B6-E9C85F696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43EC66-713E-D7DE-F1D9-404995EC2FD1}"/>
              </a:ext>
            </a:extLst>
          </p:cNvPr>
          <p:cNvSpPr txBox="1"/>
          <p:nvPr/>
        </p:nvSpPr>
        <p:spPr>
          <a:xfrm>
            <a:off x="5791200" y="3810000"/>
            <a:ext cx="3317875" cy="107721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ICYI, this also works!</a:t>
            </a:r>
          </a:p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1400" dirty="0">
                <a:solidFill>
                  <a:schemeClr val="tx2"/>
                </a:solidFill>
                <a:latin typeface="Lucida Console" panose="020B0609040504020204" pitchFamily="49" charset="0"/>
              </a:rPr>
              <a:t>def reverse(</a:t>
            </a:r>
            <a:r>
              <a:rPr lang="en-US" sz="1400" dirty="0" err="1">
                <a:solidFill>
                  <a:schemeClr val="tx2"/>
                </a:solidFill>
                <a:latin typeface="Lucida Console" panose="020B0609040504020204" pitchFamily="49" charset="0"/>
              </a:rPr>
              <a:t>word:str</a:t>
            </a:r>
            <a:r>
              <a:rPr lang="en-US" sz="1400" dirty="0">
                <a:solidFill>
                  <a:schemeClr val="tx2"/>
                </a:solidFill>
                <a:latin typeface="Lucida Console" panose="020B0609040504020204" pitchFamily="49" charset="0"/>
              </a:rPr>
              <a:t>) -&gt; str:</a:t>
            </a:r>
          </a:p>
          <a:p>
            <a:r>
              <a:rPr lang="en-US" sz="1400" dirty="0">
                <a:solidFill>
                  <a:schemeClr val="tx2"/>
                </a:solidFill>
                <a:latin typeface="Lucida Console" panose="020B0609040504020204" pitchFamily="49" charset="0"/>
              </a:rPr>
              <a:t>    return word[::-1]</a:t>
            </a:r>
            <a:endParaRPr lang="en-US" sz="2000" dirty="0">
              <a:solidFill>
                <a:schemeClr val="tx2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7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a string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we want to determine if a character or substring appears somewhere in a string</a:t>
            </a:r>
          </a:p>
          <a:p>
            <a:pPr marL="642938" lvl="1" indent="-238125"/>
            <a:r>
              <a:rPr lang="en-US" dirty="0"/>
              <a:t>call 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count</a:t>
            </a:r>
            <a:r>
              <a:rPr lang="en-US" sz="1800" dirty="0"/>
              <a:t> or 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find</a:t>
            </a:r>
            <a:r>
              <a:rPr lang="en-US" sz="1800" dirty="0"/>
              <a:t> </a:t>
            </a:r>
            <a:r>
              <a:rPr lang="en-US" dirty="0"/>
              <a:t>and test the result</a:t>
            </a:r>
          </a:p>
          <a:p>
            <a:pPr marL="400050" lvl="1" indent="0"/>
            <a:endParaRPr lang="en-US" dirty="0"/>
          </a:p>
          <a:p>
            <a:pPr marL="400050" lvl="1" indent="0"/>
            <a:endParaRPr lang="en-US" dirty="0"/>
          </a:p>
          <a:p>
            <a:pPr marL="400050" lvl="1" indent="0"/>
            <a:endParaRPr lang="en-US" dirty="0"/>
          </a:p>
          <a:p>
            <a:pPr marL="400050" lvl="1" indent="0"/>
            <a:endParaRPr lang="en-US" dirty="0"/>
          </a:p>
          <a:p>
            <a:pPr marL="400050" lvl="1" indent="0"/>
            <a:endParaRPr lang="en-US" dirty="0"/>
          </a:p>
          <a:p>
            <a:pPr marL="400050" lvl="1" indent="0"/>
            <a:endParaRPr lang="en-US" dirty="0"/>
          </a:p>
          <a:p>
            <a:pPr marL="642938" lvl="1" indent="-184150"/>
            <a:r>
              <a:rPr lang="en-US" dirty="0"/>
              <a:t>could also use 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in </a:t>
            </a:r>
            <a:r>
              <a:rPr lang="en-US" dirty="0"/>
              <a:t>and 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not in </a:t>
            </a:r>
            <a:r>
              <a:rPr lang="en-US" dirty="0"/>
              <a:t>to test this directly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BBE2-D207-F349-B6FD-C2D89A28EEAB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07BE3A-F0CE-8F3E-FFEB-6712599B274E}"/>
              </a:ext>
            </a:extLst>
          </p:cNvPr>
          <p:cNvSpPr txBox="1"/>
          <p:nvPr/>
        </p:nvSpPr>
        <p:spPr>
          <a:xfrm>
            <a:off x="1511300" y="2666222"/>
            <a:ext cx="27559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&gt;&gt;&gt; s = "banana"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&gt;&gt;&gt; </a:t>
            </a:r>
            <a:r>
              <a:rPr lang="en-US" sz="1600" dirty="0" err="1">
                <a:latin typeface="Lucida Console" panose="020B0609040504020204" pitchFamily="49" charset="0"/>
              </a:rPr>
              <a:t>s,count</a:t>
            </a:r>
            <a:r>
              <a:rPr lang="en-US" sz="1600" dirty="0">
                <a:latin typeface="Lucida Console" panose="020B0609040504020204" pitchFamily="49" charset="0"/>
              </a:rPr>
              <a:t>("a") &gt; 0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True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&gt;&gt;&gt; </a:t>
            </a:r>
            <a:r>
              <a:rPr lang="en-US" sz="1600" dirty="0" err="1">
                <a:latin typeface="Lucida Console" panose="020B0609040504020204" pitchFamily="49" charset="0"/>
              </a:rPr>
              <a:t>s.count</a:t>
            </a:r>
            <a:r>
              <a:rPr lang="en-US" sz="1600" dirty="0">
                <a:latin typeface="Lucida Console" panose="020B0609040504020204" pitchFamily="49" charset="0"/>
              </a:rPr>
              <a:t>("z") &gt; 0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False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4500AC-4559-54F9-3503-0ABDE19766AC}"/>
              </a:ext>
            </a:extLst>
          </p:cNvPr>
          <p:cNvSpPr txBox="1"/>
          <p:nvPr/>
        </p:nvSpPr>
        <p:spPr>
          <a:xfrm>
            <a:off x="4837782" y="2656423"/>
            <a:ext cx="30108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>
              <a:latin typeface="Lucida Console" panose="020B0609040504020204" pitchFamily="49" charset="0"/>
            </a:endParaRPr>
          </a:p>
          <a:p>
            <a:r>
              <a:rPr lang="en-US" sz="1600" dirty="0">
                <a:latin typeface="Lucida Console" panose="020B0609040504020204" pitchFamily="49" charset="0"/>
              </a:rPr>
              <a:t>&gt;&gt;&gt; </a:t>
            </a:r>
            <a:r>
              <a:rPr lang="en-US" sz="1600" dirty="0" err="1">
                <a:latin typeface="Lucida Console" panose="020B0609040504020204" pitchFamily="49" charset="0"/>
              </a:rPr>
              <a:t>s,find</a:t>
            </a:r>
            <a:r>
              <a:rPr lang="en-US" sz="1600" dirty="0">
                <a:latin typeface="Lucida Console" panose="020B0609040504020204" pitchFamily="49" charset="0"/>
              </a:rPr>
              <a:t>("a") != -1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True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&gt;&gt;&gt; </a:t>
            </a:r>
            <a:r>
              <a:rPr lang="en-US" sz="1600" dirty="0" err="1">
                <a:latin typeface="Lucida Console" panose="020B0609040504020204" pitchFamily="49" charset="0"/>
              </a:rPr>
              <a:t>s.find</a:t>
            </a:r>
            <a:r>
              <a:rPr lang="en-US" sz="1600" dirty="0">
                <a:latin typeface="Lucida Console" panose="020B0609040504020204" pitchFamily="49" charset="0"/>
              </a:rPr>
              <a:t>("z") != -1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False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0DEAC4-1BCA-D787-CE33-79BE6DBE32F2}"/>
              </a:ext>
            </a:extLst>
          </p:cNvPr>
          <p:cNvSpPr txBox="1"/>
          <p:nvPr/>
        </p:nvSpPr>
        <p:spPr>
          <a:xfrm>
            <a:off x="1511300" y="4800600"/>
            <a:ext cx="27559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&gt;&gt;&gt; "a" in str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True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&gt;&gt;&gt; "z" in str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False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&gt;&gt;&gt; "a" not in str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False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&gt;&gt;&gt; "z" </a:t>
            </a:r>
            <a:r>
              <a:rPr lang="en-US" sz="1600" dirty="0" err="1">
                <a:latin typeface="Lucida Console" panose="020B0609040504020204" pitchFamily="49" charset="0"/>
              </a:rPr>
              <a:t>nt</a:t>
            </a:r>
            <a:r>
              <a:rPr lang="en-US" sz="1600" dirty="0">
                <a:latin typeface="Lucida Console" panose="020B0609040504020204" pitchFamily="49" charset="0"/>
              </a:rPr>
              <a:t> in str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True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E7148A-BBDB-F202-823B-D15E4AE99E6D}"/>
              </a:ext>
            </a:extLst>
          </p:cNvPr>
          <p:cNvSpPr txBox="1"/>
          <p:nvPr/>
        </p:nvSpPr>
        <p:spPr>
          <a:xfrm>
            <a:off x="4835028" y="4800599"/>
            <a:ext cx="2755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&gt;&gt;&gt; "ana" in str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True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&gt;&gt;&gt; "baba" not in str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5660606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Exercise: generalize the stripping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990600"/>
          </a:xfrm>
        </p:spPr>
        <p:txBody>
          <a:bodyPr/>
          <a:lstStyle/>
          <a:p>
            <a:r>
              <a:rPr lang="en-US" altLang="en-US" dirty="0"/>
              <a:t>recall that we generalized the </a:t>
            </a:r>
            <a:r>
              <a:rPr lang="en-US" altLang="en-US" sz="2000" dirty="0">
                <a:latin typeface="Lucida Console" panose="020B0609040504020204" pitchFamily="49" charset="0"/>
                <a:ea typeface="Courier New" charset="0"/>
                <a:cs typeface="Courier New" charset="0"/>
              </a:rPr>
              <a:t>censor</a:t>
            </a:r>
            <a:r>
              <a:rPr lang="en-US" altLang="en-US" dirty="0"/>
              <a:t> function so that you could specify the characters to censor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sz="1600" dirty="0"/>
          </a:p>
          <a:p>
            <a:r>
              <a:rPr lang="en-US" altLang="en-US" dirty="0"/>
              <a:t>similarly, generalize the </a:t>
            </a:r>
            <a:r>
              <a:rPr lang="en-US" altLang="en-US" sz="2000" dirty="0" err="1">
                <a:latin typeface="Lucida Console" panose="020B0609040504020204" pitchFamily="49" charset="0"/>
                <a:ea typeface="Courier New" charset="0"/>
                <a:cs typeface="Courier New" charset="0"/>
              </a:rPr>
              <a:t>stripNonLetters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/>
              <a:t>function so that it has an additional input specifying the characters to strip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52400EF9-11A6-9E47-B8ED-1E2AEEBA7182}" type="slidenum">
              <a:rPr lang="en-US" altLang="en-US" sz="1400">
                <a:solidFill>
                  <a:srgbClr val="FF0033"/>
                </a:solidFill>
              </a:rPr>
              <a:pPr/>
              <a:t>23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C7130B-CAD0-255F-2B57-D6B0927BC08A}"/>
              </a:ext>
            </a:extLst>
          </p:cNvPr>
          <p:cNvSpPr txBox="1"/>
          <p:nvPr/>
        </p:nvSpPr>
        <p:spPr>
          <a:xfrm>
            <a:off x="1143000" y="2199382"/>
            <a:ext cx="46482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def censor(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for 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 in "</a:t>
            </a:r>
            <a:r>
              <a:rPr lang="en-US" sz="1600" dirty="0" err="1">
                <a:latin typeface="Lucida Console" panose="020B0609040504020204" pitchFamily="49" charset="0"/>
              </a:rPr>
              <a:t>aeiuoAEIOU</a:t>
            </a:r>
            <a:r>
              <a:rPr lang="en-US" sz="1600" dirty="0">
                <a:latin typeface="Lucida Console" panose="020B0609040504020204" pitchFamily="49" charset="0"/>
              </a:rPr>
              <a:t>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word = </a:t>
            </a:r>
            <a:r>
              <a:rPr 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, "*")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return word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043EC3-DADF-E6B3-B151-72B87E88EA99}"/>
              </a:ext>
            </a:extLst>
          </p:cNvPr>
          <p:cNvSpPr txBox="1"/>
          <p:nvPr/>
        </p:nvSpPr>
        <p:spPr>
          <a:xfrm>
            <a:off x="3429000" y="3266182"/>
            <a:ext cx="5322757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def censor(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, </a:t>
            </a:r>
            <a:r>
              <a:rPr lang="en-US" sz="1600" dirty="0" err="1">
                <a:latin typeface="Lucida Console" panose="020B0609040504020204" pitchFamily="49" charset="0"/>
              </a:rPr>
              <a:t>badChars:str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for 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 in </a:t>
            </a:r>
            <a:r>
              <a:rPr lang="en-US" sz="1600" dirty="0" err="1">
                <a:latin typeface="Lucida Console" panose="020B0609040504020204" pitchFamily="49" charset="0"/>
              </a:rPr>
              <a:t>badChars</a:t>
            </a:r>
            <a:r>
              <a:rPr lang="en-US" sz="1600" dirty="0">
                <a:latin typeface="Lucida Console" panose="020B0609040504020204" pitchFamily="49" charset="0"/>
              </a:rPr>
              <a:t>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word = </a:t>
            </a:r>
            <a:r>
              <a:rPr lang="en-US" sz="1600" dirty="0" err="1">
                <a:latin typeface="Lucida Console" panose="020B0609040504020204" pitchFamily="49" charset="0"/>
              </a:rPr>
              <a:t>word.replace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, "*")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return word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ABC89E-18F2-DFC7-2660-4D05FB71611C}"/>
              </a:ext>
            </a:extLst>
          </p:cNvPr>
          <p:cNvSpPr txBox="1"/>
          <p:nvPr/>
        </p:nvSpPr>
        <p:spPr>
          <a:xfrm>
            <a:off x="2381250" y="5431270"/>
            <a:ext cx="483870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stripNonLetters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copy = ""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for 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 in word: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if </a:t>
            </a:r>
            <a:r>
              <a:rPr lang="en-US" sz="1600" dirty="0" err="1">
                <a:latin typeface="Lucida Console" panose="020B0609040504020204" pitchFamily="49" charset="0"/>
              </a:rPr>
              <a:t>ch.isalpha</a:t>
            </a:r>
            <a:r>
              <a:rPr lang="en-US" sz="1600" dirty="0">
                <a:latin typeface="Lucida Console" panose="020B0609040504020204" pitchFamily="49" charset="0"/>
              </a:rPr>
              <a:t>():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    copy = copy + 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endParaRPr lang="en-US" sz="1600" dirty="0">
              <a:latin typeface="Lucida Console" panose="020B0609040504020204" pitchFamily="49" charset="0"/>
            </a:endParaRPr>
          </a:p>
          <a:p>
            <a:r>
              <a:rPr lang="en-US" sz="1600" dirty="0">
                <a:latin typeface="Lucida Console" panose="020B0609040504020204" pitchFamily="49" charset="0"/>
              </a:rPr>
              <a:t>    return copy</a:t>
            </a:r>
          </a:p>
        </p:txBody>
      </p:sp>
    </p:spTree>
    <p:extLst>
      <p:ext uri="{BB962C8B-B14F-4D97-AF65-F5344CB8AC3E}">
        <p14:creationId xmlns:p14="http://schemas.microsoft.com/office/powerpoint/2010/main" val="14481424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Caesar cipher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r>
              <a:rPr lang="en-US" altLang="en-US"/>
              <a:t>one of the earliest examples of encryption (secret codes for protecting messages) was the Caesar cipher</a:t>
            </a:r>
          </a:p>
          <a:p>
            <a:pPr lvl="1"/>
            <a:r>
              <a:rPr lang="en-US" altLang="en-US"/>
              <a:t>used by Julius Caesar in 50-60 B.C. to encrypt military messages</a:t>
            </a:r>
          </a:p>
          <a:p>
            <a:pPr lvl="1"/>
            <a:r>
              <a:rPr lang="en-US" altLang="en-US"/>
              <a:t>worked by shifting each letter three spots in the alphabet</a:t>
            </a:r>
          </a:p>
          <a:p>
            <a:pPr lvl="1"/>
            <a:endParaRPr lang="en-US" altLang="en-US"/>
          </a:p>
          <a:p>
            <a:pPr lvl="2"/>
            <a:r>
              <a:rPr lang="en-US" altLang="en-US"/>
              <a:t>e.g., ET TU BRUTE </a:t>
            </a:r>
            <a:r>
              <a:rPr lang="en-US" altLang="en-US">
                <a:sym typeface="Wingdings" charset="2"/>
              </a:rPr>
              <a:t> HW WX EUXWH</a:t>
            </a:r>
            <a:endParaRPr lang="en-US" altLang="en-US"/>
          </a:p>
          <a:p>
            <a:endParaRPr lang="en-US" alt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D3554580-14FF-9F40-8816-FF27A31CA693}" type="slidenum">
              <a:rPr lang="en-US" altLang="en-US" sz="1400">
                <a:solidFill>
                  <a:srgbClr val="FF0033"/>
                </a:solidFill>
              </a:rPr>
              <a:pPr/>
              <a:t>24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5800" y="3733800"/>
            <a:ext cx="87026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cs typeface="ＭＳ Ｐゴシック" charset="-128"/>
              </a:rPr>
              <a:t>for each letter in the message: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  <a:defRPr/>
            </a:pPr>
            <a:r>
              <a:rPr lang="en-US" sz="2000" kern="0" dirty="0">
                <a:latin typeface="+mn-lt"/>
              </a:rPr>
              <a:t>need to be able to find its position in the alphabet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  <a:defRPr/>
            </a:pPr>
            <a:r>
              <a:rPr lang="en-US" sz="2000" kern="0" dirty="0">
                <a:latin typeface="+mn-lt"/>
              </a:rPr>
              <a:t>then find the character three spots later (wrapping around to the front for "XYZ")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  <a:defRPr/>
            </a:pPr>
            <a:endParaRPr lang="en-US" sz="2000" kern="0" dirty="0">
              <a:latin typeface="+mn-lt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  <a:defRPr/>
            </a:pPr>
            <a:r>
              <a:rPr lang="en-US" sz="2000" kern="0" dirty="0">
                <a:latin typeface="+mn-lt"/>
              </a:rPr>
              <a:t>there are numerous ways of doing this</a:t>
            </a:r>
          </a:p>
          <a:p>
            <a:pPr marL="1598613" lvl="1" indent="-86042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+mn-lt"/>
              </a:rPr>
              <a:t>simplest: construct a string made up of all the letters in the alphabet,</a:t>
            </a:r>
          </a:p>
          <a:p>
            <a:pPr marL="1598613" lvl="2" indent="-86042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+mn-lt"/>
              </a:rPr>
              <a:t>	use the </a:t>
            </a:r>
            <a:r>
              <a:rPr lang="en-US" sz="1800" kern="0" dirty="0">
                <a:latin typeface="Courier New" charset="0"/>
                <a:ea typeface="Courier New" charset="0"/>
                <a:cs typeface="Courier New" charset="0"/>
              </a:rPr>
              <a:t>find</a:t>
            </a:r>
            <a:r>
              <a:rPr lang="en-US" sz="1800" kern="0" dirty="0">
                <a:latin typeface="+mn-lt"/>
              </a:rPr>
              <a:t> </a:t>
            </a:r>
            <a:r>
              <a:rPr lang="en-US" sz="2000" kern="0" dirty="0">
                <a:latin typeface="+mn-lt"/>
              </a:rPr>
              <a:t>method to find the index of a char in that string,</a:t>
            </a:r>
          </a:p>
          <a:p>
            <a:pPr marL="1598613" lvl="2" indent="-86042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+mn-lt"/>
              </a:rPr>
              <a:t>	use indexing to find the char at (index+3)</a:t>
            </a:r>
          </a:p>
          <a:p>
            <a:pPr marL="1200150" lvl="2" indent="-28575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kern="0" dirty="0">
                <a:latin typeface="+mn-lt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Caesar cipher</a:t>
            </a:r>
          </a:p>
        </p:txBody>
      </p:sp>
      <p:sp>
        <p:nvSpPr>
          <p:cNvPr id="3072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685800"/>
          </a:xfrm>
        </p:spPr>
        <p:txBody>
          <a:bodyPr/>
          <a:lstStyle/>
          <a:p>
            <a:r>
              <a:rPr lang="en-US" altLang="en-US" dirty="0"/>
              <a:t>for simplicity, we'll assume the message is made of uppercase letters only</a:t>
            </a:r>
          </a:p>
        </p:txBody>
      </p:sp>
      <p:sp>
        <p:nvSpPr>
          <p:cNvPr id="3072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00149C8D-098C-8B4B-B3EB-9552BBD9A7EE}" type="slidenum">
              <a:rPr lang="en-US" altLang="en-US" sz="1400">
                <a:solidFill>
                  <a:srgbClr val="FF0033"/>
                </a:solidFill>
              </a:rPr>
              <a:pPr/>
              <a:t>25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30726" name="TextBox 6"/>
          <p:cNvSpPr txBox="1">
            <a:spLocks noChangeArrowheads="1"/>
          </p:cNvSpPr>
          <p:nvPr/>
        </p:nvSpPr>
        <p:spPr bwMode="auto">
          <a:xfrm>
            <a:off x="3429000" y="4800600"/>
            <a:ext cx="5638800" cy="16922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r>
              <a:rPr lang="en-US" altLang="en-US" sz="2000" dirty="0">
                <a:solidFill>
                  <a:srgbClr val="FF0033"/>
                </a:solidFill>
              </a:rPr>
              <a:t>wrap-around is handled using the remainder operator</a:t>
            </a:r>
          </a:p>
          <a:p>
            <a:endParaRPr lang="en-US" altLang="en-US" sz="2000" dirty="0">
              <a:solidFill>
                <a:srgbClr val="FF0033"/>
              </a:solidFill>
            </a:endParaRPr>
          </a:p>
          <a:p>
            <a:pPr lvl="1"/>
            <a:r>
              <a:rPr lang="en-US" altLang="en-US" sz="2000" dirty="0">
                <a:solidFill>
                  <a:srgbClr val="FF0033"/>
                </a:solidFill>
              </a:rPr>
              <a:t>for the letter "Z", index = 25</a:t>
            </a:r>
          </a:p>
          <a:p>
            <a:pPr lvl="1"/>
            <a:r>
              <a:rPr lang="en-US" altLang="en-US" sz="2000" dirty="0">
                <a:solidFill>
                  <a:srgbClr val="FF0033"/>
                </a:solidFill>
                <a:sym typeface="Wingdings" charset="2"/>
              </a:rPr>
              <a:t>	</a:t>
            </a:r>
            <a:r>
              <a:rPr lang="en-US" altLang="en-US" sz="2000" dirty="0" err="1">
                <a:solidFill>
                  <a:srgbClr val="FF0033"/>
                </a:solidFill>
                <a:sym typeface="Wingdings" charset="2"/>
              </a:rPr>
              <a:t>newIndex</a:t>
            </a:r>
            <a:r>
              <a:rPr lang="en-US" altLang="en-US" sz="2000" dirty="0">
                <a:solidFill>
                  <a:srgbClr val="FF0033"/>
                </a:solidFill>
                <a:sym typeface="Wingdings" charset="2"/>
              </a:rPr>
              <a:t> = (25+3)%26 = 28%26 = 2 </a:t>
            </a:r>
          </a:p>
          <a:p>
            <a:pPr lvl="1"/>
            <a:r>
              <a:rPr lang="en-US" altLang="en-US" sz="2000" dirty="0">
                <a:solidFill>
                  <a:srgbClr val="FF0033"/>
                </a:solidFill>
                <a:sym typeface="Wingdings" charset="2"/>
              </a:rPr>
              <a:t>so, "Z"  "C"</a:t>
            </a:r>
            <a:endParaRPr lang="en-US" altLang="en-US" sz="2000" dirty="0">
              <a:solidFill>
                <a:srgbClr val="FF0033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48400" y="2252008"/>
            <a:ext cx="2819400" cy="193899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33"/>
                </a:solidFill>
              </a:rPr>
              <a:t>ALPHABET is </a:t>
            </a:r>
            <a:r>
              <a:rPr lang="en-US" sz="2000" i="1" dirty="0">
                <a:solidFill>
                  <a:srgbClr val="FF0033"/>
                </a:solidFill>
              </a:rPr>
              <a:t>constant</a:t>
            </a:r>
            <a:r>
              <a:rPr lang="en-US" sz="2000" dirty="0">
                <a:solidFill>
                  <a:srgbClr val="FF0033"/>
                </a:solidFill>
              </a:rPr>
              <a:t>, a variable that is assigned once and accessible to all</a:t>
            </a:r>
          </a:p>
          <a:p>
            <a:endParaRPr lang="en-US" sz="2000" dirty="0">
              <a:solidFill>
                <a:srgbClr val="FF0033"/>
              </a:solidFill>
            </a:endParaRPr>
          </a:p>
          <a:p>
            <a:r>
              <a:rPr lang="en-US" sz="2000" dirty="0">
                <a:solidFill>
                  <a:srgbClr val="FF0033"/>
                </a:solidFill>
              </a:rPr>
              <a:t>the convention is to write constant in all-caps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83DE79-3F44-244A-9CB3-7FFCFB5FA7CD}"/>
              </a:ext>
            </a:extLst>
          </p:cNvPr>
          <p:cNvSpPr txBox="1"/>
          <p:nvPr/>
        </p:nvSpPr>
        <p:spPr>
          <a:xfrm>
            <a:off x="990600" y="2187476"/>
            <a:ext cx="518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ALPHABET = "ABCDEFGHIJKLMNOPQRSTUVWXYZ"</a:t>
            </a:r>
          </a:p>
          <a:p>
            <a:endParaRPr lang="en-US" sz="1600" dirty="0">
              <a:latin typeface="Lucida Console" panose="020B0609040504020204" pitchFamily="49" charset="0"/>
            </a:endParaRPr>
          </a:p>
          <a:p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caesar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copy = ""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for 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 in word: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index = </a:t>
            </a:r>
            <a:r>
              <a:rPr lang="en-US" sz="1600" dirty="0" err="1">
                <a:latin typeface="Lucida Console" panose="020B0609040504020204" pitchFamily="49" charset="0"/>
              </a:rPr>
              <a:t>ALPHABET.find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)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</a:t>
            </a:r>
            <a:r>
              <a:rPr lang="en-US" sz="1600" dirty="0" err="1">
                <a:latin typeface="Lucida Console" panose="020B0609040504020204" pitchFamily="49" charset="0"/>
              </a:rPr>
              <a:t>newIndex</a:t>
            </a:r>
            <a:r>
              <a:rPr lang="en-US" sz="1600" dirty="0">
                <a:latin typeface="Lucida Console" panose="020B0609040504020204" pitchFamily="49" charset="0"/>
              </a:rPr>
              <a:t> = (index + 3) % 26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copy = copy + ALPHABET[</a:t>
            </a:r>
            <a:r>
              <a:rPr lang="en-US" sz="1600" dirty="0" err="1">
                <a:latin typeface="Lucida Console" panose="020B0609040504020204" pitchFamily="49" charset="0"/>
              </a:rPr>
              <a:t>newIndex</a:t>
            </a:r>
            <a:r>
              <a:rPr lang="en-US" sz="1600" dirty="0">
                <a:latin typeface="Lucida Console" panose="020B0609040504020204" pitchFamily="49" charset="0"/>
              </a:rPr>
              <a:t>]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return copy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Exercise: Caesar update</a:t>
            </a:r>
          </a:p>
        </p:txBody>
      </p:sp>
      <p:sp>
        <p:nvSpPr>
          <p:cNvPr id="3072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685800"/>
          </a:xfrm>
        </p:spPr>
        <p:txBody>
          <a:bodyPr/>
          <a:lstStyle/>
          <a:p>
            <a:r>
              <a:rPr lang="en-US" altLang="en-US" dirty="0"/>
              <a:t>enter the definition of the </a:t>
            </a:r>
            <a:r>
              <a:rPr lang="en-US" altLang="en-US" sz="2000" dirty="0" err="1">
                <a:latin typeface="Lucida Console" panose="020B0609040504020204" pitchFamily="49" charset="0"/>
                <a:ea typeface="Courier New" charset="0"/>
                <a:cs typeface="Courier New" charset="0"/>
              </a:rPr>
              <a:t>caesar</a:t>
            </a:r>
            <a:r>
              <a:rPr lang="en-US" altLang="en-US" sz="2000" dirty="0"/>
              <a:t> </a:t>
            </a:r>
            <a:r>
              <a:rPr lang="en-US" altLang="en-US" dirty="0"/>
              <a:t>function and try it out on different strings</a:t>
            </a:r>
          </a:p>
        </p:txBody>
      </p:sp>
      <p:sp>
        <p:nvSpPr>
          <p:cNvPr id="3072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00149C8D-098C-8B4B-B3EB-9552BBD9A7EE}" type="slidenum">
              <a:rPr lang="en-US" altLang="en-US" sz="1400">
                <a:solidFill>
                  <a:srgbClr val="FF0033"/>
                </a:solidFill>
              </a:rPr>
              <a:pPr/>
              <a:t>26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85800" y="4876800"/>
            <a:ext cx="87026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 kern="0" dirty="0"/>
              <a:t>what would happen if we changed the alphabet?</a:t>
            </a:r>
          </a:p>
          <a:p>
            <a:pPr lvl="1"/>
            <a:r>
              <a:rPr lang="en-US" altLang="en-US" kern="0" dirty="0"/>
              <a:t>e.g., the the Classical Roman alphabet did not have  the letters 'J',  'U', or 'W'</a:t>
            </a:r>
          </a:p>
          <a:p>
            <a:pPr lvl="1"/>
            <a:r>
              <a:rPr lang="en-US" altLang="en-US" kern="0" dirty="0"/>
              <a:t>if we removed those letters from the ALPHABET string, would the function still work?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40B131-EE14-EE53-E9F4-6A3B0C0301B4}"/>
              </a:ext>
            </a:extLst>
          </p:cNvPr>
          <p:cNvSpPr txBox="1"/>
          <p:nvPr/>
        </p:nvSpPr>
        <p:spPr>
          <a:xfrm>
            <a:off x="2247900" y="2106992"/>
            <a:ext cx="518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ALPHABET = "ABCDEFGHIJKLMNOPQRSTUVWXYZ"</a:t>
            </a:r>
          </a:p>
          <a:p>
            <a:endParaRPr lang="en-US" sz="1600" dirty="0">
              <a:latin typeface="Lucida Console" panose="020B0609040504020204" pitchFamily="49" charset="0"/>
            </a:endParaRPr>
          </a:p>
          <a:p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caesar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copy = ""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for 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 in word: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index = </a:t>
            </a:r>
            <a:r>
              <a:rPr lang="en-US" sz="1600" dirty="0" err="1">
                <a:latin typeface="Lucida Console" panose="020B0609040504020204" pitchFamily="49" charset="0"/>
              </a:rPr>
              <a:t>ALPHABET.find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)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</a:t>
            </a:r>
            <a:r>
              <a:rPr lang="en-US" sz="1600" dirty="0" err="1">
                <a:latin typeface="Lucida Console" panose="020B0609040504020204" pitchFamily="49" charset="0"/>
              </a:rPr>
              <a:t>newIndex</a:t>
            </a:r>
            <a:r>
              <a:rPr lang="en-US" sz="1600" dirty="0">
                <a:latin typeface="Lucida Console" panose="020B0609040504020204" pitchFamily="49" charset="0"/>
              </a:rPr>
              <a:t> = (index + 3) % 26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copy = copy + ALPHABET[</a:t>
            </a:r>
            <a:r>
              <a:rPr lang="en-US" sz="1600" dirty="0" err="1">
                <a:latin typeface="Lucida Console" panose="020B0609040504020204" pitchFamily="49" charset="0"/>
              </a:rPr>
              <a:t>newIndex</a:t>
            </a:r>
            <a:r>
              <a:rPr lang="en-US" sz="1600" dirty="0">
                <a:latin typeface="Lucida Console" panose="020B0609040504020204" pitchFamily="49" charset="0"/>
              </a:rPr>
              <a:t>]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return copy</a:t>
            </a:r>
          </a:p>
        </p:txBody>
      </p:sp>
    </p:spTree>
    <p:extLst>
      <p:ext uri="{BB962C8B-B14F-4D97-AF65-F5344CB8AC3E}">
        <p14:creationId xmlns:p14="http://schemas.microsoft.com/office/powerpoint/2010/main" val="56473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dependencies in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295400"/>
          </a:xfrm>
        </p:spPr>
        <p:txBody>
          <a:bodyPr/>
          <a:lstStyle/>
          <a:p>
            <a:r>
              <a:rPr lang="en-US" dirty="0"/>
              <a:t>the problem here is that calculation of </a:t>
            </a:r>
            <a:r>
              <a:rPr lang="en-US" sz="2000" dirty="0" err="1">
                <a:latin typeface="Lucida Console" panose="020B0609040504020204" pitchFamily="49" charset="0"/>
                <a:ea typeface="Courier New" charset="0"/>
                <a:cs typeface="Courier New" charset="0"/>
              </a:rPr>
              <a:t>newIndex</a:t>
            </a:r>
            <a:r>
              <a:rPr lang="en-US" dirty="0"/>
              <a:t> is dependent on the ALPHABET length (using the % operator)</a:t>
            </a:r>
          </a:p>
          <a:p>
            <a:pPr lvl="1"/>
            <a:r>
              <a:rPr lang="en-US" dirty="0"/>
              <a:t>if we change the ALPHABET string, we also have to change this number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BBE2-D207-F349-B6FD-C2D89A28EEAB}" type="slidenum">
              <a:rPr lang="en-US" altLang="en-US" smtClean="0"/>
              <a:pPr/>
              <a:t>27</a:t>
            </a:fld>
            <a:endParaRPr lang="en-US" altLang="en-US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685800" y="2709441"/>
            <a:ext cx="8702675" cy="1405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kern="0" dirty="0"/>
              <a:t>as a general rule in programming, we want to avoid these kinds of dependencies</a:t>
            </a:r>
          </a:p>
          <a:p>
            <a:pPr lvl="1"/>
            <a:r>
              <a:rPr lang="en-US" kern="0" dirty="0"/>
              <a:t>when possible, write code so that a single change is propagated everywhere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215834-EB86-7CD6-101B-C96741941B50}"/>
              </a:ext>
            </a:extLst>
          </p:cNvPr>
          <p:cNvSpPr txBox="1"/>
          <p:nvPr/>
        </p:nvSpPr>
        <p:spPr>
          <a:xfrm>
            <a:off x="2122487" y="4309641"/>
            <a:ext cx="58293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ALPHABET = "ABCDEFGHIJKLMNOPQRSTUVWXYZ"</a:t>
            </a:r>
          </a:p>
          <a:p>
            <a:endParaRPr lang="en-US" sz="1600" dirty="0">
              <a:latin typeface="Lucida Console" panose="020B0609040504020204" pitchFamily="49" charset="0"/>
            </a:endParaRPr>
          </a:p>
          <a:p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caesar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copy = ""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for 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 in word: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index = </a:t>
            </a:r>
            <a:r>
              <a:rPr lang="en-US" sz="1600" dirty="0" err="1">
                <a:latin typeface="Lucida Console" panose="020B0609040504020204" pitchFamily="49" charset="0"/>
              </a:rPr>
              <a:t>ALPHABET.find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)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</a:t>
            </a:r>
            <a:r>
              <a:rPr lang="en-US" sz="1600" dirty="0" err="1">
                <a:latin typeface="Lucida Console" panose="020B0609040504020204" pitchFamily="49" charset="0"/>
              </a:rPr>
              <a:t>newIndex</a:t>
            </a:r>
            <a:r>
              <a:rPr lang="en-US" sz="1600" dirty="0">
                <a:latin typeface="Lucida Console" panose="020B0609040504020204" pitchFamily="49" charset="0"/>
              </a:rPr>
              <a:t> = (index + 3) % </a:t>
            </a:r>
            <a:r>
              <a:rPr lang="en-US" sz="1600" dirty="0" err="1">
                <a:latin typeface="Lucida Console" panose="020B0609040504020204" pitchFamily="49" charset="0"/>
              </a:rPr>
              <a:t>len</a:t>
            </a:r>
            <a:r>
              <a:rPr lang="en-US" sz="1600" dirty="0">
                <a:latin typeface="Lucida Console" panose="020B0609040504020204" pitchFamily="49" charset="0"/>
              </a:rPr>
              <a:t>(ALPHABET)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copy = copy + ALPHABET[</a:t>
            </a:r>
            <a:r>
              <a:rPr lang="en-US" sz="1600" dirty="0" err="1">
                <a:latin typeface="Lucida Console" panose="020B0609040504020204" pitchFamily="49" charset="0"/>
              </a:rPr>
              <a:t>newIndex</a:t>
            </a:r>
            <a:r>
              <a:rPr lang="en-US" sz="1600" dirty="0">
                <a:latin typeface="Lucida Console" panose="020B0609040504020204" pitchFamily="49" charset="0"/>
              </a:rPr>
              <a:t>]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return copy</a:t>
            </a:r>
          </a:p>
        </p:txBody>
      </p:sp>
    </p:spTree>
    <p:extLst>
      <p:ext uri="{BB962C8B-B14F-4D97-AF65-F5344CB8AC3E}">
        <p14:creationId xmlns:p14="http://schemas.microsoft.com/office/powerpoint/2010/main" val="130492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Exercise: generalized rotation cipher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514600"/>
          </a:xfrm>
        </p:spPr>
        <p:txBody>
          <a:bodyPr/>
          <a:lstStyle/>
          <a:p>
            <a:r>
              <a:rPr lang="en-US" altLang="en-US" dirty="0"/>
              <a:t>generalize the Caesar cipher so that it can be used to perform any rotation</a:t>
            </a:r>
          </a:p>
          <a:p>
            <a:pPr lvl="1"/>
            <a:r>
              <a:rPr lang="en-US" altLang="en-US" dirty="0"/>
              <a:t>including negative rotations, which could be used to decode messages</a:t>
            </a:r>
          </a:p>
          <a:p>
            <a:endParaRPr lang="en-US" altLang="en-US" dirty="0"/>
          </a:p>
          <a:p>
            <a:pPr lvl="1"/>
            <a:r>
              <a:rPr lang="en-US" altLang="en-US" sz="1800" dirty="0" err="1">
                <a:latin typeface="Lucida Console" panose="020B0609040504020204" pitchFamily="49" charset="0"/>
              </a:rPr>
              <a:t>rotateCode</a:t>
            </a:r>
            <a:r>
              <a:rPr lang="en-US" altLang="en-US" sz="1800" dirty="0">
                <a:latin typeface="Lucida Console" panose="020B0609040504020204" pitchFamily="49" charset="0"/>
              </a:rPr>
              <a:t>(word, 3)</a:t>
            </a:r>
            <a:r>
              <a:rPr lang="en-US" altLang="en-US" dirty="0"/>
              <a:t>	</a:t>
            </a:r>
            <a:r>
              <a:rPr lang="en-US" altLang="en-US" dirty="0">
                <a:sym typeface="Wingdings" charset="2"/>
              </a:rPr>
              <a:t> encode using Caesar cipher</a:t>
            </a:r>
          </a:p>
          <a:p>
            <a:pPr lvl="1"/>
            <a:r>
              <a:rPr lang="en-US" altLang="en-US" sz="1800" dirty="0" err="1">
                <a:latin typeface="Lucida Console" panose="020B0609040504020204" pitchFamily="49" charset="0"/>
                <a:sym typeface="Wingdings" charset="2"/>
              </a:rPr>
              <a:t>rotateCode</a:t>
            </a:r>
            <a:r>
              <a:rPr lang="en-US" altLang="en-US" sz="1800" dirty="0">
                <a:latin typeface="Lucida Console" panose="020B0609040504020204" pitchFamily="49" charset="0"/>
                <a:sym typeface="Wingdings" charset="2"/>
              </a:rPr>
              <a:t>(word, -3)</a:t>
            </a:r>
            <a:r>
              <a:rPr lang="en-US" altLang="en-US" dirty="0">
                <a:sym typeface="Wingdings" charset="2"/>
              </a:rPr>
              <a:t>	 decode using Caesar cipher</a:t>
            </a:r>
          </a:p>
          <a:p>
            <a:pPr lvl="1"/>
            <a:endParaRPr lang="en-US" altLang="en-US" dirty="0">
              <a:sym typeface="Wingdings" charset="2"/>
            </a:endParaRPr>
          </a:p>
          <a:p>
            <a:pPr lvl="1"/>
            <a:r>
              <a:rPr lang="en-US" altLang="en-US" sz="1800" dirty="0" err="1">
                <a:latin typeface="Lucida Console" panose="020B0609040504020204" pitchFamily="49" charset="0"/>
                <a:sym typeface="Wingdings" charset="2"/>
              </a:rPr>
              <a:t>rotateCode</a:t>
            </a:r>
            <a:r>
              <a:rPr lang="en-US" altLang="en-US" sz="1800" dirty="0">
                <a:latin typeface="Lucida Console" panose="020B0609040504020204" pitchFamily="49" charset="0"/>
                <a:sym typeface="Wingdings" charset="2"/>
              </a:rPr>
              <a:t>(word, 13)	</a:t>
            </a:r>
            <a:r>
              <a:rPr lang="en-US" altLang="en-US" dirty="0">
                <a:sym typeface="Wingdings" charset="2"/>
              </a:rPr>
              <a:t> encode/decode using rot13 </a:t>
            </a:r>
            <a:endParaRPr lang="en-US" altLang="en-US" dirty="0"/>
          </a:p>
          <a:p>
            <a:pPr lvl="1">
              <a:buFont typeface="Wingdings" charset="2"/>
              <a:buNone/>
            </a:pPr>
            <a:endParaRPr lang="en-US" altLang="en-US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89E566FA-EB70-B74F-ACBC-9677F2864125}" type="slidenum">
              <a:rPr lang="en-US" altLang="en-US" sz="1400">
                <a:solidFill>
                  <a:srgbClr val="FF0033"/>
                </a:solidFill>
              </a:rPr>
              <a:pPr/>
              <a:t>28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713F4B-56FD-5B36-7095-EEB87A9BA91B}"/>
              </a:ext>
            </a:extLst>
          </p:cNvPr>
          <p:cNvSpPr txBox="1"/>
          <p:nvPr/>
        </p:nvSpPr>
        <p:spPr>
          <a:xfrm>
            <a:off x="1885950" y="4191000"/>
            <a:ext cx="58293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ALPHABET = "ABCDEFGHIJKLMNOPQRSTUVWXYZ"</a:t>
            </a:r>
          </a:p>
          <a:p>
            <a:endParaRPr lang="en-US" sz="1600" dirty="0">
              <a:latin typeface="Lucida Console" panose="020B0609040504020204" pitchFamily="49" charset="0"/>
            </a:endParaRPr>
          </a:p>
          <a:p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caesar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copy = ""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for 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 in word: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index = </a:t>
            </a:r>
            <a:r>
              <a:rPr lang="en-US" sz="1600" dirty="0" err="1">
                <a:latin typeface="Lucida Console" panose="020B0609040504020204" pitchFamily="49" charset="0"/>
              </a:rPr>
              <a:t>ALPHABET.find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)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</a:t>
            </a:r>
            <a:r>
              <a:rPr lang="en-US" sz="1600" dirty="0" err="1">
                <a:latin typeface="Lucida Console" panose="020B0609040504020204" pitchFamily="49" charset="0"/>
              </a:rPr>
              <a:t>newIndex</a:t>
            </a:r>
            <a:r>
              <a:rPr lang="en-US" sz="1600" dirty="0">
                <a:latin typeface="Lucida Console" panose="020B0609040504020204" pitchFamily="49" charset="0"/>
              </a:rPr>
              <a:t> = (index + 3) % </a:t>
            </a:r>
            <a:r>
              <a:rPr lang="en-US" sz="1600" dirty="0" err="1">
                <a:latin typeface="Lucida Console" panose="020B0609040504020204" pitchFamily="49" charset="0"/>
              </a:rPr>
              <a:t>len</a:t>
            </a:r>
            <a:r>
              <a:rPr lang="en-US" sz="1600" dirty="0">
                <a:latin typeface="Lucida Console" panose="020B0609040504020204" pitchFamily="49" charset="0"/>
              </a:rPr>
              <a:t>(ALPHABET)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copy = copy + ALPHABET[</a:t>
            </a:r>
            <a:r>
              <a:rPr lang="en-US" sz="1600" dirty="0" err="1">
                <a:latin typeface="Lucida Console" panose="020B0609040504020204" pitchFamily="49" charset="0"/>
              </a:rPr>
              <a:t>newIndex</a:t>
            </a:r>
            <a:r>
              <a:rPr lang="en-US" sz="1600" dirty="0">
                <a:latin typeface="Lucida Console" panose="020B0609040504020204" pitchFamily="49" charset="0"/>
              </a:rPr>
              <a:t>]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return copy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Caesar revisited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990600"/>
          </a:xfrm>
        </p:spPr>
        <p:txBody>
          <a:bodyPr/>
          <a:lstStyle/>
          <a:p>
            <a:r>
              <a:rPr lang="en-US" altLang="en-US" dirty="0"/>
              <a:t>once we have the generalized rotation cipher function</a:t>
            </a:r>
          </a:p>
          <a:p>
            <a:pPr lvl="1"/>
            <a:r>
              <a:rPr lang="en-US" altLang="en-US" dirty="0"/>
              <a:t>we could use it to perform a Caesar cipher encodings/</a:t>
            </a:r>
            <a:r>
              <a:rPr lang="en-US" altLang="en-US" dirty="0" err="1"/>
              <a:t>decodings</a:t>
            </a:r>
            <a:endParaRPr lang="en-US" altLang="en-US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89E566FA-EB70-B74F-ACBC-9677F2864125}" type="slidenum">
              <a:rPr lang="en-US" altLang="en-US" sz="1400">
                <a:solidFill>
                  <a:srgbClr val="FF0033"/>
                </a:solidFill>
              </a:rPr>
              <a:pPr/>
              <a:t>29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DD3626-2994-232E-2CB8-6925C153A336}"/>
              </a:ext>
            </a:extLst>
          </p:cNvPr>
          <p:cNvSpPr txBox="1"/>
          <p:nvPr/>
        </p:nvSpPr>
        <p:spPr>
          <a:xfrm>
            <a:off x="1400175" y="2667000"/>
            <a:ext cx="68008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ALPHABET = "ABCDEFGHIJKLMNOPQRSTUVWXYZ"</a:t>
            </a:r>
          </a:p>
          <a:p>
            <a:endParaRPr lang="en-US" sz="1600" dirty="0">
              <a:latin typeface="Lucida Console" panose="020B0609040504020204" pitchFamily="49" charset="0"/>
            </a:endParaRPr>
          </a:p>
          <a:p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rotateCode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, </a:t>
            </a:r>
            <a:r>
              <a:rPr lang="en-US" sz="1600" dirty="0" err="1">
                <a:latin typeface="Lucida Console" panose="020B0609040504020204" pitchFamily="49" charset="0"/>
              </a:rPr>
              <a:t>numChars:int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copy = ""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for 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 in word: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index = </a:t>
            </a:r>
            <a:r>
              <a:rPr lang="en-US" sz="1600" dirty="0" err="1">
                <a:latin typeface="Lucida Console" panose="020B0609040504020204" pitchFamily="49" charset="0"/>
              </a:rPr>
              <a:t>ALPHABET.find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)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</a:t>
            </a:r>
            <a:r>
              <a:rPr lang="en-US" sz="1600" dirty="0" err="1">
                <a:latin typeface="Lucida Console" panose="020B0609040504020204" pitchFamily="49" charset="0"/>
              </a:rPr>
              <a:t>newIndex</a:t>
            </a:r>
            <a:r>
              <a:rPr lang="en-US" sz="1600" dirty="0">
                <a:latin typeface="Lucida Console" panose="020B0609040504020204" pitchFamily="49" charset="0"/>
              </a:rPr>
              <a:t> = (index + </a:t>
            </a:r>
            <a:r>
              <a:rPr lang="en-US" sz="1600" dirty="0" err="1">
                <a:latin typeface="Lucida Console" panose="020B0609040504020204" pitchFamily="49" charset="0"/>
              </a:rPr>
              <a:t>numChars</a:t>
            </a:r>
            <a:r>
              <a:rPr lang="en-US" sz="1600" dirty="0">
                <a:latin typeface="Lucida Console" panose="020B0609040504020204" pitchFamily="49" charset="0"/>
              </a:rPr>
              <a:t>) % </a:t>
            </a:r>
            <a:r>
              <a:rPr lang="en-US" sz="1600" dirty="0" err="1">
                <a:latin typeface="Lucida Console" panose="020B0609040504020204" pitchFamily="49" charset="0"/>
              </a:rPr>
              <a:t>len</a:t>
            </a:r>
            <a:r>
              <a:rPr lang="en-US" sz="1600" dirty="0">
                <a:latin typeface="Lucida Console" panose="020B0609040504020204" pitchFamily="49" charset="0"/>
              </a:rPr>
              <a:t>(ALPHABET)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copy = copy + ALPHABET[</a:t>
            </a:r>
            <a:r>
              <a:rPr lang="en-US" sz="1600" dirty="0" err="1">
                <a:latin typeface="Lucida Console" panose="020B0609040504020204" pitchFamily="49" charset="0"/>
              </a:rPr>
              <a:t>newIndex</a:t>
            </a:r>
            <a:r>
              <a:rPr lang="en-US" sz="1600" dirty="0">
                <a:latin typeface="Lucida Console" panose="020B0609040504020204" pitchFamily="49" charset="0"/>
              </a:rPr>
              <a:t>]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return copy</a:t>
            </a:r>
          </a:p>
          <a:p>
            <a:endParaRPr lang="en-US" sz="1600" dirty="0">
              <a:latin typeface="Lucida Console" panose="020B0609040504020204" pitchFamily="49" charset="0"/>
            </a:endParaRPr>
          </a:p>
          <a:p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caesarEncode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return </a:t>
            </a:r>
            <a:r>
              <a:rPr lang="en-US" sz="1600" dirty="0" err="1">
                <a:latin typeface="Lucida Console" panose="020B0609040504020204" pitchFamily="49" charset="0"/>
              </a:rPr>
              <a:t>rotateCode</a:t>
            </a:r>
            <a:r>
              <a:rPr lang="en-US" sz="1600" dirty="0">
                <a:latin typeface="Lucida Console" panose="020B0609040504020204" pitchFamily="49" charset="0"/>
              </a:rPr>
              <a:t>(word, 3)</a:t>
            </a:r>
          </a:p>
          <a:p>
            <a:endParaRPr lang="en-US" sz="1600" dirty="0">
              <a:latin typeface="Lucida Console" panose="020B0609040504020204" pitchFamily="49" charset="0"/>
            </a:endParaRPr>
          </a:p>
          <a:p>
            <a:r>
              <a:rPr lang="en-US" sz="1600" dirty="0">
                <a:latin typeface="Lucida Console" panose="020B0609040504020204" pitchFamily="49" charset="0"/>
              </a:rPr>
              <a:t>def </a:t>
            </a:r>
            <a:r>
              <a:rPr lang="en-US" sz="1600" dirty="0" err="1">
                <a:latin typeface="Lucida Console" panose="020B0609040504020204" pitchFamily="49" charset="0"/>
              </a:rPr>
              <a:t>caesarDecode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return </a:t>
            </a:r>
            <a:r>
              <a:rPr lang="en-US" sz="1600" dirty="0" err="1">
                <a:latin typeface="Lucida Console" panose="020B0609040504020204" pitchFamily="49" charset="0"/>
              </a:rPr>
              <a:t>rotateCode</a:t>
            </a:r>
            <a:r>
              <a:rPr lang="en-US" sz="1600" dirty="0">
                <a:latin typeface="Lucida Console" panose="020B0609040504020204" pitchFamily="49" charset="0"/>
              </a:rPr>
              <a:t>(word, -3)</a:t>
            </a:r>
          </a:p>
        </p:txBody>
      </p:sp>
    </p:spTree>
    <p:extLst>
      <p:ext uri="{BB962C8B-B14F-4D97-AF65-F5344CB8AC3E}">
        <p14:creationId xmlns:p14="http://schemas.microsoft.com/office/powerpoint/2010/main" val="204338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17782-0408-C172-C403-E4A073C0A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 indexing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6FDBF-3100-9A85-295D-8D12519B3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access an item in a sequence using </a:t>
            </a:r>
            <a:r>
              <a:rPr lang="en-US" i="1" dirty="0"/>
              <a:t>indexing</a:t>
            </a:r>
          </a:p>
          <a:p>
            <a:pPr lvl="1"/>
            <a:r>
              <a:rPr lang="en-US" dirty="0"/>
              <a:t>individual items are assumed to be numbered starting at 0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word = "</a:t>
            </a:r>
            <a:r>
              <a:rPr lang="en-US" sz="1600" dirty="0" err="1">
                <a:latin typeface="Lucida Console" panose="020B0609040504020204" pitchFamily="49" charset="0"/>
              </a:rPr>
              <a:t>foobar</a:t>
            </a:r>
            <a:r>
              <a:rPr lang="en-US" sz="1600" dirty="0">
                <a:latin typeface="Lucida Console" panose="020B0609040504020204" pitchFamily="49" charset="0"/>
              </a:rPr>
              <a:t>"		</a:t>
            </a:r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 </a:t>
            </a:r>
            <a:endParaRPr lang="en-US" sz="2000" dirty="0">
              <a:solidFill>
                <a:schemeClr val="tx1"/>
              </a:solidFill>
            </a:endParaRPr>
          </a:p>
          <a:p>
            <a:pPr marL="458788" indent="-230188">
              <a:buFont typeface="Wingdings" pitchFamily="2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  <a:p>
            <a:pPr marL="468313" lvl="1" indent="0">
              <a:buNone/>
            </a:pPr>
            <a:r>
              <a:rPr lang="en-US" sz="1600" dirty="0" err="1">
                <a:latin typeface="Lucida Console" panose="020B0609040504020204" pitchFamily="49" charset="0"/>
              </a:rPr>
              <a:t>nums</a:t>
            </a:r>
            <a:r>
              <a:rPr lang="en-US" sz="1600" dirty="0">
                <a:latin typeface="Lucida Console" panose="020B0609040504020204" pitchFamily="49" charset="0"/>
              </a:rPr>
              <a:t> = [3, 6, 1, 4]</a:t>
            </a:r>
          </a:p>
          <a:p>
            <a:pPr marL="458788" indent="-230188">
              <a:buFont typeface="Wingdings" pitchFamily="2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  <a:p>
            <a:pPr marL="458788" indent="-230188">
              <a:buFont typeface="Wingdings" pitchFamily="2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  <a:p>
            <a:pPr marL="458788" indent="-230188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can access an item in a sequence:  </a:t>
            </a:r>
            <a:r>
              <a:rPr lang="en-US" sz="1800" dirty="0">
                <a:solidFill>
                  <a:schemeClr val="tx1"/>
                </a:solidFill>
                <a:latin typeface="Lucida Console" panose="020B0609040504020204" pitchFamily="49" charset="0"/>
              </a:rPr>
              <a:t>seq[index]</a:t>
            </a:r>
          </a:p>
          <a:p>
            <a:pPr marL="458788" indent="-230188">
              <a:buFont typeface="Wingdings" pitchFamily="2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  <a:p>
            <a:pPr marL="1379538" lvl="1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word[0]  </a:t>
            </a: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  'f'		</a:t>
            </a:r>
            <a:r>
              <a:rPr lang="en-US" sz="1600" dirty="0" err="1">
                <a:latin typeface="Lucida Console" panose="020B0609040504020204" pitchFamily="49" charset="0"/>
                <a:sym typeface="Wingdings" pitchFamily="2" charset="2"/>
              </a:rPr>
              <a:t>nums</a:t>
            </a: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[0]  -&gt;  3</a:t>
            </a:r>
          </a:p>
          <a:p>
            <a:pPr marL="137953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  <a:sym typeface="Wingdings" pitchFamily="2" charset="2"/>
              </a:rPr>
              <a:t>word[1]    'o'		</a:t>
            </a:r>
            <a:r>
              <a:rPr lang="en-US" sz="1600" dirty="0" err="1">
                <a:latin typeface="Lucida Console" panose="020B0609040504020204" pitchFamily="49" charset="0"/>
                <a:sym typeface="Wingdings" pitchFamily="2" charset="2"/>
              </a:rPr>
              <a:t>nums</a:t>
            </a: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[1]  -&gt;  6</a:t>
            </a:r>
          </a:p>
          <a:p>
            <a:pPr marL="1379538" lvl="1" indent="0">
              <a:buNone/>
            </a:pP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word[2]    'o'		</a:t>
            </a:r>
            <a:r>
              <a:rPr lang="en-US" sz="1600" dirty="0" err="1">
                <a:latin typeface="Lucida Console" panose="020B0609040504020204" pitchFamily="49" charset="0"/>
                <a:sym typeface="Wingdings" pitchFamily="2" charset="2"/>
              </a:rPr>
              <a:t>nums</a:t>
            </a: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[2]  -&gt;  1</a:t>
            </a:r>
          </a:p>
          <a:p>
            <a:pPr marL="1379538" lvl="1" indent="0">
              <a:buNone/>
            </a:pP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word[3]    'b' 		</a:t>
            </a:r>
            <a:r>
              <a:rPr lang="en-US" sz="1600" dirty="0" err="1">
                <a:latin typeface="Lucida Console" panose="020B0609040504020204" pitchFamily="49" charset="0"/>
                <a:sym typeface="Wingdings" pitchFamily="2" charset="2"/>
              </a:rPr>
              <a:t>nums</a:t>
            </a: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[3]  -&gt;  4</a:t>
            </a:r>
            <a:endParaRPr lang="en-US" sz="1600" dirty="0">
              <a:solidFill>
                <a:schemeClr val="tx1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1379538" lvl="1" indent="0">
              <a:buNone/>
            </a:pP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word[4]    'a'</a:t>
            </a:r>
            <a:endParaRPr lang="en-US" sz="1800" dirty="0">
              <a:solidFill>
                <a:schemeClr val="tx1"/>
              </a:solidFill>
            </a:endParaRPr>
          </a:p>
          <a:p>
            <a:pPr marL="1379538" lvl="1" indent="0">
              <a:buNone/>
            </a:pP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word[5]    'r'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19BB6A-7106-9AB6-917C-324C669CC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FB5F661-6114-07AA-BB07-75A9B446D6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254724"/>
              </p:ext>
            </p:extLst>
          </p:nvPr>
        </p:nvGraphicFramePr>
        <p:xfrm>
          <a:off x="4343400" y="2306320"/>
          <a:ext cx="3429000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399299850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1269172521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42806504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26829923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46550032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1764582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'f'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'o'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'o'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'b'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'a'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'r'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37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2641256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6BCF203-87C1-47D8-3E49-B005DFEB3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258043"/>
              </p:ext>
            </p:extLst>
          </p:nvPr>
        </p:nvGraphicFramePr>
        <p:xfrm>
          <a:off x="4343400" y="3220720"/>
          <a:ext cx="2286000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399299850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1269172521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42806504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2682992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37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26412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96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329DC-F227-2436-9FCD-7210794C5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D3622-F0E0-942E-85E4-0C8BF8F80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we wanted to generate acronyms of phrases</a:t>
            </a:r>
          </a:p>
          <a:p>
            <a:pPr lvl="1"/>
            <a:r>
              <a:rPr lang="en-US" dirty="0"/>
              <a:t>for now, we will start from a list of words</a:t>
            </a:r>
          </a:p>
          <a:p>
            <a:endParaRPr lang="en-US" sz="2000" dirty="0"/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def acronym(</a:t>
            </a:r>
            <a:r>
              <a:rPr lang="en-US" sz="1600" dirty="0" err="1">
                <a:latin typeface="Lucida Console" panose="020B0609040504020204" pitchFamily="49" charset="0"/>
              </a:rPr>
              <a:t>wordlist:str</a:t>
            </a:r>
            <a:r>
              <a:rPr lang="en-US" sz="1600" dirty="0">
                <a:latin typeface="Lucida Console" panose="020B0609040504020204" pitchFamily="49" charset="0"/>
              </a:rPr>
              <a:t>) -&gt; str: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</a:t>
            </a:r>
            <a:r>
              <a:rPr lang="en-US" sz="1600" dirty="0" err="1">
                <a:latin typeface="Lucida Console" panose="020B0609040504020204" pitchFamily="49" charset="0"/>
              </a:rPr>
              <a:t>acro</a:t>
            </a:r>
            <a:r>
              <a:rPr lang="en-US" sz="1600" dirty="0">
                <a:latin typeface="Lucida Console" panose="020B0609040504020204" pitchFamily="49" charset="0"/>
              </a:rPr>
              <a:t> = ""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for word in wordlist: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    </a:t>
            </a:r>
            <a:r>
              <a:rPr lang="en-US" sz="1600" dirty="0" err="1">
                <a:latin typeface="Lucida Console" panose="020B0609040504020204" pitchFamily="49" charset="0"/>
              </a:rPr>
              <a:t>acro</a:t>
            </a:r>
            <a:r>
              <a:rPr lang="en-US" sz="1600" dirty="0">
                <a:latin typeface="Lucida Console" panose="020B0609040504020204" pitchFamily="49" charset="0"/>
              </a:rPr>
              <a:t> = </a:t>
            </a:r>
            <a:r>
              <a:rPr lang="en-US" sz="1600" dirty="0" err="1">
                <a:latin typeface="Lucida Console" panose="020B0609040504020204" pitchFamily="49" charset="0"/>
              </a:rPr>
              <a:t>acro</a:t>
            </a:r>
            <a:r>
              <a:rPr lang="en-US" sz="1600" dirty="0">
                <a:latin typeface="Lucida Console" panose="020B0609040504020204" pitchFamily="49" charset="0"/>
              </a:rPr>
              <a:t> + word[0]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return </a:t>
            </a:r>
            <a:r>
              <a:rPr lang="en-US" sz="1600" dirty="0" err="1">
                <a:latin typeface="Lucida Console" panose="020B0609040504020204" pitchFamily="49" charset="0"/>
              </a:rPr>
              <a:t>acro</a:t>
            </a:r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-----------------------------------------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233363" lvl="2" indent="0"/>
            <a:r>
              <a:rPr lang="en-US" sz="1600" dirty="0">
                <a:latin typeface="Lucida Console" panose="020B0609040504020204" pitchFamily="49" charset="0"/>
              </a:rPr>
              <a:t>acronym(["laughed", "out", "loud"])</a:t>
            </a:r>
          </a:p>
          <a:p>
            <a:pPr marL="233363" lvl="2" indent="0"/>
            <a:endParaRPr lang="en-US" sz="1600" dirty="0">
              <a:latin typeface="Lucida Console" panose="020B0609040504020204" pitchFamily="49" charset="0"/>
            </a:endParaRPr>
          </a:p>
          <a:p>
            <a:pPr marL="233363" lvl="2" indent="0"/>
            <a:r>
              <a:rPr lang="en-US" sz="1600" dirty="0">
                <a:latin typeface="Lucida Console" panose="020B0609040504020204" pitchFamily="49" charset="0"/>
              </a:rPr>
              <a:t>acronym(["in", "case", "you're", "interested"])</a:t>
            </a:r>
          </a:p>
          <a:p>
            <a:pPr marL="233363" lvl="2" indent="0"/>
            <a:endParaRPr lang="en-US" sz="1600" dirty="0">
              <a:latin typeface="Lucida Console" panose="020B0609040504020204" pitchFamily="49" charset="0"/>
            </a:endParaRPr>
          </a:p>
          <a:p>
            <a:pPr marL="233363" lvl="2" indent="0"/>
            <a:r>
              <a:rPr lang="en-US" sz="1600" dirty="0">
                <a:latin typeface="Lucida Console" panose="020B0609040504020204" pitchFamily="49" charset="0"/>
              </a:rPr>
              <a:t>acronym(["International", "Business", "Machines"])</a:t>
            </a:r>
          </a:p>
          <a:p>
            <a:pPr marL="233363" lvl="2" indent="0"/>
            <a:endParaRPr lang="en-US" sz="1600" dirty="0">
              <a:latin typeface="Lucida Console" panose="020B0609040504020204" pitchFamily="49" charset="0"/>
            </a:endParaRPr>
          </a:p>
          <a:p>
            <a:pPr marL="233363" lvl="2" indent="0"/>
            <a:r>
              <a:rPr lang="en-US" sz="1600" dirty="0">
                <a:latin typeface="Lucida Console" panose="020B0609040504020204" pitchFamily="49" charset="0"/>
              </a:rPr>
              <a:t>acronym(["fouled", "up", "beyond", "all", "recognition"])</a:t>
            </a:r>
          </a:p>
          <a:p>
            <a:pPr marL="857250" lvl="2" indent="0"/>
            <a:endParaRPr lang="en-US" dirty="0"/>
          </a:p>
          <a:p>
            <a:pPr marL="857250" lvl="2" indent="0"/>
            <a:endParaRPr lang="en-US" dirty="0"/>
          </a:p>
          <a:p>
            <a:pPr marL="863600" lvl="3" indent="0">
              <a:buNone/>
            </a:pP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4328F-02C3-C756-43D2-66275AE3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36741F-A2FA-B9AA-EEB3-F19D2EF84B2D}"/>
              </a:ext>
            </a:extLst>
          </p:cNvPr>
          <p:cNvSpPr txBox="1"/>
          <p:nvPr/>
        </p:nvSpPr>
        <p:spPr>
          <a:xfrm>
            <a:off x="7579405" y="4280118"/>
            <a:ext cx="24027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"lol"</a:t>
            </a:r>
          </a:p>
          <a:p>
            <a:pPr marL="922338" lvl="2" indent="-342900">
              <a:buFont typeface="Wingdings" pitchFamily="2" charset="2"/>
              <a:buChar char="à"/>
            </a:pP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"</a:t>
            </a:r>
            <a:r>
              <a:rPr lang="en-US" sz="1600" dirty="0" err="1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icyi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"</a:t>
            </a:r>
          </a:p>
          <a:p>
            <a:pPr marL="922338" lvl="2" indent="-342900">
              <a:buFont typeface="Wingdings" pitchFamily="2" charset="2"/>
              <a:buChar char="à"/>
            </a:pP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"IBM"</a:t>
            </a:r>
          </a:p>
          <a:p>
            <a:pPr marL="922338" lvl="2" indent="-342900">
              <a:buFont typeface="Wingdings" pitchFamily="2" charset="2"/>
              <a:buChar char="à"/>
            </a:pP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"fubar"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35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329DC-F227-2436-9FCD-7210794C5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Indexing vs. for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D3622-F0E0-942E-85E4-0C8BF8F80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5791200"/>
          </a:xfrm>
        </p:spPr>
        <p:txBody>
          <a:bodyPr/>
          <a:lstStyle/>
          <a:p>
            <a:r>
              <a:rPr lang="en-US" dirty="0"/>
              <a:t>note that indexing provides a variant of for loop iteration</a:t>
            </a:r>
          </a:p>
          <a:p>
            <a:endParaRPr lang="en-US" sz="2000" dirty="0"/>
          </a:p>
          <a:p>
            <a:pPr marL="579438" lvl="2" indent="0">
              <a:tabLst>
                <a:tab pos="4105275" algn="l"/>
              </a:tabLst>
            </a:pPr>
            <a:r>
              <a:rPr lang="en-US" sz="1600" dirty="0">
                <a:latin typeface="Lucida Console" panose="020B0609040504020204" pitchFamily="49" charset="0"/>
              </a:rPr>
              <a:t>word = "</a:t>
            </a:r>
            <a:r>
              <a:rPr lang="en-US" sz="1600" dirty="0" err="1">
                <a:latin typeface="Lucida Console" panose="020B0609040504020204" pitchFamily="49" charset="0"/>
              </a:rPr>
              <a:t>foobar</a:t>
            </a:r>
            <a:r>
              <a:rPr lang="en-US" sz="1600" dirty="0">
                <a:latin typeface="Lucida Console" panose="020B0609040504020204" pitchFamily="49" charset="0"/>
              </a:rPr>
              <a:t>"	word = "</a:t>
            </a:r>
            <a:r>
              <a:rPr lang="en-US" sz="1600" dirty="0" err="1">
                <a:latin typeface="Lucida Console" panose="020B0609040504020204" pitchFamily="49" charset="0"/>
              </a:rPr>
              <a:t>foobar</a:t>
            </a:r>
            <a:r>
              <a:rPr lang="en-US" sz="1600" dirty="0">
                <a:latin typeface="Lucida Console" panose="020B0609040504020204" pitchFamily="49" charset="0"/>
              </a:rPr>
              <a:t>"</a:t>
            </a:r>
          </a:p>
          <a:p>
            <a:pPr marL="579438" lvl="2" indent="0">
              <a:tabLst>
                <a:tab pos="4105275" algn="l"/>
              </a:tabLst>
            </a:pPr>
            <a:r>
              <a:rPr lang="en-US" sz="1600" dirty="0">
                <a:latin typeface="Lucida Console" panose="020B0609040504020204" pitchFamily="49" charset="0"/>
              </a:rPr>
              <a:t>copy = ""	copy = ""</a:t>
            </a:r>
          </a:p>
          <a:p>
            <a:pPr marL="579438" lvl="2" indent="0">
              <a:tabLst>
                <a:tab pos="4105275" algn="l"/>
              </a:tabLst>
            </a:pPr>
            <a:r>
              <a:rPr lang="en-US" sz="1600" dirty="0">
                <a:latin typeface="Lucida Console" panose="020B0609040504020204" pitchFamily="49" charset="0"/>
              </a:rPr>
              <a:t>for 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 in word:	for index in range(</a:t>
            </a:r>
            <a:r>
              <a:rPr lang="en-US" sz="1600" dirty="0" err="1">
                <a:latin typeface="Lucida Console" panose="020B0609040504020204" pitchFamily="49" charset="0"/>
              </a:rPr>
              <a:t>len</a:t>
            </a:r>
            <a:r>
              <a:rPr lang="en-US" sz="1600" dirty="0">
                <a:latin typeface="Lucida Console" panose="020B0609040504020204" pitchFamily="49" charset="0"/>
              </a:rPr>
              <a:t>(word)):</a:t>
            </a:r>
          </a:p>
          <a:p>
            <a:pPr marL="579438" lvl="2" indent="0">
              <a:tabLst>
                <a:tab pos="4105275" algn="l"/>
              </a:tabLst>
            </a:pPr>
            <a:r>
              <a:rPr lang="en-US" sz="1600" dirty="0">
                <a:latin typeface="Lucida Console" panose="020B0609040504020204" pitchFamily="49" charset="0"/>
              </a:rPr>
              <a:t>    copy = copy + </a:t>
            </a:r>
            <a:r>
              <a:rPr lang="en-US" sz="1600" dirty="0" err="1">
                <a:latin typeface="Lucida Console" panose="020B0609040504020204" pitchFamily="49" charset="0"/>
              </a:rPr>
              <a:t>ch</a:t>
            </a:r>
            <a:r>
              <a:rPr lang="en-US" sz="1600" dirty="0">
                <a:latin typeface="Lucida Console" panose="020B0609040504020204" pitchFamily="49" charset="0"/>
              </a:rPr>
              <a:t>	    copy = copy + word[index]</a:t>
            </a:r>
          </a:p>
          <a:p>
            <a:pPr marL="579438" lvl="2" indent="0">
              <a:tabLst>
                <a:tab pos="4105275" algn="l"/>
              </a:tabLst>
            </a:pPr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>
              <a:tabLst>
                <a:tab pos="4105275" algn="l"/>
              </a:tabLst>
            </a:pPr>
            <a:r>
              <a:rPr lang="en-US" sz="1600" dirty="0" err="1">
                <a:latin typeface="Lucida Console" panose="020B0609040504020204" pitchFamily="49" charset="0"/>
              </a:rPr>
              <a:t>nums</a:t>
            </a:r>
            <a:r>
              <a:rPr lang="en-US" sz="1600" dirty="0">
                <a:latin typeface="Lucida Console" panose="020B0609040504020204" pitchFamily="49" charset="0"/>
              </a:rPr>
              <a:t> = [3, 7, 6, 2]	</a:t>
            </a:r>
            <a:r>
              <a:rPr lang="en-US" sz="1600" dirty="0" err="1">
                <a:latin typeface="Lucida Console" panose="020B0609040504020204" pitchFamily="49" charset="0"/>
              </a:rPr>
              <a:t>nums</a:t>
            </a:r>
            <a:r>
              <a:rPr lang="en-US" sz="1600" dirty="0">
                <a:latin typeface="Lucida Console" panose="020B0609040504020204" pitchFamily="49" charset="0"/>
              </a:rPr>
              <a:t> = [3, 7, 6, 2] 	</a:t>
            </a:r>
          </a:p>
          <a:p>
            <a:pPr marL="579438" lvl="2" indent="0">
              <a:tabLst>
                <a:tab pos="4105275" algn="l"/>
              </a:tabLst>
            </a:pPr>
            <a:r>
              <a:rPr lang="en-US" sz="1600" dirty="0">
                <a:latin typeface="Lucida Console" panose="020B0609040504020204" pitchFamily="49" charset="0"/>
              </a:rPr>
              <a:t>sum = 0	sum = 0</a:t>
            </a:r>
          </a:p>
          <a:p>
            <a:pPr marL="579438" lvl="2" indent="0">
              <a:tabLst>
                <a:tab pos="4105275" algn="l"/>
              </a:tabLst>
            </a:pPr>
            <a:r>
              <a:rPr lang="en-US" sz="1600" dirty="0">
                <a:latin typeface="Lucida Console" panose="020B0609040504020204" pitchFamily="49" charset="0"/>
              </a:rPr>
              <a:t>for n in </a:t>
            </a:r>
            <a:r>
              <a:rPr lang="en-US" sz="1600" dirty="0" err="1">
                <a:latin typeface="Lucida Console" panose="020B0609040504020204" pitchFamily="49" charset="0"/>
              </a:rPr>
              <a:t>nums</a:t>
            </a:r>
            <a:r>
              <a:rPr lang="en-US" sz="1600" dirty="0">
                <a:latin typeface="Lucida Console" panose="020B0609040504020204" pitchFamily="49" charset="0"/>
              </a:rPr>
              <a:t>:	for index in range(</a:t>
            </a:r>
            <a:r>
              <a:rPr lang="en-US" sz="1600" dirty="0" err="1">
                <a:latin typeface="Lucida Console" panose="020B0609040504020204" pitchFamily="49" charset="0"/>
              </a:rPr>
              <a:t>len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nums</a:t>
            </a:r>
            <a:r>
              <a:rPr lang="en-US" sz="1600" dirty="0">
                <a:latin typeface="Lucida Console" panose="020B0609040504020204" pitchFamily="49" charset="0"/>
              </a:rPr>
              <a:t>)):</a:t>
            </a:r>
          </a:p>
          <a:p>
            <a:pPr marL="579438" lvl="2" indent="0">
              <a:tabLst>
                <a:tab pos="4105275" algn="l"/>
              </a:tabLst>
            </a:pPr>
            <a:r>
              <a:rPr lang="en-US" sz="1600" dirty="0">
                <a:latin typeface="Lucida Console" panose="020B0609040504020204" pitchFamily="49" charset="0"/>
              </a:rPr>
              <a:t>    sum = sum + n	    sum = sum + </a:t>
            </a:r>
            <a:r>
              <a:rPr lang="en-US" sz="1600" dirty="0" err="1">
                <a:latin typeface="Lucida Console" panose="020B0609040504020204" pitchFamily="49" charset="0"/>
              </a:rPr>
              <a:t>nums</a:t>
            </a:r>
            <a:r>
              <a:rPr lang="en-US" sz="1600" dirty="0">
                <a:latin typeface="Lucida Console" panose="020B0609040504020204" pitchFamily="49" charset="0"/>
              </a:rPr>
              <a:t>[index]</a:t>
            </a:r>
            <a:endParaRPr lang="en-US" dirty="0"/>
          </a:p>
          <a:p>
            <a:pPr marL="857250" lvl="2" indent="0"/>
            <a:endParaRPr lang="en-US" dirty="0"/>
          </a:p>
          <a:p>
            <a:pPr marL="749300" lvl="2" indent="-342900">
              <a:buFont typeface="Wingdings" pitchFamily="2" charset="2"/>
              <a:buChar char="§"/>
            </a:pPr>
            <a:r>
              <a:rPr lang="en-US" dirty="0"/>
              <a:t>if you need to traverse the entre list, a plain for loop (on left) is simpler</a:t>
            </a:r>
          </a:p>
          <a:p>
            <a:pPr marL="749300" lvl="2" indent="-342900">
              <a:buFont typeface="Wingdings" pitchFamily="2" charset="2"/>
              <a:buChar char="§"/>
            </a:pPr>
            <a:r>
              <a:rPr lang="en-US" dirty="0"/>
              <a:t>if you need to selectively access items, or access multiple items at a time, an index loop can be better</a:t>
            </a:r>
          </a:p>
          <a:p>
            <a:pPr marL="749300" lvl="2" indent="-342900">
              <a:buFont typeface="Wingdings" pitchFamily="2" charset="2"/>
              <a:buChar char="§"/>
            </a:pPr>
            <a:endParaRPr lang="en-US" dirty="0"/>
          </a:p>
          <a:p>
            <a:pPr marL="1836738" lvl="2" indent="0">
              <a:tabLst>
                <a:tab pos="4105275" algn="l"/>
              </a:tabLst>
            </a:pPr>
            <a:r>
              <a:rPr lang="en-US" sz="1600" dirty="0">
                <a:latin typeface="Lucida Console" panose="020B0609040504020204" pitchFamily="49" charset="0"/>
              </a:rPr>
              <a:t>word = "</a:t>
            </a:r>
            <a:r>
              <a:rPr lang="en-US" sz="1600" dirty="0" err="1">
                <a:latin typeface="Lucida Console" panose="020B0609040504020204" pitchFamily="49" charset="0"/>
              </a:rPr>
              <a:t>foobar</a:t>
            </a:r>
            <a:r>
              <a:rPr lang="en-US" sz="1600" dirty="0">
                <a:latin typeface="Lucida Console" panose="020B0609040504020204" pitchFamily="49" charset="0"/>
              </a:rPr>
              <a:t>"</a:t>
            </a:r>
          </a:p>
          <a:p>
            <a:pPr marL="1836738" lvl="2" indent="0">
              <a:tabLst>
                <a:tab pos="4105275" algn="l"/>
              </a:tabLst>
            </a:pPr>
            <a:r>
              <a:rPr lang="en-US" sz="1600" dirty="0">
                <a:latin typeface="Lucida Console" panose="020B0609040504020204" pitchFamily="49" charset="0"/>
              </a:rPr>
              <a:t>copy = ""</a:t>
            </a:r>
          </a:p>
          <a:p>
            <a:pPr marL="1836738" lvl="2" indent="0">
              <a:tabLst>
                <a:tab pos="4105275" algn="l"/>
              </a:tabLst>
            </a:pPr>
            <a:r>
              <a:rPr lang="en-US" sz="1600" dirty="0">
                <a:latin typeface="Lucida Console" panose="020B0609040504020204" pitchFamily="49" charset="0"/>
              </a:rPr>
              <a:t>for index in range(0, </a:t>
            </a:r>
            <a:r>
              <a:rPr lang="en-US" sz="1600" dirty="0" err="1">
                <a:latin typeface="Lucida Console" panose="020B0609040504020204" pitchFamily="49" charset="0"/>
              </a:rPr>
              <a:t>len</a:t>
            </a:r>
            <a:r>
              <a:rPr lang="en-US" sz="1600" dirty="0">
                <a:latin typeface="Lucida Console" panose="020B0609040504020204" pitchFamily="49" charset="0"/>
              </a:rPr>
              <a:t>(word), 2):</a:t>
            </a:r>
          </a:p>
          <a:p>
            <a:pPr marL="1836738" lvl="2" indent="0">
              <a:tabLst>
                <a:tab pos="4105275" algn="l"/>
              </a:tabLst>
            </a:pPr>
            <a:r>
              <a:rPr lang="en-US" sz="1600" dirty="0">
                <a:latin typeface="Lucida Console" panose="020B0609040504020204" pitchFamily="49" charset="0"/>
              </a:rPr>
              <a:t>    copy = copy + word[index]</a:t>
            </a:r>
          </a:p>
          <a:p>
            <a:pPr marL="749300" lvl="2" indent="-342900"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4328F-02C3-C756-43D2-66275AE3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670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329DC-F227-2436-9FCD-7210794C5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D3622-F0E0-942E-85E4-0C8BF8F80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we have a list of numbers, and want to determine if sorted in non-decreasing order</a:t>
            </a:r>
          </a:p>
          <a:p>
            <a:endParaRPr lang="en-US" sz="2000" dirty="0"/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def nondecreasing(</a:t>
            </a:r>
            <a:r>
              <a:rPr lang="en-US" sz="1600" dirty="0" err="1">
                <a:latin typeface="Lucida Console" panose="020B0609040504020204" pitchFamily="49" charset="0"/>
              </a:rPr>
              <a:t>nums</a:t>
            </a:r>
            <a:r>
              <a:rPr lang="en-US" sz="1600" dirty="0">
                <a:latin typeface="Lucida Console" panose="020B0609040504020204" pitchFamily="49" charset="0"/>
              </a:rPr>
              <a:t>:[float]) -&gt; bool: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for index in range(</a:t>
            </a:r>
            <a:r>
              <a:rPr lang="en-US" sz="1600" dirty="0" err="1">
                <a:latin typeface="Lucida Console" panose="020B0609040504020204" pitchFamily="49" charset="0"/>
              </a:rPr>
              <a:t>len</a:t>
            </a:r>
            <a:r>
              <a:rPr lang="en-US" sz="1600" dirty="0">
                <a:latin typeface="Lucida Console" panose="020B0609040504020204" pitchFamily="49" charset="0"/>
              </a:rPr>
              <a:t>(</a:t>
            </a:r>
            <a:r>
              <a:rPr lang="en-US" sz="1600" dirty="0" err="1">
                <a:latin typeface="Lucida Console" panose="020B0609040504020204" pitchFamily="49" charset="0"/>
              </a:rPr>
              <a:t>nums</a:t>
            </a:r>
            <a:r>
              <a:rPr lang="en-US" sz="1600" dirty="0">
                <a:latin typeface="Lucida Console" panose="020B0609040504020204" pitchFamily="49" charset="0"/>
              </a:rPr>
              <a:t>)):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    if </a:t>
            </a:r>
            <a:r>
              <a:rPr lang="en-US" sz="1600" dirty="0" err="1">
                <a:latin typeface="Lucida Console" panose="020B0609040504020204" pitchFamily="49" charset="0"/>
              </a:rPr>
              <a:t>nums</a:t>
            </a:r>
            <a:r>
              <a:rPr lang="en-US" sz="1600" dirty="0">
                <a:latin typeface="Lucida Console" panose="020B0609040504020204" pitchFamily="49" charset="0"/>
              </a:rPr>
              <a:t>[index] &gt; </a:t>
            </a:r>
            <a:r>
              <a:rPr lang="en-US" sz="1600" dirty="0" err="1">
                <a:latin typeface="Lucida Console" panose="020B0609040504020204" pitchFamily="49" charset="0"/>
              </a:rPr>
              <a:t>nums</a:t>
            </a:r>
            <a:r>
              <a:rPr lang="en-US" sz="1600" dirty="0">
                <a:latin typeface="Lucida Console" panose="020B0609040504020204" pitchFamily="49" charset="0"/>
              </a:rPr>
              <a:t>[index+1]: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        return False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return True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-----------------------------------------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nondecreasing([2.8, 4,5, 10, 17.7, 25])	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nondecreasing([3, 6, 5, 8])		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nondecreasing([5])			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nondecreasing([ ]) 			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dirty="0"/>
          </a:p>
          <a:p>
            <a:pPr marL="857250" lvl="2" indent="0"/>
            <a:endParaRPr lang="en-US" dirty="0"/>
          </a:p>
          <a:p>
            <a:pPr marL="863600" lvl="3" indent="0">
              <a:buNone/>
            </a:pP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4328F-02C3-C756-43D2-66275AE3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AF25C0-DF54-0B87-DAB7-23B929F36C0C}"/>
              </a:ext>
            </a:extLst>
          </p:cNvPr>
          <p:cNvSpPr txBox="1"/>
          <p:nvPr/>
        </p:nvSpPr>
        <p:spPr>
          <a:xfrm>
            <a:off x="5962993" y="4343400"/>
            <a:ext cx="2362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True</a:t>
            </a:r>
          </a:p>
          <a:p>
            <a:pPr marL="922338" lvl="2" indent="-342900">
              <a:buFont typeface="Wingdings" pitchFamily="2" charset="2"/>
              <a:buChar char="à"/>
            </a:pP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False</a:t>
            </a:r>
          </a:p>
          <a:p>
            <a:pPr marL="922338" lvl="2" indent="-342900">
              <a:buFont typeface="Wingdings" pitchFamily="2" charset="2"/>
              <a:buChar char="à"/>
            </a:pP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True</a:t>
            </a:r>
          </a:p>
          <a:p>
            <a:pPr marL="922338" lvl="2" indent="-342900">
              <a:buFont typeface="Wingdings" pitchFamily="2" charset="2"/>
              <a:buChar char="à"/>
            </a:pP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True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07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C3D36-C968-ACAF-BA30-1E921B258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Yet another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1613B5-A2B0-F21B-25EE-7868EBB9B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E6DEBB-D75F-2E1B-F17B-A62C687EF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5410200"/>
          </a:xfrm>
        </p:spPr>
        <p:txBody>
          <a:bodyPr/>
          <a:lstStyle/>
          <a:p>
            <a:r>
              <a:rPr lang="en-US" dirty="0"/>
              <a:t>suppose we want to check if a word is a palindrome</a:t>
            </a:r>
          </a:p>
          <a:p>
            <a:pPr lvl="1"/>
            <a:r>
              <a:rPr lang="en-US" dirty="0"/>
              <a:t>i.e., the same forwards and backwards</a:t>
            </a:r>
          </a:p>
          <a:p>
            <a:endParaRPr lang="en-US" sz="2000" dirty="0"/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def palindrome(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bool: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for index in range(</a:t>
            </a:r>
            <a:r>
              <a:rPr lang="en-US" sz="1600" dirty="0" err="1">
                <a:latin typeface="Lucida Console" panose="020B0609040504020204" pitchFamily="49" charset="0"/>
              </a:rPr>
              <a:t>len</a:t>
            </a:r>
            <a:r>
              <a:rPr lang="en-US" sz="1600" dirty="0">
                <a:latin typeface="Lucida Console" panose="020B0609040504020204" pitchFamily="49" charset="0"/>
              </a:rPr>
              <a:t>(word)//2):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    if word[index] != word[</a:t>
            </a:r>
            <a:r>
              <a:rPr lang="en-US" sz="1600" dirty="0" err="1">
                <a:latin typeface="Lucida Console" panose="020B0609040504020204" pitchFamily="49" charset="0"/>
              </a:rPr>
              <a:t>len</a:t>
            </a:r>
            <a:r>
              <a:rPr lang="en-US" sz="1600" dirty="0">
                <a:latin typeface="Lucida Console" panose="020B0609040504020204" pitchFamily="49" charset="0"/>
              </a:rPr>
              <a:t>(word)-index-1]: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        return False</a:t>
            </a: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    return True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-----------------------------------------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palindrome("madam")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palindrome("</a:t>
            </a:r>
            <a:r>
              <a:rPr lang="en-US" sz="1600" dirty="0" err="1">
                <a:latin typeface="Lucida Console" panose="020B0609040504020204" pitchFamily="49" charset="0"/>
              </a:rPr>
              <a:t>atlanta</a:t>
            </a:r>
            <a:r>
              <a:rPr lang="en-US" sz="1600" dirty="0">
                <a:latin typeface="Lucida Console" panose="020B0609040504020204" pitchFamily="49" charset="0"/>
              </a:rPr>
              <a:t>")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palindrome("x")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palindrome("")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r>
              <a:rPr lang="en-US" sz="1600" dirty="0">
                <a:latin typeface="Lucida Console" panose="020B0609040504020204" pitchFamily="49" charset="0"/>
              </a:rPr>
              <a:t>palindrome([1, 2, 2, 1])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dirty="0"/>
          </a:p>
          <a:p>
            <a:pPr marL="857250" lvl="2" indent="0"/>
            <a:endParaRPr lang="en-US" dirty="0"/>
          </a:p>
          <a:p>
            <a:pPr marL="863600" lvl="3" indent="0">
              <a:buNone/>
            </a:pPr>
            <a:endParaRPr lang="en-US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7DC911-2553-243F-3E5E-352BC0476448}"/>
              </a:ext>
            </a:extLst>
          </p:cNvPr>
          <p:cNvSpPr txBox="1"/>
          <p:nvPr/>
        </p:nvSpPr>
        <p:spPr>
          <a:xfrm>
            <a:off x="6019800" y="4280118"/>
            <a:ext cx="2362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True</a:t>
            </a:r>
          </a:p>
          <a:p>
            <a:pPr marL="922338" lvl="2" indent="-342900">
              <a:buFont typeface="Wingdings" pitchFamily="2" charset="2"/>
              <a:buChar char="à"/>
            </a:pP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False</a:t>
            </a:r>
          </a:p>
          <a:p>
            <a:pPr marL="922338" lvl="2" indent="-342900">
              <a:buFont typeface="Wingdings" pitchFamily="2" charset="2"/>
              <a:buChar char="à"/>
            </a:pP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True</a:t>
            </a:r>
          </a:p>
          <a:p>
            <a:pPr marL="922338" lvl="2" indent="-342900">
              <a:buFont typeface="Wingdings" pitchFamily="2" charset="2"/>
              <a:buChar char="à"/>
            </a:pP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True</a:t>
            </a:r>
          </a:p>
          <a:p>
            <a:pPr marL="922338" lvl="2" indent="-342900">
              <a:buFont typeface="Wingdings" pitchFamily="2" charset="2"/>
              <a:buChar char="à"/>
            </a:pP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  <a:sym typeface="Wingdings" pitchFamily="2" charset="2"/>
            </a:endParaRPr>
          </a:p>
          <a:p>
            <a:pPr marL="922338" lvl="2" indent="-342900">
              <a:buFont typeface="Wingdings" pitchFamily="2" charset="2"/>
              <a:buChar char="à"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  <a:sym typeface="Wingdings" pitchFamily="2" charset="2"/>
              </a:rPr>
              <a:t>True</a:t>
            </a:r>
            <a:endParaRPr lang="en-US" sz="1600" dirty="0">
              <a:solidFill>
                <a:schemeClr val="tx2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94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C3D36-C968-ACAF-BA30-1E921B258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indexing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1613B5-A2B0-F21B-25EE-7868EBB9B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E6DEBB-D75F-2E1B-F17B-A62C687EF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3789045"/>
          </a:xfrm>
        </p:spPr>
        <p:txBody>
          <a:bodyPr/>
          <a:lstStyle/>
          <a:p>
            <a:r>
              <a:rPr lang="en-US" dirty="0"/>
              <a:t>can use negative index to work from the end of the string</a:t>
            </a:r>
          </a:p>
          <a:p>
            <a:pPr lvl="1"/>
            <a:r>
              <a:rPr lang="en-US" dirty="0"/>
              <a:t>last item:  		</a:t>
            </a:r>
            <a:r>
              <a:rPr lang="en-US" sz="1800" dirty="0">
                <a:latin typeface="Lucida Console" panose="020B0609040504020204" pitchFamily="49" charset="0"/>
              </a:rPr>
              <a:t>seq[-1]</a:t>
            </a:r>
          </a:p>
          <a:p>
            <a:pPr lvl="1"/>
            <a:r>
              <a:rPr lang="en-US" dirty="0"/>
              <a:t>next-to-last item:	</a:t>
            </a:r>
            <a:r>
              <a:rPr lang="en-US" sz="1800" dirty="0">
                <a:latin typeface="Lucida Console" panose="020B0609040504020204" pitchFamily="49" charset="0"/>
              </a:rPr>
              <a:t>seq[-2]</a:t>
            </a:r>
          </a:p>
          <a:p>
            <a:pPr lvl="1"/>
            <a:r>
              <a:rPr lang="en-US" sz="2000" dirty="0"/>
              <a:t>next-to-next-to-last	</a:t>
            </a:r>
            <a:r>
              <a:rPr lang="en-US" sz="1800" dirty="0">
                <a:latin typeface="Lucida Console" panose="020B0609040504020204" pitchFamily="49" charset="0"/>
              </a:rPr>
              <a:t>seq[-3]</a:t>
            </a:r>
            <a:endParaRPr lang="en-US" sz="2000" dirty="0"/>
          </a:p>
          <a:p>
            <a:pPr lvl="1"/>
            <a:r>
              <a:rPr lang="en-US" sz="1800" dirty="0">
                <a:latin typeface="Lucida Console" panose="020B0609040504020204" pitchFamily="49" charset="0"/>
              </a:rPr>
              <a:t>. . .</a:t>
            </a:r>
          </a:p>
          <a:p>
            <a:endParaRPr lang="en-US" sz="2000" dirty="0"/>
          </a:p>
          <a:p>
            <a:pPr lvl="1"/>
            <a:r>
              <a:rPr lang="en-US" dirty="0"/>
              <a:t>this allows us to simplify palindrome a little bit</a:t>
            </a:r>
          </a:p>
          <a:p>
            <a:pPr marL="457200" lvl="1" indent="0">
              <a:buNone/>
            </a:pPr>
            <a:endParaRPr lang="en-US" sz="1600" dirty="0"/>
          </a:p>
          <a:p>
            <a:pPr marL="923925" lvl="2" indent="0"/>
            <a:r>
              <a:rPr lang="en-US" sz="1600" dirty="0">
                <a:latin typeface="Lucida Console" panose="020B0609040504020204" pitchFamily="49" charset="0"/>
              </a:rPr>
              <a:t>def palindrome(</a:t>
            </a:r>
            <a:r>
              <a:rPr lang="en-US" sz="1600" dirty="0" err="1">
                <a:latin typeface="Lucida Console" panose="020B0609040504020204" pitchFamily="49" charset="0"/>
              </a:rPr>
              <a:t>word:str</a:t>
            </a:r>
            <a:r>
              <a:rPr lang="en-US" sz="1600" dirty="0">
                <a:latin typeface="Lucida Console" panose="020B0609040504020204" pitchFamily="49" charset="0"/>
              </a:rPr>
              <a:t>) -&gt; bool:</a:t>
            </a:r>
          </a:p>
          <a:p>
            <a:pPr marL="923925" lvl="2" indent="0"/>
            <a:r>
              <a:rPr lang="en-US" sz="1600" dirty="0">
                <a:latin typeface="Lucida Console" panose="020B0609040504020204" pitchFamily="49" charset="0"/>
              </a:rPr>
              <a:t>    for index in range(</a:t>
            </a:r>
            <a:r>
              <a:rPr lang="en-US" sz="1600" dirty="0" err="1">
                <a:latin typeface="Lucida Console" panose="020B0609040504020204" pitchFamily="49" charset="0"/>
              </a:rPr>
              <a:t>len</a:t>
            </a:r>
            <a:r>
              <a:rPr lang="en-US" sz="1600" dirty="0">
                <a:latin typeface="Lucida Console" panose="020B0609040504020204" pitchFamily="49" charset="0"/>
              </a:rPr>
              <a:t>(word)//2):</a:t>
            </a:r>
          </a:p>
          <a:p>
            <a:pPr marL="923925" lvl="2" indent="0"/>
            <a:r>
              <a:rPr lang="en-US" sz="1600" dirty="0">
                <a:latin typeface="Lucida Console" panose="020B0609040504020204" pitchFamily="49" charset="0"/>
              </a:rPr>
              <a:t>        if word[index] != word[</a:t>
            </a: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-index-1</a:t>
            </a:r>
            <a:r>
              <a:rPr lang="en-US" sz="1600" dirty="0">
                <a:latin typeface="Lucida Console" panose="020B0609040504020204" pitchFamily="49" charset="0"/>
              </a:rPr>
              <a:t>]:</a:t>
            </a:r>
          </a:p>
          <a:p>
            <a:pPr marL="923925" lvl="2" indent="0"/>
            <a:r>
              <a:rPr lang="en-US" sz="1600" dirty="0">
                <a:latin typeface="Lucida Console" panose="020B0609040504020204" pitchFamily="49" charset="0"/>
              </a:rPr>
              <a:t>            return False</a:t>
            </a:r>
          </a:p>
          <a:p>
            <a:pPr marL="923925" lvl="2" indent="0"/>
            <a:r>
              <a:rPr lang="en-US" sz="1600" dirty="0">
                <a:latin typeface="Lucida Console" panose="020B0609040504020204" pitchFamily="49" charset="0"/>
              </a:rPr>
              <a:t>    return True</a:t>
            </a: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sz="1600" dirty="0">
              <a:latin typeface="Lucida Console" panose="020B0609040504020204" pitchFamily="49" charset="0"/>
            </a:endParaRPr>
          </a:p>
          <a:p>
            <a:pPr marL="579438" lvl="2" indent="0"/>
            <a:endParaRPr lang="en-US" dirty="0"/>
          </a:p>
          <a:p>
            <a:pPr marL="857250" lvl="2" indent="0"/>
            <a:endParaRPr lang="en-US" dirty="0"/>
          </a:p>
          <a:p>
            <a:pPr marL="863600" lvl="3" indent="0">
              <a:buNone/>
            </a:pPr>
            <a:endParaRPr lang="en-US" i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7EA7441-CE29-0091-76C8-088A30A0BA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804285"/>
              </p:ext>
            </p:extLst>
          </p:nvPr>
        </p:nvGraphicFramePr>
        <p:xfrm>
          <a:off x="5508625" y="1905000"/>
          <a:ext cx="3657600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9929985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6917252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4280650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26829923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46550032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64582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'f'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'o'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'o'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'b'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'a'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'r'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37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 (-6)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 (-5)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 (-4)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 (-3)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 (-2)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 (-1)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2641256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2FEFD2D-D1D2-2EB0-F26D-61F579CD2376}"/>
              </a:ext>
            </a:extLst>
          </p:cNvPr>
          <p:cNvSpPr txBox="1"/>
          <p:nvPr/>
        </p:nvSpPr>
        <p:spPr>
          <a:xfrm>
            <a:off x="1426255" y="5481191"/>
            <a:ext cx="7429500" cy="107721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BE CAREFUL: an index beyond the end of the string is an error!</a:t>
            </a:r>
          </a:p>
          <a:p>
            <a:pPr marL="579438" indent="-333375">
              <a:buFont typeface="Wingdings" pitchFamily="2" charset="2"/>
              <a:buChar char="§"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must be in the range -</a:t>
            </a:r>
            <a:r>
              <a:rPr lang="en-US" sz="2000" dirty="0" err="1">
                <a:solidFill>
                  <a:schemeClr val="tx2"/>
                </a:solidFill>
                <a:latin typeface="+mn-lt"/>
              </a:rPr>
              <a:t>len</a:t>
            </a:r>
            <a:r>
              <a:rPr lang="en-US" sz="2000" dirty="0">
                <a:solidFill>
                  <a:schemeClr val="tx2"/>
                </a:solidFill>
                <a:latin typeface="+mn-lt"/>
              </a:rPr>
              <a:t>(seq) ≤ index &lt; </a:t>
            </a:r>
            <a:r>
              <a:rPr lang="en-US" sz="2000" dirty="0" err="1">
                <a:solidFill>
                  <a:schemeClr val="tx2"/>
                </a:solidFill>
                <a:latin typeface="+mn-lt"/>
              </a:rPr>
              <a:t>len</a:t>
            </a:r>
            <a:r>
              <a:rPr lang="en-US" sz="2000" dirty="0">
                <a:solidFill>
                  <a:schemeClr val="tx2"/>
                </a:solidFill>
                <a:latin typeface="+mn-lt"/>
              </a:rPr>
              <a:t>(seq)</a:t>
            </a:r>
          </a:p>
          <a:p>
            <a:pPr marL="579438" indent="-333375">
              <a:buFont typeface="Wingdings" pitchFamily="2" charset="2"/>
              <a:buChar char="§"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any index outside will result in an out-of-range error</a:t>
            </a:r>
          </a:p>
        </p:txBody>
      </p:sp>
    </p:spTree>
    <p:extLst>
      <p:ext uri="{BB962C8B-B14F-4D97-AF65-F5344CB8AC3E}">
        <p14:creationId xmlns:p14="http://schemas.microsoft.com/office/powerpoint/2010/main" val="735182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31F73-88FC-9E3E-74BE-927C3A737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F751B-1AB1-E451-07EE-C90DA5B12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function that returns the reverse of a string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def reverse(</a:t>
            </a:r>
            <a:r>
              <a:rPr lang="en-US" sz="1800" dirty="0" err="1">
                <a:latin typeface="Lucida Console" panose="020B0609040504020204" pitchFamily="49" charset="0"/>
              </a:rPr>
              <a:t>word:str</a:t>
            </a:r>
            <a:r>
              <a:rPr lang="en-US" sz="1800" dirty="0">
                <a:latin typeface="Lucida Console" panose="020B0609040504020204" pitchFamily="49" charset="0"/>
              </a:rPr>
              <a:t>) -&gt; str:</a:t>
            </a:r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 """Returns a reversed copy of word."""</a:t>
            </a:r>
          </a:p>
          <a:p>
            <a:pPr marL="457200" lvl="1" indent="0">
              <a:buNone/>
            </a:pPr>
            <a:endParaRPr lang="en-US" sz="1800" dirty="0">
              <a:latin typeface="Lucida Console" panose="020B0609040504020204" pitchFamily="49" charset="0"/>
            </a:endParaRPr>
          </a:p>
          <a:p>
            <a:pPr marL="457200" lvl="1" indent="0">
              <a:buNone/>
            </a:pPr>
            <a:endParaRPr lang="en-US" sz="1800" dirty="0">
              <a:latin typeface="Lucida Console" panose="020B0609040504020204" pitchFamily="49" charset="0"/>
            </a:endParaRPr>
          </a:p>
          <a:p>
            <a:r>
              <a:rPr lang="en-US" dirty="0"/>
              <a:t>once you have tested your function, rewrite </a:t>
            </a:r>
            <a:r>
              <a:rPr lang="en-US" sz="2000" dirty="0">
                <a:latin typeface="Lucida Console" panose="020B0609040504020204" pitchFamily="49" charset="0"/>
              </a:rPr>
              <a:t>palindrome</a:t>
            </a:r>
            <a:r>
              <a:rPr lang="en-US" dirty="0"/>
              <a:t> using it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def palindrome(</a:t>
            </a:r>
            <a:r>
              <a:rPr lang="en-US" sz="1800" dirty="0" err="1">
                <a:latin typeface="Lucida Console" panose="020B0609040504020204" pitchFamily="49" charset="0"/>
              </a:rPr>
              <a:t>word:str</a:t>
            </a:r>
            <a:r>
              <a:rPr lang="en-US" sz="1800" dirty="0">
                <a:latin typeface="Lucida Console" panose="020B0609040504020204" pitchFamily="49" charset="0"/>
              </a:rPr>
              <a:t>) -&gt; bool:</a:t>
            </a:r>
          </a:p>
          <a:p>
            <a:pPr marL="457200" lvl="1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    """Returns whether word is same as reversed word."""</a:t>
            </a:r>
          </a:p>
          <a:p>
            <a:pPr marL="457200" lvl="1" indent="0">
              <a:buNone/>
            </a:pPr>
            <a:endParaRPr lang="en-US" sz="1800" dirty="0">
              <a:latin typeface="Lucida Console" panose="020B0609040504020204" pitchFamily="49" charset="0"/>
            </a:endParaRPr>
          </a:p>
          <a:p>
            <a:pPr marL="457200" lvl="1" indent="0">
              <a:buNone/>
            </a:pPr>
            <a:endParaRPr lang="en-US" sz="1800" dirty="0">
              <a:latin typeface="Lucida Console" panose="020B060904050402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5D5EF9-758F-ECB7-652A-1FA3B4906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416282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111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4433</TotalTime>
  <Words>3843</Words>
  <Application>Microsoft Macintosh PowerPoint</Application>
  <PresentationFormat>Custom</PresentationFormat>
  <Paragraphs>658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 Narrow</vt:lpstr>
      <vt:lpstr>Courier New</vt:lpstr>
      <vt:lpstr>Lucida Console</vt:lpstr>
      <vt:lpstr>Times New Roman</vt:lpstr>
      <vt:lpstr>Wingdings</vt:lpstr>
      <vt:lpstr>Blank Presentation</vt:lpstr>
      <vt:lpstr>PowerPoint Presentation</vt:lpstr>
      <vt:lpstr>Sequence summary</vt:lpstr>
      <vt:lpstr>Sequence indexing</vt:lpstr>
      <vt:lpstr>Indexing example</vt:lpstr>
      <vt:lpstr>Indexing vs. for</vt:lpstr>
      <vt:lpstr>Better example</vt:lpstr>
      <vt:lpstr>Yet another example</vt:lpstr>
      <vt:lpstr>Negative indexing</vt:lpstr>
      <vt:lpstr>Exercise</vt:lpstr>
      <vt:lpstr>Slicing</vt:lpstr>
      <vt:lpstr>Slicing examples</vt:lpstr>
      <vt:lpstr>More robust versions</vt:lpstr>
      <vt:lpstr>Python objects</vt:lpstr>
      <vt:lpstr>Strings as objects</vt:lpstr>
      <vt:lpstr>Common string methods</vt:lpstr>
      <vt:lpstr>Formatting output</vt:lpstr>
      <vt:lpstr>Example: censoring words</vt:lpstr>
      <vt:lpstr>Example: censor revisited</vt:lpstr>
      <vt:lpstr>Palindrome revisited</vt:lpstr>
      <vt:lpstr>Building up a string</vt:lpstr>
      <vt:lpstr>Palindrome (new versions)</vt:lpstr>
      <vt:lpstr>Searching a string</vt:lpstr>
      <vt:lpstr>Exercise: generalize the stripping</vt:lpstr>
      <vt:lpstr>Example: Caesar cipher</vt:lpstr>
      <vt:lpstr>Example: Caesar cipher</vt:lpstr>
      <vt:lpstr>Exercise: Caesar update</vt:lpstr>
      <vt:lpstr>Avoiding dependencies in code</vt:lpstr>
      <vt:lpstr>Exercise: generalized rotation cipher</vt:lpstr>
      <vt:lpstr>Caesar revisited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103</cp:revision>
  <cp:lastPrinted>2001-08-21T21:07:44Z</cp:lastPrinted>
  <dcterms:created xsi:type="dcterms:W3CDTF">2013-08-13T20:20:27Z</dcterms:created>
  <dcterms:modified xsi:type="dcterms:W3CDTF">2023-10-02T02:25:47Z</dcterms:modified>
</cp:coreProperties>
</file>