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86" r:id="rId3"/>
    <p:sldId id="411" r:id="rId4"/>
    <p:sldId id="387" r:id="rId5"/>
    <p:sldId id="412" r:id="rId6"/>
    <p:sldId id="413" r:id="rId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83"/>
    <p:restoredTop sz="50000"/>
  </p:normalViewPr>
  <p:slideViewPr>
    <p:cSldViewPr>
      <p:cViewPr varScale="1">
        <p:scale>
          <a:sx n="116" d="100"/>
          <a:sy n="116" d="100"/>
        </p:scale>
        <p:origin x="1600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fld id="{1CF85527-40A9-5C46-9048-2BFB49BCE3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23E8C623-C17A-8D42-990C-9ACAE177AA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39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C5326-2B10-3942-8BD1-3A81358B67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79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7D9DF-0DC7-6843-AE3E-1C78681A6B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33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510A8BB4-0F7B-AB95-F920-F45B564ADD39}"/>
              </a:ext>
            </a:extLst>
          </p:cNvPr>
          <p:cNvSpPr/>
          <p:nvPr userDrawn="1"/>
        </p:nvSpPr>
        <p:spPr bwMode="auto">
          <a:xfrm>
            <a:off x="8969375" y="-3048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410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9491-2024-674B-B8B7-7D505A232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1C8D39-89FE-813E-B4C7-8FFB5B1B1438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</a:rPr>
              <a:t>CSC 221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</a:rPr>
              <a:t>Fall 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930106-7317-1E40-55E8-DE07E89EBC35}"/>
              </a:ext>
            </a:extLst>
          </p:cNvPr>
          <p:cNvSpPr/>
          <p:nvPr userDrawn="1"/>
        </p:nvSpPr>
        <p:spPr bwMode="auto">
          <a:xfrm>
            <a:off x="0" y="0"/>
            <a:ext cx="45719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0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3B31A-3200-AD46-ABA1-6BA5CE846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8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DABD5-9BFB-EB49-BD9E-C2DC985A81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51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FA91A-B606-E641-BD4F-B19FA8724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82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DBADB-5EDE-4E4E-9AC2-0CD91190F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38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965A-E766-9B4F-A3DC-6A46E84C9A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93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A0E61-0F01-5A40-917E-F29FE9F7B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25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390A5-28F3-344F-8496-D1524C310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16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2"/>
            <a:r>
              <a:rPr lang="en-US" alt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FB971DD-F639-0646-8F71-A363D1E35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ve-reed.com/csc221/Tests/finalReview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BD7966FD-E585-2649-AC5B-E97A6653BC2B}" type="slidenum">
              <a:rPr lang="en-US" altLang="en-US" sz="1400">
                <a:solidFill>
                  <a:srgbClr val="FF0033"/>
                </a:solidFill>
              </a:rPr>
              <a:pPr/>
              <a:t>1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5362" name="Rectangle 1036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FF0033"/>
                </a:solidFill>
              </a:rPr>
              <a:t>CSC 221: Introduction to Programming</a:t>
            </a:r>
            <a:br>
              <a:rPr lang="en-US" altLang="en-US" sz="3200" dirty="0">
                <a:solidFill>
                  <a:srgbClr val="FF0033"/>
                </a:solidFill>
              </a:rPr>
            </a:br>
            <a:br>
              <a:rPr lang="en-US" altLang="en-US" dirty="0">
                <a:solidFill>
                  <a:srgbClr val="FF0033"/>
                </a:solidFill>
              </a:rPr>
            </a:br>
            <a:r>
              <a:rPr lang="en-US" altLang="en-US" sz="3200" dirty="0">
                <a:solidFill>
                  <a:srgbClr val="FF0033"/>
                </a:solidFill>
              </a:rPr>
              <a:t>Fall 2023</a:t>
            </a:r>
          </a:p>
        </p:txBody>
      </p:sp>
      <p:sp>
        <p:nvSpPr>
          <p:cNvPr id="15363" name="Rectangle 103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514600"/>
            <a:ext cx="8458200" cy="4191000"/>
          </a:xfrm>
          <a:noFill/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dirty="0">
                <a:solidFill>
                  <a:schemeClr val="accent2"/>
                </a:solidFill>
                <a:latin typeface="Arial Narrow" panose="020B0604020202020204" pitchFamily="34" charset="0"/>
              </a:rPr>
              <a:t>course overview</a:t>
            </a:r>
            <a:endParaRPr lang="en-US" altLang="en-US" sz="2000" dirty="0">
              <a:solidFill>
                <a:schemeClr val="accent2"/>
              </a:solidFill>
              <a:latin typeface="Arial Narrow" panose="020B0604020202020204" pitchFamily="34" charset="0"/>
            </a:endParaRPr>
          </a:p>
          <a:p>
            <a:pPr lvl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altLang="en-US" sz="2000" dirty="0">
                <a:latin typeface="Arial Narrow" panose="020B0604020202020204" pitchFamily="34" charset="0"/>
              </a:rPr>
              <a:t>What did you set out to learn?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altLang="en-US" sz="2000" dirty="0">
                <a:latin typeface="Arial Narrow" panose="020B0604020202020204" pitchFamily="34" charset="0"/>
              </a:rPr>
              <a:t>What did you actually learn?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altLang="en-US" sz="2000" dirty="0">
                <a:latin typeface="Arial Narrow" panose="020B0604020202020204" pitchFamily="34" charset="0"/>
              </a:rPr>
              <a:t>Where do you go from here?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en-US" altLang="en-US" sz="2000" dirty="0">
                <a:latin typeface="Arial Narrow" panose="020B0604020202020204" pitchFamily="34" charset="0"/>
              </a:rPr>
              <a:t>How do you prepare for the exam?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EECA317-81C7-8429-A9A4-9F335F5B0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ABC535C-166B-5B48-AE34-16751D9498C9}" type="slidenum">
              <a:rPr lang="en-US" altLang="en-US" sz="1400">
                <a:solidFill>
                  <a:schemeClr val="tx2"/>
                </a:solidFill>
                <a:latin typeface="Arial Narrow" panose="020B0604020202020204" pitchFamily="34" charset="0"/>
              </a:rPr>
              <a:pPr/>
              <a:t>2</a:t>
            </a:fld>
            <a:endParaRPr lang="en-US" altLang="en-US" sz="1400">
              <a:solidFill>
                <a:schemeClr val="tx2"/>
              </a:solidFill>
              <a:latin typeface="Arial Narrow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B20A29B-A562-8346-9FDA-5EA8AA7CB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did we set out to learn?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4C0EAB0-F00E-8A76-A51E-0C31679EA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8550275" cy="55626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recall the course goals from the syllabus:</a:t>
            </a:r>
          </a:p>
          <a:p>
            <a:pPr marL="0" indent="4763">
              <a:lnSpc>
                <a:spcPct val="90000"/>
              </a:lnSpc>
            </a:pPr>
            <a:endParaRPr lang="en-US" altLang="en-US" sz="1000">
              <a:ea typeface="ＭＳ Ｐゴシック" panose="020B0600070205080204" pitchFamily="34" charset="-128"/>
            </a:endParaRPr>
          </a:p>
          <a:p>
            <a:pPr marL="500063" lvl="1" indent="-381000"/>
            <a:r>
              <a:rPr lang="en-US" altLang="en-US">
                <a:ea typeface="ＭＳ Ｐゴシック" panose="020B0600070205080204" pitchFamily="34" charset="-128"/>
              </a:rPr>
              <a:t>To develop problem solving and programming skills to enable the student to design solutions to non-trivial problems and implement those solutions in Python.</a:t>
            </a:r>
          </a:p>
          <a:p>
            <a:pPr marL="500063" lvl="1" indent="-381000"/>
            <a:endParaRPr lang="en-US" altLang="en-US">
              <a:ea typeface="ＭＳ Ｐゴシック" panose="020B0600070205080204" pitchFamily="34" charset="-128"/>
            </a:endParaRPr>
          </a:p>
          <a:p>
            <a:pPr marL="500063" lvl="1" indent="-381000"/>
            <a:r>
              <a:rPr lang="en-US" altLang="en-US">
                <a:ea typeface="ＭＳ Ｐゴシック" panose="020B0600070205080204" pitchFamily="34" charset="-128"/>
              </a:rPr>
              <a:t>To master the fundamental programming constructs of Python, including variables, expressions, functions, control structures, and lists. </a:t>
            </a:r>
          </a:p>
          <a:p>
            <a:pPr marL="500063" lvl="1" indent="-381000"/>
            <a:endParaRPr lang="en-US" altLang="en-US">
              <a:ea typeface="ＭＳ Ｐゴシック" panose="020B0600070205080204" pitchFamily="34" charset="-128"/>
            </a:endParaRPr>
          </a:p>
          <a:p>
            <a:pPr marL="500063" lvl="1" indent="-381000"/>
            <a:r>
              <a:rPr lang="en-US" altLang="en-US">
                <a:ea typeface="ＭＳ Ｐゴシック" panose="020B0600070205080204" pitchFamily="34" charset="-128"/>
              </a:rPr>
              <a:t>To build a foundation for more advanced programming techniques, including object-oriented design and the use of standard data structures (as taught in CSC 222). </a:t>
            </a:r>
          </a:p>
          <a:p>
            <a:pPr marL="500063" lvl="1" indent="-381000"/>
            <a:endParaRPr lang="en-US" altLang="en-US">
              <a:ea typeface="ＭＳ Ｐゴシック" panose="020B0600070205080204" pitchFamily="34" charset="-128"/>
            </a:endParaRPr>
          </a:p>
          <a:p>
            <a:pPr marL="500063" lvl="1" indent="-381000"/>
            <a:endParaRPr lang="en-US" altLang="en-US">
              <a:ea typeface="ＭＳ Ｐゴシック" panose="020B0600070205080204" pitchFamily="34" charset="-128"/>
            </a:endParaRPr>
          </a:p>
          <a:p>
            <a:pPr marL="0" indent="4763"/>
            <a:r>
              <a:rPr lang="en-US" altLang="en-US">
                <a:ea typeface="ＭＳ Ｐゴシック" panose="020B0600070205080204" pitchFamily="34" charset="-128"/>
              </a:rPr>
              <a:t>student expectations included:</a:t>
            </a:r>
          </a:p>
          <a:p>
            <a:pPr marL="0" indent="4763">
              <a:lnSpc>
                <a:spcPct val="90000"/>
              </a:lnSpc>
            </a:pPr>
            <a:endParaRPr lang="en-US" altLang="en-US" sz="1000">
              <a:ea typeface="ＭＳ Ｐゴシック" panose="020B0600070205080204" pitchFamily="34" charset="-128"/>
            </a:endParaRPr>
          </a:p>
          <a:p>
            <a:pPr marL="500063" lvl="1" indent="-381000"/>
            <a:r>
              <a:rPr lang="en-US" altLang="en-US">
                <a:ea typeface="ＭＳ Ｐゴシック" panose="020B0600070205080204" pitchFamily="34" charset="-128"/>
              </a:rPr>
              <a:t>basic programming skills</a:t>
            </a:r>
          </a:p>
          <a:p>
            <a:pPr marL="500063" lvl="1" indent="-381000"/>
            <a:r>
              <a:rPr lang="en-US" altLang="en-US">
                <a:ea typeface="ＭＳ Ｐゴシック" panose="020B0600070205080204" pitchFamily="34" charset="-128"/>
              </a:rPr>
              <a:t>learn more about computers &amp; problem solving</a:t>
            </a:r>
          </a:p>
          <a:p>
            <a:pPr marL="500063" lvl="1" indent="-381000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EB12DD6-6043-4599-73FB-7D51E5B09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CF987CE-EAF4-AB48-A7EF-F618CC67A839}" type="slidenum">
              <a:rPr lang="en-US" altLang="en-US" sz="1400">
                <a:solidFill>
                  <a:schemeClr val="tx2"/>
                </a:solidFill>
                <a:latin typeface="Arial Narrow" panose="020B0604020202020204" pitchFamily="34" charset="0"/>
              </a:rPr>
              <a:pPr/>
              <a:t>3</a:t>
            </a:fld>
            <a:endParaRPr lang="en-US" altLang="en-US" sz="1400">
              <a:solidFill>
                <a:schemeClr val="tx2"/>
              </a:solidFill>
              <a:latin typeface="Arial Narrow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D0D99E3-475B-F99B-3E34-8CBE81A2B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did you actually learn?</a:t>
            </a:r>
          </a:p>
        </p:txBody>
      </p:sp>
      <p:sp>
        <p:nvSpPr>
          <p:cNvPr id="17412" name="Oval 4">
            <a:extLst>
              <a:ext uri="{FF2B5EF4-FFF2-40B4-BE49-F238E27FC236}">
                <a16:creationId xmlns:a16="http://schemas.microsoft.com/office/drawing/2014/main" id="{07C258EE-BCFB-6288-EC84-9CEF1DC50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5263" y="5334000"/>
            <a:ext cx="2014537" cy="914400"/>
          </a:xfrm>
          <a:prstGeom prst="ellips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7413" name="Oval 5">
            <a:extLst>
              <a:ext uri="{FF2B5EF4-FFF2-40B4-BE49-F238E27FC236}">
                <a16:creationId xmlns:a16="http://schemas.microsoft.com/office/drawing/2014/main" id="{2B83FF28-0B74-E9AF-DD0A-F26E36790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9600" y="5334000"/>
            <a:ext cx="2014538" cy="9144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endParaRPr lang="en-US" altLang="en-US">
              <a:solidFill>
                <a:schemeClr val="accent1"/>
              </a:solidFill>
            </a:endParaRPr>
          </a:p>
        </p:txBody>
      </p:sp>
      <p:sp>
        <p:nvSpPr>
          <p:cNvPr id="17414" name="Oval 6">
            <a:extLst>
              <a:ext uri="{FF2B5EF4-FFF2-40B4-BE49-F238E27FC236}">
                <a16:creationId xmlns:a16="http://schemas.microsoft.com/office/drawing/2014/main" id="{960CC692-E427-A928-414D-06F879D58C90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739357" y="4787106"/>
            <a:ext cx="1690688" cy="955675"/>
          </a:xfrm>
          <a:prstGeom prst="ellips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7415" name="Oval 8">
            <a:extLst>
              <a:ext uri="{FF2B5EF4-FFF2-40B4-BE49-F238E27FC236}">
                <a16:creationId xmlns:a16="http://schemas.microsoft.com/office/drawing/2014/main" id="{30F2D8E3-2F1A-9FF3-5E19-0882B09F83A8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820320" y="5844381"/>
            <a:ext cx="1528762" cy="955675"/>
          </a:xfrm>
          <a:prstGeom prst="ellipse">
            <a:avLst/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7416" name="Text Box 9">
            <a:extLst>
              <a:ext uri="{FF2B5EF4-FFF2-40B4-BE49-F238E27FC236}">
                <a16:creationId xmlns:a16="http://schemas.microsoft.com/office/drawing/2014/main" id="{DDF0723F-0458-02DA-37A3-8BD31E516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495800"/>
            <a:ext cx="3879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PROGRAMMING SKILLS</a:t>
            </a:r>
          </a:p>
        </p:txBody>
      </p:sp>
      <p:sp>
        <p:nvSpPr>
          <p:cNvPr id="17417" name="Text Box 10">
            <a:extLst>
              <a:ext uri="{FF2B5EF4-FFF2-40B4-BE49-F238E27FC236}">
                <a16:creationId xmlns:a16="http://schemas.microsoft.com/office/drawing/2014/main" id="{ADCD861C-1AA7-E11C-D0D0-00346FDAE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6553200"/>
            <a:ext cx="430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</a:rPr>
              <a:t>PROBLEM-SOLVING SKILLS</a:t>
            </a:r>
          </a:p>
        </p:txBody>
      </p:sp>
      <p:sp>
        <p:nvSpPr>
          <p:cNvPr id="17418" name="Text Box 11">
            <a:extLst>
              <a:ext uri="{FF2B5EF4-FFF2-40B4-BE49-F238E27FC236}">
                <a16:creationId xmlns:a16="http://schemas.microsoft.com/office/drawing/2014/main" id="{6AC75192-FC09-6967-28DF-241A06DBD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5626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CRITICAL-THINKING</a:t>
            </a:r>
          </a:p>
        </p:txBody>
      </p:sp>
      <p:sp>
        <p:nvSpPr>
          <p:cNvPr id="17419" name="Text Box 12">
            <a:extLst>
              <a:ext uri="{FF2B5EF4-FFF2-40B4-BE49-F238E27FC236}">
                <a16:creationId xmlns:a16="http://schemas.microsoft.com/office/drawing/2014/main" id="{D8384480-F8F0-188B-644B-A6476B52B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562600"/>
            <a:ext cx="419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</a:rPr>
              <a:t>COMMUNICATION SKILLS</a:t>
            </a:r>
          </a:p>
        </p:txBody>
      </p:sp>
      <p:sp>
        <p:nvSpPr>
          <p:cNvPr id="17420" name="Rectangle 14">
            <a:extLst>
              <a:ext uri="{FF2B5EF4-FFF2-40B4-BE49-F238E27FC236}">
                <a16:creationId xmlns:a16="http://schemas.microsoft.com/office/drawing/2014/main" id="{C50D9AE5-135F-DB15-2A76-46B15FD57B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8550275" cy="2743200"/>
          </a:xfrm>
          <a:noFill/>
        </p:spPr>
        <p:txBody>
          <a:bodyPr/>
          <a:lstStyle/>
          <a:p>
            <a:pPr marL="231775" indent="-231775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problem-solving: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the ability to take a problem, break it into manageable pieces, design and organize a step-by-step solution</a:t>
            </a:r>
          </a:p>
          <a:p>
            <a:pPr marL="231775" indent="-231775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programming: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the ability to design and implement problem solutions in the form of programs that can be understood and executed by computers</a:t>
            </a:r>
          </a:p>
          <a:p>
            <a:pPr marL="231775" indent="-231775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critical-thinking: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the ability to analyze and identify the important features of a problem, systematically test and evaluate solutions</a:t>
            </a:r>
          </a:p>
          <a:p>
            <a:pPr marL="231775" indent="-231775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communications: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the ability to express ideas in a clear and precise manner, so that they could be understood by the computer (code) or another person (code &amp; comments)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FA833EF-71EB-A024-143C-1D9605A19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6D87179-6F13-2044-9613-203118529140}" type="slidenum">
              <a:rPr lang="en-US" altLang="en-US" sz="1400">
                <a:solidFill>
                  <a:schemeClr val="tx2"/>
                </a:solidFill>
                <a:latin typeface="Arial Narrow" panose="020B0604020202020204" pitchFamily="34" charset="0"/>
              </a:rPr>
              <a:pPr/>
              <a:t>4</a:t>
            </a:fld>
            <a:endParaRPr lang="en-US" altLang="en-US" sz="1400">
              <a:solidFill>
                <a:schemeClr val="tx2"/>
              </a:solidFill>
              <a:latin typeface="Arial Narrow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0F5CB601-4E8C-5012-27A1-2678508CF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Specific Python concepts &amp; skills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2B916AC-071F-DDFA-9534-D3EF263BAC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8550275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language features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variables: data types, assignments, expressions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functions: def, parameters, return statements</a:t>
            </a:r>
          </a:p>
          <a:p>
            <a:pPr lvl="2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built-in functions, user-defined functions, modules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conditional execution: if, if-else, cascading if-</a:t>
            </a:r>
            <a:r>
              <a:rPr lang="en-US" altLang="en-US" dirty="0" err="1">
                <a:ea typeface="ＭＳ Ｐゴシック" panose="020B0600070205080204" pitchFamily="34" charset="-128"/>
              </a:rPr>
              <a:t>elif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repetition: while loop, for loop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I/O: keyboard (input, print), files (open, read, </a:t>
            </a:r>
            <a:r>
              <a:rPr lang="en-US" altLang="en-US" dirty="0" err="1">
                <a:ea typeface="ＭＳ Ｐゴシック" panose="020B0600070205080204" pitchFamily="34" charset="-128"/>
              </a:rPr>
              <a:t>readline</a:t>
            </a:r>
            <a:r>
              <a:rPr lang="en-US" altLang="en-US" dirty="0">
                <a:ea typeface="ＭＳ Ｐゴシック" panose="020B0600070205080204" pitchFamily="34" charset="-128"/>
              </a:rPr>
              <a:t>, write)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sequences: </a:t>
            </a:r>
            <a:r>
              <a:rPr lang="en-US" altLang="en-US" dirty="0" err="1">
                <a:ea typeface="ＭＳ Ｐゴシック" panose="020B0600070205080204" pitchFamily="34" charset="-128"/>
              </a:rPr>
              <a:t>len</a:t>
            </a:r>
            <a:r>
              <a:rPr lang="en-US" altLang="en-US" dirty="0">
                <a:ea typeface="ＭＳ Ｐゴシック" panose="020B0600070205080204" pitchFamily="34" charset="-128"/>
              </a:rPr>
              <a:t>, indexing, slicing</a:t>
            </a:r>
          </a:p>
          <a:p>
            <a:pPr lvl="2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strings: immutable, traversal, methods (upper, strip, split, …)</a:t>
            </a:r>
          </a:p>
          <a:p>
            <a:pPr lvl="2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lists: mutable, traversal, methods (sort, append, remove, …)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classes/objects: fields, methods, self, __</a:t>
            </a:r>
            <a:r>
              <a:rPr lang="en-US" altLang="en-US" dirty="0" err="1">
                <a:ea typeface="ＭＳ Ｐゴシック" panose="020B0600070205080204" pitchFamily="34" charset="-128"/>
              </a:rPr>
              <a:t>init</a:t>
            </a:r>
            <a:r>
              <a:rPr lang="en-US" altLang="en-US" dirty="0">
                <a:ea typeface="ＭＳ Ｐゴシック" panose="020B0600070205080204" pitchFamily="34" charset="-128"/>
              </a:rPr>
              <a:t>__, __str__</a:t>
            </a:r>
          </a:p>
          <a:p>
            <a:pPr lvl="1">
              <a:lnSpc>
                <a:spcPct val="70000"/>
              </a:lnSpc>
              <a:buFont typeface="Wingdings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programming techniques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conditionals for alternatives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loops for repetition, accumulator pattern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strings for storing/manipulating text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lists for storing/manipulating arbitrary data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user interaction via keyboard and file input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object-oriented design: classes model real-word entities, hide details, enable reuse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059441-3EDF-70A3-99EA-A99A51086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22CA306-5817-AD41-A44A-35FBC5E09431}" type="slidenum">
              <a:rPr lang="en-US" altLang="en-US" sz="1400">
                <a:solidFill>
                  <a:schemeClr val="tx2"/>
                </a:solidFill>
                <a:latin typeface="Arial Narrow" panose="020B0604020202020204" pitchFamily="34" charset="0"/>
              </a:rPr>
              <a:pPr/>
              <a:t>5</a:t>
            </a:fld>
            <a:endParaRPr lang="en-US" altLang="en-US" sz="1400">
              <a:solidFill>
                <a:schemeClr val="tx2"/>
              </a:solidFill>
              <a:latin typeface="Arial Narrow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9DCCA221-29BB-5F48-69D0-7EB9214C8E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Where do you go from here?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F63BEAAE-DDD9-F186-E155-096E11583E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8550275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if you would like to learn more &amp; extend your programming and problem-solving skills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go on to CSC 222: Object-Oriented Programming</a:t>
            </a:r>
          </a:p>
          <a:p>
            <a:pPr marL="860425" lvl="2" indent="-3175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programming in Java following OO principles</a:t>
            </a:r>
          </a:p>
          <a:p>
            <a:pPr marL="860425" lvl="2" indent="-3175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builds on skills from 221; emphasis on solving larger, more complex tasks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become a major/minor – internship opportunities, big $$$, high job satisfaction</a:t>
            </a:r>
          </a:p>
          <a:p>
            <a:pPr lvl="1">
              <a:lnSpc>
                <a:spcPct val="7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if you would like to learn more but can't take more courses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the availability of do-it-yourself texts and freely accessible Web-resources make self-study a possibility </a:t>
            </a:r>
            <a:r>
              <a:rPr lang="en-US" altLang="en-US" sz="1800" dirty="0">
                <a:ea typeface="ＭＳ Ｐゴシック" panose="020B0600070205080204" pitchFamily="34" charset="-128"/>
              </a:rPr>
              <a:t>(</a:t>
            </a:r>
            <a:r>
              <a:rPr lang="en-US" altLang="en-US" sz="1800" i="1" dirty="0">
                <a:ea typeface="ＭＳ Ｐゴシック" panose="020B0600070205080204" pitchFamily="34" charset="-128"/>
              </a:rPr>
              <a:t>all my course materials are online</a:t>
            </a:r>
            <a:r>
              <a:rPr lang="en-US" altLang="en-US" sz="1800" dirty="0">
                <a:ea typeface="ＭＳ Ｐゴシック" panose="020B0600070205080204" pitchFamily="34" charset="-128"/>
              </a:rPr>
              <a:t>)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requires lots of practice, self-discipline, frustration</a:t>
            </a:r>
          </a:p>
          <a:p>
            <a:pPr lvl="1">
              <a:lnSpc>
                <a:spcPct val="7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if you don't continue with programming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your programming skills will atrophy (use it or lose it!)</a:t>
            </a:r>
          </a:p>
          <a:p>
            <a:pPr lvl="1">
              <a:lnSpc>
                <a:spcPct val="7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however, problem-solving and critical-thinking skills should apply to many disciplines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BE4AC35-0F87-99AA-7D34-F4E7AFE7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D98C981-45E5-A040-9A0B-C7BC55A38A67}" type="slidenum">
              <a:rPr lang="en-US" altLang="en-US" sz="1400">
                <a:solidFill>
                  <a:schemeClr val="tx2"/>
                </a:solidFill>
                <a:latin typeface="Arial Narrow" panose="020B0604020202020204" pitchFamily="34" charset="0"/>
              </a:rPr>
              <a:pPr/>
              <a:t>6</a:t>
            </a:fld>
            <a:endParaRPr lang="en-US" altLang="en-US" sz="1400">
              <a:solidFill>
                <a:schemeClr val="tx2"/>
              </a:solidFill>
              <a:latin typeface="Arial Narrow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02B0E67-0909-315A-2885-D920D3668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How do you prepare for the exam?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DAFFA90-2BC3-F68E-BC6A-A0E280B8EF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8550275" cy="48768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exam:	Monday, </a:t>
            </a:r>
            <a:r>
              <a:rPr lang="en-US" altLang="en-US">
                <a:ea typeface="ＭＳ Ｐゴシック" panose="020B0600070205080204" pitchFamily="34" charset="-128"/>
              </a:rPr>
              <a:t>Dec 4</a:t>
            </a:r>
            <a:r>
              <a:rPr lang="en-US" altLang="en-US" dirty="0">
                <a:ea typeface="ＭＳ Ｐゴシック" panose="020B0600070205080204" pitchFamily="34" charset="-128"/>
              </a:rPr>
              <a:t>		8:00 - 9:40</a:t>
            </a: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similar format to previous tests, slightly longer</a:t>
            </a:r>
          </a:p>
          <a:p>
            <a:pPr marL="1135063" lvl="2" indent="-277813">
              <a:spcBef>
                <a:spcPct val="10000"/>
              </a:spcBef>
              <a:buFont typeface="Wingdings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true/false or multiple choice</a:t>
            </a:r>
          </a:p>
          <a:p>
            <a:pPr marL="1135063" lvl="2" indent="-277813">
              <a:spcBef>
                <a:spcPct val="10000"/>
              </a:spcBef>
              <a:buFont typeface="Wingdings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short answer</a:t>
            </a:r>
          </a:p>
          <a:p>
            <a:pPr marL="1135063" lvl="2" indent="-277813">
              <a:spcBef>
                <a:spcPct val="10000"/>
              </a:spcBef>
              <a:buFont typeface="Wingdings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trace/explain/modify/write code</a:t>
            </a:r>
          </a:p>
          <a:p>
            <a:pPr marL="1477963" lvl="3"/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emphasis placed on integrating concepts from throughout the course</a:t>
            </a:r>
          </a:p>
          <a:p>
            <a:pPr marL="1135063" lvl="2" indent="-277813">
              <a:buFont typeface="Wingdings" pitchFamily="2" charset="2"/>
              <a:buChar char="à"/>
            </a:pPr>
            <a:r>
              <a:rPr lang="en-US" altLang="en-US" dirty="0">
                <a:ea typeface="ＭＳ Ｐゴシック" panose="020B0600070205080204" pitchFamily="34" charset="-128"/>
                <a:sym typeface="Wingdings" pitchFamily="2" charset="2"/>
              </a:rPr>
              <a:t>think big picture</a:t>
            </a:r>
          </a:p>
          <a:p>
            <a:pPr marL="1135063" lvl="2" indent="-277813">
              <a:buFont typeface="Wingdings" pitchFamily="2" charset="2"/>
              <a:buChar char="à"/>
            </a:pPr>
            <a:r>
              <a:rPr lang="en-US" altLang="en-US" dirty="0">
                <a:ea typeface="ＭＳ Ｐゴシック" panose="020B0600070205080204" pitchFamily="34" charset="-128"/>
              </a:rPr>
              <a:t>be prepared to apply a variety of tools &amp; techniques to a problem</a:t>
            </a:r>
          </a:p>
          <a:p>
            <a:pPr marL="1135063" lvl="2" indent="-277813">
              <a:buFont typeface="Wingdings" pitchFamily="2" charset="2"/>
              <a:buChar char="à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study advice</a:t>
            </a:r>
          </a:p>
          <a:p>
            <a:pPr marL="1135063" lvl="2" indent="-277813">
              <a:buFont typeface="Wingdings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review lecture PowerPoints</a:t>
            </a:r>
          </a:p>
          <a:p>
            <a:pPr marL="1135063" lvl="2" indent="-277813">
              <a:buFont typeface="Wingdings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use quizzes &amp; </a:t>
            </a:r>
            <a:r>
              <a:rPr lang="en-US" altLang="en-US" dirty="0">
                <a:ea typeface="ＭＳ Ｐゴシック" panose="020B0600070205080204" pitchFamily="34" charset="-128"/>
                <a:hlinkClick r:id="rId2"/>
              </a:rPr>
              <a:t>review sheet </a:t>
            </a:r>
            <a:r>
              <a:rPr lang="en-US" altLang="en-US" dirty="0">
                <a:ea typeface="ＭＳ Ｐゴシック" panose="020B0600070205080204" pitchFamily="34" charset="-128"/>
              </a:rPr>
              <a:t>as study guides, but must fill in details</a:t>
            </a:r>
          </a:p>
          <a:p>
            <a:pPr marL="1135063" lvl="2" indent="-277813">
              <a:buFont typeface="Wingdings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read the online text to complete the picture, get a different perspective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5360</TotalTime>
  <Words>658</Words>
  <Application>Microsoft Macintosh PowerPoint</Application>
  <PresentationFormat>Custom</PresentationFormat>
  <Paragraphs>85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 Narrow</vt:lpstr>
      <vt:lpstr>Times New Roman</vt:lpstr>
      <vt:lpstr>Wingdings</vt:lpstr>
      <vt:lpstr>Blank Presentation</vt:lpstr>
      <vt:lpstr>PowerPoint Presentation</vt:lpstr>
      <vt:lpstr>What did we set out to learn?</vt:lpstr>
      <vt:lpstr>What did you actually learn?</vt:lpstr>
      <vt:lpstr>Specific Python concepts &amp; skills</vt:lpstr>
      <vt:lpstr>Where do you go from here?</vt:lpstr>
      <vt:lpstr>How do you prepare for the exam?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95</cp:revision>
  <cp:lastPrinted>2001-08-21T21:07:44Z</cp:lastPrinted>
  <dcterms:created xsi:type="dcterms:W3CDTF">2013-08-13T20:20:27Z</dcterms:created>
  <dcterms:modified xsi:type="dcterms:W3CDTF">2023-11-20T18:54:20Z</dcterms:modified>
</cp:coreProperties>
</file>