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3" r:id="rId3"/>
    <p:sldId id="399" r:id="rId4"/>
    <p:sldId id="400" r:id="rId5"/>
    <p:sldId id="401" r:id="rId6"/>
    <p:sldId id="402" r:id="rId7"/>
    <p:sldId id="329" r:id="rId8"/>
    <p:sldId id="393" r:id="rId9"/>
    <p:sldId id="394" r:id="rId10"/>
    <p:sldId id="395" r:id="rId11"/>
    <p:sldId id="396" r:id="rId12"/>
    <p:sldId id="397" r:id="rId13"/>
    <p:sldId id="398" r:id="rId14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3"/>
    <p:restoredTop sz="50000"/>
  </p:normalViewPr>
  <p:slideViewPr>
    <p:cSldViewPr>
      <p:cViewPr varScale="1">
        <p:scale>
          <a:sx n="116" d="100"/>
          <a:sy n="116" d="100"/>
        </p:scale>
        <p:origin x="1600" y="192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1CF85527-40A9-5C46-9048-2BFB49BC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3E8C623-C17A-8D42-990C-9ACAE177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5326-2B10-3942-8BD1-3A81358B6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9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D9DF-0DC7-6843-AE3E-1C78681A6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3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10A8BB4-0F7B-AB95-F920-F45B564ADD39}"/>
              </a:ext>
            </a:extLst>
          </p:cNvPr>
          <p:cNvSpPr/>
          <p:nvPr userDrawn="1"/>
        </p:nvSpPr>
        <p:spPr bwMode="auto">
          <a:xfrm>
            <a:off x="8969375" y="-3048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9491-2024-674B-B8B7-7D505A23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C8D39-89FE-813E-B4C7-8FFB5B1B1438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CSC 221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Fall 23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930106-7317-1E40-55E8-DE07E89EBC35}"/>
              </a:ext>
            </a:extLst>
          </p:cNvPr>
          <p:cNvSpPr/>
          <p:nvPr userDrawn="1"/>
        </p:nvSpPr>
        <p:spPr bwMode="auto">
          <a:xfrm>
            <a:off x="0" y="0"/>
            <a:ext cx="45719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B31A-3200-AD46-ABA1-6BA5CE84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ABD5-9BFB-EB49-BD9E-C2DC985A8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1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A91A-B606-E641-BD4F-B19FA8724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BADB-5EDE-4E4E-9AC2-0CD91190F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965A-E766-9B4F-A3DC-6A46E84C9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0E61-0F01-5A40-917E-F29FE9F7B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90A5-28F3-344F-8496-D1524C31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7FB971DD-F639-0646-8F71-A363D1E35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D7966FD-E585-2649-AC5B-E97A6653BC2B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5362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 dirty="0">
                <a:solidFill>
                  <a:srgbClr val="FF0033"/>
                </a:solidFill>
              </a:rPr>
            </a:br>
            <a:br>
              <a:rPr lang="en-US" altLang="en-US" dirty="0">
                <a:solidFill>
                  <a:srgbClr val="FF0033"/>
                </a:solidFill>
              </a:rPr>
            </a:br>
            <a:r>
              <a:rPr lang="en-US" altLang="en-US" sz="3200" dirty="0">
                <a:solidFill>
                  <a:srgbClr val="FF0033"/>
                </a:solidFill>
              </a:rPr>
              <a:t>Fall 2023</a:t>
            </a:r>
          </a:p>
        </p:txBody>
      </p:sp>
      <p:sp>
        <p:nvSpPr>
          <p:cNvPr id="15363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95600"/>
            <a:ext cx="8458200" cy="3810000"/>
          </a:xfrm>
          <a:noFill/>
        </p:spPr>
        <p:txBody>
          <a:bodyPr/>
          <a:lstStyle/>
          <a:p>
            <a:pPr marL="0" indent="0"/>
            <a:r>
              <a:rPr lang="en-US" altLang="en-US"/>
              <a:t>Problem solving</a:t>
            </a:r>
            <a:endParaRPr lang="en-US" altLang="en-US" dirty="0"/>
          </a:p>
          <a:p>
            <a:pPr lvl="1"/>
            <a:r>
              <a:rPr lang="en-US" altLang="en-US" dirty="0">
                <a:ea typeface="ＭＳ Ｐゴシック" charset="-128"/>
              </a:rPr>
              <a:t>coding problems from Test 2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International Collegiate Programming Contest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Anti-Palindrome, Cuckoo! Cuckoo!, Cyclical Periods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description, analysis, solution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A8E4-676B-551A-93E2-57DD4A39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A3F4-1219-C58E-FE1C-6C27BE905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95400"/>
            <a:ext cx="3048000" cy="52578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easiest question</a:t>
            </a:r>
          </a:p>
          <a:p>
            <a:pPr marL="514350" lvl="1"/>
            <a:r>
              <a:rPr lang="en-US" dirty="0"/>
              <a:t>solved by 81 teams</a:t>
            </a:r>
          </a:p>
          <a:p>
            <a:pPr marL="514350" lvl="1"/>
            <a:r>
              <a:rPr lang="en-US" dirty="0"/>
              <a:t>average of 2.83 tries to get correct</a:t>
            </a:r>
          </a:p>
          <a:p>
            <a:pPr marL="514350" lvl="1"/>
            <a:endParaRPr lang="en-US" dirty="0"/>
          </a:p>
          <a:p>
            <a:pPr marL="514350" lvl="1"/>
            <a:r>
              <a:rPr lang="en-US" dirty="0"/>
              <a:t>first solution in 11 min</a:t>
            </a:r>
          </a:p>
          <a:p>
            <a:pPr marL="514350" lvl="1"/>
            <a:endParaRPr lang="en-US" dirty="0"/>
          </a:p>
          <a:p>
            <a:pPr marL="114300"/>
            <a:r>
              <a:rPr lang="en-US" dirty="0"/>
              <a:t>what is this question asking for?</a:t>
            </a:r>
          </a:p>
          <a:p>
            <a:pPr marL="114300"/>
            <a:endParaRPr lang="en-US" dirty="0"/>
          </a:p>
          <a:p>
            <a:pPr marL="114300"/>
            <a:r>
              <a:rPr lang="en-US" dirty="0"/>
              <a:t>what is the "trick"</a:t>
            </a:r>
          </a:p>
          <a:p>
            <a:pPr marL="114300"/>
            <a:endParaRPr lang="en-US" dirty="0"/>
          </a:p>
          <a:p>
            <a:pPr marL="114300"/>
            <a:r>
              <a:rPr lang="en-US" dirty="0"/>
              <a:t>what "busy work" is there to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F2B6E-6FDD-E3EF-10A8-D70E6259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4E3D9-2777-89E1-06F0-20DF682C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8600"/>
            <a:ext cx="5055698" cy="69891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79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0741-A5AC-C8C0-CE13-50B28327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3514-418D-B7E3-5CFA-FA417801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DCDDE-C85F-3245-7AB2-0B2D0EA14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98" y="1066800"/>
            <a:ext cx="6962203" cy="5863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317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A8E4-676B-551A-93E2-57DD4A39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A3F4-1219-C58E-FE1C-6C27BE905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95400"/>
            <a:ext cx="3048000" cy="5638800"/>
          </a:xfrm>
        </p:spPr>
        <p:txBody>
          <a:bodyPr/>
          <a:lstStyle/>
          <a:p>
            <a:pPr marL="9525" indent="0"/>
            <a:r>
              <a:rPr lang="en-US" dirty="0"/>
              <a:t>looks tricky but not bad</a:t>
            </a:r>
          </a:p>
          <a:p>
            <a:pPr marL="514350" lvl="1"/>
            <a:r>
              <a:rPr lang="en-US" dirty="0"/>
              <a:t>solved by 67 teams</a:t>
            </a:r>
          </a:p>
          <a:p>
            <a:pPr marL="514350" lvl="1"/>
            <a:r>
              <a:rPr lang="en-US" dirty="0"/>
              <a:t>average of 1.39 tries to get correct</a:t>
            </a:r>
          </a:p>
          <a:p>
            <a:pPr marL="514350" lvl="1"/>
            <a:endParaRPr lang="en-US" dirty="0"/>
          </a:p>
          <a:p>
            <a:pPr marL="514350" lvl="1"/>
            <a:r>
              <a:rPr lang="en-US" dirty="0"/>
              <a:t>first solution in 18 min</a:t>
            </a:r>
          </a:p>
          <a:p>
            <a:pPr marL="514350" lvl="1"/>
            <a:endParaRPr lang="en-US" dirty="0"/>
          </a:p>
          <a:p>
            <a:pPr marL="114300"/>
            <a:r>
              <a:rPr lang="en-US" dirty="0"/>
              <a:t>what is this question asking for?</a:t>
            </a:r>
          </a:p>
          <a:p>
            <a:pPr marL="114300"/>
            <a:endParaRPr lang="en-US" dirty="0"/>
          </a:p>
          <a:p>
            <a:pPr marL="114300"/>
            <a:r>
              <a:rPr lang="en-US" dirty="0"/>
              <a:t>what is the "trick"</a:t>
            </a:r>
          </a:p>
          <a:p>
            <a:pPr marL="114300"/>
            <a:endParaRPr lang="en-US" dirty="0"/>
          </a:p>
          <a:p>
            <a:pPr marL="114300"/>
            <a:r>
              <a:rPr lang="en-US" dirty="0"/>
              <a:t>what "busy work" is there to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F2B6E-6FDD-E3EF-10A8-D70E6259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1412C-8067-6787-978F-219B0936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0" y="369065"/>
            <a:ext cx="4711701" cy="5218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52AE0-BBFD-47C1-7DB6-68C4B7550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192" y="3665863"/>
            <a:ext cx="4024779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6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0741-A5AC-C8C0-CE13-50B28327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C3514-418D-B7E3-5CFA-FA417801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55F1A-6367-B4F3-C107-22AAD5BB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44" y="1175088"/>
            <a:ext cx="7451512" cy="5777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562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5D577-805B-FC3E-2485-C2CE914A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8" y="2514600"/>
            <a:ext cx="8808109" cy="1948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5A19E7-FC56-7103-02DB-6FAE2B7C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2 stats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D8224-5912-7726-3FFC-9C0F9B7B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02140D-7224-57D8-D952-789C7967D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-11940" b="-6116"/>
          <a:stretch/>
        </p:blipFill>
        <p:spPr>
          <a:xfrm flipH="1">
            <a:off x="8769278" y="3597464"/>
            <a:ext cx="242842" cy="64024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1436E63-8C87-1AE7-6C6F-F856EFA53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11016"/>
              </p:ext>
            </p:extLst>
          </p:nvPr>
        </p:nvGraphicFramePr>
        <p:xfrm>
          <a:off x="4724400" y="4552559"/>
          <a:ext cx="41745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902">
                  <a:extLst>
                    <a:ext uri="{9D8B030D-6E8A-4147-A177-3AD203B41FA5}">
                      <a16:colId xmlns:a16="http://schemas.microsoft.com/office/drawing/2014/main" val="2476556885"/>
                    </a:ext>
                  </a:extLst>
                </a:gridCol>
                <a:gridCol w="834902">
                  <a:extLst>
                    <a:ext uri="{9D8B030D-6E8A-4147-A177-3AD203B41FA5}">
                      <a16:colId xmlns:a16="http://schemas.microsoft.com/office/drawing/2014/main" val="1673058000"/>
                    </a:ext>
                  </a:extLst>
                </a:gridCol>
                <a:gridCol w="834902">
                  <a:extLst>
                    <a:ext uri="{9D8B030D-6E8A-4147-A177-3AD203B41FA5}">
                      <a16:colId xmlns:a16="http://schemas.microsoft.com/office/drawing/2014/main" val="2843211823"/>
                    </a:ext>
                  </a:extLst>
                </a:gridCol>
                <a:gridCol w="834902">
                  <a:extLst>
                    <a:ext uri="{9D8B030D-6E8A-4147-A177-3AD203B41FA5}">
                      <a16:colId xmlns:a16="http://schemas.microsoft.com/office/drawing/2014/main" val="500603860"/>
                    </a:ext>
                  </a:extLst>
                </a:gridCol>
                <a:gridCol w="834902">
                  <a:extLst>
                    <a:ext uri="{9D8B030D-6E8A-4147-A177-3AD203B41FA5}">
                      <a16:colId xmlns:a16="http://schemas.microsoft.com/office/drawing/2014/main" val="2747756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71805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9FCCA5E-5D5F-DA35-9F86-7F3F1BE6E4B2}"/>
              </a:ext>
            </a:extLst>
          </p:cNvPr>
          <p:cNvSpPr txBox="1"/>
          <p:nvPr/>
        </p:nvSpPr>
        <p:spPr>
          <a:xfrm>
            <a:off x="923417" y="5169538"/>
            <a:ext cx="78305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breakdown by problem type:</a:t>
            </a:r>
          </a:p>
          <a:p>
            <a:pPr lvl="1"/>
            <a:r>
              <a:rPr lang="en-US" sz="1800" dirty="0"/>
              <a:t>True/False + </a:t>
            </a:r>
            <a:r>
              <a:rPr lang="en-US" sz="1800" dirty="0" err="1"/>
              <a:t>MultChoice</a:t>
            </a:r>
            <a:r>
              <a:rPr lang="en-US" sz="1800" dirty="0"/>
              <a:t> + </a:t>
            </a:r>
            <a:r>
              <a:rPr lang="en-US" sz="1800" dirty="0" err="1"/>
              <a:t>FillinBlanks</a:t>
            </a:r>
            <a:r>
              <a:rPr lang="en-US" sz="1800" dirty="0"/>
              <a:t> = 77.0%</a:t>
            </a:r>
          </a:p>
          <a:p>
            <a:pPr lvl="1"/>
            <a:r>
              <a:rPr lang="en-US" sz="1800" dirty="0"/>
              <a:t>coding problems = 69.1%</a:t>
            </a:r>
          </a:p>
          <a:p>
            <a:pPr lvl="1"/>
            <a:r>
              <a:rPr lang="en-US" sz="1800" dirty="0"/>
              <a:t>BONUS = 100%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8CB30-FCCC-C3BF-9BB1-86C1A3CE62FD}"/>
              </a:ext>
            </a:extLst>
          </p:cNvPr>
          <p:cNvSpPr txBox="1"/>
          <p:nvPr/>
        </p:nvSpPr>
        <p:spPr>
          <a:xfrm>
            <a:off x="703837" y="1447800"/>
            <a:ext cx="4495800" cy="23391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TEST 2 performance not as strong as TEST 1</a:t>
            </a:r>
          </a:p>
          <a:p>
            <a:pPr lvl="1"/>
            <a:r>
              <a:rPr lang="en-US" sz="1800" dirty="0"/>
              <a:t>average = 76.6</a:t>
            </a:r>
          </a:p>
          <a:p>
            <a:pPr lvl="1"/>
            <a:r>
              <a:rPr lang="en-US" sz="1800" dirty="0"/>
              <a:t>median = 74</a:t>
            </a:r>
          </a:p>
          <a:p>
            <a:pPr lvl="1"/>
            <a:endParaRPr lang="en-US" sz="1800" dirty="0"/>
          </a:p>
          <a:p>
            <a:r>
              <a:rPr lang="en-US" sz="1800" dirty="0"/>
              <a:t>fewer in the 80-90% and 90-100% ranges</a:t>
            </a:r>
          </a:p>
          <a:p>
            <a:pPr lvl="1"/>
            <a:r>
              <a:rPr lang="en-US" sz="1800" dirty="0"/>
              <a:t>but there was a 51</a:t>
            </a:r>
          </a:p>
          <a:p>
            <a:r>
              <a:rPr lang="en-US" sz="1800" dirty="0"/>
              <a:t>many more in the 60-70% &amp; 70-80% ranges</a:t>
            </a:r>
          </a:p>
          <a:p>
            <a:pPr lvl="1"/>
            <a:r>
              <a:rPr lang="en-US" sz="1800" dirty="0"/>
              <a:t>but at least no score &lt; 60%</a:t>
            </a:r>
          </a:p>
        </p:txBody>
      </p:sp>
    </p:spTree>
    <p:extLst>
      <p:ext uri="{BB962C8B-B14F-4D97-AF65-F5344CB8AC3E}">
        <p14:creationId xmlns:p14="http://schemas.microsoft.com/office/powerpoint/2010/main" val="75732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72E8-F377-FFBC-643B-168F77B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Accumulator pattern (find longest)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47E6F-D08C-ECDB-19CA-FB4ED620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DC677-FF75-3B10-6CD5-300EA9258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90"/>
          <a:stretch/>
        </p:blipFill>
        <p:spPr>
          <a:xfrm>
            <a:off x="644526" y="1523999"/>
            <a:ext cx="5375274" cy="3276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5E61C6-375E-667C-0781-3F6F1CDDF856}"/>
              </a:ext>
            </a:extLst>
          </p:cNvPr>
          <p:cNvSpPr txBox="1"/>
          <p:nvPr/>
        </p:nvSpPr>
        <p:spPr>
          <a:xfrm>
            <a:off x="6629400" y="1066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= 3.1/4 = 78% </a:t>
            </a:r>
          </a:p>
          <a:p>
            <a:r>
              <a:rPr lang="en-US" sz="2000" dirty="0"/>
              <a:t>median =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C84B6-A85A-D035-25BD-96BE70D86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4652276"/>
            <a:ext cx="4096133" cy="21295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549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AF0C-28D7-E59D-BAAD-069186D2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traversal via indexing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C9C20-ED2A-9299-6ECE-5FD522B8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4639A-6C09-2E2D-AF63-C88F58BFD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57350"/>
            <a:ext cx="6433820" cy="2838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A79B78-A9A3-6D2D-4F53-0CA2FC1E1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724400"/>
            <a:ext cx="6019800" cy="1264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ECDDC1-7C93-8960-4B77-357E2F1D9E38}"/>
              </a:ext>
            </a:extLst>
          </p:cNvPr>
          <p:cNvSpPr txBox="1"/>
          <p:nvPr/>
        </p:nvSpPr>
        <p:spPr>
          <a:xfrm>
            <a:off x="6858000" y="7239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= 3.9/6 = 65% </a:t>
            </a:r>
          </a:p>
          <a:p>
            <a:r>
              <a:rPr lang="en-US" sz="2000" dirty="0"/>
              <a:t>median = 4</a:t>
            </a:r>
          </a:p>
        </p:txBody>
      </p:sp>
    </p:spTree>
    <p:extLst>
      <p:ext uri="{BB962C8B-B14F-4D97-AF65-F5344CB8AC3E}">
        <p14:creationId xmlns:p14="http://schemas.microsoft.com/office/powerpoint/2010/main" val="42620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B5FC-CFD6-DEA5-7B9A-3C8FF4A8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lists, accumulator pattern (counter)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9FDFE-BE03-0FA4-A1E4-EA1C68EA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F8EB8-8266-56F3-FFE5-CE6A9680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263863"/>
            <a:ext cx="9032875" cy="4809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C4CF6-A27B-139A-FFD9-64AF65BB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918835"/>
            <a:ext cx="3429000" cy="1234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3744D6-8D61-CC47-D8A8-88F047F99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55" y="3194411"/>
            <a:ext cx="4769386" cy="948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4C11B-A8AE-BC2D-FE19-F9EF5E17541E}"/>
              </a:ext>
            </a:extLst>
          </p:cNvPr>
          <p:cNvSpPr txBox="1"/>
          <p:nvPr/>
        </p:nvSpPr>
        <p:spPr>
          <a:xfrm>
            <a:off x="6858000" y="53400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= 7.0/10= 70% </a:t>
            </a:r>
          </a:p>
          <a:p>
            <a:r>
              <a:rPr lang="en-US" sz="2000" dirty="0"/>
              <a:t>median = 7</a:t>
            </a:r>
          </a:p>
        </p:txBody>
      </p:sp>
    </p:spTree>
    <p:extLst>
      <p:ext uri="{BB962C8B-B14F-4D97-AF65-F5344CB8AC3E}">
        <p14:creationId xmlns:p14="http://schemas.microsoft.com/office/powerpoint/2010/main" val="30238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6517-3D84-3490-FCAD-16C54B1C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Lists, dictionary, accumulator (string copy)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1045B-12D2-0165-1722-C05057C0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629D5-0646-3FEC-9936-3113DA7A0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3391"/>
            <a:ext cx="8534400" cy="5767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87620-694C-C6AC-DB37-FCFABCEB1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412" y="3383460"/>
            <a:ext cx="4828096" cy="1264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BCD66-7802-6F11-905A-266ACB903499}"/>
              </a:ext>
            </a:extLst>
          </p:cNvPr>
          <p:cNvSpPr txBox="1"/>
          <p:nvPr/>
        </p:nvSpPr>
        <p:spPr>
          <a:xfrm>
            <a:off x="6858000" y="53400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average = 5.4/8= 67% </a:t>
            </a:r>
          </a:p>
          <a:p>
            <a:r>
              <a:rPr lang="en-US" sz="2000" dirty="0"/>
              <a:t>median = 5</a:t>
            </a:r>
          </a:p>
        </p:txBody>
      </p:sp>
    </p:spTree>
    <p:extLst>
      <p:ext uri="{BB962C8B-B14F-4D97-AF65-F5344CB8AC3E}">
        <p14:creationId xmlns:p14="http://schemas.microsoft.com/office/powerpoint/2010/main" val="141879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International Collegiate Programming Contest (ICPC)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4864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each year, the ICPC is held across multiple sets, multiple rounds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50,000+ students from 3,000+ universities across the world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2023 World Finals in Sharm El Sheikh, Egypt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North America North Central Region contest was last Saturday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129 teams competed, 3 from Creighton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student compete in teams of 3 with only one computer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given 12 problems, 5 hours to solve as many as possible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program solutions in Python, Java, C/C++, Kotlin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some problems are doable to a 221-level programmer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but, must be able to read the problem, define the actual task, code &amp; test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r>
              <a:rPr lang="en-US" altLang="en-US" dirty="0"/>
              <a:t>let's look at three problems from the contest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DA0688A-FED8-E142-980E-46E17567C622}" type="slidenum">
              <a:rPr lang="en-US" altLang="en-US" sz="1400">
                <a:solidFill>
                  <a:srgbClr val="FF0033"/>
                </a:solidFill>
              </a:rPr>
              <a:pPr/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EB46-FC9D-AC64-773C-7635BCD0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09D0-80EE-9D87-AD6B-6C401074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8E300-6D23-9C88-6937-77776842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714" y="400957"/>
            <a:ext cx="5119086" cy="6752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432D0F-2A46-1133-BD06-DB8F93C6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95400"/>
            <a:ext cx="2971800" cy="5486400"/>
          </a:xfrm>
        </p:spPr>
        <p:txBody>
          <a:bodyPr/>
          <a:lstStyle/>
          <a:p>
            <a:r>
              <a:rPr lang="en-US" dirty="0"/>
              <a:t>easiest problem</a:t>
            </a:r>
          </a:p>
          <a:p>
            <a:pPr marL="514350" lvl="1"/>
            <a:r>
              <a:rPr lang="en-US" dirty="0"/>
              <a:t>solved by 101 teams</a:t>
            </a:r>
          </a:p>
          <a:p>
            <a:pPr marL="514350" lvl="1"/>
            <a:r>
              <a:rPr lang="en-US" dirty="0"/>
              <a:t>average of 2.65 tries to get correct</a:t>
            </a:r>
          </a:p>
          <a:p>
            <a:pPr marL="514350" lvl="1"/>
            <a:endParaRPr lang="en-US" dirty="0"/>
          </a:p>
          <a:p>
            <a:pPr marL="514350" lvl="1"/>
            <a:r>
              <a:rPr lang="en-US" dirty="0"/>
              <a:t>first correct solution was submitted in 6 min!</a:t>
            </a:r>
          </a:p>
          <a:p>
            <a:pPr marL="514350" lvl="1"/>
            <a:endParaRPr lang="en-US" dirty="0"/>
          </a:p>
          <a:p>
            <a:pPr marL="114300"/>
            <a:r>
              <a:rPr lang="en-US" dirty="0"/>
              <a:t>what is this question asking for?</a:t>
            </a:r>
          </a:p>
          <a:p>
            <a:pPr marL="114300"/>
            <a:endParaRPr lang="en-US" dirty="0"/>
          </a:p>
          <a:p>
            <a:pPr marL="114300"/>
            <a:r>
              <a:rPr lang="en-US" dirty="0"/>
              <a:t>what is the "trick"</a:t>
            </a:r>
          </a:p>
          <a:p>
            <a:pPr marL="114300"/>
            <a:endParaRPr lang="en-US" dirty="0"/>
          </a:p>
          <a:p>
            <a:pPr marL="114300"/>
            <a:r>
              <a:rPr lang="en-US" dirty="0"/>
              <a:t>what "busy work" is there to do?</a:t>
            </a:r>
          </a:p>
        </p:txBody>
      </p:sp>
    </p:spTree>
    <p:extLst>
      <p:ext uri="{BB962C8B-B14F-4D97-AF65-F5344CB8AC3E}">
        <p14:creationId xmlns:p14="http://schemas.microsoft.com/office/powerpoint/2010/main" val="365984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4695-A924-026F-09F3-478E7948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D0943-EBD4-6221-BDDF-241C8BB7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753A9-1069-24E0-D7DB-1E1559D6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354338"/>
            <a:ext cx="7543800" cy="5548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93047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5485</TotalTime>
  <Words>453</Words>
  <Application>Microsoft Macintosh PowerPoint</Application>
  <PresentationFormat>Custom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Narrow</vt:lpstr>
      <vt:lpstr>Courier New</vt:lpstr>
      <vt:lpstr>Times New Roman</vt:lpstr>
      <vt:lpstr>Wingdings</vt:lpstr>
      <vt:lpstr>Blank Presentation</vt:lpstr>
      <vt:lpstr>PowerPoint Presentation</vt:lpstr>
      <vt:lpstr>TEST 2 stats</vt:lpstr>
      <vt:lpstr>Accumulator pattern (find longest)</vt:lpstr>
      <vt:lpstr>List traversal via indexing</vt:lpstr>
      <vt:lpstr>Nested lists, accumulator pattern (counter)</vt:lpstr>
      <vt:lpstr>Lists, dictionary, accumulator (string copy)</vt:lpstr>
      <vt:lpstr>International Collegiate Programming Contest (ICPC)</vt:lpstr>
      <vt:lpstr>Problem C</vt:lpstr>
      <vt:lpstr>Solution</vt:lpstr>
      <vt:lpstr>Problem E</vt:lpstr>
      <vt:lpstr>Solution</vt:lpstr>
      <vt:lpstr>Problem F</vt:lpstr>
      <vt:lpstr>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102</cp:revision>
  <cp:lastPrinted>2001-08-21T21:07:44Z</cp:lastPrinted>
  <dcterms:created xsi:type="dcterms:W3CDTF">2013-08-13T20:20:27Z</dcterms:created>
  <dcterms:modified xsi:type="dcterms:W3CDTF">2023-11-09T04:43:55Z</dcterms:modified>
</cp:coreProperties>
</file>