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11" r:id="rId3"/>
    <p:sldId id="315" r:id="rId4"/>
    <p:sldId id="312" r:id="rId5"/>
    <p:sldId id="313" r:id="rId6"/>
    <p:sldId id="316" r:id="rId7"/>
    <p:sldId id="319" r:id="rId8"/>
    <p:sldId id="318" r:id="rId9"/>
    <p:sldId id="314" r:id="rId10"/>
    <p:sldId id="320" r:id="rId11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92"/>
    <p:restoredTop sz="50000"/>
  </p:normalViewPr>
  <p:slideViewPr>
    <p:cSldViewPr>
      <p:cViewPr varScale="1">
        <p:scale>
          <a:sx n="116" d="100"/>
          <a:sy n="116" d="100"/>
        </p:scale>
        <p:origin x="1944" y="19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charset="0"/>
              </a:defRPr>
            </a:lvl1pPr>
          </a:lstStyle>
          <a:p>
            <a:pPr>
              <a:defRPr/>
            </a:pPr>
            <a:fld id="{1CF85527-40A9-5C46-9048-2BFB49BCE3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23E8C623-C17A-8D42-990C-9ACAE177AA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3399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C5326-2B10-3942-8BD1-3A81358B67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792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7D9DF-0DC7-6843-AE3E-1C78681A6B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33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510A8BB4-0F7B-AB95-F920-F45B564ADD39}"/>
              </a:ext>
            </a:extLst>
          </p:cNvPr>
          <p:cNvSpPr/>
          <p:nvPr userDrawn="1"/>
        </p:nvSpPr>
        <p:spPr bwMode="auto">
          <a:xfrm>
            <a:off x="8969375" y="-3048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9668" y="1295400"/>
            <a:ext cx="8702675" cy="5410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9491-2024-674B-B8B7-7D505A2329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1C8D39-89FE-813E-B4C7-8FFB5B1B1438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</a:rPr>
              <a:t>CSC 221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</a:rPr>
              <a:t>Fall 23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930106-7317-1E40-55E8-DE07E89EBC35}"/>
              </a:ext>
            </a:extLst>
          </p:cNvPr>
          <p:cNvSpPr/>
          <p:nvPr userDrawn="1"/>
        </p:nvSpPr>
        <p:spPr bwMode="auto">
          <a:xfrm>
            <a:off x="0" y="0"/>
            <a:ext cx="45719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60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3B31A-3200-AD46-ABA1-6BA5CE8462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68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DABD5-9BFB-EB49-BD9E-C2DC985A81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751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FA91A-B606-E641-BD4F-B19FA8724D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827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DBADB-5EDE-4E4E-9AC2-0CD91190F2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382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B965A-E766-9B4F-A3DC-6A46E84C9A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0933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A0E61-0F01-5A40-917E-F29FE9F7B7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7256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390A5-28F3-344F-8496-D1524C3103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163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2"/>
            <a:r>
              <a:rPr lang="en-US" alt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7FB971DD-F639-0646-8F71-A363D1E35A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unestone.academy/ns/books/published/foppff/fopp-ff.html?mode=browsing" TargetMode="External"/><Relationship Id="rId2" Type="http://schemas.openxmlformats.org/officeDocument/2006/relationships/hyperlink" Target="http://dave-reed.com/csc221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unestone.academy/ns/books/published/foppff/fopp-ff.html?mode=browsing" TargetMode="External"/><Relationship Id="rId7" Type="http://schemas.openxmlformats.org/officeDocument/2006/relationships/image" Target="../media/image7.png"/><Relationship Id="rId2" Type="http://schemas.openxmlformats.org/officeDocument/2006/relationships/hyperlink" Target="http://python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s://runestone.academy/ns/books/published/foppff/general-intro_special-ways-to-execute-python-in-this-book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BD7966FD-E585-2649-AC5B-E97A6653BC2B}" type="slidenum">
              <a:rPr lang="en-US" altLang="en-US" sz="1400">
                <a:solidFill>
                  <a:srgbClr val="FF0033"/>
                </a:solidFill>
              </a:rPr>
              <a:pPr/>
              <a:t>1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15362" name="Rectangle 1036"/>
          <p:cNvSpPr>
            <a:spLocks noChangeArrowheads="1"/>
          </p:cNvSpPr>
          <p:nvPr/>
        </p:nvSpPr>
        <p:spPr bwMode="auto">
          <a:xfrm>
            <a:off x="720725" y="427038"/>
            <a:ext cx="815975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3200" dirty="0">
                <a:solidFill>
                  <a:srgbClr val="FF0033"/>
                </a:solidFill>
              </a:rPr>
              <a:t>CSC 221: Introduction to Programming</a:t>
            </a:r>
            <a:br>
              <a:rPr lang="en-US" altLang="en-US" sz="3200" dirty="0">
                <a:solidFill>
                  <a:srgbClr val="FF0033"/>
                </a:solidFill>
              </a:rPr>
            </a:br>
            <a:br>
              <a:rPr lang="en-US" altLang="en-US" dirty="0">
                <a:solidFill>
                  <a:srgbClr val="FF0033"/>
                </a:solidFill>
              </a:rPr>
            </a:br>
            <a:r>
              <a:rPr lang="en-US" altLang="en-US" sz="3200" dirty="0">
                <a:solidFill>
                  <a:srgbClr val="FF0033"/>
                </a:solidFill>
              </a:rPr>
              <a:t>Fall 2023</a:t>
            </a:r>
          </a:p>
        </p:txBody>
      </p:sp>
      <p:sp>
        <p:nvSpPr>
          <p:cNvPr id="15363" name="Rectangle 1038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514600"/>
            <a:ext cx="8458200" cy="4191000"/>
          </a:xfrm>
          <a:noFill/>
        </p:spPr>
        <p:txBody>
          <a:bodyPr/>
          <a:lstStyle/>
          <a:p>
            <a:pPr marL="0" indent="0"/>
            <a:r>
              <a:rPr lang="en-US" altLang="en-US" dirty="0"/>
              <a:t>see online syllabus (also accessible via </a:t>
            </a:r>
            <a:r>
              <a:rPr lang="en-US" altLang="en-US" dirty="0" err="1"/>
              <a:t>BlueLine</a:t>
            </a:r>
            <a:r>
              <a:rPr lang="en-US" altLang="en-US" dirty="0"/>
              <a:t>): </a:t>
            </a:r>
            <a:r>
              <a:rPr lang="en-US" altLang="en-US" sz="1800" dirty="0">
                <a:ea typeface="ＭＳ Ｐゴシック" charset="-128"/>
                <a:hlinkClick r:id="rId2"/>
              </a:rPr>
              <a:t>http://dave-reed.com/csc221</a:t>
            </a:r>
            <a:endParaRPr lang="en-US" altLang="en-US" sz="1800" dirty="0"/>
          </a:p>
          <a:p>
            <a:pPr marL="0" indent="0"/>
            <a:endParaRPr lang="en-US" altLang="en-US" sz="1600" dirty="0"/>
          </a:p>
          <a:p>
            <a:pPr marL="0" indent="0"/>
            <a:r>
              <a:rPr lang="en-US" altLang="en-US" dirty="0"/>
              <a:t>free, online, interactive text: </a:t>
            </a:r>
            <a:r>
              <a:rPr lang="en-US" sz="1800" b="0" i="1" dirty="0">
                <a:effectLst/>
                <a:latin typeface="Times"/>
                <a:hlinkClick r:id="rId3"/>
              </a:rPr>
              <a:t>Foundations of Python Programming: Functions First</a:t>
            </a:r>
            <a:endParaRPr lang="en-US" altLang="en-US" sz="2800" dirty="0"/>
          </a:p>
          <a:p>
            <a:pPr marL="0" indent="0"/>
            <a:endParaRPr lang="en-US" altLang="en-US" dirty="0"/>
          </a:p>
          <a:p>
            <a:pPr marL="0" indent="0"/>
            <a:r>
              <a:rPr lang="en-US" altLang="en-US" dirty="0"/>
              <a:t>course goals: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To develop problem solving and programming skills to enable the student to design solutions to non-trivial problems and implement those solutions in Python. 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To master the fundamental programming constructs of Python, including variables, expressions, functions, control structures, and arrays. 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To build a foundation for more advanced programming techniques, including object-oriented design and the use of standard data structures (as taught in CSC 222).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048D-62B9-FB69-3947-A1AF16D3F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Flipped classroom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624E6-1A04-2802-F40F-EF1529EA0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668" y="1295400"/>
            <a:ext cx="8702675" cy="5307865"/>
          </a:xfrm>
        </p:spPr>
        <p:txBody>
          <a:bodyPr/>
          <a:lstStyle/>
          <a:p>
            <a:pPr marL="9525" indent="0"/>
            <a:r>
              <a:rPr lang="en-US" altLang="en-US" dirty="0"/>
              <a:t>w</a:t>
            </a:r>
            <a:r>
              <a:rPr lang="en-US" altLang="en-US" dirty="0">
                <a:ea typeface="ＭＳ Ｐゴシック" charset="-128"/>
              </a:rPr>
              <a:t>e will be working in a "flipped" modality</a:t>
            </a:r>
          </a:p>
          <a:p>
            <a:pPr lvl="1" indent="-284163">
              <a:buFont typeface="Wingdings" pitchFamily="2" charset="2"/>
              <a:buChar char="§"/>
            </a:pPr>
            <a:r>
              <a:rPr lang="en-US" altLang="en-US" dirty="0">
                <a:ea typeface="ＭＳ Ｐゴシック" charset="-128"/>
              </a:rPr>
              <a:t>you will read the chapter BEFORE class, </a:t>
            </a:r>
          </a:p>
          <a:p>
            <a:pPr marL="858837" lvl="2" indent="0"/>
            <a:r>
              <a:rPr lang="en-US" altLang="en-US" dirty="0">
                <a:ea typeface="ＭＳ Ｐゴシック" charset="-128"/>
              </a:rPr>
              <a:t>can try out exercises &amp; auto-graded review questions</a:t>
            </a:r>
          </a:p>
          <a:p>
            <a:pPr lvl="1" indent="-284163">
              <a:buFont typeface="Wingdings" pitchFamily="2" charset="2"/>
              <a:buChar char="§"/>
            </a:pPr>
            <a:r>
              <a:rPr lang="en-US" altLang="en-US" dirty="0">
                <a:ea typeface="ＭＳ Ｐゴシック" charset="-128"/>
              </a:rPr>
              <a:t>DURING class, I will review key concepts and go over examples </a:t>
            </a:r>
          </a:p>
          <a:p>
            <a:pPr lvl="1" indent="-284163">
              <a:buFont typeface="Wingdings" pitchFamily="2" charset="2"/>
              <a:buChar char="§"/>
            </a:pPr>
            <a:r>
              <a:rPr lang="en-US" altLang="en-US" dirty="0">
                <a:ea typeface="ＭＳ Ｐゴシック" charset="-128"/>
              </a:rPr>
              <a:t>THROUGHOUT class, hands-on exercises will reinforce the concepts</a:t>
            </a:r>
          </a:p>
          <a:p>
            <a:pPr lvl="1" indent="-284163">
              <a:buFont typeface="Wingdings" pitchFamily="2" charset="2"/>
              <a:buChar char="§"/>
            </a:pPr>
            <a:endParaRPr lang="en-US" altLang="en-US" dirty="0"/>
          </a:p>
          <a:p>
            <a:pPr lvl="1" indent="-284163">
              <a:buFont typeface="Wingdings" pitchFamily="2" charset="2"/>
              <a:buChar char="§"/>
            </a:pPr>
            <a:endParaRPr lang="en-US" altLang="en-US" dirty="0"/>
          </a:p>
          <a:p>
            <a:pPr marL="9525" indent="0"/>
            <a:r>
              <a:rPr lang="en-US" altLang="en-US" dirty="0"/>
              <a:t>a quiz will be posted every day in Blueline on material from previous day</a:t>
            </a:r>
          </a:p>
          <a:p>
            <a:pPr lvl="1" indent="-284163"/>
            <a:r>
              <a:rPr lang="en-US" altLang="en-US" dirty="0">
                <a:ea typeface="ＭＳ Ｐゴシック" charset="-128"/>
              </a:rPr>
              <a:t>only a 50/50 chance that the quiz will be administered</a:t>
            </a:r>
          </a:p>
          <a:p>
            <a:pPr lvl="1" indent="-284163"/>
            <a:r>
              <a:rPr lang="en-US" altLang="en-US" dirty="0">
                <a:ea typeface="ＭＳ Ｐゴシック" charset="-128"/>
              </a:rPr>
              <a:t>if administered, should only take 5-10 minutes</a:t>
            </a:r>
          </a:p>
          <a:p>
            <a:pPr lvl="1" indent="-284163"/>
            <a:r>
              <a:rPr lang="en-US" altLang="en-US" dirty="0">
                <a:ea typeface="ＭＳ Ｐゴシック" charset="-128"/>
              </a:rPr>
              <a:t>if not, it remains in Blueline for your review</a:t>
            </a:r>
          </a:p>
          <a:p>
            <a:pPr lvl="1" indent="-284163"/>
            <a:endParaRPr lang="en-US" altLang="en-US" dirty="0">
              <a:ea typeface="ＭＳ Ｐゴシック" charset="-128"/>
            </a:endParaRPr>
          </a:p>
          <a:p>
            <a:pPr lvl="1" indent="-284163"/>
            <a:endParaRPr lang="en-US" altLang="en-US" dirty="0">
              <a:ea typeface="ＭＳ Ｐゴシック" charset="-128"/>
            </a:endParaRPr>
          </a:p>
          <a:p>
            <a:pPr indent="-284163"/>
            <a:r>
              <a:rPr lang="en-US" altLang="en-US" dirty="0"/>
              <a:t>you will demonstrate competency via </a:t>
            </a:r>
          </a:p>
          <a:p>
            <a:pPr lvl="1" indent="-284163"/>
            <a:r>
              <a:rPr lang="en-US" altLang="en-US" dirty="0"/>
              <a:t>6-8 programming assignments</a:t>
            </a:r>
          </a:p>
          <a:p>
            <a:pPr lvl="1" indent="-284163"/>
            <a:r>
              <a:rPr lang="en-US" altLang="en-US" dirty="0">
                <a:ea typeface="ＭＳ Ｐゴシック" charset="-128"/>
              </a:rPr>
              <a:t>2 tests &amp; cumulative final exam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51CBB0-C9CD-DD03-3B6A-659B8AA45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4A63891-92D2-1127-E57A-87B9420364C7}"/>
              </a:ext>
            </a:extLst>
          </p:cNvPr>
          <p:cNvGrpSpPr/>
          <p:nvPr/>
        </p:nvGrpSpPr>
        <p:grpSpPr>
          <a:xfrm>
            <a:off x="6400800" y="1295400"/>
            <a:ext cx="2374646" cy="673328"/>
            <a:chOff x="2425954" y="4736872"/>
            <a:chExt cx="2930261" cy="729795"/>
          </a:xfrm>
        </p:grpSpPr>
        <p:pic>
          <p:nvPicPr>
            <p:cNvPr id="20" name="Picture 2" descr="How to Draw an Eye Step by Step">
              <a:extLst>
                <a:ext uri="{FF2B5EF4-FFF2-40B4-BE49-F238E27FC236}">
                  <a16:creationId xmlns:a16="http://schemas.microsoft.com/office/drawing/2014/main" id="{0C83C8B7-453E-A4B8-98E6-6309D7A649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25954" y="4736872"/>
              <a:ext cx="1021713" cy="7297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B633314A-3AB3-0DCB-8F9E-E4CD191823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flipH="1">
              <a:off x="3810000" y="4771571"/>
              <a:ext cx="457200" cy="660400"/>
            </a:xfrm>
            <a:prstGeom prst="rect">
              <a:avLst/>
            </a:prstGeom>
          </p:spPr>
        </p:pic>
        <p:sp>
          <p:nvSpPr>
            <p:cNvPr id="22" name="Right Arrow 21">
              <a:extLst>
                <a:ext uri="{FF2B5EF4-FFF2-40B4-BE49-F238E27FC236}">
                  <a16:creationId xmlns:a16="http://schemas.microsoft.com/office/drawing/2014/main" id="{A58EFAFF-A51A-18A4-17E9-DC73C31EA6F6}"/>
                </a:ext>
              </a:extLst>
            </p:cNvPr>
            <p:cNvSpPr/>
            <p:nvPr/>
          </p:nvSpPr>
          <p:spPr bwMode="auto">
            <a:xfrm>
              <a:off x="3447667" y="4989285"/>
              <a:ext cx="254000" cy="224971"/>
            </a:xfrm>
            <a:prstGeom prst="rightArrow">
              <a:avLst/>
            </a:prstGeom>
            <a:solidFill>
              <a:schemeClr val="tx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-111" charset="0"/>
              </a:endParaRPr>
            </a:p>
          </p:txBody>
        </p:sp>
        <p:sp>
          <p:nvSpPr>
            <p:cNvPr id="23" name="Right Arrow 22">
              <a:extLst>
                <a:ext uri="{FF2B5EF4-FFF2-40B4-BE49-F238E27FC236}">
                  <a16:creationId xmlns:a16="http://schemas.microsoft.com/office/drawing/2014/main" id="{AA6A36C5-568A-7493-90E5-E64D78BAC794}"/>
                </a:ext>
              </a:extLst>
            </p:cNvPr>
            <p:cNvSpPr/>
            <p:nvPr/>
          </p:nvSpPr>
          <p:spPr bwMode="auto">
            <a:xfrm>
              <a:off x="4394200" y="5012279"/>
              <a:ext cx="254000" cy="224971"/>
            </a:xfrm>
            <a:prstGeom prst="rightArrow">
              <a:avLst/>
            </a:prstGeom>
            <a:solidFill>
              <a:schemeClr val="tx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-111" charset="0"/>
              </a:endParaRPr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1365D942-D4B3-62C2-3B3F-F94EDDB70EF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784381" y="4825545"/>
              <a:ext cx="571834" cy="552450"/>
            </a:xfrm>
            <a:prstGeom prst="rect">
              <a:avLst/>
            </a:prstGeom>
          </p:spPr>
        </p:pic>
      </p:grpSp>
      <p:pic>
        <p:nvPicPr>
          <p:cNvPr id="26" name="Picture 25" descr="A paper with black text and black paper clips&#10;&#10;Description automatically generated">
            <a:extLst>
              <a:ext uri="{FF2B5EF4-FFF2-40B4-BE49-F238E27FC236}">
                <a16:creationId xmlns:a16="http://schemas.microsoft.com/office/drawing/2014/main" id="{15DCF709-D0CE-2F70-DE64-F9751371FD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9037" y="4205091"/>
            <a:ext cx="1647769" cy="1224383"/>
          </a:xfrm>
          <a:prstGeom prst="rect">
            <a:avLst/>
          </a:prstGeom>
        </p:spPr>
      </p:pic>
      <p:pic>
        <p:nvPicPr>
          <p:cNvPr id="1026" name="Picture 2" descr="Green Check Mark Icon Images – Browse 79,242 Stock Photos ...">
            <a:extLst>
              <a:ext uri="{FF2B5EF4-FFF2-40B4-BE49-F238E27FC236}">
                <a16:creationId xmlns:a16="http://schemas.microsoft.com/office/drawing/2014/main" id="{40104062-A4F0-5F74-8FE2-5C2B21C6FD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029200" y="5857565"/>
            <a:ext cx="8890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1819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3039613D-CD27-DA43-8D9B-C46F554C09A9}" type="slidenum">
              <a:rPr lang="en-US" altLang="en-US" sz="1400">
                <a:solidFill>
                  <a:srgbClr val="FF0033"/>
                </a:solidFill>
              </a:rPr>
              <a:pPr/>
              <a:t>2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is programming?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419600"/>
            <a:ext cx="8382000" cy="2514600"/>
          </a:xfrm>
        </p:spPr>
        <p:txBody>
          <a:bodyPr/>
          <a:lstStyle/>
          <a:p>
            <a:pPr marL="0" indent="3175"/>
            <a:r>
              <a:rPr lang="en-US" altLang="en-US"/>
              <a:t>in short: </a:t>
            </a:r>
            <a:r>
              <a:rPr lang="en-US" altLang="en-US" i="1"/>
              <a:t>programming</a:t>
            </a:r>
            <a:r>
              <a:rPr lang="en-US" altLang="en-US"/>
              <a:t> is the process of designing, writing, testing and debugging algorithms that can be carried out by a computer</a:t>
            </a:r>
          </a:p>
          <a:p>
            <a:pPr marL="746125" lvl="1"/>
            <a:endParaRPr lang="en-US" altLang="en-US">
              <a:ea typeface="ＭＳ Ｐゴシック" charset="-128"/>
            </a:endParaRPr>
          </a:p>
          <a:p>
            <a:pPr marL="0" indent="3175"/>
            <a:r>
              <a:rPr lang="en-US" altLang="en-US"/>
              <a:t>we encounter algorithms everyday: </a:t>
            </a:r>
            <a:r>
              <a:rPr lang="en-US" altLang="en-US" sz="2000">
                <a:solidFill>
                  <a:schemeClr val="tx1"/>
                </a:solidFill>
              </a:rPr>
              <a:t>directions to dorm, instruction manual, recipe</a:t>
            </a:r>
          </a:p>
          <a:p>
            <a:pPr marL="746125" lvl="1"/>
            <a:r>
              <a:rPr lang="en-US" altLang="en-US">
                <a:ea typeface="ＭＳ Ｐゴシック" charset="-128"/>
              </a:rPr>
              <a:t>people are smart, so spoken languages can be vague</a:t>
            </a:r>
          </a:p>
          <a:p>
            <a:pPr marL="746125" lvl="1"/>
            <a:r>
              <a:rPr lang="en-US" altLang="en-US">
                <a:ea typeface="ＭＳ Ｐゴシック" charset="-128"/>
              </a:rPr>
              <a:t>computers are not smart, so programming languages are extremely picky</a:t>
            </a:r>
          </a:p>
          <a:p>
            <a:pPr marL="0" indent="3175"/>
            <a:endParaRPr lang="en-US" altLang="en-US" sz="1200">
              <a:solidFill>
                <a:schemeClr val="tx1"/>
              </a:solidFill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33400" y="1371600"/>
            <a:ext cx="87026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457200" indent="-457200">
              <a:tabLst>
                <a:tab pos="1601788" algn="l"/>
              </a:tabLs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914400" indent="-457200">
              <a:tabLst>
                <a:tab pos="1601788" algn="l"/>
              </a:tabLs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tabLst>
                <a:tab pos="1601788" algn="l"/>
              </a:tabLs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tabLst>
                <a:tab pos="1601788" algn="l"/>
              </a:tabLs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tabLst>
                <a:tab pos="1601788" algn="l"/>
              </a:tabLs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1788" algn="l"/>
              </a:tabLs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1788" algn="l"/>
              </a:tabLs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1788" algn="l"/>
              </a:tabLs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1788" algn="l"/>
              </a:tabLs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>
                <a:solidFill>
                  <a:schemeClr val="accent2"/>
                </a:solidFill>
              </a:rPr>
              <a:t>programming is </a:t>
            </a:r>
            <a:r>
              <a:rPr lang="en-US" altLang="en-US" i="1">
                <a:solidFill>
                  <a:schemeClr val="accent2"/>
                </a:solidFill>
              </a:rPr>
              <a:t>applied problem-solving</a:t>
            </a:r>
          </a:p>
          <a:p>
            <a:pPr lvl="1">
              <a:spcBef>
                <a:spcPct val="20000"/>
              </a:spcBef>
              <a:buFontTx/>
              <a:buAutoNum type="arabicPeriod"/>
            </a:pPr>
            <a:r>
              <a:rPr lang="en-US" altLang="en-US" sz="2000"/>
              <a:t>understand a problem</a:t>
            </a:r>
          </a:p>
          <a:p>
            <a:pPr lvl="1">
              <a:spcBef>
                <a:spcPct val="20000"/>
              </a:spcBef>
              <a:buFontTx/>
              <a:buAutoNum type="arabicPeriod"/>
            </a:pPr>
            <a:r>
              <a:rPr lang="en-US" altLang="en-US" sz="2000"/>
              <a:t>identify relevant characteristics</a:t>
            </a:r>
          </a:p>
          <a:p>
            <a:pPr lvl="1">
              <a:spcBef>
                <a:spcPct val="20000"/>
              </a:spcBef>
              <a:buFontTx/>
              <a:buAutoNum type="arabicPeriod"/>
            </a:pPr>
            <a:r>
              <a:rPr lang="en-US" altLang="en-US" sz="2000"/>
              <a:t>design an algorithm (step-by-step sequence of instructions to carry out a task)</a:t>
            </a:r>
          </a:p>
          <a:p>
            <a:pPr lvl="1">
              <a:spcBef>
                <a:spcPct val="20000"/>
              </a:spcBef>
              <a:buFontTx/>
              <a:buAutoNum type="arabicPeriod"/>
            </a:pPr>
            <a:r>
              <a:rPr lang="en-US" altLang="en-US" sz="2000"/>
              <a:t>implement the algorithm as a computer program</a:t>
            </a:r>
          </a:p>
          <a:p>
            <a:pPr lvl="1">
              <a:spcBef>
                <a:spcPct val="20000"/>
              </a:spcBef>
              <a:buFontTx/>
              <a:buAutoNum type="arabicPeriod"/>
            </a:pPr>
            <a:r>
              <a:rPr lang="en-US" altLang="en-US" sz="2000"/>
              <a:t>test the program by repeated (and carefully planned) executions</a:t>
            </a:r>
          </a:p>
          <a:p>
            <a:pPr lvl="1">
              <a:spcBef>
                <a:spcPct val="20000"/>
              </a:spcBef>
              <a:buFontTx/>
              <a:buAutoNum type="arabicPeriod"/>
            </a:pPr>
            <a:r>
              <a:rPr lang="en-US" altLang="en-US" sz="2000"/>
              <a:t>GO BACK AND REPEAT/REVISE AS NECESSARY</a:t>
            </a:r>
            <a:endParaRPr lang="en-US" altLang="en-US" sz="1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A2059B6C-465A-BB44-8FF1-FD51737BBF72}" type="slidenum">
              <a:rPr lang="en-US" altLang="en-US" sz="1400">
                <a:solidFill>
                  <a:srgbClr val="FF0033"/>
                </a:solidFill>
              </a:rPr>
              <a:pPr/>
              <a:t>3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Problem-solving example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5257800" cy="1752600"/>
          </a:xfrm>
        </p:spPr>
        <p:txBody>
          <a:bodyPr/>
          <a:lstStyle/>
          <a:p>
            <a:r>
              <a:rPr lang="en-US" altLang="en-US"/>
              <a:t>Sudoku is a popular puzzle</a:t>
            </a:r>
          </a:p>
          <a:p>
            <a:pPr lvl="1">
              <a:buFont typeface="Wingdings" charset="2"/>
              <a:buNone/>
            </a:pPr>
            <a:r>
              <a:rPr lang="en-US" altLang="en-US">
                <a:ea typeface="ＭＳ Ｐゴシック" charset="-128"/>
              </a:rPr>
              <a:t>given a partially-filled 9x9 grid, place numbers in the grid so that</a:t>
            </a:r>
          </a:p>
          <a:p>
            <a:pPr lvl="2">
              <a:buFontTx/>
              <a:buChar char="•"/>
            </a:pPr>
            <a:r>
              <a:rPr lang="en-US" altLang="en-US">
                <a:ea typeface="ＭＳ Ｐゴシック" charset="-128"/>
              </a:rPr>
              <a:t>each row contains 1..9</a:t>
            </a:r>
          </a:p>
          <a:p>
            <a:pPr lvl="2">
              <a:buFontTx/>
              <a:buChar char="•"/>
            </a:pPr>
            <a:r>
              <a:rPr lang="en-US" altLang="en-US">
                <a:ea typeface="ＭＳ Ｐゴシック" charset="-128"/>
              </a:rPr>
              <a:t>each column contains 1..9</a:t>
            </a:r>
          </a:p>
          <a:p>
            <a:pPr lvl="2">
              <a:buFontTx/>
              <a:buChar char="•"/>
            </a:pPr>
            <a:r>
              <a:rPr lang="en-US" altLang="en-US">
                <a:ea typeface="ＭＳ Ｐゴシック" charset="-128"/>
              </a:rPr>
              <a:t>each 3x3 sub-square contains 1..9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72200" y="990600"/>
            <a:ext cx="2667000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685800" y="4953000"/>
            <a:ext cx="8001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>
                <a:solidFill>
                  <a:schemeClr val="accent2"/>
                </a:solidFill>
              </a:rPr>
              <a:t>if we wanted to write a program to solve Sudoku puzzles, must/should it use the same strategies?  </a:t>
            </a:r>
          </a:p>
        </p:txBody>
      </p:sp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685800" y="3962400"/>
            <a:ext cx="525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>
                <a:solidFill>
                  <a:schemeClr val="accent2"/>
                </a:solidFill>
              </a:rPr>
              <a:t>how do people solve Sudoku puzzles?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 autoUpdateAnimBg="0"/>
      <p:bldP spid="7987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FB75574A-6D7C-D645-B25A-B8CA4FF24D1F}" type="slidenum">
              <a:rPr lang="en-US" altLang="en-US" sz="1400">
                <a:solidFill>
                  <a:srgbClr val="FF0033"/>
                </a:solidFill>
              </a:rPr>
              <a:pPr/>
              <a:t>4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Programming is a means to an end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702675" cy="1905000"/>
          </a:xfrm>
        </p:spPr>
        <p:txBody>
          <a:bodyPr/>
          <a:lstStyle/>
          <a:p>
            <a:pPr>
              <a:spcBef>
                <a:spcPct val="5000"/>
              </a:spcBef>
            </a:pPr>
            <a:r>
              <a:rPr lang="en-US" altLang="en-US"/>
              <a:t>important point: programming is a tool for solving problems</a:t>
            </a:r>
            <a:endParaRPr lang="en-US" altLang="en-US" i="1"/>
          </a:p>
          <a:p>
            <a:pPr lvl="1"/>
            <a:r>
              <a:rPr lang="en-US" altLang="en-US">
                <a:ea typeface="ＭＳ Ｐゴシック" charset="-128"/>
              </a:rPr>
              <a:t>computers allow people in many disciplines to solve problems they couldn’t solve without them</a:t>
            </a:r>
          </a:p>
          <a:p>
            <a:pPr lvl="2"/>
            <a:r>
              <a:rPr lang="en-US" altLang="en-US">
                <a:ea typeface="ＭＳ Ｐゴシック" charset="-128"/>
              </a:rPr>
              <a:t>— natural sciences, mathematics, medicine, business, …</a:t>
            </a:r>
          </a:p>
          <a:p>
            <a:pPr lvl="1"/>
            <a:r>
              <a:rPr lang="en-US" altLang="en-US">
                <a:ea typeface="ＭＳ Ｐゴシック" charset="-128"/>
              </a:rPr>
              <a:t>to model this, many exercises will involve writing a program, then using it to collect data &amp; analyze results</a:t>
            </a: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533400" y="38100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>
                <a:solidFill>
                  <a:schemeClr val="accent2"/>
                </a:solidFill>
              </a:rPr>
              <a:t>DISEASE VECTOR MODELING:  </a:t>
            </a:r>
            <a:r>
              <a:rPr lang="en-US" altLang="en-US" dirty="0"/>
              <a:t>suppose you started with a single infected individual in a population </a:t>
            </a:r>
            <a:r>
              <a:rPr lang="mr-IN" altLang="en-US" dirty="0"/>
              <a:t>–</a:t>
            </a:r>
            <a:r>
              <a:rPr lang="en-US" altLang="en-US" dirty="0"/>
              <a:t> given a constant infection rate, how long until some percentage of the population is infected? </a:t>
            </a: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838200" y="5181600"/>
            <a:ext cx="8153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4161750" indent="-2416175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lvl="1">
              <a:spcBef>
                <a:spcPct val="40000"/>
              </a:spcBef>
              <a:buFont typeface="Wingdings" charset="2"/>
              <a:buChar char="§"/>
            </a:pPr>
            <a:r>
              <a:rPr lang="en-US" altLang="en-US" sz="2000" dirty="0"/>
              <a:t>what information do you need (e.g., infection rate)?</a:t>
            </a:r>
          </a:p>
          <a:p>
            <a:pPr lvl="1">
              <a:spcBef>
                <a:spcPct val="40000"/>
              </a:spcBef>
              <a:buFont typeface="Wingdings" charset="2"/>
              <a:buChar char="§"/>
            </a:pPr>
            <a:r>
              <a:rPr lang="en-US" altLang="en-US" sz="2000" dirty="0"/>
              <a:t>what data values do you need to store and update?</a:t>
            </a:r>
          </a:p>
          <a:p>
            <a:pPr lvl="1">
              <a:spcBef>
                <a:spcPct val="40000"/>
              </a:spcBef>
              <a:buFont typeface="Wingdings" charset="2"/>
              <a:buChar char="§"/>
            </a:pPr>
            <a:r>
              <a:rPr lang="en-US" altLang="en-US" sz="2000" dirty="0"/>
              <a:t>what is the basic algorithm?</a:t>
            </a:r>
          </a:p>
          <a:p>
            <a:pPr lvl="1">
              <a:spcBef>
                <a:spcPct val="40000"/>
              </a:spcBef>
              <a:buFont typeface="Wingdings" charset="2"/>
              <a:buChar char="§"/>
            </a:pPr>
            <a:r>
              <a:rPr lang="en-US" altLang="en-US" sz="2000" dirty="0"/>
              <a:t>what real-life factors are we ignoring?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2" grpId="0"/>
      <p:bldP spid="7578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828E0BE7-18FA-AC4E-B0E9-75F98FB94B04}" type="slidenum">
              <a:rPr lang="en-US" altLang="en-US" sz="1400">
                <a:solidFill>
                  <a:srgbClr val="FF0033"/>
                </a:solidFill>
              </a:rPr>
              <a:pPr/>
              <a:t>5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848600" cy="609600"/>
          </a:xfrm>
          <a:solidFill>
            <a:schemeClr val="bg1"/>
          </a:solidFill>
        </p:spPr>
        <p:txBody>
          <a:bodyPr/>
          <a:lstStyle/>
          <a:p>
            <a:r>
              <a:rPr lang="en-US" altLang="en-US" dirty="0"/>
              <a:t>Disease vector model in Scratch (block language)</a:t>
            </a:r>
          </a:p>
        </p:txBody>
      </p:sp>
      <p:pic>
        <p:nvPicPr>
          <p:cNvPr id="2048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98700" y="1739900"/>
            <a:ext cx="5003800" cy="383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ADEAA1D6-6C4F-F946-BE33-16C2C35A8AA9}" type="slidenum">
              <a:rPr lang="en-US" altLang="en-US" sz="1400">
                <a:solidFill>
                  <a:srgbClr val="FF0033"/>
                </a:solidFill>
              </a:rPr>
              <a:pPr/>
              <a:t>6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153400" cy="609600"/>
          </a:xfrm>
          <a:solidFill>
            <a:schemeClr val="bg1"/>
          </a:solidFill>
        </p:spPr>
        <p:txBody>
          <a:bodyPr/>
          <a:lstStyle/>
          <a:p>
            <a:r>
              <a:rPr lang="en-US" altLang="en-US" dirty="0"/>
              <a:t>Disease vector model in Java (industry OO language)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3ADC46D-8690-EC27-8B79-D75ABA9788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350" y="1441871"/>
            <a:ext cx="7302500" cy="52197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ADEAA1D6-6C4F-F946-BE33-16C2C35A8AA9}" type="slidenum">
              <a:rPr lang="en-US" altLang="en-US" sz="1400">
                <a:solidFill>
                  <a:srgbClr val="FF0033"/>
                </a:solidFill>
              </a:rPr>
              <a:pPr/>
              <a:t>7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239000" cy="609600"/>
          </a:xfrm>
          <a:solidFill>
            <a:schemeClr val="bg1"/>
          </a:solidFill>
        </p:spPr>
        <p:txBody>
          <a:bodyPr/>
          <a:lstStyle/>
          <a:p>
            <a:r>
              <a:rPr lang="en-US" altLang="en-US"/>
              <a:t>Disease vector model in Python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B625318-78A6-68AE-97FA-9CE691F06A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822" y="1828800"/>
            <a:ext cx="8823555" cy="3904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882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Another interesting problem</a:t>
            </a:r>
          </a:p>
        </p:txBody>
      </p:sp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A3E62231-0930-AB44-90AD-68C81260B8B1}" type="slidenum">
              <a:rPr lang="en-US" altLang="en-US" sz="1400">
                <a:solidFill>
                  <a:srgbClr val="FF0033"/>
                </a:solidFill>
              </a:rPr>
              <a:pPr/>
              <a:t>8</a:t>
            </a:fld>
            <a:endParaRPr lang="en-US" altLang="en-US" sz="1400" dirty="0">
              <a:solidFill>
                <a:srgbClr val="FF0033"/>
              </a:solidFill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87363" y="1295400"/>
            <a:ext cx="8275637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defRPr/>
            </a:pPr>
            <a:r>
              <a:rPr lang="en-US" altLang="en-US" dirty="0">
                <a:solidFill>
                  <a:schemeClr val="accent2"/>
                </a:solidFill>
              </a:rPr>
              <a:t>HAILSTONE SEQUENCE: </a:t>
            </a:r>
            <a:r>
              <a:rPr lang="en-US" altLang="en-US" dirty="0"/>
              <a:t>Start with any positive integer. If even, divide by two. If odd, multiply by three and add 1. Continue until you get stuck in a loop. For example:</a:t>
            </a:r>
          </a:p>
          <a:p>
            <a:pPr marL="1377950" lvl="2">
              <a:spcBef>
                <a:spcPct val="20000"/>
              </a:spcBef>
              <a:defRPr/>
            </a:pPr>
            <a:r>
              <a:rPr lang="en-US" altLang="en-US" sz="2000" dirty="0"/>
              <a:t>5 </a:t>
            </a:r>
            <a:r>
              <a:rPr lang="en-US" altLang="en-US" sz="2000" dirty="0">
                <a:sym typeface="Wingdings" pitchFamily="2" charset="2"/>
              </a:rPr>
              <a:t> 16  8  4  2  1  4  2  1  …</a:t>
            </a:r>
          </a:p>
          <a:p>
            <a:pPr marL="1377950" lvl="2">
              <a:spcBef>
                <a:spcPct val="20000"/>
              </a:spcBef>
              <a:defRPr/>
            </a:pPr>
            <a:endParaRPr lang="en-US" altLang="en-US" sz="900" dirty="0">
              <a:sym typeface="Wingdings" pitchFamily="2" charset="2"/>
            </a:endParaRPr>
          </a:p>
          <a:p>
            <a:pPr marL="1377950" lvl="2">
              <a:spcBef>
                <a:spcPct val="20000"/>
              </a:spcBef>
              <a:defRPr/>
            </a:pPr>
            <a:r>
              <a:rPr lang="en-US" altLang="en-US" sz="2000" dirty="0">
                <a:sym typeface="Wingdings" pitchFamily="2" charset="2"/>
              </a:rPr>
              <a:t>26  13  40  20  10  5  …</a:t>
            </a:r>
          </a:p>
          <a:p>
            <a:pPr>
              <a:spcBef>
                <a:spcPct val="20000"/>
              </a:spcBef>
              <a:defRPr/>
            </a:pPr>
            <a:r>
              <a:rPr lang="en-US" altLang="en-US" dirty="0">
                <a:solidFill>
                  <a:srgbClr val="3333CC"/>
                </a:solidFill>
                <a:sym typeface="Wingdings" pitchFamily="2" charset="2"/>
              </a:rPr>
              <a:t>QUESTION: </a:t>
            </a:r>
            <a:r>
              <a:rPr lang="en-US" altLang="en-US" dirty="0">
                <a:sym typeface="Wingdings" pitchFamily="2" charset="2"/>
              </a:rPr>
              <a:t>Does every starting number end up in 4-2-1 loop?</a:t>
            </a:r>
          </a:p>
          <a:p>
            <a:pPr lvl="2">
              <a:spcBef>
                <a:spcPct val="20000"/>
              </a:spcBef>
              <a:defRPr/>
            </a:pPr>
            <a:endParaRPr lang="en-US" altLang="en-US" dirty="0"/>
          </a:p>
          <a:p>
            <a:pPr>
              <a:spcBef>
                <a:spcPct val="20000"/>
              </a:spcBef>
              <a:defRPr/>
            </a:pPr>
            <a:endParaRPr lang="en-US" altLang="en-US" sz="600" dirty="0"/>
          </a:p>
          <a:p>
            <a:pPr>
              <a:spcBef>
                <a:spcPct val="20000"/>
              </a:spcBef>
              <a:defRPr/>
            </a:pPr>
            <a:endParaRPr lang="en-US" altLang="en-US" sz="600" dirty="0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838200" y="4343400"/>
            <a:ext cx="8077200" cy="2286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4161750" indent="-2416175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marL="0" indent="0">
              <a:spcBef>
                <a:spcPct val="40000"/>
              </a:spcBef>
            </a:pPr>
            <a:r>
              <a:rPr lang="en-US" altLang="en-US" dirty="0"/>
              <a:t>mathematical analysis has failed to answer this question (so far)</a:t>
            </a:r>
          </a:p>
          <a:p>
            <a:pPr marL="0" indent="0">
              <a:spcBef>
                <a:spcPct val="40000"/>
              </a:spcBef>
            </a:pPr>
            <a:r>
              <a:rPr lang="en-US" altLang="en-US" dirty="0"/>
              <a:t>but we can write a program to generate the sequence for any number</a:t>
            </a:r>
          </a:p>
          <a:p>
            <a:pPr lvl="1">
              <a:spcBef>
                <a:spcPct val="40000"/>
              </a:spcBef>
              <a:buFont typeface="Wingdings" charset="2"/>
              <a:buChar char="§"/>
            </a:pPr>
            <a:r>
              <a:rPr lang="en-US" altLang="en-US" sz="2000" dirty="0"/>
              <a:t>what information do we need?</a:t>
            </a:r>
          </a:p>
          <a:p>
            <a:pPr lvl="1">
              <a:spcBef>
                <a:spcPct val="40000"/>
              </a:spcBef>
              <a:buFont typeface="Wingdings" charset="2"/>
              <a:buChar char="§"/>
            </a:pPr>
            <a:r>
              <a:rPr lang="en-US" altLang="en-US" sz="2000" dirty="0"/>
              <a:t>what data values do we need to store and update?</a:t>
            </a:r>
          </a:p>
          <a:p>
            <a:pPr lvl="1">
              <a:spcBef>
                <a:spcPct val="40000"/>
              </a:spcBef>
              <a:buFont typeface="Wingdings" charset="2"/>
              <a:buChar char="§"/>
            </a:pPr>
            <a:r>
              <a:rPr lang="en-US" altLang="en-US" sz="2000" dirty="0"/>
              <a:t>what is the basic algorithm?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1EC7CFF4-A444-0144-9BE4-907C32A2B09F}" type="slidenum">
              <a:rPr lang="en-US" altLang="en-US" sz="1400">
                <a:solidFill>
                  <a:srgbClr val="FF0033"/>
                </a:solidFill>
              </a:rPr>
              <a:pPr/>
              <a:t>9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Why Python?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7050" y="1371600"/>
            <a:ext cx="8623300" cy="5715000"/>
          </a:xfrm>
        </p:spPr>
        <p:txBody>
          <a:bodyPr/>
          <a:lstStyle/>
          <a:p>
            <a:r>
              <a:rPr lang="en-US" altLang="en-US" dirty="0"/>
              <a:t>Python is a simple but powerful language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invented in 1991 by Guido von Rossum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intuitive, elegant language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widely used in industry, lots of community support 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freely downloadable for all platforms from </a:t>
            </a:r>
            <a:r>
              <a:rPr lang="en-US" altLang="en-US" dirty="0" err="1">
                <a:ea typeface="ＭＳ Ｐゴシック" charset="-128"/>
                <a:hlinkClick r:id="rId2"/>
              </a:rPr>
              <a:t>python.org</a:t>
            </a:r>
            <a:endParaRPr lang="en-US" altLang="en-US" dirty="0">
              <a:ea typeface="ＭＳ Ｐゴシック" charset="-128"/>
            </a:endParaRPr>
          </a:p>
          <a:p>
            <a:pPr lvl="1"/>
            <a:endParaRPr lang="en-US" altLang="en-US" dirty="0">
              <a:ea typeface="ＭＳ Ｐゴシック" charset="-128"/>
            </a:endParaRPr>
          </a:p>
          <a:p>
            <a:pPr lvl="1"/>
            <a:endParaRPr lang="en-US" altLang="en-US" dirty="0">
              <a:ea typeface="ＭＳ Ｐゴシック" charset="-128"/>
            </a:endParaRPr>
          </a:p>
          <a:p>
            <a:pPr lvl="1"/>
            <a:endParaRPr lang="en-US" altLang="en-US" dirty="0">
              <a:ea typeface="ＭＳ Ｐゴシック" charset="-128"/>
            </a:endParaRPr>
          </a:p>
          <a:p>
            <a:r>
              <a:rPr lang="en-US" altLang="en-US" dirty="0"/>
              <a:t>free, online, </a:t>
            </a:r>
            <a:r>
              <a:rPr lang="en-US" altLang="en-US" dirty="0">
                <a:hlinkClick r:id="rId3"/>
              </a:rPr>
              <a:t>interactive textbook</a:t>
            </a:r>
            <a:endParaRPr lang="en-US" altLang="en-US" dirty="0"/>
          </a:p>
          <a:p>
            <a:pPr lvl="1"/>
            <a:r>
              <a:rPr lang="en-US" altLang="en-US" dirty="0">
                <a:ea typeface="ＭＳ Ｐゴシック" charset="-128"/>
              </a:rPr>
              <a:t>did I mention it's FREE?!?!?!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a programming environment is embedded in the chapters </a:t>
            </a:r>
          </a:p>
          <a:p>
            <a:pPr marL="1257300" lvl="2" indent="-342900">
              <a:buFont typeface="Wingdings" pitchFamily="2" charset="2"/>
              <a:buChar char="ü"/>
            </a:pPr>
            <a:r>
              <a:rPr lang="en-US" altLang="en-US" dirty="0">
                <a:ea typeface="ＭＳ Ｐゴシック" charset="-128"/>
              </a:rPr>
              <a:t>can read about a concept then try it out (e.g., see </a:t>
            </a:r>
            <a:r>
              <a:rPr lang="en-US" altLang="en-US" dirty="0">
                <a:ea typeface="ＭＳ Ｐゴシック" charset="-128"/>
                <a:hlinkClick r:id="rId4"/>
              </a:rPr>
              <a:t>Chapter 1.4</a:t>
            </a:r>
            <a:r>
              <a:rPr lang="en-US" altLang="en-US" dirty="0">
                <a:ea typeface="ＭＳ Ｐゴシック" charset="-128"/>
              </a:rPr>
              <a:t>)</a:t>
            </a:r>
          </a:p>
          <a:p>
            <a:pPr marL="1257300" lvl="2" indent="-342900">
              <a:buFont typeface="Wingdings" pitchFamily="2" charset="2"/>
              <a:buChar char="ü"/>
            </a:pPr>
            <a:r>
              <a:rPr lang="en-US" altLang="en-US" dirty="0">
                <a:ea typeface="ＭＳ Ｐゴシック" charset="-128"/>
              </a:rPr>
              <a:t>can even trace code execution</a:t>
            </a:r>
          </a:p>
          <a:p>
            <a:pPr marL="114300" indent="0"/>
            <a:endParaRPr lang="en-US" altLang="en-US" dirty="0"/>
          </a:p>
          <a:p>
            <a:pPr lvl="1"/>
            <a:endParaRPr lang="en-US" altLang="en-US" dirty="0">
              <a:ea typeface="ＭＳ Ｐゴシック" charset="-128"/>
            </a:endParaRPr>
          </a:p>
        </p:txBody>
      </p:sp>
      <p:pic>
        <p:nvPicPr>
          <p:cNvPr id="23556" name="Picture 7" descr="Home Pa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75" y="3381375"/>
            <a:ext cx="9334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9" descr="Home Pa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75" y="3381375"/>
            <a:ext cx="9334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14" descr="Home Pa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75" y="3381375"/>
            <a:ext cx="9334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29400" y="1460500"/>
            <a:ext cx="2679700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00AFF15-1525-ED18-AD97-F481457E0D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5200" y="3810000"/>
            <a:ext cx="1181100" cy="10498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pitchFamily="-111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3409</TotalTime>
  <Words>782</Words>
  <Application>Microsoft Macintosh PowerPoint</Application>
  <PresentationFormat>Custom</PresentationFormat>
  <Paragraphs>96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Narrow</vt:lpstr>
      <vt:lpstr>Times</vt:lpstr>
      <vt:lpstr>Times New Roman</vt:lpstr>
      <vt:lpstr>Wingdings</vt:lpstr>
      <vt:lpstr>Blank Presentation</vt:lpstr>
      <vt:lpstr>PowerPoint Presentation</vt:lpstr>
      <vt:lpstr>What is programming?</vt:lpstr>
      <vt:lpstr>Problem-solving example</vt:lpstr>
      <vt:lpstr>Programming is a means to an end</vt:lpstr>
      <vt:lpstr>Disease vector model in Scratch (block language)</vt:lpstr>
      <vt:lpstr>Disease vector model in Java (industry OO language)</vt:lpstr>
      <vt:lpstr>Disease vector model in Python</vt:lpstr>
      <vt:lpstr>Another interesting problem</vt:lpstr>
      <vt:lpstr>Why Python?</vt:lpstr>
      <vt:lpstr>Flipped classroom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84</cp:revision>
  <cp:lastPrinted>2001-08-21T21:07:44Z</cp:lastPrinted>
  <dcterms:created xsi:type="dcterms:W3CDTF">2013-08-13T20:20:27Z</dcterms:created>
  <dcterms:modified xsi:type="dcterms:W3CDTF">2023-08-15T21:20:33Z</dcterms:modified>
</cp:coreProperties>
</file>