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98" r:id="rId3"/>
    <p:sldId id="399" r:id="rId4"/>
    <p:sldId id="400" r:id="rId5"/>
    <p:sldId id="401" r:id="rId6"/>
    <p:sldId id="402" r:id="rId7"/>
    <p:sldId id="403" r:id="rId8"/>
    <p:sldId id="404" r:id="rId9"/>
    <p:sldId id="414" r:id="rId10"/>
    <p:sldId id="405" r:id="rId11"/>
    <p:sldId id="406" r:id="rId12"/>
    <p:sldId id="407" r:id="rId13"/>
    <p:sldId id="415" r:id="rId14"/>
    <p:sldId id="408" r:id="rId15"/>
    <p:sldId id="409" r:id="rId16"/>
    <p:sldId id="410" r:id="rId17"/>
    <p:sldId id="411" r:id="rId18"/>
    <p:sldId id="412" r:id="rId19"/>
    <p:sldId id="416" r:id="rId2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62"/>
    <p:restoredTop sz="50000"/>
  </p:normalViewPr>
  <p:slideViewPr>
    <p:cSldViewPr>
      <p:cViewPr varScale="1">
        <p:scale>
          <a:sx n="116" d="100"/>
          <a:sy n="116" d="100"/>
        </p:scale>
        <p:origin x="1008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1CF85527-40A9-5C46-9048-2BFB49BCE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3E8C623-C17A-8D42-990C-9ACAE177A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5326-2B10-3942-8BD1-3A81358B6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D9DF-0DC7-6843-AE3E-1C78681A6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3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10A8BB4-0F7B-AB95-F920-F45B564ADD39}"/>
              </a:ext>
            </a:extLst>
          </p:cNvPr>
          <p:cNvSpPr/>
          <p:nvPr userDrawn="1"/>
        </p:nvSpPr>
        <p:spPr bwMode="auto">
          <a:xfrm>
            <a:off x="8969375" y="-3048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9491-2024-674B-B8B7-7D505A23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C8D39-89FE-813E-B4C7-8FFB5B1B1438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</a:rPr>
              <a:t>CSC 221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</a:rPr>
              <a:t>Fall 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30106-7317-1E40-55E8-DE07E89EBC35}"/>
              </a:ext>
            </a:extLst>
          </p:cNvPr>
          <p:cNvSpPr/>
          <p:nvPr userDrawn="1"/>
        </p:nvSpPr>
        <p:spPr bwMode="auto">
          <a:xfrm>
            <a:off x="0" y="0"/>
            <a:ext cx="45719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B31A-3200-AD46-ABA1-6BA5CE846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ABD5-9BFB-EB49-BD9E-C2DC985A8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1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A91A-B606-E641-BD4F-B19FA8724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2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BADB-5EDE-4E4E-9AC2-0CD91190F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965A-E766-9B4F-A3DC-6A46E84C9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0E61-0F01-5A40-917E-F29FE9F7B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5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390A5-28F3-344F-8496-D1524C310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r>
              <a:rPr lang="en-US" alt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FB971DD-F639-0646-8F71-A363D1E35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D7966FD-E585-2649-AC5B-E97A6653BC2B}" type="slidenum">
              <a:rPr lang="en-US" altLang="en-US" sz="1400">
                <a:solidFill>
                  <a:srgbClr val="FF0033"/>
                </a:solidFill>
              </a:rPr>
              <a:pPr/>
              <a:t>1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5362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0033"/>
                </a:solidFill>
              </a:rPr>
              <a:t>CSC 221: Introduction to Programming</a:t>
            </a:r>
            <a:br>
              <a:rPr lang="en-US" altLang="en-US" sz="3200" dirty="0">
                <a:solidFill>
                  <a:srgbClr val="FF0033"/>
                </a:solidFill>
              </a:rPr>
            </a:br>
            <a:br>
              <a:rPr lang="en-US" altLang="en-US" dirty="0">
                <a:solidFill>
                  <a:srgbClr val="FF0033"/>
                </a:solidFill>
              </a:rPr>
            </a:br>
            <a:r>
              <a:rPr lang="en-US" altLang="en-US" sz="3200" dirty="0">
                <a:solidFill>
                  <a:srgbClr val="FF0033"/>
                </a:solidFill>
              </a:rPr>
              <a:t>Fall 2023</a:t>
            </a:r>
          </a:p>
        </p:txBody>
      </p:sp>
      <p:sp>
        <p:nvSpPr>
          <p:cNvPr id="15363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8458200" cy="4191000"/>
          </a:xfrm>
          <a:noFill/>
        </p:spPr>
        <p:txBody>
          <a:bodyPr/>
          <a:lstStyle/>
          <a:p>
            <a:pPr marL="0" indent="0"/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Iteration on sequences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dirty="0"/>
              <a:t>while loop review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dirty="0"/>
              <a:t>for loop review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dirty="0"/>
              <a:t>sequences</a:t>
            </a:r>
          </a:p>
          <a:p>
            <a:pPr marL="1028700" lvl="3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range, string, list, tuple</a:t>
            </a:r>
          </a:p>
          <a:p>
            <a:pPr marL="571500" lvl="2" indent="-342900">
              <a:buFont typeface="Wingdings" pitchFamily="2" charset="2"/>
              <a:buChar char="§"/>
            </a:pPr>
            <a:r>
              <a:rPr lang="en-US" dirty="0"/>
              <a:t>f-string</a:t>
            </a:r>
          </a:p>
          <a:p>
            <a:pPr marL="571500" lvl="2" indent="-342900">
              <a:buFont typeface="Wingdings" pitchFamily="2" charset="2"/>
              <a:buChar char="§"/>
            </a:pPr>
            <a:r>
              <a:rPr lang="en-US" dirty="0"/>
              <a:t>in operator</a:t>
            </a:r>
          </a:p>
          <a:p>
            <a:pPr marL="571500" lvl="2" indent="-342900">
              <a:buFont typeface="Wingdings" pitchFamily="2" charset="2"/>
              <a:buChar char="§"/>
            </a:pPr>
            <a:r>
              <a:rPr lang="en-US" dirty="0"/>
              <a:t>input files</a:t>
            </a:r>
          </a:p>
          <a:p>
            <a:pPr marL="1028700" lvl="3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open, read, </a:t>
            </a:r>
            <a:r>
              <a:rPr lang="en-US" dirty="0" err="1">
                <a:latin typeface="+mn-lt"/>
              </a:rPr>
              <a:t>readlines</a:t>
            </a:r>
            <a:r>
              <a:rPr lang="en-US" dirty="0">
                <a:latin typeface="+mn-lt"/>
              </a:rPr>
              <a:t>, close</a:t>
            </a:r>
          </a:p>
          <a:p>
            <a:pPr marL="571500" lvl="2" indent="-342900">
              <a:buFont typeface="Wingdings" pitchFamily="2" charset="2"/>
              <a:buChar char="§"/>
            </a:pPr>
            <a:endParaRPr lang="en-US" dirty="0"/>
          </a:p>
          <a:p>
            <a:pPr marL="0" lvl="1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lvl="1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WARNING: the interactive text starts getting a little buggy (broken images, crashing exercises) 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9038-DF0C-F578-DD97-B8AF9FBE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BD859-6115-7EF8-A8D9-C5F8AF8F8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tuple is a sequence of values, enclosed in ( ) and separated by ,</a:t>
            </a:r>
          </a:p>
          <a:p>
            <a:pPr lvl="1"/>
            <a:r>
              <a:rPr lang="en-US" dirty="0"/>
              <a:t>very similar to lists, but immutable (contents can't be changed once assigned)</a:t>
            </a:r>
          </a:p>
          <a:p>
            <a:pPr lvl="1"/>
            <a:r>
              <a:rPr lang="en-US" dirty="0"/>
              <a:t>we will tend to focus on lists in this course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coordinate = (1, 2)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name = ("David", "W", "Reed")</a:t>
            </a:r>
          </a:p>
          <a:p>
            <a:endParaRPr lang="en-US" dirty="0"/>
          </a:p>
          <a:p>
            <a:r>
              <a:rPr lang="en-US" dirty="0"/>
              <a:t>nifty feature of lists and tuples: can assign a list/tuple of variables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(x, y) = coordinate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(first, middle, last) = name		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[x, y, z] = </a:t>
            </a:r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0226C-5ECD-D47D-D74E-48B581D4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30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9038-DF0C-F578-DD97-B8AF9FBE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lists/tuples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BD859-6115-7EF8-A8D9-C5F8AF8F8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return a list/tuple</a:t>
            </a:r>
          </a:p>
          <a:p>
            <a:pPr lvl="1"/>
            <a:r>
              <a:rPr lang="en-US" dirty="0"/>
              <a:t>useful when you want to return more than one value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manyFlips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numFlips:int</a:t>
            </a:r>
            <a:r>
              <a:rPr lang="en-US" sz="1800" dirty="0">
                <a:latin typeface="Lucida Console" panose="020B0609040504020204" pitchFamily="49" charset="0"/>
              </a:rPr>
              <a:t>) -&gt; [int, int]: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numHeads</a:t>
            </a:r>
            <a:r>
              <a:rPr lang="en-US" sz="1800" dirty="0">
                <a:latin typeface="Lucida Console" panose="020B0609040504020204" pitchFamily="49" charset="0"/>
              </a:rPr>
              <a:t> = 0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numTails</a:t>
            </a:r>
            <a:r>
              <a:rPr lang="en-US" sz="1800" dirty="0">
                <a:latin typeface="Lucida Console" panose="020B0609040504020204" pitchFamily="49" charset="0"/>
              </a:rPr>
              <a:t> = 0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for f in range(</a:t>
            </a:r>
            <a:r>
              <a:rPr lang="en-US" sz="1800" dirty="0" err="1">
                <a:latin typeface="Lucida Console" panose="020B0609040504020204" pitchFamily="49" charset="0"/>
              </a:rPr>
              <a:t>numFlips</a:t>
            </a:r>
            <a:r>
              <a:rPr lang="en-US" sz="1800" dirty="0">
                <a:latin typeface="Lucida Console" panose="020B0609040504020204" pitchFamily="49" charset="0"/>
              </a:rPr>
              <a:t>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    if </a:t>
            </a:r>
            <a:r>
              <a:rPr lang="en-US" sz="1800" dirty="0" err="1">
                <a:latin typeface="Lucida Console" panose="020B0609040504020204" pitchFamily="49" charset="0"/>
              </a:rPr>
              <a:t>casino.flipCoin</a:t>
            </a:r>
            <a:r>
              <a:rPr lang="en-US" sz="1800" dirty="0">
                <a:latin typeface="Lucida Console" panose="020B0609040504020204" pitchFamily="49" charset="0"/>
              </a:rPr>
              <a:t>() == "HEADS":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dirty="0" err="1">
                <a:latin typeface="Lucida Console" panose="020B0609040504020204" pitchFamily="49" charset="0"/>
              </a:rPr>
              <a:t>numHeads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>
                <a:latin typeface="Lucida Console" panose="020B0609040504020204" pitchFamily="49" charset="0"/>
              </a:rPr>
              <a:t>numHeads</a:t>
            </a:r>
            <a:r>
              <a:rPr lang="en-US" sz="1800" dirty="0">
                <a:latin typeface="Lucida Console" panose="020B0609040504020204" pitchFamily="49" charset="0"/>
              </a:rPr>
              <a:t> + 1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    else: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        </a:t>
            </a:r>
            <a:r>
              <a:rPr lang="en-US" sz="1800" dirty="0" err="1">
                <a:latin typeface="Lucida Console" panose="020B0609040504020204" pitchFamily="49" charset="0"/>
              </a:rPr>
              <a:t>numTails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>
                <a:latin typeface="Lucida Console" panose="020B0609040504020204" pitchFamily="49" charset="0"/>
              </a:rPr>
              <a:t>numTails</a:t>
            </a:r>
            <a:r>
              <a:rPr lang="en-US" sz="1800" dirty="0">
                <a:latin typeface="Lucida Console" panose="020B0609040504020204" pitchFamily="49" charset="0"/>
              </a:rPr>
              <a:t> + 1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return [</a:t>
            </a:r>
            <a:r>
              <a:rPr lang="en-US" sz="1800" dirty="0" err="1">
                <a:latin typeface="Lucida Console" panose="020B0609040504020204" pitchFamily="49" charset="0"/>
              </a:rPr>
              <a:t>numHeads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dirty="0" err="1">
                <a:latin typeface="Lucida Console" panose="020B0609040504020204" pitchFamily="49" charset="0"/>
              </a:rPr>
              <a:t>numTails</a:t>
            </a:r>
            <a:r>
              <a:rPr lang="en-US" sz="1800" dirty="0">
                <a:latin typeface="Lucida Console" panose="020B0609040504020204" pitchFamily="49" charset="0"/>
              </a:rPr>
              <a:t>]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-----------------------------------------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[heads, tails] = </a:t>
            </a:r>
            <a:r>
              <a:rPr lang="en-US" sz="1800" dirty="0" err="1">
                <a:latin typeface="Lucida Console" panose="020B0609040504020204" pitchFamily="49" charset="0"/>
              </a:rPr>
              <a:t>manyFlips</a:t>
            </a:r>
            <a:r>
              <a:rPr lang="en-US" sz="1800" dirty="0">
                <a:latin typeface="Lucida Console" panose="020B0609040504020204" pitchFamily="49" charset="0"/>
              </a:rPr>
              <a:t>(10000)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0226C-5ECD-D47D-D74E-48B581D4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973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5570-1503-2417-6E15-AFBC92BD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B019B-77BD-8873-D5F3-DA29830CC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the choice function from the random module</a:t>
            </a:r>
          </a:p>
          <a:p>
            <a:pPr lvl="1"/>
            <a:r>
              <a:rPr lang="en-US" dirty="0"/>
              <a:t>takes a list as input, returns a randomly selected item from that list</a:t>
            </a:r>
          </a:p>
          <a:p>
            <a:endParaRPr lang="en-US" dirty="0"/>
          </a:p>
          <a:p>
            <a:pPr marL="857250" lvl="2" indent="0"/>
            <a:r>
              <a:rPr lang="en-US" sz="1800" dirty="0" err="1">
                <a:latin typeface="Lucida Console" panose="020B0609040504020204" pitchFamily="49" charset="0"/>
              </a:rPr>
              <a:t>random.choice</a:t>
            </a:r>
            <a:r>
              <a:rPr lang="en-US" sz="1800" dirty="0">
                <a:latin typeface="Lucida Console" panose="020B0609040504020204" pitchFamily="49" charset="0"/>
              </a:rPr>
              <a:t>(["yes", "no", "maybe"])</a:t>
            </a:r>
          </a:p>
          <a:p>
            <a:pPr marL="857250" lvl="2" indent="0"/>
            <a:endParaRPr lang="en-US" dirty="0"/>
          </a:p>
          <a:p>
            <a:pPr marL="57150" indent="0"/>
            <a:r>
              <a:rPr lang="en-US" dirty="0"/>
              <a:t>write the following function:</a:t>
            </a:r>
          </a:p>
          <a:p>
            <a:pPr marL="57150" indent="0"/>
            <a:endParaRPr lang="en-US" dirty="0"/>
          </a:p>
          <a:p>
            <a:pPr marL="458788" indent="0"/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def 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manyDecisions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numDecisions:int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) -&gt; [int, int, int]:</a:t>
            </a:r>
          </a:p>
          <a:p>
            <a:pPr marL="458788" indent="0"/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""""Repeatedly chooses between yes/no/maybe and</a:t>
            </a:r>
          </a:p>
          <a:p>
            <a:pPr marL="458788" indent="0"/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  <a:ea typeface="ＭＳ Ｐゴシック" pitchFamily="-111" charset="-128"/>
              </a:rPr>
              <a:t>    returns a list with counts for each answer."""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07B1C-EDC0-D7F8-7B2D-ABBD80E7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593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5570-1503-2417-6E15-AFBC92BD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B019B-77BD-8873-D5F3-DA29830CC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86400"/>
          </a:xfrm>
        </p:spPr>
        <p:txBody>
          <a:bodyPr/>
          <a:lstStyle/>
          <a:p>
            <a:r>
              <a:rPr lang="en-US" dirty="0"/>
              <a:t>all sequences (range, string, list, tuple) can be iterated through using </a:t>
            </a:r>
            <a:r>
              <a:rPr lang="en-US" sz="2000" dirty="0">
                <a:latin typeface="Lucida Console" panose="020B0609040504020204" pitchFamily="49" charset="0"/>
              </a:rPr>
              <a:t>for</a:t>
            </a:r>
          </a:p>
          <a:p>
            <a:endParaRPr lang="en-US" dirty="0"/>
          </a:p>
          <a:p>
            <a:r>
              <a:rPr lang="en-US" dirty="0"/>
              <a:t>also, can be searched using </a:t>
            </a:r>
            <a:r>
              <a:rPr lang="en-US" sz="2000" dirty="0">
                <a:latin typeface="Lucida Console" panose="020B0609040504020204" pitchFamily="49" charset="0"/>
              </a:rPr>
              <a:t>in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if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</a:t>
            </a:r>
            <a:r>
              <a:rPr lang="en-US" sz="1800" dirty="0" err="1">
                <a:latin typeface="Lucida Console" panose="020B0609040504020204" pitchFamily="49" charset="0"/>
              </a:rPr>
              <a:t>aeiouAEIOU</a:t>
            </a:r>
            <a:r>
              <a:rPr lang="en-US" sz="1800" dirty="0">
                <a:latin typeface="Lucida Console" panose="020B0609040504020204" pitchFamily="49" charset="0"/>
              </a:rPr>
              <a:t>":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print(f"{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} is a vowel.")</a:t>
            </a:r>
          </a:p>
          <a:p>
            <a:pPr marL="857250" lvl="2" indent="0"/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if response in ["yes", "definitely", "affirmative"]:       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print("I will proceed.")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if not guess in range(1, 10):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print("You must enter a single digit number")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if guess not in range(1, 10):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print("You must enter a single digit number")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07B1C-EDC0-D7F8-7B2D-ABBD80E7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995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Sneak peak into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consider file input/output in more detail later</a:t>
            </a:r>
          </a:p>
          <a:p>
            <a:pPr lvl="1"/>
            <a:r>
              <a:rPr lang="en-US" dirty="0"/>
              <a:t>for now, it will be useful to be able to read in and process text files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to open a text file for reading, use the open function &amp; assign to a variable</a:t>
            </a:r>
          </a:p>
          <a:p>
            <a:pPr lvl="1"/>
            <a:endParaRPr lang="en-US" dirty="0"/>
          </a:p>
          <a:p>
            <a:pPr lvl="2"/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 = open("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filename.txt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", "r")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can then read the entire contents of the file into a string using the </a:t>
            </a:r>
            <a:r>
              <a:rPr lang="en-US" sz="1800" dirty="0">
                <a:latin typeface="Lucida Console" panose="020B0609040504020204" pitchFamily="49" charset="0"/>
              </a:rPr>
              <a:t>read</a:t>
            </a:r>
            <a:r>
              <a:rPr lang="en-US" dirty="0"/>
              <a:t> function</a:t>
            </a:r>
          </a:p>
          <a:p>
            <a:pPr lvl="1"/>
            <a:endParaRPr lang="en-US" dirty="0"/>
          </a:p>
          <a:p>
            <a:pPr marL="857250" lvl="2" indent="0"/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contents = 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infile.read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()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or, you can read the contents into a list of strings, one per line, using </a:t>
            </a:r>
            <a:r>
              <a:rPr lang="en-US" sz="1800" dirty="0" err="1">
                <a:latin typeface="Lucida Console" panose="020B0609040504020204" pitchFamily="49" charset="0"/>
              </a:rPr>
              <a:t>readlines</a:t>
            </a:r>
            <a:endParaRPr lang="en-US" sz="1800" dirty="0">
              <a:latin typeface="Lucida Console" panose="020B0609040504020204" pitchFamily="49" charset="0"/>
            </a:endParaRPr>
          </a:p>
          <a:p>
            <a:pPr lvl="1"/>
            <a:endParaRPr lang="en-US" dirty="0"/>
          </a:p>
          <a:p>
            <a:pPr marL="857250" lvl="2" indent="0"/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contents = 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infile.readlines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()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646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mission.txt</a:t>
            </a:r>
            <a:r>
              <a:rPr lang="en-US" dirty="0"/>
              <a:t>:</a:t>
            </a: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 = open("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mission.txt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", "r")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can then read the entire contents of the file into a string using the </a:t>
            </a:r>
            <a:r>
              <a:rPr lang="en-US" sz="1800" dirty="0">
                <a:latin typeface="Lucida Console" panose="020B0609040504020204" pitchFamily="49" charset="0"/>
              </a:rPr>
              <a:t>read</a:t>
            </a:r>
            <a:r>
              <a:rPr lang="en-US" dirty="0"/>
              <a:t> function</a:t>
            </a:r>
          </a:p>
          <a:p>
            <a:pPr lvl="1"/>
            <a:endParaRPr lang="en-US" dirty="0"/>
          </a:p>
          <a:p>
            <a:pPr marL="857250" lvl="2" indent="0"/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contents = 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infile.read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()</a:t>
            </a:r>
          </a:p>
          <a:p>
            <a:pPr marL="857250" lvl="2" indent="0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marL="1314450" lvl="3" indent="0">
              <a:buNone/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'Creighton is a Catholic and Jesuit \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ncomprehensive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university committed to \n excellence in its selected undergraduate, \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ngraduate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 and professional programs.'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or, you can read the contents into a list of strings, one per line, using </a:t>
            </a:r>
            <a:r>
              <a:rPr lang="en-US" sz="1800" dirty="0" err="1">
                <a:latin typeface="Lucida Console" panose="020B0609040504020204" pitchFamily="49" charset="0"/>
              </a:rPr>
              <a:t>readlines</a:t>
            </a:r>
            <a:endParaRPr lang="en-US" sz="1800" dirty="0">
              <a:latin typeface="Lucida Console" panose="020B0609040504020204" pitchFamily="49" charset="0"/>
            </a:endParaRPr>
          </a:p>
          <a:p>
            <a:pPr lvl="1"/>
            <a:endParaRPr lang="en-US" dirty="0"/>
          </a:p>
          <a:p>
            <a:pPr marL="857250" lvl="2" indent="0"/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lines = 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infile.readlines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()</a:t>
            </a:r>
          </a:p>
          <a:p>
            <a:pPr lvl="1"/>
            <a:endParaRPr lang="en-US" dirty="0"/>
          </a:p>
          <a:p>
            <a:pPr marL="1323975" lvl="1" indent="0">
              <a:buNone/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Lucida Console" panose="020B0609040504020204" pitchFamily="49" charset="0"/>
              </a:rPr>
              <a:t>['Creighton is a Catholic and Jesuit \n', 'comprehensive university committed to \n', 'excellence in its selected undergraduate, \n', 'graduate and professional programs.']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08A914-C070-0994-E2AC-F5F0EA26E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066800"/>
            <a:ext cx="38354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66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files (v. 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mission.txt</a:t>
            </a:r>
            <a:r>
              <a:rPr lang="en-US" dirty="0"/>
              <a:t>:</a:t>
            </a: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int: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contents = </a:t>
            </a:r>
            <a:r>
              <a:rPr lang="en-US" sz="1800" dirty="0" err="1">
                <a:latin typeface="Lucida Console" panose="020B0609040504020204" pitchFamily="49" charset="0"/>
              </a:rPr>
              <a:t>infile.read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(contents)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avgCharsPerLine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float: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lines = </a:t>
            </a:r>
            <a:r>
              <a:rPr lang="en-US" sz="1800" dirty="0" err="1">
                <a:latin typeface="Lucida Console" panose="020B0609040504020204" pitchFamily="49" charset="0"/>
              </a:rPr>
              <a:t>infile.readlines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totalChars</a:t>
            </a:r>
            <a:r>
              <a:rPr lang="en-US" sz="1800" dirty="0">
                <a:latin typeface="Lucida Console" panose="020B0609040504020204" pitchFamily="49" charset="0"/>
              </a:rPr>
              <a:t> = 0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for line in lines: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    </a:t>
            </a:r>
            <a:r>
              <a:rPr lang="en-US" sz="1800" dirty="0" err="1">
                <a:latin typeface="Lucida Console" panose="020B0609040504020204" pitchFamily="49" charset="0"/>
              </a:rPr>
              <a:t>totalChars</a:t>
            </a:r>
            <a:r>
              <a:rPr lang="en-US" sz="1800" dirty="0">
                <a:latin typeface="Lucida Console" panose="020B0609040504020204" pitchFamily="49" charset="0"/>
              </a:rPr>
              <a:t> =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(line)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totalChars</a:t>
            </a:r>
            <a:r>
              <a:rPr lang="en-US" sz="1800" dirty="0">
                <a:latin typeface="Lucida Console" panose="020B0609040504020204" pitchFamily="49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(lines)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08A914-C070-0994-E2AC-F5F0EA26E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066800"/>
            <a:ext cx="38354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78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files (v.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mission.txt</a:t>
            </a:r>
            <a:r>
              <a:rPr lang="en-US" dirty="0"/>
              <a:t>:</a:t>
            </a: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we could simplify 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avgCharsPerLine</a:t>
            </a:r>
            <a:r>
              <a:rPr lang="en-US" dirty="0">
                <a:solidFill>
                  <a:schemeClr val="tx1"/>
                </a:solidFill>
              </a:rPr>
              <a:t> by calling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endParaRPr lang="en-US" sz="1800" dirty="0"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int: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contents = </a:t>
            </a:r>
            <a:r>
              <a:rPr lang="en-US" sz="1800" dirty="0" err="1">
                <a:latin typeface="Lucida Console" panose="020B0609040504020204" pitchFamily="49" charset="0"/>
              </a:rPr>
              <a:t>infile.read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(contents)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avgCharsPerLine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float: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lines = </a:t>
            </a:r>
            <a:r>
              <a:rPr lang="en-US" sz="1800" dirty="0" err="1">
                <a:latin typeface="Lucida Console" panose="020B0609040504020204" pitchFamily="49" charset="0"/>
              </a:rPr>
              <a:t>infile.readlines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r>
              <a:rPr lang="en-US" sz="1800" dirty="0">
                <a:latin typeface="Lucida Console" panose="020B0609040504020204" pitchFamily="49" charset="0"/>
              </a:rPr>
              <a:t>(filename)/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(lines)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08A914-C070-0994-E2AC-F5F0EA26E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066800"/>
            <a:ext cx="38354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303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files (v.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mission.txt</a:t>
            </a:r>
            <a:r>
              <a:rPr lang="en-US" dirty="0"/>
              <a:t>:</a:t>
            </a: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to avoid potential conflicts, you should close a file after reading its contents</a:t>
            </a:r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int: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contents = </a:t>
            </a:r>
            <a:r>
              <a:rPr lang="en-US" sz="1800" dirty="0" err="1">
                <a:latin typeface="Lucida Console" panose="020B0609040504020204" pitchFamily="49" charset="0"/>
              </a:rPr>
              <a:t>infile.read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infile.close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(contents)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avgCharsPerLine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float: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lines = </a:t>
            </a:r>
            <a:r>
              <a:rPr lang="en-US" sz="1800" dirty="0" err="1">
                <a:latin typeface="Lucida Console" panose="020B0609040504020204" pitchFamily="49" charset="0"/>
              </a:rPr>
              <a:t>infile.readlines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infile.close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</a:t>
            </a:r>
            <a:r>
              <a:rPr lang="en-US" sz="1800" dirty="0" err="1">
                <a:latin typeface="Lucida Console" panose="020B0609040504020204" pitchFamily="49" charset="0"/>
              </a:rPr>
              <a:t>charsInFile</a:t>
            </a:r>
            <a:r>
              <a:rPr lang="en-US" sz="1800" dirty="0">
                <a:latin typeface="Lucida Console" panose="020B0609040504020204" pitchFamily="49" charset="0"/>
              </a:rPr>
              <a:t>(filename)/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(lines)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08A914-C070-0994-E2AC-F5F0EA26E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066800"/>
            <a:ext cx="38354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588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B31E-23DC-F7A7-5AF9-94C20419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A94AC-80A3-C26A-206A-14399873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sz="16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digitCount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filename:str</a:t>
            </a:r>
            <a:r>
              <a:rPr lang="en-US" sz="1800" dirty="0">
                <a:latin typeface="Lucida Console" panose="020B0609040504020204" pitchFamily="49" charset="0"/>
              </a:rPr>
              <a:t>) -&gt; int: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</a:t>
            </a:r>
            <a:r>
              <a:rPr lang="en-US" sz="1800" dirty="0">
                <a:latin typeface="Lucida Console" panose="020B0609040504020204" pitchFamily="49" charset="0"/>
              </a:rPr>
              <a:t> = open(filename, "r")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contents = </a:t>
            </a:r>
            <a:r>
              <a:rPr lang="en-US" sz="1800" dirty="0" err="1">
                <a:latin typeface="Lucida Console" panose="020B0609040504020204" pitchFamily="49" charset="0"/>
              </a:rPr>
              <a:t>infile.read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</a:t>
            </a:r>
            <a:r>
              <a:rPr lang="en-US" sz="1800" dirty="0" err="1">
                <a:latin typeface="Lucida Console" panose="020B0609040504020204" pitchFamily="49" charset="0"/>
              </a:rPr>
              <a:t>infile.close</a:t>
            </a:r>
            <a:r>
              <a:rPr lang="en-US" sz="1800" dirty="0">
                <a:latin typeface="Lucida Console" panose="020B0609040504020204" pitchFamily="49" charset="0"/>
              </a:rPr>
              <a:t>()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digits = 0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for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contents: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    if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"0123456789":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        digits = digits + 1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return digits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E80F-5BC0-4483-A131-80AAF3B8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51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Control summary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if statements provide for conditional execution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use when you need to make choices in the code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control is based on a Boolean (True/False) test</a:t>
            </a:r>
          </a:p>
          <a:p>
            <a:pPr lvl="2"/>
            <a:r>
              <a:rPr lang="en-US" altLang="en-US" dirty="0">
                <a:ea typeface="ＭＳ Ｐゴシック" charset="-128"/>
              </a:rPr>
              <a:t>1-way: if (with no else) </a:t>
            </a:r>
          </a:p>
          <a:p>
            <a:pPr lvl="2"/>
            <a:r>
              <a:rPr lang="en-US" altLang="en-US" dirty="0">
                <a:ea typeface="ＭＳ Ｐゴシック" charset="-128"/>
              </a:rPr>
              <a:t>2-way: if-else</a:t>
            </a:r>
          </a:p>
          <a:p>
            <a:pPr lvl="2"/>
            <a:r>
              <a:rPr lang="en-US" altLang="en-US" dirty="0">
                <a:ea typeface="ＭＳ Ｐゴシック" charset="-128"/>
              </a:rPr>
              <a:t>multi-way: if-</a:t>
            </a:r>
            <a:r>
              <a:rPr lang="en-US" altLang="en-US" dirty="0" err="1">
                <a:ea typeface="ＭＳ Ｐゴシック" charset="-128"/>
              </a:rPr>
              <a:t>elif</a:t>
            </a:r>
            <a:r>
              <a:rPr lang="en-US" altLang="en-US" dirty="0">
                <a:ea typeface="ＭＳ Ｐゴシック" charset="-128"/>
              </a:rPr>
              <a:t>-</a:t>
            </a:r>
            <a:r>
              <a:rPr lang="en-US" altLang="en-US" dirty="0" err="1">
                <a:ea typeface="ＭＳ Ｐゴシック" charset="-128"/>
              </a:rPr>
              <a:t>elif</a:t>
            </a:r>
            <a:r>
              <a:rPr lang="en-US" altLang="en-US" dirty="0">
                <a:ea typeface="ＭＳ Ｐゴシック" charset="-128"/>
              </a:rPr>
              <a:t>-…-</a:t>
            </a:r>
            <a:r>
              <a:rPr lang="en-US" altLang="en-US" dirty="0" err="1">
                <a:ea typeface="ＭＳ Ｐゴシック" charset="-128"/>
              </a:rPr>
              <a:t>elif</a:t>
            </a:r>
            <a:r>
              <a:rPr lang="en-US" altLang="en-US" dirty="0">
                <a:ea typeface="ＭＳ Ｐゴシック" charset="-128"/>
              </a:rPr>
              <a:t>-else</a:t>
            </a:r>
          </a:p>
          <a:p>
            <a:pPr lvl="2"/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for loops provide for counter-driven repetition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use when you need to repeat a task a set number of times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utilizes the range function</a:t>
            </a:r>
          </a:p>
          <a:p>
            <a:pPr lvl="1"/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while loops provide for conditional repetition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use when you need to repeat a task but you don't know how many times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control is based on a Boolean (True/False) test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as long as test continues to be True, the indented code will be executed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beware of infinite (black hole) loops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 sz="20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defRPr sz="20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72DE88E-C099-FA43-B8E8-DFE9D3A6D08D}" type="slidenum">
              <a:rPr lang="en-US" altLang="en-US" sz="1400">
                <a:solidFill>
                  <a:srgbClr val="FF0033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z="1400">
              <a:solidFill>
                <a:srgbClr val="FF003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17782-0408-C172-C403-E4A073C0A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6FDBF-3100-9A85-295D-8D12519B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the </a:t>
            </a:r>
            <a:r>
              <a:rPr lang="en-US" dirty="0" err="1"/>
              <a:t>casino.py</a:t>
            </a:r>
            <a:r>
              <a:rPr lang="en-US" dirty="0"/>
              <a:t> module contained: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rollDice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numSides:int</a:t>
            </a:r>
            <a:r>
              <a:rPr lang="en-US" sz="1800" dirty="0">
                <a:latin typeface="Lucida Console" panose="020B0609040504020204" pitchFamily="49" charset="0"/>
              </a:rPr>
              <a:t> = 6) -&gt; int: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"""Simulates rolling a pair of dice with </a:t>
            </a:r>
            <a:r>
              <a:rPr lang="en-US" sz="1800" dirty="0" err="1">
                <a:latin typeface="Lucida Console" panose="020B0609040504020204" pitchFamily="49" charset="0"/>
              </a:rPr>
              <a:t>numSides</a:t>
            </a:r>
            <a:r>
              <a:rPr lang="en-US" sz="1800" dirty="0">
                <a:latin typeface="Lucida Console" panose="020B0609040504020204" pitchFamily="49" charset="0"/>
              </a:rPr>
              <a:t>."""</a:t>
            </a:r>
          </a:p>
          <a:p>
            <a:pPr marL="457200" lvl="1" indent="0">
              <a:buNone/>
            </a:pPr>
            <a:r>
              <a:rPr lang="en-US" sz="1800">
                <a:latin typeface="Lucida Console" panose="020B0609040504020204" pitchFamily="49" charset="0"/>
              </a:rPr>
              <a:t>    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8788" indent="-230188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if you haven't already done so, download this module to your computer</a:t>
            </a:r>
          </a:p>
          <a:p>
            <a:pPr marL="458788" indent="-230188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create a new module that imports casino</a:t>
            </a:r>
          </a:p>
          <a:p>
            <a:pPr marL="458788" indent="-230188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write the following function</a:t>
            </a: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def </a:t>
            </a:r>
            <a:r>
              <a:rPr lang="en-US" sz="1800" dirty="0" err="1">
                <a:latin typeface="Lucida Console" panose="020B0609040504020204" pitchFamily="49" charset="0"/>
              </a:rPr>
              <a:t>rollUntil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total:int</a:t>
            </a:r>
            <a:r>
              <a:rPr lang="en-US" sz="1800" dirty="0">
                <a:latin typeface="Lucida Console" panose="020B0609040504020204" pitchFamily="49" charset="0"/>
              </a:rPr>
              <a:t>) -&gt; int: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"""Simulates rolling a pair of 6-sided dice until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   total is obtained, displays each roll and 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   returns the number of rolls."""</a:t>
            </a:r>
          </a:p>
          <a:p>
            <a:pPr marL="457200" lvl="1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9BB6A-7106-9AB6-917C-324C669CC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96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the form of the for loop (as seen so far):</a:t>
            </a:r>
          </a:p>
          <a:p>
            <a:endParaRPr lang="en-US" sz="2000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rep in range(N):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STATEMENTS_TO_EXECUTE_N_TIMES</a:t>
            </a:r>
          </a:p>
          <a:p>
            <a:pPr marL="857250" lvl="2" indent="0"/>
            <a:endParaRPr lang="en-US" dirty="0"/>
          </a:p>
          <a:p>
            <a:pPr marL="857250" lvl="2" indent="0"/>
            <a:endParaRPr lang="en-US" dirty="0"/>
          </a:p>
          <a:p>
            <a:pPr marL="457200" lvl="1" indent="-228600"/>
            <a:r>
              <a:rPr lang="en-US" dirty="0"/>
              <a:t>technically speaking, the range function returns a </a:t>
            </a:r>
            <a:r>
              <a:rPr lang="en-US" i="1" dirty="0"/>
              <a:t>sequence</a:t>
            </a:r>
          </a:p>
          <a:p>
            <a:pPr marL="457200" lvl="1" indent="-228600"/>
            <a:endParaRPr lang="en-US" i="1" dirty="0"/>
          </a:p>
          <a:p>
            <a:pPr marL="863600" lvl="3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range(N) </a:t>
            </a:r>
            <a:r>
              <a:rPr lang="en-US" sz="1800" dirty="0">
                <a:latin typeface="Lucida Console" panose="020B0609040504020204" pitchFamily="49" charset="0"/>
                <a:sym typeface="Wingdings" pitchFamily="2" charset="2"/>
              </a:rPr>
              <a:t> 0, 1, 2, …, N-1</a:t>
            </a:r>
          </a:p>
          <a:p>
            <a:pPr marL="863600" lvl="3" indent="0">
              <a:buNone/>
            </a:pPr>
            <a:endParaRPr lang="en-US" i="1" dirty="0">
              <a:latin typeface="Lucida Console" panose="020B0609040504020204" pitchFamily="49" charset="0"/>
              <a:sym typeface="Wingdings" pitchFamily="2" charset="2"/>
            </a:endParaRPr>
          </a:p>
          <a:p>
            <a:pPr marL="457200" lvl="1" indent="-228600"/>
            <a:r>
              <a:rPr lang="en-US" dirty="0"/>
              <a:t>each time through the loop, the loop variable is assigned the next value in the sequence</a:t>
            </a:r>
            <a:endParaRPr lang="en-US" i="1" dirty="0"/>
          </a:p>
          <a:p>
            <a:pPr marL="457200" lvl="1" indent="-228600"/>
            <a:endParaRPr lang="en-US" i="1" dirty="0"/>
          </a:p>
          <a:p>
            <a:pPr marL="863600" lvl="3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for rep in range(3):			0</a:t>
            </a:r>
          </a:p>
          <a:p>
            <a:pPr marL="863600" lvl="3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print(rep)		</a:t>
            </a:r>
            <a:r>
              <a:rPr lang="en-US" sz="1800" dirty="0">
                <a:latin typeface="Lucida Console" panose="020B0609040504020204" pitchFamily="49" charset="0"/>
                <a:sym typeface="Wingdings" pitchFamily="2" charset="2"/>
              </a:rPr>
              <a:t>	1</a:t>
            </a:r>
          </a:p>
          <a:p>
            <a:pPr marL="863600" lvl="3" indent="0">
              <a:buNone/>
            </a:pPr>
            <a:r>
              <a:rPr lang="en-US" sz="1800" dirty="0">
                <a:latin typeface="Lucida Console" panose="020B0609040504020204" pitchFamily="49" charset="0"/>
                <a:sym typeface="Wingdings" pitchFamily="2" charset="2"/>
              </a:rPr>
              <a:t>						2</a:t>
            </a:r>
            <a:endParaRPr lang="en-US" sz="1800" dirty="0"/>
          </a:p>
          <a:p>
            <a:pPr marL="863600" lvl="3" indent="0">
              <a:buNone/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35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loop variable can have any name (</a:t>
            </a:r>
            <a:r>
              <a:rPr lang="en-US" i="1" dirty="0"/>
              <a:t>I tend to use </a:t>
            </a:r>
            <a:r>
              <a:rPr lang="en-US" sz="2000" dirty="0">
                <a:latin typeface="Lucida Console" panose="020B0609040504020204" pitchFamily="49" charset="0"/>
              </a:rPr>
              <a:t>rep</a:t>
            </a:r>
            <a:r>
              <a:rPr lang="en-US" i="1" dirty="0"/>
              <a:t> or </a:t>
            </a:r>
            <a:r>
              <a:rPr lang="en-US" sz="2000" dirty="0" err="1">
                <a:latin typeface="Lucida Console" panose="020B0609040504020204" pitchFamily="49" charset="0"/>
              </a:rPr>
              <a:t>i</a:t>
            </a:r>
            <a:r>
              <a:rPr lang="en-US" i="1" dirty="0"/>
              <a:t> as defaults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applicable, select a variable name that describes its use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sideNum</a:t>
            </a:r>
            <a:r>
              <a:rPr lang="en-US" sz="1800" dirty="0">
                <a:latin typeface="Lucida Console" panose="020B0609040504020204" pitchFamily="49" charset="0"/>
              </a:rPr>
              <a:t> in range(</a:t>
            </a:r>
            <a:r>
              <a:rPr lang="en-US" sz="1800" dirty="0" err="1">
                <a:latin typeface="Lucida Console" panose="020B0609040504020204" pitchFamily="49" charset="0"/>
              </a:rPr>
              <a:t>totalSides</a:t>
            </a:r>
            <a:r>
              <a:rPr lang="en-US" sz="1800" dirty="0">
                <a:latin typeface="Lucida Console" panose="020B0609040504020204" pitchFamily="49" charset="0"/>
              </a:rPr>
              <a:t>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DRAW_SIDE_WITH_TURTLE</a:t>
            </a:r>
          </a:p>
          <a:p>
            <a:pPr marL="857250" lvl="2" indent="0"/>
            <a:endParaRPr lang="en-US" sz="1800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rollNum</a:t>
            </a:r>
            <a:r>
              <a:rPr lang="en-US" sz="1800" dirty="0">
                <a:latin typeface="Lucida Console" panose="020B0609040504020204" pitchFamily="49" charset="0"/>
              </a:rPr>
              <a:t> in range(</a:t>
            </a:r>
            <a:r>
              <a:rPr lang="en-US" sz="1800" dirty="0" err="1">
                <a:latin typeface="Lucida Console" panose="020B0609040504020204" pitchFamily="49" charset="0"/>
              </a:rPr>
              <a:t>desiredRolls</a:t>
            </a:r>
            <a:r>
              <a:rPr lang="en-US" sz="1800" dirty="0">
                <a:latin typeface="Lucida Console" panose="020B0609040504020204" pitchFamily="49" charset="0"/>
              </a:rPr>
              <a:t>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SIMULATE_DICE_ROLL</a:t>
            </a:r>
          </a:p>
          <a:p>
            <a:pPr marL="863600" lvl="3" indent="0">
              <a:buNone/>
            </a:pPr>
            <a:endParaRPr lang="en-US" sz="1800" i="1" dirty="0">
              <a:latin typeface="Lucida Console" panose="020B0609040504020204" pitchFamily="49" charset="0"/>
              <a:sym typeface="Wingdings" pitchFamily="2" charset="2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year in range(2000, 2024):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PROCESS_YEAR</a:t>
            </a:r>
          </a:p>
          <a:p>
            <a:pPr marL="863600" lvl="3" indent="0">
              <a:buNone/>
            </a:pPr>
            <a:endParaRPr lang="en-US" i="1" dirty="0">
              <a:latin typeface="Lucida Console" panose="020B0609040504020204" pitchFamily="49" charset="0"/>
              <a:sym typeface="Wingdings" pitchFamily="2" charset="2"/>
            </a:endParaRPr>
          </a:p>
          <a:p>
            <a:pPr marL="57150" indent="-228600"/>
            <a:r>
              <a:rPr lang="en-US" dirty="0"/>
              <a:t>note: you can call range with </a:t>
            </a:r>
          </a:p>
          <a:p>
            <a:pPr lvl="1" indent="-284163">
              <a:buFont typeface="Wingdings" pitchFamily="2" charset="2"/>
              <a:buChar char="§"/>
              <a:tabLst>
                <a:tab pos="5932488" algn="l"/>
                <a:tab pos="7421563" algn="l"/>
              </a:tabLst>
            </a:pPr>
            <a:r>
              <a:rPr lang="en-US" dirty="0"/>
              <a:t>1 input, assumed to be high end (exclusive)	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range(3) 	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  <a:sym typeface="Wingdings" pitchFamily="2" charset="2"/>
              </a:rPr>
              <a:t> 0,1,2</a:t>
            </a:r>
          </a:p>
          <a:p>
            <a:pPr lvl="1" indent="-284163">
              <a:buFont typeface="Wingdings" pitchFamily="2" charset="2"/>
              <a:buChar char="§"/>
              <a:tabLst>
                <a:tab pos="5932488" algn="l"/>
                <a:tab pos="7421563" algn="l"/>
              </a:tabLst>
            </a:pPr>
            <a:r>
              <a:rPr lang="en-US" dirty="0">
                <a:sym typeface="Wingdings" pitchFamily="2" charset="2"/>
              </a:rPr>
              <a:t>2 inputs, low (inclusive) and high end (exclusive)	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  <a:sym typeface="Wingdings" pitchFamily="2" charset="2"/>
              </a:rPr>
              <a:t>range(2,5) 	 2,3,4</a:t>
            </a:r>
          </a:p>
          <a:p>
            <a:pPr lvl="1" indent="-284163">
              <a:buFont typeface="Wingdings" pitchFamily="2" charset="2"/>
              <a:buChar char="§"/>
              <a:tabLst>
                <a:tab pos="5932488" algn="l"/>
                <a:tab pos="7421563" algn="l"/>
              </a:tabLst>
            </a:pPr>
            <a:r>
              <a:rPr lang="en-US" dirty="0">
                <a:sym typeface="Wingdings" pitchFamily="2" charset="2"/>
              </a:rPr>
              <a:t>3 inputs, low (inclusive), high (exclusive) &amp; step size	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  <a:sym typeface="Wingdings" pitchFamily="2" charset="2"/>
              </a:rPr>
              <a:t>range(1,6,2)	 1,3,5</a:t>
            </a:r>
            <a:endParaRPr lang="en-US" sz="1800" dirty="0">
              <a:solidFill>
                <a:srgbClr val="FF0000"/>
              </a:solidFill>
              <a:latin typeface="Lucida Console" panose="020B0609040504020204" pitchFamily="49" charset="0"/>
            </a:endParaRPr>
          </a:p>
          <a:p>
            <a:pPr marL="228600" lvl="1" indent="0">
              <a:buNone/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785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types of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strings, lists and tuples are other types of sequences</a:t>
            </a:r>
          </a:p>
          <a:p>
            <a:pPr lvl="1"/>
            <a:r>
              <a:rPr lang="en-US" dirty="0"/>
              <a:t>can be iterated through using a for loop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"banana"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print(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)</a:t>
            </a:r>
          </a:p>
          <a:p>
            <a:pPr marL="857250" lvl="2" indent="0"/>
            <a:endParaRPr lang="en-US" sz="1800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count = 0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"banana":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count = count + 1</a:t>
            </a:r>
          </a:p>
          <a:p>
            <a:pPr marL="863600" lvl="3" indent="0">
              <a:buNone/>
            </a:pPr>
            <a:endParaRPr lang="en-US" sz="1800" i="1" dirty="0">
              <a:latin typeface="Lucida Console" panose="020B0609040504020204" pitchFamily="49" charset="0"/>
              <a:sym typeface="Wingdings" pitchFamily="2" charset="2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copy1 = ""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"banana":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copy1 = copy1 +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copy2 = ""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for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in "banana":</a:t>
            </a: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    copy2 = </a:t>
            </a:r>
            <a:r>
              <a:rPr lang="en-US" sz="1800" dirty="0" err="1">
                <a:latin typeface="Lucida Console" panose="020B0609040504020204" pitchFamily="49" charset="0"/>
              </a:rPr>
              <a:t>ch</a:t>
            </a:r>
            <a:r>
              <a:rPr lang="en-US" sz="1800" dirty="0">
                <a:latin typeface="Lucida Console" panose="020B0609040504020204" pitchFamily="49" charset="0"/>
              </a:rPr>
              <a:t> + copy2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63600" lvl="3" indent="0">
              <a:buNone/>
            </a:pPr>
            <a:endParaRPr lang="en-US" i="1" dirty="0">
              <a:latin typeface="Lucida Console" panose="020B0609040504020204" pitchFamily="49" charset="0"/>
              <a:sym typeface="Wingdings" pitchFamily="2" charset="2"/>
            </a:endParaRPr>
          </a:p>
          <a:p>
            <a:pPr marL="228600" lvl="1" indent="0">
              <a:buNone/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D4D862-C379-4D38-E3A6-1B13239462E5}"/>
              </a:ext>
            </a:extLst>
          </p:cNvPr>
          <p:cNvSpPr txBox="1"/>
          <p:nvPr/>
        </p:nvSpPr>
        <p:spPr>
          <a:xfrm>
            <a:off x="5622925" y="3666695"/>
            <a:ext cx="3429000" cy="255454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these last three examples all follow the same pattern:</a:t>
            </a:r>
          </a:p>
          <a:p>
            <a:pPr marL="457200" indent="-22860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initialize a variable</a:t>
            </a:r>
          </a:p>
          <a:p>
            <a:pPr marL="457200" indent="-22860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iterate over a sequence</a:t>
            </a:r>
          </a:p>
          <a:p>
            <a:pPr marL="457200" indent="-22860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update the variable each time</a:t>
            </a:r>
          </a:p>
          <a:p>
            <a:pPr marL="457200" indent="-228600">
              <a:buFont typeface="+mj-lt"/>
              <a:buAutoNum type="arabicPeriod"/>
            </a:pPr>
            <a:endParaRPr lang="en-US" sz="2000" dirty="0">
              <a:solidFill>
                <a:schemeClr val="tx2"/>
              </a:solidFill>
            </a:endParaRPr>
          </a:p>
          <a:p>
            <a:pPr marL="9525"/>
            <a:r>
              <a:rPr lang="en-US" sz="2000" dirty="0">
                <a:solidFill>
                  <a:schemeClr val="tx2"/>
                </a:solidFill>
              </a:rPr>
              <a:t>this is a common pattern, referred to as the </a:t>
            </a:r>
            <a:r>
              <a:rPr lang="en-US" sz="2000" i="1" dirty="0">
                <a:solidFill>
                  <a:schemeClr val="tx2"/>
                </a:solidFill>
              </a:rPr>
              <a:t>accumulator pattern</a:t>
            </a:r>
          </a:p>
        </p:txBody>
      </p:sp>
    </p:spTree>
    <p:extLst>
      <p:ext uri="{BB962C8B-B14F-4D97-AF65-F5344CB8AC3E}">
        <p14:creationId xmlns:p14="http://schemas.microsoft.com/office/powerpoint/2010/main" val="49100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9038-DF0C-F578-DD97-B8AF9FBE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BD859-6115-7EF8-A8D9-C5F8AF8F8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list is a sequence of values, enclosed in [ ] and separated by ,</a:t>
            </a:r>
          </a:p>
          <a:p>
            <a:endParaRPr lang="en-US" dirty="0"/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names = ["Aidan", "Andrea", "Aziz", "Ben", "Caitlyn"] 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r>
              <a:rPr lang="en-US" sz="1800" dirty="0">
                <a:latin typeface="Lucida Console" panose="020B0609040504020204" pitchFamily="49" charset="0"/>
              </a:rPr>
              <a:t> = [33, -4, 6]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 err="1">
                <a:latin typeface="Lucida Console" panose="020B0609040504020204" pitchFamily="49" charset="0"/>
              </a:rPr>
              <a:t>exprs</a:t>
            </a:r>
            <a:r>
              <a:rPr lang="en-US" sz="1800" dirty="0">
                <a:latin typeface="Lucida Console" panose="020B0609040504020204" pitchFamily="49" charset="0"/>
              </a:rPr>
              <a:t> = [ 1+2, 100, 3*6-1, x]</a:t>
            </a:r>
          </a:p>
          <a:p>
            <a:pPr marL="857250" lvl="2" indent="0"/>
            <a:endParaRPr lang="en-US" sz="18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sz="1800" dirty="0">
                <a:latin typeface="Lucida Console" panose="020B0609040504020204" pitchFamily="49" charset="0"/>
              </a:rPr>
              <a:t>mixed = [33, 55.0, True, "oops", [1, 2, 3], False]</a:t>
            </a:r>
          </a:p>
          <a:p>
            <a:endParaRPr lang="en-US" dirty="0"/>
          </a:p>
          <a:p>
            <a:pPr lvl="1"/>
            <a:r>
              <a:rPr lang="en-US" dirty="0"/>
              <a:t>you can use a for loop to iterate over the values in a list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for n in </a:t>
            </a:r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r>
              <a:rPr lang="en-US" sz="1800" dirty="0">
                <a:latin typeface="Lucida Console" panose="020B0609040504020204" pitchFamily="49" charset="0"/>
              </a:rPr>
              <a:t>:			33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print(n)			</a:t>
            </a:r>
            <a:r>
              <a:rPr lang="en-US" sz="1800" dirty="0">
                <a:latin typeface="Lucida Console" panose="020B0609040504020204" pitchFamily="49" charset="0"/>
                <a:sym typeface="Wingdings" pitchFamily="2" charset="2"/>
              </a:rPr>
              <a:t>	-4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  <a:sym typeface="Wingdings" pitchFamily="2" charset="2"/>
              </a:rPr>
              <a:t>						6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0226C-5ECD-D47D-D74E-48B581D4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48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9038-DF0C-F578-DD97-B8AF9FBE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list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BD859-6115-7EF8-A8D9-C5F8AF8F8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638800"/>
          </a:xfrm>
        </p:spPr>
        <p:txBody>
          <a:bodyPr/>
          <a:lstStyle/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for name in names: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print("Hello", name+", nice to meet you.")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count = 0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sum = 0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for n in </a:t>
            </a:r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count = count + 1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sum = sum + n	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average = sum / count	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1"/>
            <a:r>
              <a:rPr lang="en-US" dirty="0"/>
              <a:t>having to count the number of items in a sequence is tedious</a:t>
            </a:r>
          </a:p>
          <a:p>
            <a:pPr lvl="1"/>
            <a:r>
              <a:rPr lang="en-US" dirty="0"/>
              <a:t>the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dirty="0"/>
              <a:t> function returns the length of a sequence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sum = 0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for n in </a:t>
            </a:r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sum = sum + n	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average = sum / </a:t>
            </a:r>
            <a:r>
              <a:rPr lang="en-US" sz="1800" dirty="0" err="1">
                <a:latin typeface="Lucida Console" panose="020B0609040504020204" pitchFamily="49" charset="0"/>
              </a:rPr>
              <a:t>len</a:t>
            </a:r>
            <a:r>
              <a:rPr lang="en-US" sz="1800" dirty="0">
                <a:latin typeface="Lucida Console" panose="020B0609040504020204" pitchFamily="49" charset="0"/>
              </a:rPr>
              <a:t>(</a:t>
            </a:r>
            <a:r>
              <a:rPr lang="en-US" sz="1800" dirty="0" err="1">
                <a:latin typeface="Lucida Console" panose="020B0609040504020204" pitchFamily="49" charset="0"/>
              </a:rPr>
              <a:t>nums</a:t>
            </a:r>
            <a:r>
              <a:rPr lang="en-US" sz="1800" dirty="0">
                <a:latin typeface="Lucida Console" panose="020B0609040504020204" pitchFamily="49" charset="0"/>
              </a:rPr>
              <a:t>)</a:t>
            </a:r>
            <a:endParaRPr lang="en-US" sz="1800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	    		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0226C-5ECD-D47D-D74E-48B581D4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959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113D2-30CF-C6D6-091E-EB329032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F-strings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797AA-BE46-9B27-B394-E6BB2FBCF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seen many examples of printing text &amp; numbers together</a:t>
            </a:r>
          </a:p>
          <a:p>
            <a:pPr lvl="1"/>
            <a:r>
              <a:rPr lang="en-US" dirty="0"/>
              <a:t>if require space in between, then use print with commas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print("The number is ", num)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if need to make adjacent, then use str and concatenate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print("The number is ", str(num)+".")</a:t>
            </a:r>
          </a:p>
          <a:p>
            <a:pPr lvl="1"/>
            <a:endParaRPr lang="en-US" dirty="0"/>
          </a:p>
          <a:p>
            <a:r>
              <a:rPr lang="en-US" dirty="0"/>
              <a:t>there is a third alternative, f-strings</a:t>
            </a:r>
          </a:p>
          <a:p>
            <a:pPr lvl="1"/>
            <a:r>
              <a:rPr lang="en-US" dirty="0"/>
              <a:t>precede the string literal with f, then include number or expression in { }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print(</a:t>
            </a:r>
            <a:r>
              <a:rPr lang="en-US" sz="1800" dirty="0" err="1">
                <a:latin typeface="Lucida Console" panose="020B0609040504020204" pitchFamily="49" charset="0"/>
              </a:rPr>
              <a:t>f"The</a:t>
            </a:r>
            <a:r>
              <a:rPr lang="en-US" sz="1800" dirty="0">
                <a:latin typeface="Lucida Console" panose="020B0609040504020204" pitchFamily="49" charset="0"/>
              </a:rPr>
              <a:t> number is {num}.")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for name in names:</a:t>
            </a: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    print(</a:t>
            </a:r>
            <a:r>
              <a:rPr lang="en-US" sz="1800" dirty="0" err="1">
                <a:latin typeface="Lucida Console" panose="020B0609040504020204" pitchFamily="49" charset="0"/>
              </a:rPr>
              <a:t>f"Hello</a:t>
            </a:r>
            <a:r>
              <a:rPr lang="en-US" sz="1800" dirty="0">
                <a:latin typeface="Lucida Console" panose="020B0609040504020204" pitchFamily="49" charset="0"/>
              </a:rPr>
              <a:t> {name}, nice to meet you.")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8F4AF2-FEB7-64E5-C26B-EC9905A7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253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3944</TotalTime>
  <Words>1922</Words>
  <Application>Microsoft Macintosh PowerPoint</Application>
  <PresentationFormat>Custom</PresentationFormat>
  <Paragraphs>337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Lucida Console</vt:lpstr>
      <vt:lpstr>Times New Roman</vt:lpstr>
      <vt:lpstr>Wingdings</vt:lpstr>
      <vt:lpstr>Blank Presentation</vt:lpstr>
      <vt:lpstr>PowerPoint Presentation</vt:lpstr>
      <vt:lpstr>Control summary</vt:lpstr>
      <vt:lpstr>While loop review</vt:lpstr>
      <vt:lpstr>For loop review</vt:lpstr>
      <vt:lpstr>For loop variable</vt:lpstr>
      <vt:lpstr>Other types of sequences</vt:lpstr>
      <vt:lpstr>Lists</vt:lpstr>
      <vt:lpstr>More list examples</vt:lpstr>
      <vt:lpstr>F-strings</vt:lpstr>
      <vt:lpstr>Tuples</vt:lpstr>
      <vt:lpstr>Returning lists/tuples</vt:lpstr>
      <vt:lpstr>Exercise:</vt:lpstr>
      <vt:lpstr>in operator</vt:lpstr>
      <vt:lpstr>Sneak peak into files</vt:lpstr>
      <vt:lpstr>Input files</vt:lpstr>
      <vt:lpstr>Input files (v. 1)</vt:lpstr>
      <vt:lpstr>Input files (v. 2)</vt:lpstr>
      <vt:lpstr>Input files (v. 3)</vt:lpstr>
      <vt:lpstr>Another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95</cp:revision>
  <cp:lastPrinted>2001-08-21T21:07:44Z</cp:lastPrinted>
  <dcterms:created xsi:type="dcterms:W3CDTF">2013-08-13T20:20:27Z</dcterms:created>
  <dcterms:modified xsi:type="dcterms:W3CDTF">2023-09-27T15:51:18Z</dcterms:modified>
</cp:coreProperties>
</file>