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523" r:id="rId3"/>
    <p:sldId id="524" r:id="rId4"/>
    <p:sldId id="550" r:id="rId5"/>
    <p:sldId id="522" r:id="rId6"/>
    <p:sldId id="525" r:id="rId7"/>
    <p:sldId id="526" r:id="rId8"/>
    <p:sldId id="527" r:id="rId9"/>
    <p:sldId id="528" r:id="rId10"/>
    <p:sldId id="530" r:id="rId11"/>
    <p:sldId id="531" r:id="rId12"/>
    <p:sldId id="532" r:id="rId13"/>
    <p:sldId id="533" r:id="rId14"/>
    <p:sldId id="556" r:id="rId15"/>
    <p:sldId id="557" r:id="rId16"/>
    <p:sldId id="534" r:id="rId17"/>
    <p:sldId id="554" r:id="rId18"/>
    <p:sldId id="555" r:id="rId19"/>
    <p:sldId id="541" r:id="rId20"/>
    <p:sldId id="542" r:id="rId21"/>
    <p:sldId id="544" r:id="rId22"/>
    <p:sldId id="543" r:id="rId23"/>
    <p:sldId id="545" r:id="rId24"/>
    <p:sldId id="546" r:id="rId25"/>
    <p:sldId id="540" r:id="rId26"/>
    <p:sldId id="547" r:id="rId27"/>
    <p:sldId id="553" r:id="rId28"/>
    <p:sldId id="548" r:id="rId29"/>
    <p:sldId id="549" r:id="rId30"/>
  </p:sldIdLst>
  <p:sldSz cx="9601200" cy="73152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B9E"/>
    <a:srgbClr val="3333CC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3"/>
    <p:restoredTop sz="50000"/>
  </p:normalViewPr>
  <p:slideViewPr>
    <p:cSldViewPr>
      <p:cViewPr varScale="1">
        <p:scale>
          <a:sx n="116" d="100"/>
          <a:sy n="116" d="100"/>
        </p:scale>
        <p:origin x="1600" y="192"/>
      </p:cViewPr>
      <p:guideLst>
        <p:guide orient="horz" pos="2304"/>
        <p:guide pos="302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charset="0"/>
              </a:defRPr>
            </a:lvl1pPr>
          </a:lstStyle>
          <a:p>
            <a:pPr>
              <a:defRPr/>
            </a:pPr>
            <a:fld id="{1CF85527-40A9-5C46-9048-2BFB49BCE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200400"/>
            <a:ext cx="6705600" cy="28194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838200"/>
            <a:ext cx="822960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80225" y="6664325"/>
            <a:ext cx="2000250" cy="4889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E8C623-C17A-8D42-990C-9ACAE177A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39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C5326-2B10-3942-8BD1-3A81358B67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79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8350" y="381000"/>
            <a:ext cx="22701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661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7D9DF-0DC7-6843-AE3E-1C78681A6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33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10A8BB4-0F7B-AB95-F920-F45B564ADD39}"/>
              </a:ext>
            </a:extLst>
          </p:cNvPr>
          <p:cNvSpPr/>
          <p:nvPr userDrawn="1"/>
        </p:nvSpPr>
        <p:spPr bwMode="auto">
          <a:xfrm>
            <a:off x="8969375" y="-304800"/>
            <a:ext cx="806450" cy="838200"/>
          </a:xfrm>
          <a:prstGeom prst="ellipse">
            <a:avLst/>
          </a:prstGeom>
          <a:solidFill>
            <a:srgbClr val="3333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5410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9491-2024-674B-B8B7-7D505A2329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C8D39-89FE-813E-B4C7-8FFB5B1B1438}"/>
              </a:ext>
            </a:extLst>
          </p:cNvPr>
          <p:cNvSpPr txBox="1"/>
          <p:nvPr userDrawn="1"/>
        </p:nvSpPr>
        <p:spPr>
          <a:xfrm>
            <a:off x="8839200" y="34007"/>
            <a:ext cx="76200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</a:rPr>
              <a:t>CSC 221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Fall 23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30106-7317-1E40-55E8-DE07E89EBC35}"/>
              </a:ext>
            </a:extLst>
          </p:cNvPr>
          <p:cNvSpPr/>
          <p:nvPr userDrawn="1"/>
        </p:nvSpPr>
        <p:spPr bwMode="auto">
          <a:xfrm>
            <a:off x="0" y="0"/>
            <a:ext cx="45719" cy="7315200"/>
          </a:xfrm>
          <a:prstGeom prst="rect">
            <a:avLst/>
          </a:prstGeom>
          <a:solidFill>
            <a:srgbClr val="3333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0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3B31A-3200-AD46-ABA1-6BA5CE846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8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4275138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219200"/>
            <a:ext cx="4275137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DABD5-9BFB-EB49-BD9E-C2DC985A8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1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A91A-B606-E641-BD4F-B19FA8724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82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DBADB-5EDE-4E4E-9AC2-0CD91190F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38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965A-E766-9B4F-A3DC-6A46E84C9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93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0E61-0F01-5A40-917E-F29FE9F7B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5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90A5-28F3-344F-8496-D1524C3103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16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87026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7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4325"/>
            <a:ext cx="3041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374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0033"/>
                </a:solidFill>
              </a:defRPr>
            </a:lvl1pPr>
          </a:lstStyle>
          <a:p>
            <a:pPr>
              <a:defRPr/>
            </a:pPr>
            <a:fld id="{7FB971DD-F639-0646-8F71-A363D1E35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BD7966FD-E585-2649-AC5B-E97A6653BC2B}" type="slidenum">
              <a:rPr lang="en-US" altLang="en-US" sz="1400">
                <a:solidFill>
                  <a:srgbClr val="FF0033"/>
                </a:solidFill>
              </a:rPr>
              <a:pPr/>
              <a:t>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5362" name="Rectangle 1036"/>
          <p:cNvSpPr>
            <a:spLocks noChangeArrowheads="1"/>
          </p:cNvSpPr>
          <p:nvPr/>
        </p:nvSpPr>
        <p:spPr bwMode="auto">
          <a:xfrm>
            <a:off x="720725" y="427038"/>
            <a:ext cx="81597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33"/>
                </a:solidFill>
              </a:rPr>
              <a:t>CSC 221: Introduction to Programming</a:t>
            </a:r>
            <a:br>
              <a:rPr lang="en-US" altLang="en-US" sz="3200" dirty="0">
                <a:solidFill>
                  <a:srgbClr val="FF0033"/>
                </a:solidFill>
              </a:rPr>
            </a:br>
            <a:br>
              <a:rPr lang="en-US" altLang="en-US" dirty="0">
                <a:solidFill>
                  <a:srgbClr val="FF0033"/>
                </a:solidFill>
              </a:rPr>
            </a:br>
            <a:r>
              <a:rPr lang="en-US" altLang="en-US" sz="3200" dirty="0">
                <a:solidFill>
                  <a:srgbClr val="FF0033"/>
                </a:solidFill>
              </a:rPr>
              <a:t>Fall 2023</a:t>
            </a:r>
          </a:p>
        </p:txBody>
      </p:sp>
      <p:sp>
        <p:nvSpPr>
          <p:cNvPr id="15363" name="Rectangle 1038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14600"/>
            <a:ext cx="8458200" cy="4191000"/>
          </a:xfrm>
          <a:noFill/>
        </p:spPr>
        <p:txBody>
          <a:bodyPr/>
          <a:lstStyle/>
          <a:p>
            <a:pPr marL="0" indent="0"/>
            <a:r>
              <a:rPr lang="en-US" altLang="en-US" dirty="0"/>
              <a:t>Image processing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digital images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bitmaps, pixels, resolution, RGB, image formats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Python Image Library (PIL)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open, new, save, show, width, height, </a:t>
            </a:r>
            <a:r>
              <a:rPr lang="en-US" altLang="en-US" dirty="0" err="1">
                <a:ea typeface="ＭＳ Ｐゴシック" charset="-128"/>
              </a:rPr>
              <a:t>getpixel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err="1">
                <a:ea typeface="ＭＳ Ｐゴシック" charset="-128"/>
              </a:rPr>
              <a:t>putpixel</a:t>
            </a: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image processing functions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negative, tint, grayscale, </a:t>
            </a:r>
            <a:r>
              <a:rPr lang="en-US" altLang="en-US" dirty="0" err="1">
                <a:ea typeface="ＭＳ Ｐゴシック" charset="-128"/>
              </a:rPr>
              <a:t>black&amp;white</a:t>
            </a:r>
            <a:r>
              <a:rPr lang="en-US" altLang="en-US" dirty="0">
                <a:ea typeface="ＭＳ Ｐゴシック" charset="-128"/>
              </a:rPr>
              <a:t>, random fill, art effects, reflection, striping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images &amp; steganography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splitting into random image files</a:t>
            </a:r>
          </a:p>
          <a:p>
            <a:pPr lvl="3"/>
            <a:r>
              <a:rPr lang="en-US" altLang="en-US" dirty="0">
                <a:latin typeface="+mn-lt"/>
                <a:ea typeface="ＭＳ Ｐゴシック" charset="-128"/>
              </a:rPr>
              <a:t>split, join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embedding text in an image</a:t>
            </a:r>
          </a:p>
          <a:p>
            <a:pPr lvl="3"/>
            <a:r>
              <a:rPr lang="en-US" altLang="en-US" dirty="0">
                <a:latin typeface="+mn-lt"/>
                <a:ea typeface="ＭＳ Ｐゴシック" charset="-128"/>
              </a:rPr>
              <a:t>chars</a:t>
            </a:r>
            <a:r>
              <a:rPr lang="en-US" altLang="en-US" dirty="0">
                <a:latin typeface="+mn-lt"/>
                <a:ea typeface="ＭＳ Ｐゴシック" charset="-128"/>
                <a:sym typeface="Wingdings" pitchFamily="2" charset="2"/>
              </a:rPr>
              <a:t> bits, embed, extract</a:t>
            </a:r>
            <a:endParaRPr lang="en-US" altLang="en-US" dirty="0"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EA2F1-F9AF-076F-E639-2B10F2FD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49" y="4199263"/>
            <a:ext cx="8187501" cy="1820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866" name="Title 1">
            <a:extLst>
              <a:ext uri="{FF2B5EF4-FFF2-40B4-BE49-F238E27FC236}">
                <a16:creationId xmlns:a16="http://schemas.microsoft.com/office/drawing/2014/main" id="{6FA93D68-6734-B95C-49ED-38C8AE816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Converting to grayscale (v. 1)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CA6A966A-8196-7B55-A47E-5A587369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2667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store a grayscale image, really only need one value per pixel</a:t>
            </a:r>
          </a:p>
          <a:p>
            <a:pPr lvl="1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0 is black … 64 is dark gray … 128 is gray … 192 is light gray … 255 is white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simulate this in a color image by having equal RGB values</a:t>
            </a:r>
          </a:p>
          <a:p>
            <a:pPr lvl="1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(0,0,0) … (64,64,64) … (128,128,128) … (192,192,192) … (255,255,255)</a:t>
            </a:r>
          </a:p>
          <a:p>
            <a:pPr lvl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to convert a color image to grayscale, simple approach: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 each pixel, replace RGB value with the average of the color RGB values</a:t>
            </a: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1550F33-E9C3-53E9-33C2-794527C1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26FAA4-EDE1-F945-9854-3D99B39C548D}" type="slidenum">
              <a:rPr lang="en-US" altLang="en-US" sz="1400">
                <a:solidFill>
                  <a:srgbClr val="FF0033"/>
                </a:solidFill>
              </a:rPr>
              <a:pPr/>
              <a:t>10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E64EA-0EFE-4DBF-61A3-B2B1C63CD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4836337"/>
            <a:ext cx="1178710" cy="2366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B28E0-571B-400F-5863-C4439012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6" y="3318826"/>
            <a:ext cx="8224188" cy="1822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890" name="Title 1">
            <a:extLst>
              <a:ext uri="{FF2B5EF4-FFF2-40B4-BE49-F238E27FC236}">
                <a16:creationId xmlns:a16="http://schemas.microsoft.com/office/drawing/2014/main" id="{A413A1A5-4E58-CBCF-D256-819C53FA8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Converting to grayscale (v. 2)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DDF757CC-89B0-9E39-1486-B07D715C7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702675" cy="1295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it turns out that the human eye is more sensitive to green, then red, then blue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relative sensitivities have been determined experimentally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better grayscale conversion uses a weighted average based on these</a:t>
            </a:r>
          </a:p>
          <a:p>
            <a:pPr lvl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BA62122B-C89A-AC9D-34DE-4372DF0E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0DAF4B-758F-9442-9059-FBB6DA125EEF}" type="slidenum">
              <a:rPr lang="en-US" altLang="en-US" sz="1400">
                <a:solidFill>
                  <a:srgbClr val="FF0033"/>
                </a:solidFill>
              </a:rPr>
              <a:pPr/>
              <a:t>11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2CFE3-D0D8-F3B2-6C73-9F656388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572000"/>
            <a:ext cx="1143000" cy="2313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E6735-8FD6-F66A-05BE-7B495DF1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5" y="2924509"/>
            <a:ext cx="8091489" cy="1466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914" name="Title 1">
            <a:extLst>
              <a:ext uri="{FF2B5EF4-FFF2-40B4-BE49-F238E27FC236}">
                <a16:creationId xmlns:a16="http://schemas.microsoft.com/office/drawing/2014/main" id="{75A78C82-0D99-6039-1851-29C08BF4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Exercise: converting to B&amp;W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A83688F1-09F8-0041-E33E-76C043D3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295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convert from color to black &amp; white, for each pixel: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the average RGB value &lt; 128, then replace with black pixel: (0,0,0)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the average RGB value ≥ 128, then replace with white pixel: (255,255,255)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E30B9866-A19C-AB61-1E27-D0A234F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03A480-E62E-004C-AF81-6BBDD3B29650}" type="slidenum">
              <a:rPr lang="en-US" altLang="en-US" sz="1400">
                <a:solidFill>
                  <a:srgbClr val="FF0033"/>
                </a:solidFill>
              </a:rPr>
              <a:pPr/>
              <a:t>12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D3A00-7ACC-EE5B-8B2A-EF079EE5A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890516"/>
            <a:ext cx="1574800" cy="317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C7932A4-55CA-FE54-6D29-B4E72293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Making static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9C915FAB-301B-0D9A-8763-CEB234BD2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609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following functions replace each pixel with a random B&amp;W/Gray value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A03E069F-AEA4-9D76-7EA1-0A4029AD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AEBF24-4796-914D-A9B2-AE3166EC8F68}" type="slidenum">
              <a:rPr lang="en-US" altLang="en-US" sz="1400">
                <a:solidFill>
                  <a:srgbClr val="FF0033"/>
                </a:solidFill>
              </a:rPr>
              <a:pPr/>
              <a:t>13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ABEC63-7295-8D1E-58FC-BF329310FC54}"/>
              </a:ext>
            </a:extLst>
          </p:cNvPr>
          <p:cNvSpPr txBox="1">
            <a:spLocks/>
          </p:cNvSpPr>
          <p:nvPr/>
        </p:nvSpPr>
        <p:spPr bwMode="auto">
          <a:xfrm>
            <a:off x="691308" y="6324600"/>
            <a:ext cx="8702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EXERCISE: implement a color version </a:t>
            </a:r>
            <a:r>
              <a:rPr lang="en-US" sz="2000" kern="0" dirty="0" err="1">
                <a:solidFill>
                  <a:schemeClr val="accent2"/>
                </a:solidFill>
                <a:latin typeface="Lucida Console" panose="020B0609040504020204" pitchFamily="49" charset="0"/>
                <a:cs typeface="ＭＳ Ｐゴシック" charset="-128"/>
              </a:rPr>
              <a:t>fillColor</a:t>
            </a:r>
            <a:endParaRPr lang="en-US" kern="0" dirty="0">
              <a:solidFill>
                <a:schemeClr val="accent2"/>
              </a:solidFill>
              <a:latin typeface="Lucida Console" panose="020B0609040504020204" pitchFamily="49" charset="0"/>
              <a:cs typeface="ＭＳ Ｐゴシック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82103-7ACC-CA0E-6EF2-513DE9340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1" y="2042298"/>
            <a:ext cx="6629400" cy="1383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78369-7EB5-8E69-5BD4-E5605E829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1" y="4210643"/>
            <a:ext cx="6630820" cy="132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6A740B-AC0F-784D-FF54-4DF1A374C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0" y="1850279"/>
            <a:ext cx="945543" cy="1883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29203-DCBC-44DB-4A03-13DD22836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0" y="3962400"/>
            <a:ext cx="953107" cy="189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5D11-8F0A-74D2-ECBB-5CCB9ECE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1041B-B29A-83D1-6BAE-408FB105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B2182-7272-699B-1B07-3E5F6C3C5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1" y="1327150"/>
            <a:ext cx="8887537" cy="2863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C192C1-1A86-9744-CDB0-D7CAB9DDB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22" y="4444005"/>
            <a:ext cx="2428042" cy="2417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D0D63-D26C-DFB3-4F33-477416295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4444005"/>
            <a:ext cx="2422302" cy="24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8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5D11-8F0A-74D2-ECBB-5CCB9ECE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1041B-B29A-83D1-6BAE-408FB105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EA01C-1524-47EC-7F07-033094809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83370"/>
            <a:ext cx="9065372" cy="2460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E25C8F-D909-2745-358A-1B3D1947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493658"/>
            <a:ext cx="255270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54E18-E836-3F2F-6418-4484C5BE4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4493658"/>
            <a:ext cx="25527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7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7E5F1D05-AC39-C6F3-73BF-CEA9C7F6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Horizontal reflection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3E41AE57-96E8-92D2-09F6-12F2EA7DF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6400800" cy="1905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suppose we want to add a mirror effect to the image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take the top half of the image, reflect it below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 each pixel (</a:t>
            </a:r>
            <a:r>
              <a:rPr lang="en-US" altLang="en-US" dirty="0" err="1">
                <a:ea typeface="ＭＳ Ｐゴシック" panose="020B0600070205080204" pitchFamily="34" charset="-128"/>
              </a:rPr>
              <a:t>x,y</a:t>
            </a:r>
            <a:r>
              <a:rPr lang="en-US" altLang="en-US" dirty="0">
                <a:ea typeface="ＭＳ Ｐゴシック" panose="020B0600070205080204" pitchFamily="34" charset="-128"/>
              </a:rPr>
              <a:t>) in the top half: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copy its value to the corresponding (x, img.height-y-1) pixel in the bottom half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EDE77D1-0272-89AE-29A6-2BFDA2A8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D56C8A-7726-5549-A36C-3F11BD123C61}" type="slidenum">
              <a:rPr lang="en-US" altLang="en-US" sz="1400">
                <a:solidFill>
                  <a:srgbClr val="FF0033"/>
                </a:solidFill>
              </a:rPr>
              <a:pPr/>
              <a:t>16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2B40FC-4CF0-9AE8-F33B-07F73E44DCB7}"/>
              </a:ext>
            </a:extLst>
          </p:cNvPr>
          <p:cNvSpPr txBox="1">
            <a:spLocks/>
          </p:cNvSpPr>
          <p:nvPr/>
        </p:nvSpPr>
        <p:spPr bwMode="auto">
          <a:xfrm>
            <a:off x="685800" y="5562600"/>
            <a:ext cx="8702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EXERCISE: implement </a:t>
            </a:r>
            <a:r>
              <a:rPr lang="en-US" altLang="en-US" sz="2000" dirty="0" err="1">
                <a:solidFill>
                  <a:schemeClr val="accent2"/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reflectV</a:t>
            </a:r>
            <a:endParaRPr lang="en-US" altLang="en-US" dirty="0">
              <a:solidFill>
                <a:schemeClr val="accent2"/>
              </a:solidFill>
              <a:latin typeface="Lucida Console" panose="020B06090405040202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2A33F-7BC1-3C95-6A13-0989EDE9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20" y="3810000"/>
            <a:ext cx="8454760" cy="1269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E8BD3-97D2-18C0-EF13-41386353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914400"/>
            <a:ext cx="1171124" cy="2409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1D5DF4-7948-9F69-4DFD-C47B0DFF0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129" y="5446853"/>
            <a:ext cx="1219200" cy="1672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3D914C-1056-315D-9C43-6B5FE5399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944" y="5438133"/>
            <a:ext cx="1208222" cy="1689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43B5-9B95-4707-01AC-5E906060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Striping images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3430-C22D-C3EF-A389-B0BCCAF8B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9" y="1295400"/>
            <a:ext cx="8354332" cy="762000"/>
          </a:xfrm>
        </p:spPr>
        <p:txBody>
          <a:bodyPr/>
          <a:lstStyle/>
          <a:p>
            <a:r>
              <a:rPr lang="en-US" dirty="0"/>
              <a:t>suppose we wanted to combine two images, with alternating stripes coming from the two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function will have 2 images and width (int) as inputs</a:t>
            </a:r>
          </a:p>
          <a:p>
            <a:pPr lvl="1"/>
            <a:r>
              <a:rPr lang="en-US" dirty="0"/>
              <a:t>construct a new image (be careful if input images are not same size)</a:t>
            </a:r>
          </a:p>
          <a:p>
            <a:pPr lvl="1"/>
            <a:r>
              <a:rPr lang="en-US" dirty="0"/>
              <a:t>traverse the new image row by row:</a:t>
            </a:r>
          </a:p>
          <a:p>
            <a:pPr lvl="2"/>
            <a:r>
              <a:rPr lang="en-US" dirty="0"/>
              <a:t>first N pixels in a row are copied from img1, 2</a:t>
            </a:r>
            <a:r>
              <a:rPr lang="en-US" baseline="30000" dirty="0"/>
              <a:t>nd</a:t>
            </a:r>
            <a:r>
              <a:rPr lang="en-US" dirty="0"/>
              <a:t> N pixels copied from img2,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714CB-5F51-83BB-FB17-C12D8CEE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7A31B-8175-48FA-FCF0-3486B1C2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66" y="2481262"/>
            <a:ext cx="1435100" cy="187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0023F-8974-F4AA-123E-662071EA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66" y="2487612"/>
            <a:ext cx="1422400" cy="186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52DFE-7971-594F-0476-E2E2914B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66" y="2500312"/>
            <a:ext cx="14097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4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8C07-637A-BA56-21F6-42B3AB34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620CD-5B30-E37D-4C76-425ED723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56C97-4C3D-D902-B50C-A3819A51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7772400" cy="29285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AE0AF-DADE-D8C0-54AA-880DC8E75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287095"/>
            <a:ext cx="3810000" cy="28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5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B11EB4B6-3D0B-439B-B960-A6E3C8E1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Images &amp; steganography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D4C6D74F-AF44-8A22-6988-D2CFFBD70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2667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steganography is the art &amp; science of hiding messages in plain sight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messages written in invisible ink or lemon juice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microdots hidden in the period on a page (WWII)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tattooing a message on a scalp, then growing hair to cover (ancient Greece)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SECRET MESSAGE:</a:t>
            </a:r>
          </a:p>
          <a:p>
            <a:pPr lvl="2"/>
            <a:r>
              <a:rPr lang="en-US" altLang="en-US" i="1">
                <a:ea typeface="ＭＳ Ｐゴシック" panose="020B0600070205080204" pitchFamily="34" charset="-128"/>
              </a:rPr>
              <a:t>Caleb and Natalie yanked our underwear rather egregiously. </a:t>
            </a:r>
          </a:p>
          <a:p>
            <a:pPr lvl="2"/>
            <a:r>
              <a:rPr lang="en-US" altLang="en-US" i="1">
                <a:ea typeface="ＭＳ Ｐゴシック" panose="020B0600070205080204" pitchFamily="34" charset="-128"/>
              </a:rPr>
              <a:t>Arnie didn't think his intelligence sufficed.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DFF90432-35A6-920F-7691-C6B33793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C48E3A-B1E0-0245-AA42-BC68CC8515C3}" type="slidenum">
              <a:rPr lang="en-US" altLang="en-US" sz="1400">
                <a:solidFill>
                  <a:srgbClr val="FF0033"/>
                </a:solidFill>
              </a:rPr>
              <a:pPr/>
              <a:t>19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69C34A-EF87-02C6-EEB4-C4CF8043F055}"/>
              </a:ext>
            </a:extLst>
          </p:cNvPr>
          <p:cNvSpPr txBox="1">
            <a:spLocks/>
          </p:cNvSpPr>
          <p:nvPr/>
        </p:nvSpPr>
        <p:spPr bwMode="auto">
          <a:xfrm>
            <a:off x="685800" y="4495800"/>
            <a:ext cx="8534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steganography can be applied to digital images as well as text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000" dirty="0"/>
              <a:t>we can hide the contents of an image by splitting it into two (seemingly) random files of static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000" dirty="0"/>
              <a:t>we can hide text (or even other images) inside the pixels of an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20DE386-3261-CFAD-6952-43897AC8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Image processing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624C5352-3617-DEA9-2A35-C677AB50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BDD456-824E-464C-9867-AA4CC000F536}" type="slidenum">
              <a:rPr lang="en-US" altLang="en-US" sz="1400">
                <a:solidFill>
                  <a:srgbClr val="FF0033"/>
                </a:solidFill>
              </a:rPr>
              <a:pPr/>
              <a:t>2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89D1B-0A69-6DDE-5FA1-AE9F6A2F9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434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-84" charset="2"/>
              <a:buNone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rPr>
              <a:t>representing images</a:t>
            </a:r>
          </a:p>
          <a:p>
            <a:pPr marL="400050" lvl="1" indent="-28575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-84" charset="2"/>
              <a:buChar char="n"/>
              <a:defRPr/>
            </a:pPr>
            <a:r>
              <a:rPr lang="en-US" sz="1800" kern="0" dirty="0">
                <a:latin typeface="+mn-lt"/>
                <a:ea typeface="ＭＳ Ｐゴシック" charset="-128"/>
              </a:rPr>
              <a:t>images are stored using a variety of formats and compression techniques</a:t>
            </a:r>
          </a:p>
          <a:p>
            <a:pPr marL="400050" lvl="1" indent="-28575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-84" charset="2"/>
              <a:buChar char="n"/>
              <a:defRPr/>
            </a:pPr>
            <a:r>
              <a:rPr lang="en-US" sz="1800" kern="0" dirty="0">
                <a:latin typeface="+mn-lt"/>
                <a:ea typeface="ＭＳ Ｐゴシック" charset="-128"/>
              </a:rPr>
              <a:t>the simplest representation is a </a:t>
            </a:r>
            <a:r>
              <a:rPr lang="en-US" sz="1800" i="1" kern="0" dirty="0">
                <a:latin typeface="+mn-lt"/>
                <a:ea typeface="ＭＳ Ｐゴシック" charset="-128"/>
              </a:rPr>
              <a:t>bitmap</a:t>
            </a:r>
          </a:p>
          <a:p>
            <a:pPr marL="400050" lvl="1" indent="-28575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-84" charset="2"/>
              <a:buChar char="n"/>
              <a:defRPr/>
            </a:pPr>
            <a:r>
              <a:rPr lang="en-US" sz="1800" kern="0" dirty="0">
                <a:latin typeface="+mn-lt"/>
                <a:ea typeface="ＭＳ Ｐゴシック" charset="-128"/>
              </a:rPr>
              <a:t>bitmaps partition an image into a grid of picture elements, called </a:t>
            </a:r>
            <a:r>
              <a:rPr lang="en-US" sz="1800" i="1" kern="0" dirty="0">
                <a:latin typeface="+mn-lt"/>
                <a:ea typeface="ＭＳ Ｐゴシック" charset="-128"/>
              </a:rPr>
              <a:t>pixels</a:t>
            </a:r>
            <a:r>
              <a:rPr lang="en-US" sz="1800" kern="0" dirty="0">
                <a:latin typeface="+mn-lt"/>
                <a:ea typeface="ＭＳ Ｐゴシック" charset="-128"/>
              </a:rPr>
              <a:t>, and then convert each pixel into a bit pattern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5F215A1-630A-A2C6-72A1-5F8988044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386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400050" indent="-28575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742950" indent="-2286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en-US" sz="2000" i="1" dirty="0">
                <a:solidFill>
                  <a:srgbClr val="3333CC"/>
                </a:solidFill>
              </a:rPr>
              <a:t>resolution</a:t>
            </a:r>
            <a:r>
              <a:rPr lang="en-US" altLang="en-US" sz="2000" dirty="0">
                <a:solidFill>
                  <a:srgbClr val="3333CC"/>
                </a:solidFill>
              </a:rPr>
              <a:t> refers to the sharpness or clarity of an image</a:t>
            </a:r>
          </a:p>
          <a:p>
            <a:pPr lvl="1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en-US" sz="1800" dirty="0"/>
              <a:t>images divided into smaller pixels will yield higher resolution (but require more memory)</a:t>
            </a:r>
          </a:p>
          <a:p>
            <a:pPr lvl="1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en-US" sz="1800" dirty="0"/>
              <a:t>the left image is stored using 72 pixels per square inch, then 36ppsi, 18ppsi, 9ppsi</a:t>
            </a:r>
          </a:p>
        </p:txBody>
      </p:sp>
      <p:pic>
        <p:nvPicPr>
          <p:cNvPr id="28678" name="Picture 9">
            <a:extLst>
              <a:ext uri="{FF2B5EF4-FFF2-40B4-BE49-F238E27FC236}">
                <a16:creationId xmlns:a16="http://schemas.microsoft.com/office/drawing/2014/main" id="{08147F08-1F3D-76D8-E6F7-B705A61C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465263"/>
            <a:ext cx="374332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EAF8F9-F9D5-D6A8-E4F7-3B582657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713847"/>
            <a:ext cx="4517699" cy="11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2528D94F-1920-B08B-B2DB-FC0424B1A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Static files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389875E8-BE27-BC86-32DF-4A374934A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the following PNG images (why PNG and not JPEG?)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both are random static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you found one on a hard drive or attached to an email – no information!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CDACA713-706F-3575-710F-B7302CCF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FF90CA-27A2-0F46-BFF0-018649A9F03D}" type="slidenum">
              <a:rPr lang="en-US" altLang="en-US" sz="1400">
                <a:solidFill>
                  <a:srgbClr val="FF0033"/>
                </a:solidFill>
              </a:rPr>
              <a:pPr/>
              <a:t>20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E520D-4F25-0CA9-4F2F-F6187263B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68" y="3124200"/>
            <a:ext cx="3682832" cy="2784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52085-E8A4-BC00-2618-682D913DD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168" y="3124200"/>
            <a:ext cx="3682832" cy="275983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5758558E-1A84-8464-B2E9-1A8F6AEA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Joining images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D6F8817C-D3D1-6DF5-F052-49C5D6786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2590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while these files are </a:t>
            </a:r>
            <a:r>
              <a:rPr lang="en-US" altLang="en-US" i="1" dirty="0">
                <a:ea typeface="ＭＳ Ｐゴシック" panose="020B0600070205080204" pitchFamily="34" charset="-128"/>
              </a:rPr>
              <a:t>random</a:t>
            </a:r>
            <a:r>
              <a:rPr lang="en-US" altLang="en-US" dirty="0">
                <a:ea typeface="ＭＳ Ｐゴシック" panose="020B0600070205080204" pitchFamily="34" charset="-128"/>
              </a:rPr>
              <a:t>, they are not </a:t>
            </a:r>
            <a:r>
              <a:rPr lang="en-US" altLang="en-US" i="1" dirty="0">
                <a:ea typeface="ＭＳ Ｐゴシック" panose="020B0600070205080204" pitchFamily="34" charset="-128"/>
              </a:rPr>
              <a:t>independent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you add the pixels, you get a real image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image(</a:t>
            </a:r>
            <a:r>
              <a:rPr lang="en-US" altLang="en-US" sz="1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x,y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) = (mystery1(</a:t>
            </a:r>
            <a:r>
              <a:rPr lang="en-US" altLang="en-US" sz="1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x,y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) + mystery2(</a:t>
            </a:r>
            <a:r>
              <a:rPr lang="en-US" altLang="en-US" sz="1800" dirty="0" err="1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x,y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)) % 256</a:t>
            </a:r>
          </a:p>
          <a:p>
            <a:pPr lvl="2"/>
            <a:endParaRPr lang="en-US" altLang="en-US" sz="1800" dirty="0">
              <a:latin typeface="Courier New" panose="020703090202050204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note the use of modulo arithmetic (using %)</a:t>
            </a:r>
          </a:p>
          <a:p>
            <a:pPr lvl="2"/>
            <a:r>
              <a:rPr lang="en-US" altLang="en-US" sz="1800" dirty="0">
                <a:ea typeface="ＭＳ Ｐゴシック" panose="020B0600070205080204" pitchFamily="34" charset="-128"/>
              </a:rPr>
              <a:t>if the sum of any RGB values exceeds 255, wrap around to 0</a:t>
            </a:r>
          </a:p>
          <a:p>
            <a:pPr lvl="2"/>
            <a:r>
              <a:rPr lang="en-US" altLang="en-US" sz="1800" dirty="0">
                <a:ea typeface="ＭＳ Ｐゴシック" panose="020B0600070205080204" pitchFamily="34" charset="-128"/>
              </a:rPr>
              <a:t>e.g., (128, 128, 128) + (200, 200, 200) 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 (72, 72, 72)</a:t>
            </a:r>
          </a:p>
          <a:p>
            <a:pPr lvl="2"/>
            <a:endParaRPr lang="en-US" altLang="en-US" sz="18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2"/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785475A-31FC-CC9B-D0B5-FCE16EE7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6664325"/>
            <a:ext cx="2000250" cy="48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92F102-A1B5-CB44-B479-D0B1C127E4A7}" type="slidenum">
              <a:rPr lang="en-US" altLang="en-US" sz="1400">
                <a:solidFill>
                  <a:srgbClr val="FF0033"/>
                </a:solidFill>
              </a:rPr>
              <a:pPr/>
              <a:t>21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49160" name="TextBox 9">
            <a:extLst>
              <a:ext uri="{FF2B5EF4-FFF2-40B4-BE49-F238E27FC236}">
                <a16:creationId xmlns:a16="http://schemas.microsoft.com/office/drawing/2014/main" id="{A48D11D1-CE0F-ABDF-FCFE-6D22BDD2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79" y="5105400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9161" name="TextBox 10">
            <a:extLst>
              <a:ext uri="{FF2B5EF4-FFF2-40B4-BE49-F238E27FC236}">
                <a16:creationId xmlns:a16="http://schemas.microsoft.com/office/drawing/2014/main" id="{1B3E639D-FAFA-458A-5378-36711D2A2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054" y="5105399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BA070-9450-4958-B979-086564146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289991"/>
            <a:ext cx="2660625" cy="2011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5BB74-9D16-DBCD-A6E2-F8F15A4F6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087" y="4289991"/>
            <a:ext cx="2660625" cy="1993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997526-05C8-F250-FEA3-D0BDE5FEE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073" y="4289991"/>
            <a:ext cx="2441050" cy="199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DF646ACF-48DE-8461-7D11-74CE37C0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Join code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2947FADC-2FBD-AB3C-5183-AF16AA7AD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68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note: the images should have the same dimensions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could we handle different sized images?  how?</a:t>
            </a: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1AB6F3B3-E496-B255-6357-488ADB23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0F9C95-09B2-7646-86E1-6E7BC87CBA79}" type="slidenum">
              <a:rPr lang="en-US" altLang="en-US" sz="1400">
                <a:solidFill>
                  <a:srgbClr val="FF0033"/>
                </a:solidFill>
              </a:rPr>
              <a:pPr/>
              <a:t>22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1D902-21B5-E7E1-5C03-14B09AC67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58" y="2514600"/>
            <a:ext cx="8817883" cy="2179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2DF46-95DE-683D-847F-943F1D47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41" y="4893461"/>
            <a:ext cx="4368800" cy="933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23CED-2D22-5A5D-B690-B80653E68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872346"/>
            <a:ext cx="2441050" cy="19938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65B06FD3-CC50-5E89-D27B-1C342FF7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Split code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BC9EA031-68DF-68E6-6A44-D585850FB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splitting an image into two static files involves two steps</a:t>
            </a:r>
          </a:p>
          <a:p>
            <a:pPr marL="914400" lvl="1" indent="-457200">
              <a:buFont typeface="Arial Narrow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generating a completely random file of grayscale pixels</a:t>
            </a:r>
          </a:p>
          <a:p>
            <a:pPr marL="914400" lvl="1" indent="-457200">
              <a:buFont typeface="Arial Narrow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subtracting each of those random pixels from the image pixels (using %)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088FB6B1-3CBA-BB73-6EE4-63053FE1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194EBC-E99C-D641-BE72-90048B1414C3}" type="slidenum">
              <a:rPr lang="en-US" altLang="en-US" sz="1400">
                <a:solidFill>
                  <a:srgbClr val="FF0033"/>
                </a:solidFill>
              </a:rPr>
              <a:pPr/>
              <a:t>23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51205" name="TextBox 5">
            <a:extLst>
              <a:ext uri="{FF2B5EF4-FFF2-40B4-BE49-F238E27FC236}">
                <a16:creationId xmlns:a16="http://schemas.microsoft.com/office/drawing/2014/main" id="{DEA2B192-77A2-966D-8391-5D74CB344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0" y="15748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59F06-A18E-1EB7-A0FB-6E68B6094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67" y="2743200"/>
            <a:ext cx="8929233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5537B-8B7A-1172-B340-CBC373831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4953001"/>
            <a:ext cx="3657600" cy="815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193FBFD-6644-BCAE-D7E5-6DE44698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6F8E04F3-F45C-A5B0-88F4-34771EBFA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take your favorite PNG file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split it into two static images using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split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join them back together using </a:t>
            </a:r>
            <a:r>
              <a:rPr lang="en-US" altLang="en-US" sz="1800" dirty="0">
                <a:latin typeface="Lucida Console" panose="020B06090405040202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split</a:t>
            </a:r>
            <a:endParaRPr lang="en-US" altLang="en-US" sz="1800" dirty="0">
              <a:latin typeface="Courier New" panose="020703090202050204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pPr lvl="1"/>
            <a:endParaRPr lang="en-US" altLang="en-US" sz="1800" dirty="0">
              <a:latin typeface="Courier New" panose="02070309020205020404" pitchFamily="49" charset="0"/>
              <a:ea typeface="ＭＳ Ｐゴシック" panose="020B0600070205080204" pitchFamily="34" charset="-128"/>
              <a:cs typeface="Courier New" panose="02070309020205020404" pitchFamily="49" charset="0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note: when you split an image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first split is completely chosen at random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when you subtract a random amount from a pixel, also get a random amount</a:t>
            </a:r>
          </a:p>
          <a:p>
            <a:pPr lvl="1">
              <a:buFont typeface="Wingdings" pitchFamily="2" charset="2"/>
              <a:buChar char="à"/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both files are completely random when taken in isolation – they only have meaning when taken together</a:t>
            </a:r>
          </a:p>
          <a:p>
            <a:pPr lvl="1">
              <a:buFont typeface="Wingdings" pitchFamily="2" charset="2"/>
              <a:buChar char="à"/>
            </a:pPr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now, discover the secret to acing the final exam for this course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download secret1.png &amp; secret2.png, join them together to obtain the secret file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FF8EDE04-1F68-B307-A2C2-8C91B0A0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6279FF-397F-3F47-BC97-EACB79A59352}" type="slidenum">
              <a:rPr lang="en-US" altLang="en-US" sz="1400">
                <a:solidFill>
                  <a:srgbClr val="FF0033"/>
                </a:solidFill>
              </a:rPr>
              <a:pPr/>
              <a:t>24</a:t>
            </a:fld>
            <a:endParaRPr lang="en-US" altLang="en-US" sz="1400">
              <a:solidFill>
                <a:srgbClr val="FF003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323969CA-2F25-3CB3-6DF2-217B0CDD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Embedding text in an image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38BB95C8-7E99-8F5A-1030-B510575B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1600200"/>
            <a:ext cx="4038600" cy="4876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are these pairs of blocks the same color?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no:</a:t>
            </a:r>
          </a:p>
          <a:p>
            <a:r>
              <a:rPr lang="en-US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each differs by 1 in blue component</a:t>
            </a:r>
          </a:p>
          <a:p>
            <a:pPr lvl="1"/>
            <a:r>
              <a:rPr lang="en-US" altLang="en-US" sz="1600" dirty="0">
                <a:ea typeface="ＭＳ Ｐゴシック" panose="020B0600070205080204" pitchFamily="34" charset="-128"/>
              </a:rPr>
              <a:t>bottom left is (50, 150, 50)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bottom right is (r0, 150, 51)</a:t>
            </a:r>
          </a:p>
          <a:p>
            <a:endParaRPr lang="en-US" altLang="en-US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514350" lvl="1"/>
            <a:r>
              <a:rPr lang="en-US" altLang="en-US" sz="1800" dirty="0">
                <a:ea typeface="ＭＳ Ｐゴシック" panose="020B0600070205080204" pitchFamily="34" charset="-128"/>
              </a:rPr>
              <a:t>a 1-digit difference in the blue component is not very significant</a:t>
            </a:r>
          </a:p>
          <a:p>
            <a:pPr marL="514350" lvl="1"/>
            <a:r>
              <a:rPr lang="en-US" altLang="en-US" sz="1800" dirty="0">
                <a:ea typeface="ＭＳ Ｐゴシック" panose="020B0600070205080204" pitchFamily="34" charset="-128"/>
              </a:rPr>
              <a:t>the human eye cannot distinguish the difference</a:t>
            </a:r>
          </a:p>
          <a:p>
            <a:pPr marL="514350" lvl="1"/>
            <a:r>
              <a:rPr lang="en-US" altLang="en-US" sz="1800" dirty="0">
                <a:ea typeface="ＭＳ Ｐゴシック" panose="020B0600070205080204" pitchFamily="34" charset="-128"/>
              </a:rPr>
              <a:t>can use that digit to hide a message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369AFCAA-3E67-F590-75A8-7CAB390D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D0DA6-4140-AD4C-9E61-F2049AAB187D}" type="slidenum">
              <a:rPr lang="en-US" altLang="en-US" sz="1400">
                <a:solidFill>
                  <a:srgbClr val="FF0033"/>
                </a:solidFill>
              </a:rPr>
              <a:pPr/>
              <a:t>25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9FAC5-67EC-C532-14D4-45237B71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21717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D18CF-D21D-63B2-535E-2E2C70E2F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26558"/>
            <a:ext cx="2171700" cy="1139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D60F7-BF22-88FC-5BFE-15EE5115A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936024"/>
            <a:ext cx="2171700" cy="116937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23BDD334-2F8F-899D-C312-26E01B47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Repurposing bits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FB77E4F-4C34-6E63-E2A7-7D6540F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1981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suppose we wanted to hide the message "Howdy" in an image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we can convert the message into bits using the ASCII code for each character</a:t>
            </a:r>
          </a:p>
          <a:p>
            <a:pPr lvl="1"/>
            <a:endParaRPr lang="en-US" altLang="en-US" sz="1100" dirty="0"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1600" dirty="0" err="1">
                <a:latin typeface="Lucida Console" panose="020B0609040504020204" pitchFamily="49" charset="0"/>
                <a:ea typeface="ＭＳ Ｐゴシック" panose="020B0600070205080204" pitchFamily="34" charset="-128"/>
              </a:rPr>
              <a:t>ord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("H") 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  72  01001000</a:t>
            </a:r>
          </a:p>
          <a:p>
            <a:pPr lvl="2"/>
            <a:r>
              <a:rPr lang="en-US" altLang="en-US" sz="1600" dirty="0" err="1">
                <a:latin typeface="Lucida Console" panose="020B0609040504020204" pitchFamily="49" charset="0"/>
                <a:ea typeface="ＭＳ Ｐゴシック" panose="020B0600070205080204" pitchFamily="34" charset="-128"/>
              </a:rPr>
              <a:t>ord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("o") 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 111  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01101111</a:t>
            </a:r>
          </a:p>
          <a:p>
            <a:pPr lvl="2"/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...</a:t>
            </a:r>
          </a:p>
          <a:p>
            <a:pPr lvl="2"/>
            <a:endParaRPr lang="en-US" altLang="en-US" sz="1600" dirty="0">
              <a:latin typeface="Lucida Console" panose="020B0609040504020204" pitchFamily="49" charset="0"/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"Howdy" 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 sz="1600" dirty="0">
                <a:solidFill>
                  <a:schemeClr val="tx2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01001000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01101111</a:t>
            </a:r>
            <a:r>
              <a:rPr lang="en-US" altLang="en-US" sz="1600" dirty="0">
                <a:solidFill>
                  <a:schemeClr val="tx2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01110111</a:t>
            </a:r>
            <a:r>
              <a:rPr lang="en-US" altLang="en-US" sz="1600" dirty="0"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01100100</a:t>
            </a:r>
            <a:r>
              <a:rPr lang="en-US" altLang="en-US" sz="1600" dirty="0">
                <a:solidFill>
                  <a:schemeClr val="tx2"/>
                </a:solidFill>
                <a:latin typeface="Lucida Console" panose="020B0609040504020204" pitchFamily="49" charset="0"/>
                <a:ea typeface="ＭＳ Ｐゴシック" panose="020B0600070205080204" pitchFamily="34" charset="-128"/>
                <a:sym typeface="Wingdings" pitchFamily="2" charset="2"/>
              </a:rPr>
              <a:t>01111001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03EE89D7-AD5A-D539-52BA-2757590B4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4EB36F-D615-2945-9297-4734FAE9B2D4}" type="slidenum">
              <a:rPr lang="en-US" altLang="en-US" sz="1400">
                <a:solidFill>
                  <a:srgbClr val="FF0033"/>
                </a:solidFill>
              </a:rPr>
              <a:pPr/>
              <a:t>26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BF903-F1FD-F324-F5F7-CA8873910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3810000"/>
            <a:ext cx="7772400" cy="3166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5A082-7511-5A4C-8596-FA5E3D636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0" y="5001497"/>
            <a:ext cx="4972050" cy="812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23BDD334-2F8F-899D-C312-26E01B47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Repurposing bits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FB77E4F-4C34-6E63-E2A7-7D6540F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idea: take the first 40 pixels in the image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replace the least significant bit in the pixel color with the corresponding bit in the message</a:t>
            </a:r>
          </a:p>
          <a:p>
            <a:pPr lvl="2"/>
            <a:endParaRPr lang="en-US" altLang="en-US" sz="1050" dirty="0">
              <a:ea typeface="ＭＳ Ｐゴシック" panose="020B0600070205080204" pitchFamily="34" charset="-128"/>
            </a:endParaRP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"Howdy"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01001000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01101111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01110111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01100100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01111001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replace the least significant bit in the pixel color with the corresponding bit in the message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 err="1">
                <a:ea typeface="ＭＳ Ｐゴシック" panose="020B0600070205080204" pitchFamily="34" charset="-128"/>
                <a:sym typeface="Wingdings" pitchFamily="2" charset="2"/>
              </a:rPr>
              <a:t>img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(0,0) = (128, 128, 128) </a:t>
            </a: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		= 100000001000000010000000  10000000100000001000000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0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 = (128, 128, 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128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)</a:t>
            </a:r>
            <a:endParaRPr lang="en-US" altLang="en-US" sz="1800" dirty="0">
              <a:solidFill>
                <a:schemeClr val="tx2"/>
              </a:solidFill>
              <a:ea typeface="ＭＳ Ｐゴシック" panose="020B0600070205080204" pitchFamily="34" charset="-128"/>
              <a:sym typeface="Wingdings" pitchFamily="2" charset="2"/>
            </a:endParaRP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 err="1">
                <a:ea typeface="ＭＳ Ｐゴシック" panose="020B0600070205080204" pitchFamily="34" charset="-128"/>
                <a:sym typeface="Wingdings" pitchFamily="2" charset="2"/>
              </a:rPr>
              <a:t>img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(0,1) = (128, 128, 128)		</a:t>
            </a: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		= 100000001000000010000000  10000000100000001000000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1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 = (128, 128, 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129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)</a:t>
            </a: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 err="1">
                <a:ea typeface="ＭＳ Ｐゴシック" panose="020B0600070205080204" pitchFamily="34" charset="-128"/>
                <a:sym typeface="Wingdings" pitchFamily="2" charset="2"/>
              </a:rPr>
              <a:t>img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(0,3) = (127, 255, 127)	</a:t>
            </a:r>
          </a:p>
          <a:p>
            <a:pPr lvl="1"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		= 011111111111111101111111  01111111111111110111111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0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 = (127, 255, 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126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)</a:t>
            </a: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 err="1">
                <a:ea typeface="ＭＳ Ｐゴシック" panose="020B0600070205080204" pitchFamily="34" charset="-128"/>
                <a:sym typeface="Wingdings" pitchFamily="2" charset="2"/>
              </a:rPr>
              <a:t>img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(0,3) = (255, 255, 255)	</a:t>
            </a:r>
          </a:p>
          <a:p>
            <a:pPr lvl="1"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		= 111111111111111111111111  11111111111111111111111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0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 = (255, 255, 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254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)</a:t>
            </a: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 err="1">
                <a:ea typeface="ＭＳ Ｐゴシック" panose="020B0600070205080204" pitchFamily="34" charset="-128"/>
                <a:sym typeface="Wingdings" pitchFamily="2" charset="2"/>
              </a:rPr>
              <a:t>img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(0,4) = (253, 253, 253)	</a:t>
            </a:r>
          </a:p>
          <a:p>
            <a:pPr lvl="1"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		= 111111011111110111111101  11111101111111011111110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1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 = (253, 253, </a:t>
            </a:r>
            <a:r>
              <a:rPr lang="en-US" altLang="en-US" sz="1800" dirty="0">
                <a:solidFill>
                  <a:schemeClr val="tx2"/>
                </a:solidFill>
                <a:ea typeface="ＭＳ Ｐゴシック" panose="020B0600070205080204" pitchFamily="34" charset="-128"/>
                <a:sym typeface="Wingdings" pitchFamily="2" charset="2"/>
              </a:rPr>
              <a:t>253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)</a:t>
            </a:r>
          </a:p>
          <a:p>
            <a:pPr lvl="1"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. . .</a:t>
            </a:r>
          </a:p>
          <a:p>
            <a:pPr lvl="1">
              <a:buFont typeface="Wingdings" pitchFamily="2" charset="2"/>
              <a:buNone/>
              <a:tabLst>
                <a:tab pos="1192213" algn="l"/>
              </a:tabLst>
            </a:pP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	</a:t>
            </a:r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03EE89D7-AD5A-D539-52BA-2757590B4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4EB36F-D615-2945-9297-4734FAE9B2D4}" type="slidenum">
              <a:rPr lang="en-US" altLang="en-US" sz="1400">
                <a:solidFill>
                  <a:srgbClr val="FF0033"/>
                </a:solidFill>
              </a:rPr>
              <a:pPr/>
              <a:t>27</a:t>
            </a:fld>
            <a:endParaRPr lang="en-US" altLang="en-US" sz="1400" dirty="0">
              <a:solidFill>
                <a:srgbClr val="FF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6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38BF1CB9-6C7D-A56E-A246-720F76D6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Embedding code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A7887110-B84A-37FA-CB9E-7F99E8578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before embedding the message,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add a marker at end (#END#) so the extraction process knows when to stop</a:t>
            </a: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2435A9E8-6C7B-35D5-6B08-64077F4A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543BAC-ECAD-F045-BA1D-764BE946F391}" type="slidenum">
              <a:rPr lang="en-US" altLang="en-US" sz="1400">
                <a:solidFill>
                  <a:srgbClr val="FF0033"/>
                </a:solidFill>
              </a:rPr>
              <a:pPr/>
              <a:t>28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500E63-6310-CB6D-7506-B3CADCBE7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492146"/>
            <a:ext cx="7772400" cy="23309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005235-2B58-F255-07C9-4A97039E92AE}"/>
              </a:ext>
            </a:extLst>
          </p:cNvPr>
          <p:cNvSpPr txBox="1"/>
          <p:nvPr/>
        </p:nvSpPr>
        <p:spPr>
          <a:xfrm>
            <a:off x="3886200" y="4953000"/>
            <a:ext cx="480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suppose p[2] = 128, bits[</a:t>
            </a:r>
            <a:r>
              <a:rPr lang="en-US" dirty="0" err="1"/>
              <a:t>i</a:t>
            </a:r>
            <a:r>
              <a:rPr lang="en-US" dirty="0"/>
              <a:t>] = '1'</a:t>
            </a:r>
          </a:p>
          <a:p>
            <a:pPr marL="295275">
              <a:tabLst>
                <a:tab pos="2560638" algn="l"/>
              </a:tabLst>
            </a:pPr>
            <a:r>
              <a:rPr lang="en-US" sz="2000" dirty="0"/>
              <a:t>bin(p[2]) 	</a:t>
            </a:r>
            <a:r>
              <a:rPr lang="en-US" sz="2000" dirty="0">
                <a:sym typeface="Wingdings" pitchFamily="2" charset="2"/>
              </a:rPr>
              <a:t> '0b10000000'</a:t>
            </a:r>
          </a:p>
          <a:p>
            <a:pPr marL="295275">
              <a:tabLst>
                <a:tab pos="2560638" algn="l"/>
              </a:tabLst>
            </a:pPr>
            <a:r>
              <a:rPr lang="en-US" sz="2000" dirty="0">
                <a:sym typeface="Wingdings" pitchFamily="2" charset="2"/>
              </a:rPr>
              <a:t>bin(p[2])[:1] 	 '0b1000000'</a:t>
            </a:r>
          </a:p>
          <a:p>
            <a:pPr marL="295275">
              <a:tabLst>
                <a:tab pos="2560638" algn="l"/>
              </a:tabLst>
            </a:pPr>
            <a:r>
              <a:rPr lang="en-US" sz="2000" dirty="0">
                <a:sym typeface="Wingdings" pitchFamily="2" charset="2"/>
              </a:rPr>
              <a:t>bin(p[2])[:1]+bits[</a:t>
            </a:r>
            <a:r>
              <a:rPr lang="en-US" sz="2000" dirty="0" err="1">
                <a:sym typeface="Wingdings" pitchFamily="2" charset="2"/>
              </a:rPr>
              <a:t>i</a:t>
            </a:r>
            <a:r>
              <a:rPr lang="en-US" sz="2000" dirty="0">
                <a:sym typeface="Wingdings" pitchFamily="2" charset="2"/>
              </a:rPr>
              <a:t>] 	 '0b10000001''</a:t>
            </a:r>
          </a:p>
          <a:p>
            <a:pPr marL="295275">
              <a:tabLst>
                <a:tab pos="2560638" algn="l"/>
              </a:tabLst>
            </a:pPr>
            <a:r>
              <a:rPr lang="en-US" sz="2000" dirty="0">
                <a:sym typeface="Wingdings" pitchFamily="2" charset="2"/>
              </a:rPr>
              <a:t>eval(bin(p[2])[:1]+bits[</a:t>
            </a:r>
            <a:r>
              <a:rPr lang="en-US" sz="2000" dirty="0" err="1">
                <a:sym typeface="Wingdings" pitchFamily="2" charset="2"/>
              </a:rPr>
              <a:t>i</a:t>
            </a:r>
            <a:r>
              <a:rPr lang="en-US" sz="2000" dirty="0">
                <a:sym typeface="Wingdings" pitchFamily="2" charset="2"/>
              </a:rPr>
              <a:t>])	 129</a:t>
            </a:r>
            <a:endParaRPr lang="en-US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F8445916-D0C5-7D4D-2575-D48B955D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Extracting code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4065F2F-D93A-F1F5-6510-92A645135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when extracting the message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convert the bits to text, then strip off the letters up to the marker (#END#)</a:t>
            </a: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6F699549-7B7A-FF24-222F-6476A69C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0B808E-590A-B244-BA8E-B7F75286471F}" type="slidenum">
              <a:rPr lang="en-US" altLang="en-US" sz="1400">
                <a:solidFill>
                  <a:srgbClr val="FF0033"/>
                </a:solidFill>
              </a:rPr>
              <a:pPr/>
              <a:t>29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627AC4-02E7-86D4-770C-CBCF5C733A0A}"/>
              </a:ext>
            </a:extLst>
          </p:cNvPr>
          <p:cNvSpPr txBox="1">
            <a:spLocks/>
          </p:cNvSpPr>
          <p:nvPr/>
        </p:nvSpPr>
        <p:spPr bwMode="auto">
          <a:xfrm>
            <a:off x="685800" y="5791200"/>
            <a:ext cx="8702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now, find the doubly secret message hidden in (</a:t>
            </a:r>
            <a:r>
              <a:rPr lang="en-US" kern="0" dirty="0">
                <a:solidFill>
                  <a:schemeClr val="accent2"/>
                </a:solidFill>
                <a:latin typeface="+mn-lt"/>
                <a:cs typeface="ＭＳ Ｐゴシック" charset="-128"/>
              </a:rPr>
              <a:t>secret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1.png &amp; </a:t>
            </a:r>
            <a:r>
              <a:rPr lang="en-US" kern="0" dirty="0">
                <a:solidFill>
                  <a:schemeClr val="accent2"/>
                </a:solidFill>
                <a:latin typeface="+mn-lt"/>
                <a:cs typeface="ＭＳ Ｐゴシック" charset="-128"/>
              </a:rPr>
              <a:t>secret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2.</a:t>
            </a:r>
            <a:r>
              <a:rPr lang="en-US" kern="0" dirty="0">
                <a:solidFill>
                  <a:schemeClr val="accent2"/>
                </a:solidFill>
                <a:latin typeface="+mn-lt"/>
                <a:cs typeface="ＭＳ Ｐゴシック" charset="-128"/>
              </a:rPr>
              <a:t>png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3A5A02-4335-1B4E-DDD5-B858D979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10614"/>
            <a:ext cx="7772400" cy="2293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C73988C-E532-20DE-2EE2-7B8CCCD3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Color formats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399C7015-01BC-7043-27C8-01EFB6A6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54E3C8-3A37-F441-9E08-A160FF77157C}" type="slidenum">
              <a:rPr lang="en-US" altLang="en-US" sz="1400">
                <a:solidFill>
                  <a:srgbClr val="FF0033"/>
                </a:solidFill>
              </a:rPr>
              <a:pPr/>
              <a:t>3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BEFC93C8-2834-261B-9DC4-4C76A39881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rgbClr val="3333CC"/>
                </a:solidFill>
                <a:ea typeface="ＭＳ Ｐゴシック" panose="020B0600070205080204" pitchFamily="34" charset="-128"/>
              </a:rPr>
              <a:t>when creating a bitmap of a color image, more than one bit is required to represent each pixel</a:t>
            </a:r>
          </a:p>
          <a:p>
            <a:pPr lvl="1" eaLnBrk="1" hangingPunct="1"/>
            <a:r>
              <a:rPr lang="en-US" altLang="en-US" sz="1800">
                <a:ea typeface="ＭＳ Ｐゴシック" panose="020B0600070205080204" pitchFamily="34" charset="-128"/>
              </a:rPr>
              <a:t>the most common system is to translate each pixel into a 24 bit code, known as its </a:t>
            </a:r>
            <a:r>
              <a:rPr lang="en-US" altLang="en-US" sz="1800" i="1">
                <a:ea typeface="ＭＳ Ｐゴシック" panose="020B0600070205080204" pitchFamily="34" charset="-128"/>
              </a:rPr>
              <a:t>RGB value</a:t>
            </a:r>
            <a:r>
              <a:rPr lang="en-US" altLang="en-US" sz="1800">
                <a:ea typeface="ＭＳ Ｐゴシック" panose="020B0600070205080204" pitchFamily="34" charset="-128"/>
              </a:rPr>
              <a:t>: 8 bits to represent the intensity of each red/green/blue component</a:t>
            </a:r>
          </a:p>
        </p:txBody>
      </p:sp>
      <p:pic>
        <p:nvPicPr>
          <p:cNvPr id="29701" name="Picture 8">
            <a:extLst>
              <a:ext uri="{FF2B5EF4-FFF2-40B4-BE49-F238E27FC236}">
                <a16:creationId xmlns:a16="http://schemas.microsoft.com/office/drawing/2014/main" id="{943BD3C0-646F-CE54-9876-3D64336F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286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27CD934-A037-897D-5B63-FA2F3A499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91000"/>
            <a:ext cx="8686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solidFill>
                  <a:srgbClr val="3333CC"/>
                </a:solidFill>
              </a:rPr>
              <a:t>common image formats implement various compression techniques to reduce storage size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en-US" sz="1800" dirty="0"/>
              <a:t>GIF (Graphics Interchange Format) – </a:t>
            </a:r>
            <a:r>
              <a:rPr lang="en-US" altLang="en-US" sz="1800" i="1" dirty="0"/>
              <a:t>pronounced JIF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p"/>
            </a:pPr>
            <a:r>
              <a:rPr lang="en-US" altLang="en-US" sz="1800" dirty="0"/>
              <a:t>a </a:t>
            </a:r>
            <a:r>
              <a:rPr lang="en-US" altLang="en-US" sz="1800" i="1" dirty="0"/>
              <a:t>lossless</a:t>
            </a:r>
            <a:r>
              <a:rPr lang="en-US" altLang="en-US" sz="1800" dirty="0"/>
              <a:t> format, meaning no information is lost in the compression 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p"/>
            </a:pPr>
            <a:r>
              <a:rPr lang="en-US" altLang="en-US" sz="1800" dirty="0"/>
              <a:t>outdated but still widely used on the Web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en-US" sz="1800" dirty="0"/>
              <a:t>PNG(Portable Network Graphics)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p"/>
            </a:pPr>
            <a:r>
              <a:rPr lang="en-US" altLang="en-US" sz="1800" dirty="0"/>
              <a:t>more modern alternative to GIF - more colors, 10-50% more compact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en-US" sz="1800" dirty="0"/>
              <a:t>JPEG (Joint Photographic Experts Group)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p"/>
            </a:pPr>
            <a:r>
              <a:rPr lang="en-US" altLang="en-US" sz="1800" dirty="0"/>
              <a:t>a </a:t>
            </a:r>
            <a:r>
              <a:rPr lang="en-US" altLang="en-US" sz="1800" i="1" dirty="0"/>
              <a:t>lossy</a:t>
            </a:r>
            <a:r>
              <a:rPr lang="en-US" altLang="en-US" sz="1800" dirty="0"/>
              <a:t> format, so the compression is not fully reversible (but more efficient) 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p"/>
            </a:pPr>
            <a:r>
              <a:rPr lang="en-US" altLang="en-US" sz="1800" dirty="0"/>
              <a:t>commonly used for photographs (90-95% more compact than bitmap)</a:t>
            </a:r>
            <a:endParaRPr lang="en-US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1C29-B294-08EB-C187-33C2C8F1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Image Library (PIL)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C6E7B-DBB8-203A-71D8-5CFEDC05E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5486400"/>
          </a:xfrm>
        </p:spPr>
        <p:txBody>
          <a:bodyPr/>
          <a:lstStyle/>
          <a:p>
            <a:r>
              <a:rPr lang="en-US" dirty="0"/>
              <a:t>the Python Image Library contains classes for storing and manipulating images</a:t>
            </a:r>
          </a:p>
          <a:p>
            <a:endParaRPr lang="en-US" dirty="0"/>
          </a:p>
          <a:p>
            <a:r>
              <a:rPr lang="en-US" dirty="0"/>
              <a:t>to install under MacOS: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open Applications </a:t>
            </a:r>
            <a:r>
              <a:rPr lang="en-US" dirty="0">
                <a:sym typeface="Wingdings" pitchFamily="2" charset="2"/>
              </a:rPr>
              <a:t> Utilities  Terminal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ensure pip is installed </a:t>
            </a:r>
          </a:p>
          <a:p>
            <a:pPr marL="1270000" lvl="2" indent="0"/>
            <a:r>
              <a:rPr lang="en-US" dirty="0">
                <a:sym typeface="Wingdings" pitchFamily="2" charset="2"/>
              </a:rPr>
              <a:t>type:  </a:t>
            </a:r>
            <a:r>
              <a:rPr lang="en-US" sz="1800" dirty="0">
                <a:solidFill>
                  <a:schemeClr val="tx2"/>
                </a:solidFill>
                <a:latin typeface="Lucida Console" panose="020B0609040504020204" pitchFamily="49" charset="0"/>
                <a:sym typeface="Wingdings" pitchFamily="2" charset="2"/>
              </a:rPr>
              <a:t>python3 –m </a:t>
            </a:r>
            <a:r>
              <a:rPr lang="en-US" sz="1800" dirty="0" err="1">
                <a:solidFill>
                  <a:schemeClr val="tx2"/>
                </a:solidFill>
                <a:latin typeface="Lucida Console" panose="020B0609040504020204" pitchFamily="49" charset="0"/>
                <a:sym typeface="Wingdings" pitchFamily="2" charset="2"/>
              </a:rPr>
              <a:t>ensurepip</a:t>
            </a:r>
            <a:endParaRPr lang="en-US" sz="1800" dirty="0">
              <a:solidFill>
                <a:schemeClr val="tx2"/>
              </a:solidFill>
              <a:latin typeface="Lucida Console" panose="020B0609040504020204" pitchFamily="49" charset="0"/>
              <a:sym typeface="Wingdings" pitchFamily="2" charset="2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install PILLOW (latest PIL distribution)</a:t>
            </a:r>
          </a:p>
          <a:p>
            <a:pPr marL="1270000" lvl="2" indent="0"/>
            <a:r>
              <a:rPr lang="en-US" dirty="0">
                <a:sym typeface="Wingdings" pitchFamily="2" charset="2"/>
              </a:rPr>
              <a:t>type:  </a:t>
            </a:r>
            <a:r>
              <a:rPr lang="en-US" sz="1800" dirty="0">
                <a:solidFill>
                  <a:schemeClr val="tx2"/>
                </a:solidFill>
                <a:latin typeface="Lucida Console" panose="020B0609040504020204" pitchFamily="49" charset="0"/>
                <a:sym typeface="Wingdings" pitchFamily="2" charset="2"/>
              </a:rPr>
              <a:t>pip install pillow</a:t>
            </a:r>
          </a:p>
          <a:p>
            <a:pPr marL="1257300" lvl="2" indent="-457200">
              <a:buFont typeface="+mj-lt"/>
              <a:buAutoNum type="alphaLcParenR"/>
            </a:pPr>
            <a:endParaRPr lang="en-US" dirty="0">
              <a:sym typeface="Wingdings" pitchFamily="2" charset="2"/>
            </a:endParaRPr>
          </a:p>
          <a:p>
            <a:r>
              <a:rPr lang="en-US" dirty="0"/>
              <a:t>to install under Windows: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open Windows command line </a:t>
            </a:r>
            <a:endParaRPr lang="en-US" dirty="0">
              <a:sym typeface="Wingdings" pitchFamily="2" charset="2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ensure pip is installed </a:t>
            </a:r>
          </a:p>
          <a:p>
            <a:pPr marL="1270000" lvl="2" indent="0"/>
            <a:r>
              <a:rPr lang="en-US" dirty="0">
                <a:sym typeface="Wingdings" pitchFamily="2" charset="2"/>
              </a:rPr>
              <a:t>type:  </a:t>
            </a:r>
            <a:r>
              <a:rPr lang="en-US" sz="1800" dirty="0">
                <a:solidFill>
                  <a:schemeClr val="tx2"/>
                </a:solidFill>
                <a:latin typeface="Lucida Console" panose="020B0609040504020204" pitchFamily="49" charset="0"/>
                <a:sym typeface="Wingdings" pitchFamily="2" charset="2"/>
              </a:rPr>
              <a:t>pip --version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install PILLOW (latest PIL distribution)</a:t>
            </a:r>
          </a:p>
          <a:p>
            <a:pPr marL="1270000" lvl="2" indent="0"/>
            <a:r>
              <a:rPr lang="en-US" dirty="0">
                <a:sym typeface="Wingdings" pitchFamily="2" charset="2"/>
              </a:rPr>
              <a:t>type:  </a:t>
            </a:r>
            <a:r>
              <a:rPr lang="en-US" sz="1800" dirty="0">
                <a:solidFill>
                  <a:schemeClr val="tx2"/>
                </a:solidFill>
                <a:latin typeface="Lucida Console" panose="020B0609040504020204" pitchFamily="49" charset="0"/>
                <a:sym typeface="Wingdings" pitchFamily="2" charset="2"/>
              </a:rPr>
              <a:t>pip install pillow</a:t>
            </a:r>
          </a:p>
          <a:p>
            <a:pPr marL="1257300" lvl="2" indent="-457200">
              <a:buFont typeface="+mj-lt"/>
              <a:buAutoNum type="alphaLcParenR"/>
            </a:pPr>
            <a:endParaRPr lang="en-US" dirty="0">
              <a:sym typeface="Wingdings" pitchFamily="2" charset="2"/>
            </a:endParaRPr>
          </a:p>
          <a:p>
            <a:pPr marL="1257300" lvl="2" indent="-45720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8E43A-516E-DAD2-C47B-68CDF199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22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6D3F050B-E6A5-3ECB-50EB-A1FDF9B6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Image class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357B584-FC8E-9206-9464-8FB53E38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2E98FA-5B88-AB4E-BD4B-A957D2839065}" type="slidenum">
              <a:rPr lang="en-US" altLang="en-US" sz="1400">
                <a:solidFill>
                  <a:srgbClr val="FF0033"/>
                </a:solidFill>
              </a:rPr>
              <a:pPr/>
              <a:t>5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30725" name="TextBox 5">
            <a:extLst>
              <a:ext uri="{FF2B5EF4-FFF2-40B4-BE49-F238E27FC236}">
                <a16:creationId xmlns:a16="http://schemas.microsoft.com/office/drawing/2014/main" id="{F7FD33E2-AC55-3B48-5666-DA33E2C5E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80772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4825" indent="-17748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Image.open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(filename)</a:t>
            </a:r>
            <a:r>
              <a:rPr lang="en-US" altLang="en-US" sz="16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600" dirty="0">
                <a:cs typeface="Courier New" panose="02070309020205020404" pitchFamily="49" charset="0"/>
              </a:rPr>
              <a:t>	</a:t>
            </a:r>
          </a:p>
          <a:p>
            <a:r>
              <a:rPr lang="en-US" altLang="en-US" sz="1600" dirty="0">
                <a:cs typeface="Courier New" panose="02070309020205020404" pitchFamily="49" charset="0"/>
              </a:rPr>
              <a:t>	Loads an image from the file named filename and returns an Image object that represents this image. The file must exist in the current working directory. </a:t>
            </a:r>
          </a:p>
          <a:p>
            <a:endParaRPr lang="en-US" altLang="en-US" sz="1600" dirty="0">
              <a:cs typeface="Courier New" panose="02070309020205020404" pitchFamily="49" charset="0"/>
            </a:endParaRP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Image.new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("RGB", (width, height))</a:t>
            </a:r>
            <a:r>
              <a:rPr lang="en-US" altLang="en-US" sz="16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600" dirty="0">
                <a:cs typeface="Courier New" panose="02070309020205020404" pitchFamily="49" charset="0"/>
              </a:rPr>
              <a:t>	</a:t>
            </a:r>
          </a:p>
          <a:p>
            <a:r>
              <a:rPr lang="en-US" altLang="en-US" sz="1600" dirty="0">
                <a:cs typeface="Courier New" panose="02070309020205020404" pitchFamily="49" charset="0"/>
              </a:rPr>
              <a:t>	Returns an Image object of the specified width and height with a single color (black by default). </a:t>
            </a:r>
          </a:p>
          <a:p>
            <a:endParaRPr lang="en-US" altLang="en-US" sz="1600" dirty="0">
              <a:cs typeface="Courier New" panose="02070309020205020404" pitchFamily="49" charset="0"/>
            </a:endParaRP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img.save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(filename)</a:t>
            </a:r>
            <a:r>
              <a:rPr lang="en-US" altLang="en-US" sz="1600" dirty="0">
                <a:cs typeface="Courier New" panose="02070309020205020404" pitchFamily="49" charset="0"/>
              </a:rPr>
              <a:t>	</a:t>
            </a:r>
          </a:p>
          <a:p>
            <a:r>
              <a:rPr lang="en-US" altLang="en-US" sz="1600" dirty="0">
                <a:cs typeface="Courier New" panose="02070309020205020404" pitchFamily="49" charset="0"/>
              </a:rPr>
              <a:t>	Saves the image in a file named filename (in the current working directory).</a:t>
            </a:r>
          </a:p>
          <a:p>
            <a:endParaRPr lang="en-US" altLang="en-US" sz="1600" b="1" dirty="0">
              <a:cs typeface="Courier New" panose="02070309020205020404" pitchFamily="49" charset="0"/>
            </a:endParaRP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img.show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()</a:t>
            </a:r>
            <a:r>
              <a:rPr lang="en-US" altLang="en-US" sz="16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600" dirty="0">
                <a:cs typeface="Courier New" panose="02070309020205020404" pitchFamily="49" charset="0"/>
              </a:rPr>
              <a:t>	Shows the image in a separate window.</a:t>
            </a:r>
          </a:p>
          <a:p>
            <a:endParaRPr lang="en-US" altLang="en-US" sz="1600" b="1" dirty="0">
              <a:cs typeface="Courier New" panose="02070309020205020404" pitchFamily="49" charset="0"/>
            </a:endParaRP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img.width</a:t>
            </a:r>
            <a:r>
              <a:rPr lang="en-US" altLang="en-US" sz="16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600" dirty="0">
                <a:cs typeface="Courier New" panose="02070309020205020404" pitchFamily="49" charset="0"/>
              </a:rPr>
              <a:t>	The width of the image (# of pixels).</a:t>
            </a: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img.height</a:t>
            </a:r>
            <a:r>
              <a:rPr lang="en-US" altLang="en-US" sz="1600" dirty="0">
                <a:cs typeface="Courier New" panose="02070309020205020404" pitchFamily="49" charset="0"/>
              </a:rPr>
              <a:t>	The height of the image (# of pixels).</a:t>
            </a:r>
          </a:p>
          <a:p>
            <a:endParaRPr lang="en-US" altLang="en-US" sz="1600" dirty="0">
              <a:cs typeface="Courier New" panose="02070309020205020404" pitchFamily="49" charset="0"/>
            </a:endParaRP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img.getpixel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((</a:t>
            </a:r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x,y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))</a:t>
            </a:r>
            <a:r>
              <a:rPr lang="en-US" altLang="en-US" sz="1600" b="1" dirty="0">
                <a:cs typeface="Courier New" panose="02070309020205020404" pitchFamily="49" charset="0"/>
              </a:rPr>
              <a:t>	</a:t>
            </a:r>
          </a:p>
          <a:p>
            <a:r>
              <a:rPr lang="en-US" altLang="en-US" sz="1600" b="1" dirty="0">
                <a:cs typeface="Courier New" panose="02070309020205020404" pitchFamily="49" charset="0"/>
              </a:rPr>
              <a:t>	</a:t>
            </a:r>
            <a:r>
              <a:rPr lang="en-US" altLang="en-US" sz="1600" dirty="0">
                <a:cs typeface="Courier New" panose="02070309020205020404" pitchFamily="49" charset="0"/>
              </a:rPr>
              <a:t>Returns the pixel at the specified coordinates. A pixel is of the form (r, g, b), where the letters are integers representing the red, green, and blue values of a color. Note: there may be a fourth component: a mask (e.g., with PNG files).</a:t>
            </a:r>
          </a:p>
          <a:p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img.putpixel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((</a:t>
            </a:r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x,y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), (</a:t>
            </a:r>
            <a:r>
              <a:rPr lang="en-US" altLang="en-US" sz="1600" b="1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r,g,b</a:t>
            </a:r>
            <a:r>
              <a:rPr lang="en-US" altLang="en-US" sz="1600" b="1" dirty="0">
                <a:latin typeface="Lucida Console" panose="020B0609040504020204" pitchFamily="49" charset="0"/>
                <a:cs typeface="Courier New" panose="02070309020205020404" pitchFamily="49" charset="0"/>
              </a:rPr>
              <a:t>))</a:t>
            </a:r>
            <a:r>
              <a:rPr lang="en-US" altLang="en-US" sz="1600" dirty="0">
                <a:cs typeface="Courier New" panose="02070309020205020404" pitchFamily="49" charset="0"/>
              </a:rPr>
              <a:t>	</a:t>
            </a:r>
          </a:p>
          <a:p>
            <a:r>
              <a:rPr lang="en-US" altLang="en-US" sz="1600" dirty="0">
                <a:cs typeface="Courier New" panose="02070309020205020404" pitchFamily="49" charset="0"/>
              </a:rPr>
              <a:t>	Resets the pixel at position (x, y) to the color value represented by (r, g, b).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87FFB3F4-D514-83D4-AA69-8EB7574E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Image example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8AA1143A-8D9E-5FD7-E075-0A72E3A16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37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use, must import the PIL module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 avoid having to type </a:t>
            </a:r>
            <a:r>
              <a:rPr lang="en-US" altLang="en-US" dirty="0" err="1">
                <a:latin typeface="Lucida Console" panose="020B0609040504020204" pitchFamily="49" charset="0"/>
                <a:ea typeface="ＭＳ Ｐゴシック" panose="020B0600070205080204" pitchFamily="34" charset="-128"/>
              </a:rPr>
              <a:t>PIL.Image</a:t>
            </a:r>
            <a:r>
              <a:rPr lang="en-US" altLang="en-US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all the time, use</a:t>
            </a:r>
          </a:p>
          <a:p>
            <a:pPr marL="457200" lvl="1" indent="0">
              <a:buNone/>
            </a:pPr>
            <a:endParaRPr lang="en-US" altLang="en-US" sz="1100" dirty="0">
              <a:ea typeface="ＭＳ Ｐゴシック" panose="020B0600070205080204" pitchFamily="34" charset="-128"/>
            </a:endParaRPr>
          </a:p>
          <a:p>
            <a:pPr marL="857250" lvl="2" indent="0"/>
            <a:r>
              <a:rPr lang="en-US" altLang="en-US" dirty="0">
                <a:latin typeface="Lucida Console" panose="020B0609040504020204" pitchFamily="49" charset="0"/>
                <a:ea typeface="ＭＳ Ｐゴシック" panose="020B0600070205080204" pitchFamily="34" charset="-128"/>
              </a:rPr>
              <a:t>from PIL import Image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7D7DC0FD-72B8-C063-7832-85E68D45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89700D-F45A-FC43-B68C-4DC18ED1337D}" type="slidenum">
              <a:rPr lang="en-US" altLang="en-US" sz="1400">
                <a:solidFill>
                  <a:srgbClr val="FF0033"/>
                </a:solidFill>
              </a:rPr>
              <a:pPr/>
              <a:t>6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DD04E7-CA23-75E6-0A48-985CA5289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95400" y="3060700"/>
            <a:ext cx="1638300" cy="318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6F1C0-F0C1-6176-48DC-C04CE692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55" y="3060700"/>
            <a:ext cx="4744109" cy="1938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38981DF-C290-BDF0-B41C-3049775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Image = grid of pixels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122DB258-7675-BBA8-4459-51B428B56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86293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recall that an image is made up of a 2-dimensional grid of pixels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top-left corner is 	(0, 0)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top-right corner is 	(img.width-1, 0)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bottom-left corner is 	(0, img.height-1)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bottom-right corner is	(img.width-1, img.height-1)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28A4B09-F7B7-A0EF-C0C3-BA8FB5DA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2CC67B-A3BC-3D48-878A-4B9B05AF0DC8}" type="slidenum">
              <a:rPr lang="en-US" altLang="en-US" sz="1400">
                <a:solidFill>
                  <a:srgbClr val="FF0033"/>
                </a:solidFill>
              </a:rPr>
              <a:pPr/>
              <a:t>7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32774" name="TextBox 7">
            <a:extLst>
              <a:ext uri="{FF2B5EF4-FFF2-40B4-BE49-F238E27FC236}">
                <a16:creationId xmlns:a16="http://schemas.microsoft.com/office/drawing/2014/main" id="{D991AE33-7234-EA9C-C845-F2E925D85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099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(0,0)</a:t>
            </a:r>
          </a:p>
        </p:txBody>
      </p:sp>
      <p:sp>
        <p:nvSpPr>
          <p:cNvPr id="32775" name="TextBox 10">
            <a:extLst>
              <a:ext uri="{FF2B5EF4-FFF2-40B4-BE49-F238E27FC236}">
                <a16:creationId xmlns:a16="http://schemas.microsoft.com/office/drawing/2014/main" id="{5F69ED8E-A526-43DD-00F6-AC076001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92455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(123,249)</a:t>
            </a:r>
          </a:p>
        </p:txBody>
      </p:sp>
      <p:sp>
        <p:nvSpPr>
          <p:cNvPr id="32776" name="TextBox 7">
            <a:extLst>
              <a:ext uri="{FF2B5EF4-FFF2-40B4-BE49-F238E27FC236}">
                <a16:creationId xmlns:a16="http://schemas.microsoft.com/office/drawing/2014/main" id="{12B57A4B-126D-E2A1-1757-49B29EEA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40995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(123,0)</a:t>
            </a:r>
          </a:p>
        </p:txBody>
      </p:sp>
      <p:sp>
        <p:nvSpPr>
          <p:cNvPr id="32777" name="TextBox 10">
            <a:extLst>
              <a:ext uri="{FF2B5EF4-FFF2-40B4-BE49-F238E27FC236}">
                <a16:creationId xmlns:a16="http://schemas.microsoft.com/office/drawing/2014/main" id="{180944FC-CED7-705E-C178-C509322AF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9245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(0,249)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140E8-9C1F-2128-C21A-C73DB4F08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07545" y="3659982"/>
            <a:ext cx="1278494" cy="2487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E4D85-5EAD-8F5E-E3DC-55E12AA2B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89" y="3677594"/>
            <a:ext cx="3626848" cy="21136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514D0DC-DE4F-AFD1-93E3-4E53CC68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Traversing the pixels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BD572070-47C0-F3D7-56B3-441BB93D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go through each pixel in an image using nested loops: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4FAC11B6-473E-9A4D-B061-97A10E5E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B50E1E-BBCD-7149-9057-2E6776E3E380}" type="slidenum">
              <a:rPr lang="en-US" altLang="en-US" sz="1400">
                <a:solidFill>
                  <a:srgbClr val="FF0033"/>
                </a:solidFill>
              </a:rPr>
              <a:pPr/>
              <a:t>8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9E6186-07EE-382C-4B07-91234AE3E582}"/>
              </a:ext>
            </a:extLst>
          </p:cNvPr>
          <p:cNvSpPr txBox="1">
            <a:spLocks/>
          </p:cNvSpPr>
          <p:nvPr/>
        </p:nvSpPr>
        <p:spPr bwMode="auto">
          <a:xfrm>
            <a:off x="685800" y="35814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e.g., can obtain a photo negative by inverting each RGB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E758B-ED15-6A1C-F8E1-A0AE09B2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416503"/>
            <a:ext cx="1219200" cy="2517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1AD37-6E92-8D21-36B5-F998BDBA8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75" y="1858275"/>
            <a:ext cx="5226050" cy="115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54BF1-11B7-FCEE-7F39-6ADA58C9D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905717"/>
            <a:ext cx="7236245" cy="1359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>
            <a:extLst>
              <a:ext uri="{FF2B5EF4-FFF2-40B4-BE49-F238E27FC236}">
                <a16:creationId xmlns:a16="http://schemas.microsoft.com/office/drawing/2014/main" id="{859B2AFD-8DD0-FB14-CAD3-F08471A9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Image tinting</a:t>
            </a:r>
          </a:p>
        </p:txBody>
      </p:sp>
      <p:sp>
        <p:nvSpPr>
          <p:cNvPr id="34820" name="Content Placeholder 2">
            <a:extLst>
              <a:ext uri="{FF2B5EF4-FFF2-40B4-BE49-F238E27FC236}">
                <a16:creationId xmlns:a16="http://schemas.microsoft.com/office/drawing/2014/main" id="{393165F7-3DA2-3E34-8051-90E18081B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274"/>
            <a:ext cx="8702675" cy="88518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similar task, adjust the tint of the image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want to be able to change the RGB values uniformly for every pixel</a:t>
            </a:r>
          </a:p>
        </p:txBody>
      </p:sp>
      <p:sp>
        <p:nvSpPr>
          <p:cNvPr id="34821" name="Slide Number Placeholder 3">
            <a:extLst>
              <a:ext uri="{FF2B5EF4-FFF2-40B4-BE49-F238E27FC236}">
                <a16:creationId xmlns:a16="http://schemas.microsoft.com/office/drawing/2014/main" id="{89BD42EF-62F7-597C-2828-F90EC8EB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54172F-1298-CF48-8F6A-C076F75FE56C}" type="slidenum">
              <a:rPr lang="en-US" altLang="en-US" sz="1400">
                <a:solidFill>
                  <a:srgbClr val="FF0033"/>
                </a:solidFill>
              </a:rPr>
              <a:pPr/>
              <a:t>9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7C500-B05B-B98E-B595-71A222526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748" y="2286000"/>
            <a:ext cx="2813050" cy="1301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2F4B30-2E36-609E-0D6D-3A779D2F4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60" y="2286057"/>
            <a:ext cx="732892" cy="1454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C7D63-03F6-93A8-9E35-C164DEAC9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286000"/>
            <a:ext cx="721258" cy="1454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DF4C9-2D37-AD89-239D-C86415BFA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968" y="2286001"/>
            <a:ext cx="727074" cy="1459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D2366D-8F71-EEAD-A47C-B488C7BD9E8E}"/>
              </a:ext>
            </a:extLst>
          </p:cNvPr>
          <p:cNvSpPr txBox="1"/>
          <p:nvPr/>
        </p:nvSpPr>
        <p:spPr>
          <a:xfrm>
            <a:off x="6029071" y="5682392"/>
            <a:ext cx="341912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note: color addition maxes out at 255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1B2AD-9880-10F3-2AE7-370455D67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212338"/>
            <a:ext cx="9219598" cy="14700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FF0033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99FF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6131</TotalTime>
  <Words>2049</Words>
  <Application>Microsoft Macintosh PowerPoint</Application>
  <PresentationFormat>Custom</PresentationFormat>
  <Paragraphs>262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 Narrow</vt:lpstr>
      <vt:lpstr>Courier New</vt:lpstr>
      <vt:lpstr>Lucida Console</vt:lpstr>
      <vt:lpstr>Times New Roman</vt:lpstr>
      <vt:lpstr>Wingdings</vt:lpstr>
      <vt:lpstr>Blank Presentation</vt:lpstr>
      <vt:lpstr>PowerPoint Presentation</vt:lpstr>
      <vt:lpstr>Image processing</vt:lpstr>
      <vt:lpstr>Color formats</vt:lpstr>
      <vt:lpstr>Python Image Library (PIL)</vt:lpstr>
      <vt:lpstr>Image class</vt:lpstr>
      <vt:lpstr>Image example</vt:lpstr>
      <vt:lpstr>Image = grid of pixels</vt:lpstr>
      <vt:lpstr>Traversing the pixels</vt:lpstr>
      <vt:lpstr>Image tinting</vt:lpstr>
      <vt:lpstr>Converting to grayscale (v. 1)</vt:lpstr>
      <vt:lpstr>Converting to grayscale (v. 2)</vt:lpstr>
      <vt:lpstr>Exercise: converting to B&amp;W</vt:lpstr>
      <vt:lpstr>Making static</vt:lpstr>
      <vt:lpstr>Art effects</vt:lpstr>
      <vt:lpstr>Random shapes</vt:lpstr>
      <vt:lpstr>Horizontal reflection</vt:lpstr>
      <vt:lpstr>Striping images together</vt:lpstr>
      <vt:lpstr>Stripe function</vt:lpstr>
      <vt:lpstr>Images &amp; steganography</vt:lpstr>
      <vt:lpstr>Static files</vt:lpstr>
      <vt:lpstr>Joining images</vt:lpstr>
      <vt:lpstr>Join code</vt:lpstr>
      <vt:lpstr>Split code</vt:lpstr>
      <vt:lpstr>Exercise</vt:lpstr>
      <vt:lpstr>Embedding text in an image</vt:lpstr>
      <vt:lpstr>Repurposing bits</vt:lpstr>
      <vt:lpstr>Repurposing bits</vt:lpstr>
      <vt:lpstr>Embedding code</vt:lpstr>
      <vt:lpstr>Extracting code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History</dc:title>
  <dc:creator>Dave Reed</dc:creator>
  <cp:lastModifiedBy>Reed, Dave</cp:lastModifiedBy>
  <cp:revision>104</cp:revision>
  <cp:lastPrinted>2001-08-21T21:07:44Z</cp:lastPrinted>
  <dcterms:created xsi:type="dcterms:W3CDTF">2013-08-13T20:20:27Z</dcterms:created>
  <dcterms:modified xsi:type="dcterms:W3CDTF">2023-11-20T00:03:35Z</dcterms:modified>
</cp:coreProperties>
</file>