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92"/>
    <p:restoredTop sz="50000"/>
  </p:normalViewPr>
  <p:slideViewPr>
    <p:cSldViewPr>
      <p:cViewPr varScale="1">
        <p:scale>
          <a:sx n="116" d="100"/>
          <a:sy n="116" d="100"/>
        </p:scale>
        <p:origin x="1944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charset="0"/>
              </a:defRPr>
            </a:lvl1pPr>
          </a:lstStyle>
          <a:p>
            <a:pPr>
              <a:defRPr/>
            </a:pPr>
            <a:fld id="{1CF85527-40A9-5C46-9048-2BFB49BCE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23E8C623-C17A-8D42-990C-9ACAE177A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3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C5326-2B10-3942-8BD1-3A81358B6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9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7D9DF-0DC7-6843-AE3E-1C78681A6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3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510A8BB4-0F7B-AB95-F920-F45B564ADD39}"/>
              </a:ext>
            </a:extLst>
          </p:cNvPr>
          <p:cNvSpPr/>
          <p:nvPr userDrawn="1"/>
        </p:nvSpPr>
        <p:spPr bwMode="auto">
          <a:xfrm>
            <a:off x="8969375" y="-3048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410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9491-2024-674B-B8B7-7D505A23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1C8D39-89FE-813E-B4C7-8FFB5B1B1438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</a:rPr>
              <a:t>CSC 221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</a:rPr>
              <a:t>Fall 23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930106-7317-1E40-55E8-DE07E89EBC35}"/>
              </a:ext>
            </a:extLst>
          </p:cNvPr>
          <p:cNvSpPr/>
          <p:nvPr userDrawn="1"/>
        </p:nvSpPr>
        <p:spPr bwMode="auto">
          <a:xfrm>
            <a:off x="0" y="0"/>
            <a:ext cx="45719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B31A-3200-AD46-ABA1-6BA5CE8462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6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ABD5-9BFB-EB49-BD9E-C2DC985A81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51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FA91A-B606-E641-BD4F-B19FA8724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82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DBADB-5EDE-4E4E-9AC2-0CD91190F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38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965A-E766-9B4F-A3DC-6A46E84C9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93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A0E61-0F01-5A40-917E-F29FE9F7B7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25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390A5-28F3-344F-8496-D1524C310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1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2"/>
            <a:r>
              <a:rPr lang="en-US" alt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FB971DD-F639-0646-8F71-A363D1E35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11" charset="0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fld id="{BD7966FD-E585-2649-AC5B-E97A6653BC2B}" type="slidenum">
              <a:rPr lang="en-US" altLang="en-US" sz="1400">
                <a:solidFill>
                  <a:srgbClr val="FF0033"/>
                </a:solidFill>
              </a:rPr>
              <a:pPr/>
              <a:t>1</a:t>
            </a:fld>
            <a:endParaRPr lang="en-US" altLang="en-US" sz="1400">
              <a:solidFill>
                <a:srgbClr val="FF0033"/>
              </a:solidFill>
            </a:endParaRPr>
          </a:p>
        </p:txBody>
      </p:sp>
      <p:sp>
        <p:nvSpPr>
          <p:cNvPr id="15362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200" dirty="0">
                <a:solidFill>
                  <a:srgbClr val="FF0033"/>
                </a:solidFill>
              </a:rPr>
              <a:t>CSC 221: Introduction to Programming</a:t>
            </a:r>
            <a:br>
              <a:rPr lang="en-US" altLang="en-US" sz="3200" dirty="0">
                <a:solidFill>
                  <a:srgbClr val="FF0033"/>
                </a:solidFill>
              </a:rPr>
            </a:br>
            <a:br>
              <a:rPr lang="en-US" altLang="en-US" dirty="0">
                <a:solidFill>
                  <a:srgbClr val="FF0033"/>
                </a:solidFill>
              </a:rPr>
            </a:br>
            <a:r>
              <a:rPr lang="en-US" altLang="en-US" sz="3200" dirty="0">
                <a:solidFill>
                  <a:srgbClr val="FF0033"/>
                </a:solidFill>
              </a:rPr>
              <a:t>Fall 2023</a:t>
            </a:r>
          </a:p>
        </p:txBody>
      </p:sp>
      <p:sp>
        <p:nvSpPr>
          <p:cNvPr id="15363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14600"/>
            <a:ext cx="8458200" cy="4191000"/>
          </a:xfrm>
          <a:noFill/>
        </p:spPr>
        <p:txBody>
          <a:bodyPr/>
          <a:lstStyle/>
          <a:p>
            <a:pPr marL="0" indent="0"/>
            <a:r>
              <a:rPr lang="en-US" altLang="en-US" dirty="0"/>
              <a:t>Debugging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syntax vs. runtime vs. logic errors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common errors &amp; fixes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test cases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diagnostic print statements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6BD1D-F773-4565-0284-463FDA1B0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is a skill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0E812-D4E6-69A2-DA54-1D72ADBA5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4495800"/>
          </a:xfrm>
        </p:spPr>
        <p:txBody>
          <a:bodyPr/>
          <a:lstStyle/>
          <a:p>
            <a:r>
              <a:rPr lang="en-US" dirty="0"/>
              <a:t>when you start to develop any skill, mistakes will happen</a:t>
            </a:r>
          </a:p>
          <a:p>
            <a:pPr lvl="1">
              <a:tabLst>
                <a:tab pos="1247775" algn="l"/>
              </a:tabLst>
            </a:pPr>
            <a:r>
              <a:rPr lang="en-US" dirty="0"/>
              <a:t>e.g., 	learning to play the piano </a:t>
            </a:r>
            <a:r>
              <a:rPr lang="en-US" dirty="0">
                <a:sym typeface="Wingdings" pitchFamily="2" charset="2"/>
              </a:rPr>
              <a:t> you will hit wrong notes</a:t>
            </a:r>
          </a:p>
          <a:p>
            <a:pPr lvl="2">
              <a:tabLst>
                <a:tab pos="1247775" algn="l"/>
              </a:tabLst>
            </a:pPr>
            <a:r>
              <a:rPr lang="en-US" dirty="0">
                <a:sym typeface="Wingdings" pitchFamily="2" charset="2"/>
              </a:rPr>
              <a:t>		learning to bake  you will mess up ingredients or overcook</a:t>
            </a:r>
          </a:p>
          <a:p>
            <a:pPr marL="457200" lvl="1" indent="0">
              <a:buNone/>
              <a:tabLst>
                <a:tab pos="1247775" algn="l"/>
              </a:tabLst>
            </a:pPr>
            <a:r>
              <a:rPr lang="en-US" dirty="0">
                <a:sym typeface="Wingdings" pitchFamily="2" charset="2"/>
              </a:rPr>
              <a:t>	learning a language  you will mess up words or grammar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r>
              <a:rPr lang="en-US" dirty="0"/>
              <a:t>because computers are dumb, mistakes often mean total failure</a:t>
            </a:r>
          </a:p>
          <a:p>
            <a:pPr lvl="1">
              <a:tabLst>
                <a:tab pos="1247775" algn="l"/>
              </a:tabLst>
            </a:pPr>
            <a:r>
              <a:rPr lang="en-US" dirty="0"/>
              <a:t>e.g., 	a single misspelled word in a statement will keep program from running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you will make mistakes as you learn to program</a:t>
            </a:r>
          </a:p>
          <a:p>
            <a:pPr lvl="1"/>
            <a:r>
              <a:rPr lang="en-US" dirty="0"/>
              <a:t>even the most experienced programmers make mistakes all the time</a:t>
            </a:r>
          </a:p>
          <a:p>
            <a:pPr lvl="1"/>
            <a:r>
              <a:rPr lang="en-US" dirty="0"/>
              <a:t>the key is to learn from those mistakes so that you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make them less frequently</a:t>
            </a:r>
          </a:p>
          <a:p>
            <a:pPr marL="1257300" lvl="2" indent="-342900">
              <a:buFont typeface="Wingdings" pitchFamily="2" charset="2"/>
              <a:buChar char="ü"/>
            </a:pPr>
            <a:r>
              <a:rPr lang="en-US" dirty="0"/>
              <a:t>can identify and fix them more quickly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4A283-F2DD-3711-EE63-C313E0428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348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A0F0B-9B2B-9830-30B3-746902C67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Categories of programming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B81A8-F47E-0F25-6579-D5336F617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three categories of errors you can make when programming</a:t>
            </a:r>
          </a:p>
          <a:p>
            <a:pPr lvl="1"/>
            <a:r>
              <a:rPr lang="en-US" b="1" dirty="0"/>
              <a:t>syntax error </a:t>
            </a:r>
            <a:r>
              <a:rPr lang="en-US" dirty="0"/>
              <a:t>– mistakes in the format of a statement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print)Hello)			print("Hello)</a:t>
            </a:r>
          </a:p>
          <a:p>
            <a:pPr lvl="2"/>
            <a:endParaRPr lang="en-US" sz="1800" dirty="0">
              <a:latin typeface="Lucida Console" panose="020B0609040504020204" pitchFamily="49" charset="0"/>
            </a:endParaRPr>
          </a:p>
          <a:p>
            <a:pPr lvl="2"/>
            <a:r>
              <a:rPr lang="en-US" sz="1800" dirty="0">
                <a:latin typeface="Lucida Console" panose="020B0609040504020204" pitchFamily="49" charset="0"/>
              </a:rPr>
              <a:t>x = 3 + * 2 			3 = num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runtime error </a:t>
            </a:r>
            <a:r>
              <a:rPr lang="en-US" dirty="0"/>
              <a:t>– when the code looks valid, but does something illegal</a:t>
            </a:r>
          </a:p>
          <a:p>
            <a:pPr lvl="1"/>
            <a:endParaRPr lang="en-US" dirty="0"/>
          </a:p>
          <a:p>
            <a:pPr lvl="2"/>
            <a:r>
              <a:rPr lang="en-US" sz="2000" dirty="0" err="1">
                <a:latin typeface="Lucida Console" panose="020B0609040504020204" pitchFamily="49" charset="0"/>
              </a:rPr>
              <a:t>primt</a:t>
            </a:r>
            <a:r>
              <a:rPr lang="en-US" sz="2000" dirty="0">
                <a:latin typeface="Lucida Console" panose="020B0609040504020204" pitchFamily="49" charset="0"/>
              </a:rPr>
              <a:t>('Hello')		</a:t>
            </a:r>
            <a:r>
              <a:rPr lang="en-US" sz="2000" dirty="0" err="1">
                <a:latin typeface="Lucida Console" panose="020B0609040504020204" pitchFamily="49" charset="0"/>
              </a:rPr>
              <a:t>firstName</a:t>
            </a:r>
            <a:r>
              <a:rPr lang="en-US" sz="2000" dirty="0">
                <a:latin typeface="Lucida Console" panose="020B0609040504020204" pitchFamily="49" charset="0"/>
              </a:rPr>
              <a:t> = 'Chris'</a:t>
            </a:r>
          </a:p>
          <a:p>
            <a:pPr lvl="2"/>
            <a:r>
              <a:rPr lang="en-US" sz="2000" dirty="0">
                <a:latin typeface="Lucida Console" panose="020B0609040504020204" pitchFamily="49" charset="0"/>
              </a:rPr>
              <a:t>					</a:t>
            </a:r>
            <a:r>
              <a:rPr lang="en-US" dirty="0">
                <a:latin typeface="Lucida Console" panose="020B0609040504020204" pitchFamily="49" charset="0"/>
              </a:rPr>
              <a:t>print(</a:t>
            </a:r>
            <a:r>
              <a:rPr lang="en-US" dirty="0" err="1">
                <a:latin typeface="Lucida Console" panose="020B0609040504020204" pitchFamily="49" charset="0"/>
              </a:rPr>
              <a:t>firstname</a:t>
            </a:r>
            <a:r>
              <a:rPr lang="en-US" dirty="0">
                <a:latin typeface="Lucida Console" panose="020B0609040504020204" pitchFamily="49" charset="0"/>
              </a:rPr>
              <a:t>)</a:t>
            </a:r>
            <a:endParaRPr lang="en-US" sz="2000" dirty="0">
              <a:latin typeface="Lucida Console" panose="020B0609040504020204" pitchFamily="49" charset="0"/>
            </a:endParaRPr>
          </a:p>
          <a:p>
            <a:pPr lvl="2"/>
            <a:r>
              <a:rPr lang="en-US" sz="2000" dirty="0">
                <a:latin typeface="Lucida Console" panose="020B0609040504020204" pitchFamily="49" charset="0"/>
              </a:rPr>
              <a:t>print("foo" / 3)</a:t>
            </a:r>
          </a:p>
          <a:p>
            <a:pPr lvl="2"/>
            <a:r>
              <a:rPr lang="en-US" sz="2000" dirty="0">
                <a:latin typeface="Lucida Console" panose="020B0609040504020204" pitchFamily="49" charset="0"/>
              </a:rPr>
              <a:t>					n = int('def')</a:t>
            </a:r>
          </a:p>
          <a:p>
            <a:pPr lvl="2"/>
            <a:r>
              <a:rPr lang="en-US" sz="2000" dirty="0">
                <a:latin typeface="Lucida Console" panose="020B0609040504020204" pitchFamily="49" charset="0"/>
              </a:rPr>
              <a:t>result = 5/0	</a:t>
            </a:r>
          </a:p>
          <a:p>
            <a:pPr lvl="2"/>
            <a:r>
              <a:rPr lang="en-US" sz="2000" dirty="0">
                <a:latin typeface="Lucida Console" panose="020B0609040504020204" pitchFamily="49" charset="0"/>
              </a:rPr>
              <a:t>	</a:t>
            </a:r>
            <a:r>
              <a:rPr lang="en-US" dirty="0">
                <a:latin typeface="Lucida Console" panose="020B0609040504020204" pitchFamily="49" charset="0"/>
              </a:rPr>
              <a:t>		</a:t>
            </a:r>
            <a:endParaRPr lang="en-US" dirty="0"/>
          </a:p>
          <a:p>
            <a:pPr lvl="1"/>
            <a:r>
              <a:rPr lang="en-US" b="1" dirty="0"/>
              <a:t>logic error </a:t>
            </a:r>
            <a:r>
              <a:rPr lang="en-US" dirty="0"/>
              <a:t>– when the program runs but produces the wrong output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8D515-EEDA-F594-35BC-8A73BF307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893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7F2A6-9926-7A19-CD35-576A0AA07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common errors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D44F5-4BA7-335E-F13C-E6A967468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83E14A5-4CD4-3CF8-52C3-0A616D9CAD5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13518"/>
            <a:ext cx="7315200" cy="474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F1723-4309-196C-D60B-5D1C35DE8E07}"/>
              </a:ext>
            </a:extLst>
          </p:cNvPr>
          <p:cNvSpPr txBox="1">
            <a:spLocks/>
          </p:cNvSpPr>
          <p:nvPr/>
        </p:nvSpPr>
        <p:spPr bwMode="auto">
          <a:xfrm>
            <a:off x="789668" y="12954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kern="0" dirty="0"/>
              <a:t>syntax errors are the most common (especially for beginners)</a:t>
            </a:r>
          </a:p>
          <a:p>
            <a:r>
              <a:rPr lang="en-US" kern="0" dirty="0"/>
              <a:t>many runtime errors fall under the same patterns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12314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5AAEC-5905-81E5-42EB-95C591A0B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CB668-A379-1102-9751-7D2C88224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569020"/>
          </a:xfrm>
        </p:spPr>
        <p:txBody>
          <a:bodyPr/>
          <a:lstStyle/>
          <a:p>
            <a:r>
              <a:rPr lang="en-US" dirty="0"/>
              <a:t>fortunately, the interpreter will help with syntax and semantic errors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66155-A5C5-E2A2-95E8-D4B1B94B6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34DB46-E40D-9755-C949-C6D443709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905000"/>
            <a:ext cx="5486400" cy="396170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C4C1F12-4F74-89F1-1C6B-7E7C749BA464}"/>
              </a:ext>
            </a:extLst>
          </p:cNvPr>
          <p:cNvSpPr txBox="1">
            <a:spLocks/>
          </p:cNvSpPr>
          <p:nvPr/>
        </p:nvSpPr>
        <p:spPr bwMode="auto">
          <a:xfrm>
            <a:off x="789667" y="61722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kern="0" dirty="0"/>
              <a:t>pay attention to the error message – note the line number and description</a:t>
            </a:r>
          </a:p>
          <a:p>
            <a:pPr lvl="1"/>
            <a:r>
              <a:rPr lang="en-US" kern="0" dirty="0"/>
              <a:t>remember the cause and recognize when it occurs again</a:t>
            </a:r>
          </a:p>
        </p:txBody>
      </p:sp>
    </p:spTree>
    <p:extLst>
      <p:ext uri="{BB962C8B-B14F-4D97-AF65-F5344CB8AC3E}">
        <p14:creationId xmlns:p14="http://schemas.microsoft.com/office/powerpoint/2010/main" val="26801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466EE-4CBB-143D-901B-AA09BAFE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F004-F259-C7F3-F141-1ED18DCA5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handling logic errors is much trickier</a:t>
            </a:r>
          </a:p>
          <a:p>
            <a:pPr lvl="1"/>
            <a:r>
              <a:rPr lang="en-US" dirty="0"/>
              <a:t>because the program is valid (but just does the wrong thing), the interpreter will not be able to identify anything – it is up to you!</a:t>
            </a:r>
          </a:p>
          <a:p>
            <a:pPr lvl="1"/>
            <a:r>
              <a:rPr lang="en-US" dirty="0"/>
              <a:t>to recognize if the program is wrong, you must first know what is right</a:t>
            </a:r>
          </a:p>
          <a:p>
            <a:pPr lvl="1"/>
            <a:endParaRPr lang="en-US" dirty="0"/>
          </a:p>
          <a:p>
            <a:r>
              <a:rPr lang="en-US" dirty="0"/>
              <a:t>test cases</a:t>
            </a:r>
          </a:p>
          <a:p>
            <a:pPr lvl="1"/>
            <a:r>
              <a:rPr lang="en-US" dirty="0"/>
              <a:t>before executing, create a set of test cases, i.e., inputs with known outputs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EXAMPLE: Suppose a class has three tests. Overall grade is the average of the two highest test grades (i.e., throw out the lowest).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80, 90, 100 </a:t>
            </a:r>
            <a:r>
              <a:rPr lang="en-US" dirty="0">
                <a:sym typeface="Wingdings" pitchFamily="2" charset="2"/>
              </a:rPr>
              <a:t> 95.0		80, 85, 90  87.5		90, 80, 70  85.0</a:t>
            </a:r>
          </a:p>
          <a:p>
            <a:pPr lvl="2"/>
            <a:endParaRPr lang="en-US" dirty="0">
              <a:sym typeface="Wingdings" pitchFamily="2" charset="2"/>
            </a:endParaRPr>
          </a:p>
          <a:p>
            <a:pPr lvl="2"/>
            <a:r>
              <a:rPr lang="en-US" dirty="0">
                <a:sym typeface="Wingdings" pitchFamily="2" charset="2"/>
              </a:rPr>
              <a:t>90, 80, 90  ??		90, 90, 90  ??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8BF30-4431-B43A-43EE-E03FA98C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06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437E5-435F-A5A7-F215-956667D0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F2244-8723-F699-1A75-881CE6F7C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1066800"/>
          </a:xfrm>
        </p:spPr>
        <p:txBody>
          <a:bodyPr/>
          <a:lstStyle/>
          <a:p>
            <a:r>
              <a:rPr lang="en-US" dirty="0"/>
              <a:t>does the following program accomplish the task?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978A2-ADEF-90D8-9D79-8ADDAF95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EFC5BA-841F-C8CE-9281-4650D32FF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05" y="2072081"/>
            <a:ext cx="7772400" cy="329684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6AE76DE-245C-E49F-68D1-24072B143619}"/>
              </a:ext>
            </a:extLst>
          </p:cNvPr>
          <p:cNvSpPr txBox="1">
            <a:spLocks/>
          </p:cNvSpPr>
          <p:nvPr/>
        </p:nvSpPr>
        <p:spPr bwMode="auto">
          <a:xfrm>
            <a:off x="773143" y="5509849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1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kern="0" dirty="0"/>
              <a:t>maybe you see an issue, maybe you don't</a:t>
            </a:r>
          </a:p>
          <a:p>
            <a:pPr lvl="1"/>
            <a:r>
              <a:rPr lang="en-US" kern="0" dirty="0"/>
              <a:t>try out the known test cases</a:t>
            </a:r>
          </a:p>
          <a:p>
            <a:pPr lvl="1"/>
            <a:endParaRPr lang="en-US" kern="0" dirty="0"/>
          </a:p>
          <a:p>
            <a:pPr marL="457200" lvl="1" indent="0">
              <a:buNone/>
            </a:pPr>
            <a:r>
              <a:rPr lang="en-US" dirty="0"/>
              <a:t>80, 90, 100 </a:t>
            </a:r>
            <a:r>
              <a:rPr lang="en-US" dirty="0">
                <a:sym typeface="Wingdings" pitchFamily="2" charset="2"/>
              </a:rPr>
              <a:t> 95.0 </a:t>
            </a:r>
            <a:r>
              <a:rPr lang="en-US" dirty="0">
                <a:solidFill>
                  <a:srgbClr val="92D050"/>
                </a:solidFill>
                <a:sym typeface="Wingdings" pitchFamily="2" charset="2"/>
              </a:rPr>
              <a:t>✓</a:t>
            </a:r>
            <a:r>
              <a:rPr lang="en-US" dirty="0">
                <a:sym typeface="Wingdings" pitchFamily="2" charset="2"/>
              </a:rPr>
              <a:t>	    80, 85, 90  87.5 </a:t>
            </a:r>
            <a:r>
              <a:rPr lang="en-US" dirty="0">
                <a:solidFill>
                  <a:srgbClr val="92D050"/>
                </a:solidFill>
                <a:sym typeface="Wingdings" pitchFamily="2" charset="2"/>
              </a:rPr>
              <a:t>✓ </a:t>
            </a:r>
            <a:r>
              <a:rPr lang="en-US" dirty="0">
                <a:sym typeface="Wingdings" pitchFamily="2" charset="2"/>
              </a:rPr>
              <a:t>	90, 80, 70  80.0 </a:t>
            </a:r>
            <a:r>
              <a:rPr lang="en-US" dirty="0">
                <a:solidFill>
                  <a:schemeClr val="tx2"/>
                </a:solidFill>
                <a:sym typeface="Wingdings" pitchFamily="2" charset="2"/>
              </a:rPr>
              <a:t>✗</a:t>
            </a:r>
          </a:p>
          <a:p>
            <a:pPr lvl="1"/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271410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02B79-FA55-9356-3D56-AD1DA68F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print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F6E9B-0C2F-67AD-4E62-D3D6415CA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668" y="1295400"/>
            <a:ext cx="8702675" cy="1066800"/>
          </a:xfrm>
        </p:spPr>
        <p:txBody>
          <a:bodyPr/>
          <a:lstStyle/>
          <a:p>
            <a:r>
              <a:rPr lang="en-US" dirty="0"/>
              <a:t>often, just identifying incorrect test cases will pinpoint the error</a:t>
            </a:r>
          </a:p>
          <a:p>
            <a:pPr lvl="1"/>
            <a:r>
              <a:rPr lang="en-US" dirty="0"/>
              <a:t>when it is not obvious, add print statements throughout the code to see where things are going wrong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A5D5F-B020-7EC8-7002-89445C9B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5999D5-6707-4D22-E911-DC7A1783D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191" y="2497819"/>
            <a:ext cx="6888818" cy="465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777-9BD2-5A66-585D-D0A4973C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DBE39-35AF-C788-35C0-B68032E65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yet, test as you go</a:t>
            </a:r>
          </a:p>
          <a:p>
            <a:pPr lvl="1"/>
            <a:r>
              <a:rPr lang="en-US" dirty="0"/>
              <a:t>write a segment of code, then print the result to make sure it works</a:t>
            </a:r>
          </a:p>
          <a:p>
            <a:pPr lvl="1"/>
            <a:r>
              <a:rPr lang="en-US" dirty="0"/>
              <a:t>then add next segment and test it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EXAMPLE: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read in grades &amp; print to make sure stored correctly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then add code to calculate smallest &amp; print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then add code to calculate the sum and average &amp; print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then add code to display the average nicely</a:t>
            </a:r>
          </a:p>
          <a:p>
            <a:pPr marL="1371600" lvl="2" indent="-457200">
              <a:buFont typeface="+mj-lt"/>
              <a:buAutoNum type="arabicPeriod"/>
            </a:pPr>
            <a:endParaRPr lang="en-US" dirty="0"/>
          </a:p>
          <a:p>
            <a:pPr marL="114300" indent="0"/>
            <a:r>
              <a:rPr lang="en-US" dirty="0"/>
              <a:t>the advantage of </a:t>
            </a:r>
            <a:r>
              <a:rPr lang="en-US"/>
              <a:t>integrated testing is </a:t>
            </a:r>
            <a:r>
              <a:rPr lang="en-US" dirty="0"/>
              <a:t>that each test is on a small segment</a:t>
            </a:r>
          </a:p>
          <a:p>
            <a:pPr lvl="1" indent="-284163"/>
            <a:r>
              <a:rPr lang="en-US" dirty="0"/>
              <a:t>if a test succeeds, then you know you have accomplished that task and don’t need to worry about that anymore</a:t>
            </a:r>
          </a:p>
          <a:p>
            <a:pPr lvl="1" indent="-284163"/>
            <a:r>
              <a:rPr lang="en-US" dirty="0"/>
              <a:t>when a test does fail, the problem is limited to the last segment added</a:t>
            </a:r>
          </a:p>
          <a:p>
            <a:pPr lvl="1" indent="-284163"/>
            <a:endParaRPr lang="en-US" dirty="0"/>
          </a:p>
          <a:p>
            <a:pPr marL="1371600" lvl="2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B8271-4B67-0425-7E9C-A9A22728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9491-2024-674B-B8B7-7D505A2329AE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306919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5339</TotalTime>
  <Words>682</Words>
  <Application>Microsoft Macintosh PowerPoint</Application>
  <PresentationFormat>Custom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 Narrow</vt:lpstr>
      <vt:lpstr>Lucida Console</vt:lpstr>
      <vt:lpstr>Times New Roman</vt:lpstr>
      <vt:lpstr>Wingdings</vt:lpstr>
      <vt:lpstr>Blank Presentation</vt:lpstr>
      <vt:lpstr>PowerPoint Presentation</vt:lpstr>
      <vt:lpstr>Programming is a skill</vt:lpstr>
      <vt:lpstr>Categories of programming errors</vt:lpstr>
      <vt:lpstr>Most common errors</vt:lpstr>
      <vt:lpstr>Getting help</vt:lpstr>
      <vt:lpstr>Logic errors</vt:lpstr>
      <vt:lpstr>Exercise</vt:lpstr>
      <vt:lpstr>Diagnostic print statements</vt:lpstr>
      <vt:lpstr>Integrated testing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91</cp:revision>
  <cp:lastPrinted>2001-08-21T21:07:44Z</cp:lastPrinted>
  <dcterms:created xsi:type="dcterms:W3CDTF">2013-08-13T20:20:27Z</dcterms:created>
  <dcterms:modified xsi:type="dcterms:W3CDTF">2023-08-30T04:42:48Z</dcterms:modified>
</cp:coreProperties>
</file>