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91" r:id="rId2"/>
    <p:sldId id="573" r:id="rId3"/>
    <p:sldId id="574" r:id="rId4"/>
    <p:sldId id="567" r:id="rId5"/>
    <p:sldId id="572" r:id="rId6"/>
    <p:sldId id="568" r:id="rId7"/>
    <p:sldId id="570" r:id="rId8"/>
    <p:sldId id="575" r:id="rId9"/>
    <p:sldId id="576" r:id="rId10"/>
    <p:sldId id="577" r:id="rId11"/>
    <p:sldId id="542" r:id="rId12"/>
    <p:sldId id="543" r:id="rId13"/>
    <p:sldId id="546" r:id="rId14"/>
    <p:sldId id="588" r:id="rId15"/>
    <p:sldId id="547" r:id="rId16"/>
    <p:sldId id="550" r:id="rId17"/>
    <p:sldId id="551" r:id="rId18"/>
    <p:sldId id="548" r:id="rId19"/>
    <p:sldId id="549" r:id="rId20"/>
    <p:sldId id="578" r:id="rId21"/>
    <p:sldId id="579" r:id="rId22"/>
    <p:sldId id="580" r:id="rId23"/>
    <p:sldId id="581" r:id="rId24"/>
    <p:sldId id="582" r:id="rId25"/>
    <p:sldId id="589" r:id="rId26"/>
    <p:sldId id="583" r:id="rId27"/>
    <p:sldId id="584" r:id="rId28"/>
    <p:sldId id="585" r:id="rId29"/>
    <p:sldId id="586" r:id="rId30"/>
    <p:sldId id="587" r:id="rId31"/>
  </p:sldIdLst>
  <p:sldSz cx="9601200" cy="73152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/>
    <p:restoredTop sz="50000"/>
  </p:normalViewPr>
  <p:slideViewPr>
    <p:cSldViewPr>
      <p:cViewPr varScale="1">
        <p:scale>
          <a:sx n="96" d="100"/>
          <a:sy n="96" d="100"/>
        </p:scale>
        <p:origin x="184" y="632"/>
      </p:cViewPr>
      <p:guideLst>
        <p:guide orient="horz" pos="2304"/>
        <p:guide pos="302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Times New Roman" charset="0"/>
              </a:defRPr>
            </a:lvl1pPr>
          </a:lstStyle>
          <a:p>
            <a:pPr>
              <a:defRPr/>
            </a:pPr>
            <a:fld id="{1CF85527-40A9-5C46-9048-2BFB49B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200400"/>
            <a:ext cx="6705600" cy="28194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838200"/>
            <a:ext cx="82296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80225" y="6664325"/>
            <a:ext cx="2000250" cy="4889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E8C623-C17A-8D42-990C-9ACAE177A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39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C5326-2B10-3942-8BD1-3A81358B6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79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8350" y="381000"/>
            <a:ext cx="227012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661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D9DF-0DC7-6843-AE3E-1C78681A6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33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10A8BB4-0F7B-AB95-F920-F45B564ADD39}"/>
              </a:ext>
            </a:extLst>
          </p:cNvPr>
          <p:cNvSpPr/>
          <p:nvPr userDrawn="1"/>
        </p:nvSpPr>
        <p:spPr bwMode="auto">
          <a:xfrm>
            <a:off x="8969375" y="-304800"/>
            <a:ext cx="806450" cy="838200"/>
          </a:xfrm>
          <a:prstGeom prst="ellipse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5410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9491-2024-674B-B8B7-7D505A2329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C8D39-89FE-813E-B4C7-8FFB5B1B1438}"/>
              </a:ext>
            </a:extLst>
          </p:cNvPr>
          <p:cNvSpPr txBox="1"/>
          <p:nvPr userDrawn="1"/>
        </p:nvSpPr>
        <p:spPr>
          <a:xfrm>
            <a:off x="8839200" y="34007"/>
            <a:ext cx="7620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b="1" dirty="0">
                <a:solidFill>
                  <a:schemeClr val="bg1"/>
                </a:solidFill>
              </a:rPr>
              <a:t>CSC 221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Fall 23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30106-7317-1E40-55E8-DE07E89EBC35}"/>
              </a:ext>
            </a:extLst>
          </p:cNvPr>
          <p:cNvSpPr/>
          <p:nvPr userDrawn="1"/>
        </p:nvSpPr>
        <p:spPr bwMode="auto">
          <a:xfrm>
            <a:off x="0" y="0"/>
            <a:ext cx="45719" cy="7315200"/>
          </a:xfrm>
          <a:prstGeom prst="rect">
            <a:avLst/>
          </a:prstGeom>
          <a:solidFill>
            <a:srgbClr val="3333C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0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3B31A-3200-AD46-ABA1-6BA5CE846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8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27513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219200"/>
            <a:ext cx="427513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DABD5-9BFB-EB49-BD9E-C2DC985A8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1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FA91A-B606-E641-BD4F-B19FA8724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82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DBADB-5EDE-4E4E-9AC2-0CD91190F2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38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965A-E766-9B4F-A3DC-6A46E84C9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3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0E61-0F01-5A40-917E-F29FE9F7B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5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90A5-28F3-344F-8496-D1524C3103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16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87026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2"/>
            <a:r>
              <a:rPr lang="en-US" altLang="en-US"/>
              <a:t>Fourth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7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4325"/>
            <a:ext cx="30416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37425" y="6664325"/>
            <a:ext cx="2000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0033"/>
                </a:solidFill>
              </a:defRPr>
            </a:lvl1pPr>
          </a:lstStyle>
          <a:p>
            <a:pPr>
              <a:defRPr/>
            </a:pPr>
            <a:fld id="{7FB971DD-F639-0646-8F71-A363D1E35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0033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-111" charset="0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fld id="{F79E39E0-C37A-BD4E-9482-FAC354754A60}" type="slidenum">
              <a:rPr lang="en-US" altLang="en-US" sz="1400">
                <a:solidFill>
                  <a:srgbClr val="FF0033"/>
                </a:solidFill>
              </a:rPr>
              <a:pPr/>
              <a:t>1</a:t>
            </a:fld>
            <a:endParaRPr lang="en-US" altLang="en-US" sz="1400">
              <a:solidFill>
                <a:srgbClr val="FF0033"/>
              </a:solidFill>
            </a:endParaRPr>
          </a:p>
        </p:txBody>
      </p:sp>
      <p:sp>
        <p:nvSpPr>
          <p:cNvPr id="16386" name="Rectangle 1036"/>
          <p:cNvSpPr>
            <a:spLocks noChangeArrowheads="1"/>
          </p:cNvSpPr>
          <p:nvPr/>
        </p:nvSpPr>
        <p:spPr bwMode="auto">
          <a:xfrm>
            <a:off x="720725" y="427038"/>
            <a:ext cx="81597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0033"/>
                </a:solidFill>
              </a:rPr>
              <a:t>CSC 221: Introduction to Programming</a:t>
            </a:r>
            <a:br>
              <a:rPr lang="en-US" altLang="en-US" sz="3200" dirty="0">
                <a:solidFill>
                  <a:srgbClr val="FF0033"/>
                </a:solidFill>
              </a:rPr>
            </a:br>
            <a:br>
              <a:rPr lang="en-US" altLang="en-US" dirty="0">
                <a:solidFill>
                  <a:srgbClr val="FF0033"/>
                </a:solidFill>
              </a:rPr>
            </a:br>
            <a:r>
              <a:rPr lang="en-US" altLang="en-US" sz="3200" dirty="0">
                <a:solidFill>
                  <a:srgbClr val="FF0033"/>
                </a:solidFill>
              </a:rPr>
              <a:t>Fall 2023</a:t>
            </a:r>
          </a:p>
        </p:txBody>
      </p:sp>
      <p:sp>
        <p:nvSpPr>
          <p:cNvPr id="16387" name="Rectangle 1038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971800"/>
            <a:ext cx="7772400" cy="3657600"/>
          </a:xfrm>
        </p:spPr>
        <p:txBody>
          <a:bodyPr/>
          <a:lstStyle/>
          <a:p>
            <a:pPr marL="0" indent="0"/>
            <a:r>
              <a:rPr lang="en-US" altLang="en-US" dirty="0"/>
              <a:t>Nested lists &amp; dictionaries</a:t>
            </a:r>
          </a:p>
          <a:p>
            <a:pPr lvl="1"/>
            <a:r>
              <a:rPr lang="en-US" altLang="en-US" dirty="0"/>
              <a:t>simple vs. complex data</a:t>
            </a:r>
          </a:p>
          <a:p>
            <a:pPr lvl="2"/>
            <a:r>
              <a:rPr lang="en-US" altLang="en-US" dirty="0"/>
              <a:t>records as lists, lists of lists</a:t>
            </a:r>
          </a:p>
          <a:p>
            <a:pPr lvl="1"/>
            <a:r>
              <a:rPr lang="en-US" altLang="en-US" dirty="0"/>
              <a:t>state capitals file</a:t>
            </a:r>
          </a:p>
          <a:p>
            <a:pPr lvl="2"/>
            <a:r>
              <a:rPr lang="en-US" altLang="en-US" dirty="0"/>
              <a:t>csv files, reading and storing lists of lists</a:t>
            </a:r>
          </a:p>
          <a:p>
            <a:pPr lvl="1"/>
            <a:r>
              <a:rPr lang="en-US" altLang="en-US" dirty="0"/>
              <a:t>HDI stats file</a:t>
            </a:r>
          </a:p>
          <a:p>
            <a:pPr lvl="2"/>
            <a:r>
              <a:rPr lang="en-US" altLang="en-US" dirty="0"/>
              <a:t>reading in strings with spaces</a:t>
            </a:r>
          </a:p>
          <a:p>
            <a:pPr lvl="2"/>
            <a:r>
              <a:rPr lang="en-US" altLang="en-US" dirty="0"/>
              <a:t>lookup, interactive quiz</a:t>
            </a:r>
          </a:p>
          <a:p>
            <a:pPr lvl="1"/>
            <a:r>
              <a:rPr lang="en-US" altLang="en-US" dirty="0"/>
              <a:t>dictionaries</a:t>
            </a:r>
          </a:p>
          <a:p>
            <a:pPr lvl="2"/>
            <a:r>
              <a:rPr lang="en-US" altLang="en-US" dirty="0" err="1"/>
              <a:t>manyDecisions</a:t>
            </a:r>
            <a:r>
              <a:rPr lang="en-US" altLang="en-US" dirty="0"/>
              <a:t>: counters vs. list vs. dictionary</a:t>
            </a:r>
          </a:p>
          <a:p>
            <a:pPr lvl="2"/>
            <a:r>
              <a:rPr lang="en-US" altLang="en-US" dirty="0" err="1"/>
              <a:t>wordCounts</a:t>
            </a:r>
            <a:r>
              <a:rPr lang="en-US" altLang="en-US" dirty="0"/>
              <a:t>, </a:t>
            </a:r>
            <a:r>
              <a:rPr lang="en-US" altLang="en-US" dirty="0" err="1"/>
              <a:t>mostAnagrams</a:t>
            </a:r>
            <a:r>
              <a:rPr lang="en-US" altLang="en-US" dirty="0"/>
              <a:t> revisited</a:t>
            </a:r>
          </a:p>
          <a:p>
            <a:pPr lvl="1"/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179F-3037-0410-F4F8-CFC6C4BD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HDI functions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ABB49-EF28-D728-6F9C-F55B749D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C542E-8584-D9F6-D6D6-5930FC0B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41" y="1371600"/>
            <a:ext cx="7909317" cy="4343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A2A3-49F6-D969-263E-209E6BEAC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5078033"/>
            <a:ext cx="2841211" cy="20752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505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73D73-D128-5948-A8B6-3C668061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Tweets with 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B29FC-2E52-194E-8C73-E8E2057E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90" y="1143000"/>
            <a:ext cx="8702675" cy="2057400"/>
          </a:xfrm>
        </p:spPr>
        <p:txBody>
          <a:bodyPr/>
          <a:lstStyle/>
          <a:p>
            <a:r>
              <a:rPr lang="en-US" sz="20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elonmusk.csv</a:t>
            </a:r>
            <a:r>
              <a:rPr lang="en-US" sz="2000" dirty="0">
                <a:latin typeface="Lucida Console" panose="020B06090405040202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/>
              <a:t>contains tweets by Elon Musk from 2017-2020</a:t>
            </a:r>
            <a:endParaRPr lang="en-US" sz="2000" dirty="0">
              <a:latin typeface="Lucida Console" panose="020B06090405040202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  <a:tabLst>
                <a:tab pos="5026025" algn="l"/>
              </a:tabLst>
            </a:pPr>
            <a:r>
              <a:rPr lang="en-US" sz="1800" dirty="0"/>
              <a:t>column 0: date in MM-DD-YY format (UCT)	column 5: list of  embedded photos</a:t>
            </a:r>
          </a:p>
          <a:p>
            <a:pPr marL="457200" lvl="1" indent="0">
              <a:buNone/>
              <a:tabLst>
                <a:tab pos="5026025" algn="l"/>
              </a:tabLst>
            </a:pPr>
            <a:r>
              <a:rPr lang="en-US" sz="1800" dirty="0"/>
              <a:t>column 1: day (UCT)	column 6: # of replies</a:t>
            </a:r>
          </a:p>
          <a:p>
            <a:pPr marL="457200" lvl="1" indent="0">
              <a:buNone/>
              <a:tabLst>
                <a:tab pos="5026025" algn="l"/>
              </a:tabLst>
            </a:pPr>
            <a:r>
              <a:rPr lang="en-US" sz="1800" dirty="0"/>
              <a:t>column 2: time HH:MM:SS format (UCT)	column 7: # of retweets</a:t>
            </a:r>
          </a:p>
          <a:p>
            <a:pPr marL="457200" lvl="1" indent="0">
              <a:buNone/>
              <a:tabLst>
                <a:tab pos="5026025" algn="l"/>
              </a:tabLst>
            </a:pPr>
            <a:r>
              <a:rPr lang="en-US" sz="1800" dirty="0"/>
              <a:t>column 3: the tweet	column 8: # likes</a:t>
            </a:r>
          </a:p>
          <a:p>
            <a:pPr marL="457200" lvl="1" indent="0">
              <a:buNone/>
              <a:tabLst>
                <a:tab pos="5026025" algn="l"/>
              </a:tabLst>
            </a:pPr>
            <a:r>
              <a:rPr lang="en-US" sz="1800" dirty="0"/>
              <a:t>column 4: list of people mentioned	column 9: is it a retweet?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82E8C-E3D3-3543-8561-066ACCD1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83068-62EF-8D15-75C2-B05D5BC8F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95" y="3276600"/>
            <a:ext cx="8012210" cy="38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BBE03-9420-6A4F-9AB2-A49B2F51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4207-610A-6A40-82AC-68C1DE6D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 addition of metadata, we can ask more interesting questions</a:t>
            </a:r>
          </a:p>
          <a:p>
            <a:endParaRPr lang="en-US" dirty="0"/>
          </a:p>
          <a:p>
            <a:pPr lvl="1"/>
            <a:r>
              <a:rPr lang="en-US" dirty="0"/>
              <a:t>how often did he refer to Tesla in his tweets?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often did he mention Mark Zuckerberg?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tweet was liked the most?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 what day of the week did he tweet the most?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did he tweet more in the a.m. or p.m.?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other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15FF1-D74C-3440-BEE2-E3B3CCC3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619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533-F33C-C64D-87EC-831F98DE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C0A3-2DD1-5B45-9661-51CB5062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r>
              <a:rPr lang="en-US" dirty="0"/>
              <a:t>to count how often a phrase appears in a tweet</a:t>
            </a:r>
          </a:p>
          <a:p>
            <a:pPr lvl="1"/>
            <a:r>
              <a:rPr lang="en-US" dirty="0"/>
              <a:t>traverse the list of tweets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for each tweet (a list), access column 3 to see if it contains the phrase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so, add to a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F6113-11A7-3046-B69C-D30E81F8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D12CB-9C1A-4B48-C5C6-120701F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5530712"/>
            <a:ext cx="2768600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532DC-30C0-26E9-B962-F682B56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964003"/>
            <a:ext cx="7772400" cy="24461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49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B908C1-8201-90A5-4EE8-76B6576D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282687"/>
            <a:ext cx="7772400" cy="3807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A0C533-F33C-C64D-87EC-831F98DE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mentions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C0A3-2DD1-5B45-9661-51CB5062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914400"/>
          </a:xfrm>
        </p:spPr>
        <p:txBody>
          <a:bodyPr/>
          <a:lstStyle/>
          <a:p>
            <a:r>
              <a:rPr lang="en-US" dirty="0"/>
              <a:t>to count how often a person is mentioned:</a:t>
            </a:r>
          </a:p>
          <a:p>
            <a:pPr lvl="1"/>
            <a:r>
              <a:rPr lang="en-US" dirty="0"/>
              <a:t>pretty much the same, but looking at column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F6113-11A7-3046-B69C-D30E81F8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CAB1C-CCF6-4D77-7E56-4CDA3FC8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5791200"/>
            <a:ext cx="3060700" cy="1305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5864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C533-F33C-C64D-87EC-831F98DE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3C0A3-2DD1-5B45-9661-51CB5062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r>
              <a:rPr lang="en-US" dirty="0"/>
              <a:t>to determine the tweet that was liked the most:</a:t>
            </a:r>
          </a:p>
          <a:p>
            <a:pPr lvl="1"/>
            <a:r>
              <a:rPr lang="en-US" dirty="0"/>
              <a:t>traverse the list of tweets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for each tweet (a list), access column 8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larger than most liked so far, then update to be new most liked</a:t>
            </a:r>
          </a:p>
          <a:p>
            <a:pPr lvl="1"/>
            <a:r>
              <a:rPr lang="en-US" dirty="0"/>
              <a:t>print the most liked tweet, along with its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F6113-11A7-3046-B69C-D30E81F8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D9EA83-596D-A947-45C3-3F390D8F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5715000"/>
            <a:ext cx="561340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03BA6-01C9-18F4-E2AC-0C8B13EF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3360738"/>
            <a:ext cx="6654800" cy="2311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8167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471E71-7AA5-8224-6CCA-820296AF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519695"/>
            <a:ext cx="7772400" cy="1816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AAE4C-F6A8-044E-B855-28E07F8F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E81EB-A0DD-5742-804E-BA033685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702675" cy="2133600"/>
          </a:xfrm>
        </p:spPr>
        <p:txBody>
          <a:bodyPr/>
          <a:lstStyle/>
          <a:p>
            <a:r>
              <a:rPr lang="en-US" dirty="0"/>
              <a:t>to determine the number of tweets on a given weekday</a:t>
            </a:r>
          </a:p>
          <a:p>
            <a:pPr lvl="1"/>
            <a:r>
              <a:rPr lang="en-US" dirty="0"/>
              <a:t>traverse the list of tweets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for each tweet (a list), access column 3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it is the desired day, add to a counter</a:t>
            </a:r>
          </a:p>
          <a:p>
            <a:pPr lvl="1"/>
            <a:r>
              <a:rPr lang="en-US" dirty="0"/>
              <a:t>return the counter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45A8B-D4A3-1B4D-9F70-62EE285C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44921E-C739-7A8A-6A67-2D362C826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876800"/>
            <a:ext cx="2120900" cy="1511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818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4EE74-D5FD-0B69-42C1-00C63F6C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61553"/>
            <a:ext cx="7397105" cy="3632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4A29D6-06AE-414B-BE38-6B24BBA2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77A29-32E8-7446-A92B-DF946F172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1752600"/>
          </a:xfrm>
        </p:spPr>
        <p:txBody>
          <a:bodyPr/>
          <a:lstStyle/>
          <a:p>
            <a:r>
              <a:rPr lang="en-US" dirty="0"/>
              <a:t>to compare the counts from all the weekdays,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could just call </a:t>
            </a:r>
            <a:r>
              <a:rPr lang="en-US" sz="1800" dirty="0" err="1">
                <a:latin typeface="Lucida Console" panose="020B0609040504020204" pitchFamily="49" charset="0"/>
                <a:cs typeface="Courier New" panose="02070309020205020404" pitchFamily="49" charset="0"/>
              </a:rPr>
              <a:t>onDay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seven times, once for each day</a:t>
            </a:r>
          </a:p>
          <a:p>
            <a:pPr marL="800100" lvl="2" indent="0"/>
            <a:r>
              <a:rPr lang="en-US" dirty="0"/>
              <a:t> (requires traversing the list seven times, but it is fast)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could traverse once and keep seven counters, one or each day</a:t>
            </a:r>
          </a:p>
          <a:p>
            <a:pPr marL="800100" lvl="2" indent="0"/>
            <a:r>
              <a:rPr lang="en-US" dirty="0"/>
              <a:t> (similar to dice stats &amp; word lengths examples, more work to code but faster)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4C044-7EEC-384E-B727-5C57EB71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E2234-324C-E57A-66C2-EF951D62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512849"/>
            <a:ext cx="2019300" cy="200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343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1DB406-0579-754A-1E11-9EA53DFEB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02609"/>
            <a:ext cx="7772400" cy="27409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AAE4C-F6A8-044E-B855-28E07F8F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a.m. vs. p.m.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E81EB-A0DD-5742-804E-BA033685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8702675" cy="2133600"/>
          </a:xfrm>
        </p:spPr>
        <p:txBody>
          <a:bodyPr/>
          <a:lstStyle/>
          <a:p>
            <a:r>
              <a:rPr lang="en-US" dirty="0"/>
              <a:t>to determine which is more frequent, a.m. or p.m.:</a:t>
            </a:r>
          </a:p>
          <a:p>
            <a:pPr lvl="1"/>
            <a:r>
              <a:rPr lang="en-US" dirty="0"/>
              <a:t>traverse the list of tweets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for each tweet (a list), access column 2 (e.g., 8:40:00)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split using ":" and access the first component (e.g., 8)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the hour is &lt; 12, add to an a.m. counter, else add to a p.m. counter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45A8B-D4A3-1B4D-9F70-62EE285C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F50A5-4AC0-634F-96A8-E766CC852905}"/>
              </a:ext>
            </a:extLst>
          </p:cNvPr>
          <p:cNvSpPr txBox="1"/>
          <p:nvPr/>
        </p:nvSpPr>
        <p:spPr>
          <a:xfrm>
            <a:off x="1604311" y="6167735"/>
            <a:ext cx="697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BUT WAIT - times are in UCT (8 hours later than PST)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707DB9-0242-B25E-0691-C740FD4FD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6" y="4703762"/>
            <a:ext cx="2120900" cy="60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7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25363-543D-07C7-D0E4-B4AFCC5D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525240"/>
            <a:ext cx="7772400" cy="30163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AAE4C-F6A8-044E-B855-28E07F8F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a.m. vs. p.m. (adjusted)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E81EB-A0DD-5742-804E-BA033685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8702675" cy="2133600"/>
          </a:xfrm>
        </p:spPr>
        <p:txBody>
          <a:bodyPr/>
          <a:lstStyle/>
          <a:p>
            <a:r>
              <a:rPr lang="en-US" dirty="0"/>
              <a:t>to count a.m./p.m. assuming Pacific time zone:</a:t>
            </a:r>
          </a:p>
          <a:p>
            <a:pPr lvl="1"/>
            <a:r>
              <a:rPr lang="en-US" dirty="0"/>
              <a:t>traverse the list of tweets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for each tweet (a list), access column 2 (e.g., 8:40:00)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split using ":" and access the first component (e.g., 8)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convert to Pacific time (e.g., 8 </a:t>
            </a:r>
            <a:r>
              <a:rPr lang="en-US" dirty="0">
                <a:solidFill>
                  <a:schemeClr val="tx2"/>
                </a:solidFill>
                <a:sym typeface="Wingdings" pitchFamily="2" charset="2"/>
              </a:rPr>
              <a:t> 0, 6  22)</a:t>
            </a:r>
            <a:endParaRPr lang="en-US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if the Pacific hour is &lt; 12, add to an a.m. counter, else add to a p.m. counter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45A8B-D4A3-1B4D-9F70-62EE285C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D3C08-38A0-564E-98A8-D3FA73679F1B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35DD7-8B6B-78B1-BE73-3A3C3FB9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75" y="5517874"/>
            <a:ext cx="2171700" cy="584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064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FC39-34FC-ADA7-8381-0314804D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DAC21-B61C-8D05-608E-9555A4E0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2514600"/>
          </a:xfrm>
        </p:spPr>
        <p:txBody>
          <a:bodyPr/>
          <a:lstStyle/>
          <a:p>
            <a:r>
              <a:rPr lang="en-US" dirty="0"/>
              <a:t>the dictionary file was large but simple</a:t>
            </a:r>
          </a:p>
          <a:p>
            <a:pPr lvl="1"/>
            <a:r>
              <a:rPr lang="en-US" dirty="0"/>
              <a:t>one word per line, could be stored in a single (flat) list </a:t>
            </a:r>
          </a:p>
          <a:p>
            <a:pPr lvl="1"/>
            <a:endParaRPr lang="en-US" dirty="0"/>
          </a:p>
          <a:p>
            <a:r>
              <a:rPr lang="en-US" dirty="0"/>
              <a:t>complex applications generally involve grouping related data into records</a:t>
            </a:r>
          </a:p>
          <a:p>
            <a:pPr lvl="1"/>
            <a:r>
              <a:rPr lang="en-US" dirty="0"/>
              <a:t>e.g., personal record: first name, MI, </a:t>
            </a:r>
            <a:r>
              <a:rPr lang="en-US" dirty="0" err="1"/>
              <a:t>lastname</a:t>
            </a:r>
            <a:r>
              <a:rPr lang="en-US" dirty="0"/>
              <a:t>, birthdate, address, …</a:t>
            </a:r>
          </a:p>
          <a:p>
            <a:pPr lvl="1"/>
            <a:r>
              <a:rPr lang="en-US" dirty="0"/>
              <a:t>e.g., college course: title, number, CRN, instructor, times, classroom, …</a:t>
            </a:r>
          </a:p>
          <a:p>
            <a:pPr lvl="1"/>
            <a:r>
              <a:rPr lang="en-US" dirty="0"/>
              <a:t>e.g., movie: title, release date, director, distributor, actors, 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DA523-E1B2-F52A-D3AB-08A6B0BC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1D0FD4-8F52-616D-1DC9-750762B72E56}"/>
              </a:ext>
            </a:extLst>
          </p:cNvPr>
          <p:cNvSpPr txBox="1">
            <a:spLocks/>
          </p:cNvSpPr>
          <p:nvPr/>
        </p:nvSpPr>
        <p:spPr bwMode="auto">
          <a:xfrm>
            <a:off x="789667" y="4146053"/>
            <a:ext cx="8702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kern="0" dirty="0"/>
              <a:t>in Python, a list can be used to store the data from a record</a:t>
            </a:r>
          </a:p>
          <a:p>
            <a:pPr lvl="1"/>
            <a:endParaRPr lang="en-US" kern="0" dirty="0"/>
          </a:p>
          <a:p>
            <a:pPr marL="457200" lvl="1" indent="0">
              <a:buNone/>
            </a:pPr>
            <a:r>
              <a:rPr lang="en-US" kern="0" dirty="0"/>
              <a:t>["Chris", "M", "Wilson", "02-12-2004", "1024 Binary Drive", …]</a:t>
            </a:r>
          </a:p>
          <a:p>
            <a:pPr marL="457200" lvl="1" indent="0">
              <a:buNone/>
            </a:pPr>
            <a:endParaRPr lang="en-US" kern="0" dirty="0"/>
          </a:p>
          <a:p>
            <a:pPr marL="457200" lvl="1" indent="0">
              <a:buNone/>
            </a:pPr>
            <a:r>
              <a:rPr lang="en-US" kern="0" dirty="0"/>
              <a:t>["Intro to Programming", "CSC221", 70628, "Reed", "MW 9:00-10:45", "Eppley 110", …]</a:t>
            </a:r>
          </a:p>
          <a:p>
            <a:pPr marL="457200" lvl="1" indent="0">
              <a:buNone/>
            </a:pPr>
            <a:endParaRPr lang="en-US" kern="0" dirty="0"/>
          </a:p>
          <a:p>
            <a:pPr marL="457200" lvl="1" indent="0">
              <a:buNone/>
            </a:pPr>
            <a:r>
              <a:rPr lang="en-US" kern="0" dirty="0"/>
              <a:t>["The Marvels", "11-10-2023", "Nia DaCosta", "Walt Disney", "Brie Larson", …]</a:t>
            </a:r>
          </a:p>
        </p:txBody>
      </p:sp>
    </p:spTree>
    <p:extLst>
      <p:ext uri="{BB962C8B-B14F-4D97-AF65-F5344CB8AC3E}">
        <p14:creationId xmlns:p14="http://schemas.microsoft.com/office/powerpoint/2010/main" val="3642055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1833A-ED8E-C15E-8969-30D710A4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manyDecisions</a:t>
            </a:r>
            <a:r>
              <a:rPr lang="en-US" dirty="0"/>
              <a:t>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E461-9911-4A82-FAFA-F362ECFB3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488950"/>
          </a:xfrm>
        </p:spPr>
        <p:txBody>
          <a:bodyPr/>
          <a:lstStyle/>
          <a:p>
            <a:r>
              <a:rPr lang="en-US" dirty="0"/>
              <a:t>earlier, we considered a function for making random decisions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this is somewhat tedious code (3 counters, three if-else cases)</a:t>
            </a:r>
          </a:p>
          <a:p>
            <a:pPr lvl="1"/>
            <a:r>
              <a:rPr lang="en-US" dirty="0"/>
              <a:t>would be even worse if there were more options to choose from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COULD WE USE A LIST OF RECORDS INSTEAD?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D8866-66C1-5591-F2B0-8CB89D4E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08F9E-BDD0-6638-833B-71C64F762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36531"/>
            <a:ext cx="7772400" cy="32421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61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99705-D6B5-3724-42F2-306F7100F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manyDecisions</a:t>
            </a:r>
            <a:r>
              <a:rPr lang="en-US" dirty="0"/>
              <a:t> w/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1620-1EB2-FF26-A68A-29E265052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86" y="3827244"/>
            <a:ext cx="8702675" cy="488950"/>
          </a:xfrm>
        </p:spPr>
        <p:txBody>
          <a:bodyPr/>
          <a:lstStyle/>
          <a:p>
            <a:r>
              <a:rPr lang="en-US" dirty="0"/>
              <a:t>we could even generalize – pass in a list of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75BF3-D8B9-8094-DBDA-1BCAE236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9D372-6AFD-5310-BCFD-69C0317FF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62598"/>
            <a:ext cx="7772400" cy="214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06592D-4F2B-B22D-906A-A142FDC25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651490"/>
            <a:ext cx="7772400" cy="2225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16663-C8DD-ABD1-075E-242385A4A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868555"/>
            <a:ext cx="3867150" cy="8107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D0B033-E423-1AB7-B61B-97F561E72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145" y="6284027"/>
            <a:ext cx="5791890" cy="7898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73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01E7-EFC7-B547-CBAC-B734FCF66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19799-D6B1-1C4C-215C-9AE2F4DC8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1778000"/>
          </a:xfrm>
        </p:spPr>
        <p:txBody>
          <a:bodyPr/>
          <a:lstStyle/>
          <a:p>
            <a:r>
              <a:rPr lang="en-US" dirty="0"/>
              <a:t>in Python, a </a:t>
            </a:r>
            <a:r>
              <a:rPr lang="en-US" i="1" dirty="0"/>
              <a:t>dictionary</a:t>
            </a:r>
            <a:r>
              <a:rPr lang="en-US" dirty="0"/>
              <a:t> is a data structure, similar to a list, that stores a sequence of </a:t>
            </a:r>
            <a:r>
              <a:rPr lang="en-US" i="1" dirty="0" err="1"/>
              <a:t>key:value</a:t>
            </a:r>
            <a:r>
              <a:rPr lang="en-US" i="1" dirty="0"/>
              <a:t> </a:t>
            </a:r>
            <a:r>
              <a:rPr lang="en-US" dirty="0"/>
              <a:t>pairs</a:t>
            </a:r>
          </a:p>
          <a:p>
            <a:pPr lvl="1"/>
            <a:r>
              <a:rPr lang="en-US" dirty="0"/>
              <a:t>you can easily access and change a value using the associated key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initialize using { }, but then access or change entries using [] (as with lists/strings)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1495F-7E4C-6767-9108-64B474C0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54D1A-5A12-3384-2F5F-FDE81402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351" y="3317875"/>
            <a:ext cx="6995308" cy="3590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B5981C-94F8-F28E-4A58-022D98E39839}"/>
              </a:ext>
            </a:extLst>
          </p:cNvPr>
          <p:cNvSpPr txBox="1"/>
          <p:nvPr/>
        </p:nvSpPr>
        <p:spPr>
          <a:xfrm>
            <a:off x="5181600" y="4572000"/>
            <a:ext cx="3352800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 dictionary is like a list, but you can index via a string</a:t>
            </a:r>
          </a:p>
        </p:txBody>
      </p:sp>
    </p:spTree>
    <p:extLst>
      <p:ext uri="{BB962C8B-B14F-4D97-AF65-F5344CB8AC3E}">
        <p14:creationId xmlns:p14="http://schemas.microsoft.com/office/powerpoint/2010/main" val="1593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36163-996D-2A20-2D19-CB28B0E39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manyDecisions</a:t>
            </a:r>
            <a:r>
              <a:rPr lang="en-US" dirty="0"/>
              <a:t> w/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62332-9BBA-4DBE-CD94-732AD7FD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F7E9D-3189-2336-FE4C-1325CAE01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7772400" cy="2142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6057DC-B1D2-61EE-27BB-8B70A27B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4953000"/>
            <a:ext cx="7772400" cy="1620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3A9A23A1-81B4-C858-FB27-689BAF74257E}"/>
              </a:ext>
            </a:extLst>
          </p:cNvPr>
          <p:cNvSpPr/>
          <p:nvPr/>
        </p:nvSpPr>
        <p:spPr bwMode="auto">
          <a:xfrm>
            <a:off x="3581400" y="3800999"/>
            <a:ext cx="533400" cy="923401"/>
          </a:xfrm>
          <a:prstGeom prst="downArrow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2ED64-2337-F6FE-028D-527FFC3B0501}"/>
              </a:ext>
            </a:extLst>
          </p:cNvPr>
          <p:cNvSpPr txBox="1"/>
          <p:nvPr/>
        </p:nvSpPr>
        <p:spPr>
          <a:xfrm>
            <a:off x="4419600" y="380099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equivalent code using a dictionary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E412F-1BC5-0E2B-A25E-EB50E8CA08A0}"/>
              </a:ext>
            </a:extLst>
          </p:cNvPr>
          <p:cNvSpPr/>
          <p:nvPr/>
        </p:nvSpPr>
        <p:spPr bwMode="auto">
          <a:xfrm>
            <a:off x="1752600" y="6163198"/>
            <a:ext cx="2514600" cy="161402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A53189-E74A-0C47-DE80-E5F10AD153DB}"/>
              </a:ext>
            </a:extLst>
          </p:cNvPr>
          <p:cNvSpPr/>
          <p:nvPr/>
        </p:nvSpPr>
        <p:spPr bwMode="auto">
          <a:xfrm>
            <a:off x="1752600" y="2667000"/>
            <a:ext cx="2514600" cy="579784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875010-3650-6E3F-EDC6-B2A5D5018038}"/>
              </a:ext>
            </a:extLst>
          </p:cNvPr>
          <p:cNvSpPr/>
          <p:nvPr/>
        </p:nvSpPr>
        <p:spPr bwMode="auto">
          <a:xfrm>
            <a:off x="1333500" y="5514136"/>
            <a:ext cx="4152900" cy="277064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098251-9311-545B-C99C-BEF93E20D48F}"/>
              </a:ext>
            </a:extLst>
          </p:cNvPr>
          <p:cNvSpPr/>
          <p:nvPr/>
        </p:nvSpPr>
        <p:spPr bwMode="auto">
          <a:xfrm>
            <a:off x="1333500" y="1981200"/>
            <a:ext cx="5448300" cy="270716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6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373E-82AF-799F-BA10-EE0FAD06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version w/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A9C49-1FCB-82E8-9D8B-46ED6437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B8E41-15F3-B37D-7646-3C16EB4B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219200"/>
            <a:ext cx="7772400" cy="22256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51FB2-C177-5184-3A02-2EEAB303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4836490"/>
            <a:ext cx="7772400" cy="1945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41DF8D8E-E8B8-A946-8432-6BD364059558}"/>
              </a:ext>
            </a:extLst>
          </p:cNvPr>
          <p:cNvSpPr/>
          <p:nvPr/>
        </p:nvSpPr>
        <p:spPr bwMode="auto">
          <a:xfrm>
            <a:off x="3581400" y="3657600"/>
            <a:ext cx="533400" cy="923401"/>
          </a:xfrm>
          <a:prstGeom prst="downArrow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00F39-4F41-BB63-937E-C83A0C9A0DBC}"/>
              </a:ext>
            </a:extLst>
          </p:cNvPr>
          <p:cNvSpPr txBox="1"/>
          <p:nvPr/>
        </p:nvSpPr>
        <p:spPr>
          <a:xfrm>
            <a:off x="4419600" y="36576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equivalent code using a dictionary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854E9A-1097-180E-8256-3783320B8399}"/>
              </a:ext>
            </a:extLst>
          </p:cNvPr>
          <p:cNvSpPr/>
          <p:nvPr/>
        </p:nvSpPr>
        <p:spPr bwMode="auto">
          <a:xfrm>
            <a:off x="1600200" y="2743200"/>
            <a:ext cx="2514600" cy="542925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9E0EC-C46D-A437-1766-9E8874B68B86}"/>
              </a:ext>
            </a:extLst>
          </p:cNvPr>
          <p:cNvSpPr/>
          <p:nvPr/>
        </p:nvSpPr>
        <p:spPr bwMode="auto">
          <a:xfrm>
            <a:off x="1600200" y="6400799"/>
            <a:ext cx="2514600" cy="151661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15433-FBAA-2FF0-BDF5-BC0403ED3375}"/>
              </a:ext>
            </a:extLst>
          </p:cNvPr>
          <p:cNvSpPr/>
          <p:nvPr/>
        </p:nvSpPr>
        <p:spPr bwMode="auto">
          <a:xfrm>
            <a:off x="1219200" y="1748743"/>
            <a:ext cx="2438400" cy="232457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41863-CB20-8BA4-4309-769BE74B43ED}"/>
              </a:ext>
            </a:extLst>
          </p:cNvPr>
          <p:cNvSpPr/>
          <p:nvPr/>
        </p:nvSpPr>
        <p:spPr bwMode="auto">
          <a:xfrm>
            <a:off x="1590260" y="2083384"/>
            <a:ext cx="2524539" cy="245709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F95BCD-C7C3-7F29-C736-521BAF6508FB}"/>
              </a:ext>
            </a:extLst>
          </p:cNvPr>
          <p:cNvSpPr/>
          <p:nvPr/>
        </p:nvSpPr>
        <p:spPr bwMode="auto">
          <a:xfrm>
            <a:off x="1229140" y="5335294"/>
            <a:ext cx="2438400" cy="232457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204161-422C-17FA-C790-06DF0DF111BD}"/>
              </a:ext>
            </a:extLst>
          </p:cNvPr>
          <p:cNvSpPr/>
          <p:nvPr/>
        </p:nvSpPr>
        <p:spPr bwMode="auto">
          <a:xfrm>
            <a:off x="1600200" y="5669935"/>
            <a:ext cx="2524539" cy="245709"/>
          </a:xfrm>
          <a:prstGeom prst="rect">
            <a:avLst/>
          </a:prstGeom>
          <a:solidFill>
            <a:srgbClr val="FFFF00">
              <a:alpha val="17817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56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373E-82AF-799F-BA10-EE0FAD06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allDays</a:t>
            </a:r>
            <a:r>
              <a:rPr lang="en-US" dirty="0"/>
              <a:t> w/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A9C49-1FCB-82E8-9D8B-46ED6437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1DF8D8E-E8B8-A946-8432-6BD364059558}"/>
              </a:ext>
            </a:extLst>
          </p:cNvPr>
          <p:cNvSpPr/>
          <p:nvPr/>
        </p:nvSpPr>
        <p:spPr bwMode="auto">
          <a:xfrm>
            <a:off x="3581400" y="3877199"/>
            <a:ext cx="533400" cy="923401"/>
          </a:xfrm>
          <a:prstGeom prst="downArrow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-111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00F39-4F41-BB63-937E-C83A0C9A0DBC}"/>
              </a:ext>
            </a:extLst>
          </p:cNvPr>
          <p:cNvSpPr txBox="1"/>
          <p:nvPr/>
        </p:nvSpPr>
        <p:spPr>
          <a:xfrm>
            <a:off x="4419600" y="387719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equivalent code using a dictionary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081E1-DC62-D931-DB39-8CE18437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13" y="5096679"/>
            <a:ext cx="8547774" cy="15874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4CE98-AAEF-1FAE-820C-D4A661E0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0436"/>
            <a:ext cx="7162800" cy="1907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8475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7BE2-D756-4C69-DF0C-AE34F7AFE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1FDA-4878-900B-6A2F-7695A92CB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HW5, you had to count the occurrences of letters in a file</a:t>
            </a:r>
          </a:p>
          <a:p>
            <a:pPr lvl="1"/>
            <a:r>
              <a:rPr lang="en-US" dirty="0"/>
              <a:t>utilized a list of 26 counters, initialized to 0</a:t>
            </a:r>
          </a:p>
          <a:p>
            <a:pPr lvl="1"/>
            <a:r>
              <a:rPr lang="en-US" dirty="0"/>
              <a:t>there is a natural mapping: #a's in </a:t>
            </a:r>
            <a:r>
              <a:rPr lang="en-US" sz="1800" dirty="0">
                <a:latin typeface="Lucida Console" panose="020B0609040504020204" pitchFamily="49" charset="0"/>
              </a:rPr>
              <a:t>count[0]</a:t>
            </a:r>
            <a:r>
              <a:rPr lang="en-US" dirty="0"/>
              <a:t>, #b's in </a:t>
            </a:r>
            <a:r>
              <a:rPr lang="en-US" sz="1800" dirty="0">
                <a:latin typeface="Lucida Console" panose="020B0609040504020204" pitchFamily="49" charset="0"/>
              </a:rPr>
              <a:t>count[1]</a:t>
            </a:r>
            <a:r>
              <a:rPr lang="en-US" dirty="0"/>
              <a:t>, ..., </a:t>
            </a:r>
            <a:endParaRPr lang="en-US" sz="1100" dirty="0">
              <a:latin typeface="Lucida Console" panose="020B0609040504020204" pitchFamily="49" charset="0"/>
            </a:endParaRPr>
          </a:p>
          <a:p>
            <a:pPr marL="57150" indent="0"/>
            <a:r>
              <a:rPr lang="en-US" dirty="0"/>
              <a:t>what if we wanted to count how many times words appeared in a file</a:t>
            </a:r>
          </a:p>
          <a:p>
            <a:pPr marL="754063" lvl="1" indent="-292100"/>
            <a:r>
              <a:rPr lang="en-US" dirty="0"/>
              <a:t>e.g., Gettysburg Address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39084-11FA-53C9-B14A-4FC5F83C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2C840-CF26-0B68-47F0-76D13B43E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834" y="3397909"/>
            <a:ext cx="5761531" cy="35362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3135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0731-B210-58F0-49A8-3660D1D2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counts w/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91414-E788-7BFF-E8E7-70D32D4EB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1600200"/>
          </a:xfrm>
        </p:spPr>
        <p:txBody>
          <a:bodyPr/>
          <a:lstStyle/>
          <a:p>
            <a:r>
              <a:rPr lang="en-US" dirty="0"/>
              <a:t>there is no natural mapping from words to indices</a:t>
            </a:r>
          </a:p>
          <a:p>
            <a:pPr lvl="1"/>
            <a:r>
              <a:rPr lang="en-US" dirty="0"/>
              <a:t>can't predict what words will be in the file, or place specific ordering</a:t>
            </a:r>
          </a:p>
          <a:p>
            <a:pPr lvl="1"/>
            <a:endParaRPr lang="en-US" dirty="0"/>
          </a:p>
          <a:p>
            <a:r>
              <a:rPr lang="en-US" dirty="0"/>
              <a:t>perfect use of a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30357-000A-4C71-45DA-4C841895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7E8EC-870F-39EC-F0BF-886EEEF9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37563"/>
            <a:ext cx="7772400" cy="3195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DCC2F-620B-5F47-1BF8-BA4CB8DB9B48}"/>
              </a:ext>
            </a:extLst>
          </p:cNvPr>
          <p:cNvSpPr txBox="1"/>
          <p:nvPr/>
        </p:nvSpPr>
        <p:spPr>
          <a:xfrm>
            <a:off x="5181599" y="4419600"/>
            <a:ext cx="3318013" cy="18158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start with empty dictionary</a:t>
            </a:r>
          </a:p>
          <a:p>
            <a:r>
              <a:rPr lang="en-US" sz="1600" dirty="0">
                <a:solidFill>
                  <a:schemeClr val="tx2"/>
                </a:solidFill>
              </a:rPr>
              <a:t>for each word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make it lower case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and strip punctuation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if not already seen, add an entry to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	the dictionary (with 0 count)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add one to the count for that word</a:t>
            </a:r>
          </a:p>
        </p:txBody>
      </p:sp>
    </p:spTree>
    <p:extLst>
      <p:ext uri="{BB962C8B-B14F-4D97-AF65-F5344CB8AC3E}">
        <p14:creationId xmlns:p14="http://schemas.microsoft.com/office/powerpoint/2010/main" val="29796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202A-7253-A7E1-584D-387D042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Anagrams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8491C-4B1B-5F1F-6C84-482C4430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838200"/>
          </a:xfrm>
        </p:spPr>
        <p:txBody>
          <a:bodyPr/>
          <a:lstStyle/>
          <a:p>
            <a:r>
              <a:rPr lang="en-US" dirty="0"/>
              <a:t>recall the anagrams code from earlier</a:t>
            </a:r>
          </a:p>
          <a:p>
            <a:pPr lvl="1"/>
            <a:r>
              <a:rPr lang="en-US" dirty="0"/>
              <a:t>way too inefficient, requiring more than 13 billion word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5150A-0661-8143-81E8-ABB2639E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E01D9-6902-F3BA-1641-C96A89B9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0" y="2286000"/>
            <a:ext cx="7286979" cy="1765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F8F2B-4EBE-E962-BAE9-3FF2CE603A4E}"/>
              </a:ext>
            </a:extLst>
          </p:cNvPr>
          <p:cNvSpPr txBox="1">
            <a:spLocks/>
          </p:cNvSpPr>
          <p:nvPr/>
        </p:nvSpPr>
        <p:spPr bwMode="auto">
          <a:xfrm>
            <a:off x="789667" y="4495800"/>
            <a:ext cx="835433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kern="0" dirty="0"/>
              <a:t>alternative approach</a:t>
            </a:r>
          </a:p>
          <a:p>
            <a:pPr lvl="1"/>
            <a:r>
              <a:rPr lang="en-US" kern="0" dirty="0"/>
              <a:t>create a dictionary where the keys are alphagrams and the corresponding value is a list of words with that alphagram</a:t>
            </a:r>
          </a:p>
          <a:p>
            <a:pPr lvl="1"/>
            <a:endParaRPr lang="en-US" kern="0" dirty="0"/>
          </a:p>
          <a:p>
            <a:pPr marL="457200" lvl="1" indent="0">
              <a:buNone/>
            </a:pPr>
            <a:r>
              <a:rPr lang="en-US" kern="0" dirty="0"/>
              <a:t>ANAGROUPS = { "</a:t>
            </a:r>
            <a:r>
              <a:rPr lang="en-US" kern="0" dirty="0" err="1"/>
              <a:t>aelp</a:t>
            </a:r>
            <a:r>
              <a:rPr lang="en-US" kern="0" dirty="0"/>
              <a:t>" : ["leap", "pale", "peal", "plea"], "ape" : ["ape", "pea"], … }</a:t>
            </a:r>
          </a:p>
          <a:p>
            <a:pPr marL="457200" lvl="1" indent="0">
              <a:buNone/>
            </a:pPr>
            <a:endParaRPr lang="en-US" kern="0" dirty="0"/>
          </a:p>
          <a:p>
            <a:pPr lvl="1"/>
            <a:r>
              <a:rPr lang="en-US" kern="0" dirty="0"/>
              <a:t>to find all the anagrams of a word, just generate the alphagram and look it up</a:t>
            </a:r>
          </a:p>
          <a:p>
            <a:pPr lvl="1"/>
            <a:r>
              <a:rPr lang="en-US" kern="0" dirty="0"/>
              <a:t>to find the largest list of anagrams, traverse the dictionary and compare lengths</a:t>
            </a:r>
          </a:p>
        </p:txBody>
      </p:sp>
    </p:spTree>
    <p:extLst>
      <p:ext uri="{BB962C8B-B14F-4D97-AF65-F5344CB8AC3E}">
        <p14:creationId xmlns:p14="http://schemas.microsoft.com/office/powerpoint/2010/main" val="304717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A2479-6409-CC58-779A-EA8F61579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101828"/>
            <a:ext cx="7315200" cy="5186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EDB7DD-650E-FCCB-7035-2B8DBA3AC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</a:t>
            </a:r>
            <a:r>
              <a:rPr lang="en-US" sz="2800" dirty="0" err="1">
                <a:latin typeface="Lucida Console" panose="020B0609040504020204" pitchFamily="49" charset="0"/>
              </a:rPr>
              <a:t>mostAnagrams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DFEA1-6230-69A3-203D-8ECD3CC3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13F1D-94CE-0648-1F9F-6EEFC8D5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6362700"/>
            <a:ext cx="7277100" cy="571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F79C81-14D3-E585-444E-7E7BCDF98D96}"/>
              </a:ext>
            </a:extLst>
          </p:cNvPr>
          <p:cNvSpPr txBox="1"/>
          <p:nvPr/>
        </p:nvSpPr>
        <p:spPr>
          <a:xfrm>
            <a:off x="5943600" y="1575137"/>
            <a:ext cx="2514600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builds a dictionary with 103,020 entries (one for each unique alphagram)</a:t>
            </a:r>
          </a:p>
        </p:txBody>
      </p:sp>
    </p:spTree>
    <p:extLst>
      <p:ext uri="{BB962C8B-B14F-4D97-AF65-F5344CB8AC3E}">
        <p14:creationId xmlns:p14="http://schemas.microsoft.com/office/powerpoint/2010/main" val="216493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89BF-DED2-28E2-0556-5A45CBC9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Lists of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60C8C-34C5-5E27-B733-0CCBE279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19200"/>
            <a:ext cx="8702675" cy="838200"/>
          </a:xfrm>
        </p:spPr>
        <p:txBody>
          <a:bodyPr/>
          <a:lstStyle/>
          <a:p>
            <a:r>
              <a:rPr lang="en-US" dirty="0"/>
              <a:t>if we want to store a list of records, then need a list of lists</a:t>
            </a:r>
          </a:p>
          <a:p>
            <a:pPr lvl="1"/>
            <a:r>
              <a:rPr lang="en-US" dirty="0"/>
              <a:t>recall: lists can store any type of values, including other lists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908A9-47A9-F0A0-A157-121A81B9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DC13E6-1204-1AAA-43AB-B829F2F3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09" y="2286000"/>
            <a:ext cx="6113392" cy="4810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A9CFF-D9B2-D306-D078-A68CEBCEF283}"/>
              </a:ext>
            </a:extLst>
          </p:cNvPr>
          <p:cNvSpPr txBox="1"/>
          <p:nvPr/>
        </p:nvSpPr>
        <p:spPr>
          <a:xfrm>
            <a:off x="7924800" y="1563469"/>
            <a:ext cx="156527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line continuation character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ADDA1EB-DC26-6020-C403-14AF829DB5A9}"/>
              </a:ext>
            </a:extLst>
          </p:cNvPr>
          <p:cNvCxnSpPr/>
          <p:nvPr/>
        </p:nvCxnSpPr>
        <p:spPr bwMode="auto">
          <a:xfrm rot="10800000" flipV="1">
            <a:off x="8077200" y="2057400"/>
            <a:ext cx="914400" cy="304800"/>
          </a:xfrm>
          <a:prstGeom prst="bentConnector3">
            <a:avLst>
              <a:gd name="adj1" fmla="val 725"/>
            </a:avLst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6803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C69A-96C1-1F74-A12A-53E7F7BC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List/dictionary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BF51-A8F1-9B84-8E2F-B302C1C2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" y="1254125"/>
            <a:ext cx="8702675" cy="54102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/>
              <a:t>list</a:t>
            </a:r>
            <a:r>
              <a:rPr lang="en-US" dirty="0"/>
              <a:t> can store a sequence of values of any type (including lists)</a:t>
            </a:r>
          </a:p>
          <a:p>
            <a:pPr lvl="1"/>
            <a:r>
              <a:rPr lang="en-US" dirty="0"/>
              <a:t>created and indexed/sliced using [ ]</a:t>
            </a:r>
          </a:p>
          <a:p>
            <a:pPr lvl="1"/>
            <a:r>
              <a:rPr lang="en-US" dirty="0"/>
              <a:t>useful when the order doesn't matter (e.g., list of arbitrary words)</a:t>
            </a:r>
          </a:p>
          <a:p>
            <a:pPr lvl="1"/>
            <a:r>
              <a:rPr lang="en-US" dirty="0"/>
              <a:t>or when the order naturally corresponds to indices (e.g., </a:t>
            </a:r>
            <a:r>
              <a:rPr lang="en-US" dirty="0" err="1"/>
              <a:t>a..z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0..25)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complex applications generally involved grouping related data into </a:t>
            </a:r>
            <a:r>
              <a:rPr lang="en-US" i="1" dirty="0">
                <a:sym typeface="Wingdings" pitchFamily="2" charset="2"/>
              </a:rPr>
              <a:t>records</a:t>
            </a:r>
          </a:p>
          <a:p>
            <a:pPr lvl="1"/>
            <a:r>
              <a:rPr lang="en-US" dirty="0">
                <a:sym typeface="Wingdings" pitchFamily="2" charset="2"/>
              </a:rPr>
              <a:t>a record can be implemented as a list of data items</a:t>
            </a:r>
          </a:p>
          <a:p>
            <a:pPr lvl="1"/>
            <a:r>
              <a:rPr lang="en-US" dirty="0">
                <a:sym typeface="Wingdings" pitchFamily="2" charset="2"/>
              </a:rPr>
              <a:t>when storing/processing a list of records, need a list of lists</a:t>
            </a:r>
          </a:p>
          <a:p>
            <a:pPr lvl="1"/>
            <a:r>
              <a:rPr lang="en-US" dirty="0">
                <a:sym typeface="Wingdings" pitchFamily="2" charset="2"/>
              </a:rPr>
              <a:t>csv file can easily be read in and stored as a list of lists</a:t>
            </a:r>
          </a:p>
          <a:p>
            <a:pPr lvl="1"/>
            <a:r>
              <a:rPr lang="en-US" dirty="0">
                <a:sym typeface="Wingdings" pitchFamily="2" charset="2"/>
              </a:rPr>
              <a:t>simple, but require searching through the list to find a specific record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 </a:t>
            </a:r>
            <a:r>
              <a:rPr lang="en-US" i="1" dirty="0">
                <a:sym typeface="Wingdings" pitchFamily="2" charset="2"/>
              </a:rPr>
              <a:t>dictionary</a:t>
            </a:r>
            <a:r>
              <a:rPr lang="en-US" dirty="0">
                <a:sym typeface="Wingdings" pitchFamily="2" charset="2"/>
              </a:rPr>
              <a:t> is similar to a list, but the index can be any value (not just int)</a:t>
            </a:r>
          </a:p>
          <a:p>
            <a:pPr lvl="1"/>
            <a:r>
              <a:rPr lang="en-US" dirty="0">
                <a:sym typeface="Wingdings" pitchFamily="2" charset="2"/>
              </a:rPr>
              <a:t>created using { }, indexed/sliced using [ ]</a:t>
            </a:r>
          </a:p>
          <a:p>
            <a:pPr lvl="1"/>
            <a:r>
              <a:rPr lang="en-US" dirty="0">
                <a:sym typeface="Wingdings" pitchFamily="2" charset="2"/>
              </a:rPr>
              <a:t>useful when want to access values via  a non-integer key (e.g., a string)</a:t>
            </a:r>
          </a:p>
          <a:p>
            <a:pPr lvl="1"/>
            <a:r>
              <a:rPr lang="en-US" dirty="0">
                <a:sym typeface="Wingdings" pitchFamily="2" charset="2"/>
              </a:rPr>
              <a:t>provide fast and easy access to the value via the key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67583-7182-4BBD-10F3-6BA5E053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01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C284-E574-FDCA-761F-69EC57FE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state capitals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D2006-967D-071F-C877-8221AB0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685800"/>
          </a:xfrm>
        </p:spPr>
        <p:txBody>
          <a:bodyPr/>
          <a:lstStyle/>
          <a:p>
            <a:r>
              <a:rPr lang="en-US" dirty="0" err="1"/>
              <a:t>capitals.csv</a:t>
            </a:r>
            <a:r>
              <a:rPr lang="en-US" dirty="0"/>
              <a:t> contains a list of state capitals and their GPS coordinates</a:t>
            </a:r>
          </a:p>
          <a:p>
            <a:endParaRPr lang="en-US" dirty="0"/>
          </a:p>
          <a:p>
            <a:pPr marL="3849687" lvl="1" indent="0">
              <a:buNone/>
            </a:pPr>
            <a:r>
              <a:rPr lang="en-US" b="1" dirty="0"/>
              <a:t>potential tasks</a:t>
            </a:r>
          </a:p>
          <a:p>
            <a:pPr marL="4127500" lvl="1" indent="-277813"/>
            <a:r>
              <a:rPr lang="en-US" dirty="0"/>
              <a:t>look up the capital of a state</a:t>
            </a:r>
          </a:p>
          <a:p>
            <a:pPr marL="4127500" lvl="1" indent="-277813"/>
            <a:r>
              <a:rPr lang="en-US" dirty="0"/>
              <a:t>look up the GPS of a capital</a:t>
            </a:r>
          </a:p>
          <a:p>
            <a:pPr marL="4127500" lvl="1" indent="-277813"/>
            <a:r>
              <a:rPr lang="en-US" dirty="0"/>
              <a:t>make a quiz of random states/capitals</a:t>
            </a:r>
          </a:p>
          <a:p>
            <a:pPr marL="4127500" lvl="1" indent="-277813"/>
            <a:r>
              <a:rPr lang="en-US" dirty="0"/>
              <a:t>calculate distance between capitals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F4805-DDB8-7339-EA1E-34B75D01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1ED21F0-2EE1-3858-BED2-70B03E745047}"/>
              </a:ext>
            </a:extLst>
          </p:cNvPr>
          <p:cNvSpPr txBox="1">
            <a:spLocks/>
          </p:cNvSpPr>
          <p:nvPr/>
        </p:nvSpPr>
        <p:spPr bwMode="auto">
          <a:xfrm>
            <a:off x="635000" y="4495799"/>
            <a:ext cx="8702675" cy="9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</a:defRPr>
            </a:lvl9pPr>
          </a:lstStyle>
          <a:p>
            <a:r>
              <a:rPr lang="en-US" kern="0" dirty="0"/>
              <a:t>csv stands for Comma Separated Values</a:t>
            </a:r>
          </a:p>
          <a:p>
            <a:pPr lvl="1"/>
            <a:r>
              <a:rPr lang="en-US" kern="0" dirty="0"/>
              <a:t>each row in the table is a line in the file; each column value separated by comma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D68BC-883D-367F-CDBF-1F78C529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87825"/>
            <a:ext cx="3314700" cy="184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5B47D-84CD-DB63-B37C-C9E122068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5337308"/>
            <a:ext cx="4857750" cy="16377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5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E5EB-012E-4AD4-6373-FA779820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77AD-0E76-9AA1-A7A9-565000BD7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399"/>
            <a:ext cx="8702675" cy="1863725"/>
          </a:xfrm>
        </p:spPr>
        <p:txBody>
          <a:bodyPr/>
          <a:lstStyle/>
          <a:p>
            <a:r>
              <a:rPr lang="en-US" dirty="0"/>
              <a:t>how do we read in and store records?</a:t>
            </a:r>
          </a:p>
          <a:p>
            <a:pPr lvl="1"/>
            <a:r>
              <a:rPr lang="en-US" dirty="0"/>
              <a:t>each record is on a separate line, so read the file one line at a time using for loop</a:t>
            </a:r>
          </a:p>
          <a:p>
            <a:pPr lvl="2"/>
            <a:r>
              <a:rPr lang="en-US" dirty="0"/>
              <a:t>use </a:t>
            </a:r>
            <a:r>
              <a:rPr lang="en-US" sz="1800" dirty="0">
                <a:latin typeface="Lucida Console" panose="020B0609040504020204" pitchFamily="49" charset="0"/>
              </a:rPr>
              <a:t>strip</a:t>
            </a:r>
            <a:r>
              <a:rPr lang="en-US" dirty="0"/>
              <a:t> to remove the line break, </a:t>
            </a:r>
            <a:r>
              <a:rPr lang="en-US" sz="1800" dirty="0">
                <a:latin typeface="Lucida Console" panose="020B0609040504020204" pitchFamily="49" charset="0"/>
              </a:rPr>
              <a:t>split</a:t>
            </a:r>
            <a:r>
              <a:rPr lang="en-US" dirty="0"/>
              <a:t> to convert to a list</a:t>
            </a:r>
          </a:p>
          <a:p>
            <a:pPr lvl="2"/>
            <a:r>
              <a:rPr lang="en-US" dirty="0"/>
              <a:t>then append onto the end of a list of lists (accumulator pattern)</a:t>
            </a:r>
          </a:p>
          <a:p>
            <a:pPr lvl="1"/>
            <a:r>
              <a:rPr lang="en-US" dirty="0"/>
              <a:t>finally, remove the headers from the list of lists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769E0-1E32-E18E-93B9-59D76DFF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D6B60-2FD6-16A1-9D10-2A45B1F5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261575"/>
            <a:ext cx="6197600" cy="1767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1682CB-1207-6F4B-BFBC-96016719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3" y="5244745"/>
            <a:ext cx="6180137" cy="1689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851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6F1D-DADC-F74C-1A06-C0DC751F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159CD-4939-63BA-310D-932C958EF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19200"/>
            <a:ext cx="8702675" cy="1537112"/>
          </a:xfrm>
        </p:spPr>
        <p:txBody>
          <a:bodyPr/>
          <a:lstStyle/>
          <a:p>
            <a:r>
              <a:rPr lang="en-US" dirty="0"/>
              <a:t>to lookup a capital given the state name</a:t>
            </a:r>
          </a:p>
          <a:p>
            <a:pPr lvl="1"/>
            <a:r>
              <a:rPr lang="en-US" dirty="0"/>
              <a:t>find the record for that state, then access the capital</a:t>
            </a:r>
          </a:p>
          <a:p>
            <a:r>
              <a:rPr lang="en-US" dirty="0"/>
              <a:t>similarly, to find the GPS coordinates of a city</a:t>
            </a:r>
          </a:p>
          <a:p>
            <a:pPr lvl="1"/>
            <a:r>
              <a:rPr lang="en-US" dirty="0"/>
              <a:t>find the record for that city, then access the coordinates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3031A-5F8A-FC46-4747-121F513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13825-A02B-F44C-1F6D-B4F4F2B85FFE}"/>
              </a:ext>
            </a:extLst>
          </p:cNvPr>
          <p:cNvSpPr txBox="1"/>
          <p:nvPr/>
        </p:nvSpPr>
        <p:spPr>
          <a:xfrm>
            <a:off x="7010400" y="1219200"/>
            <a:ext cx="2327275" cy="1477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for a given entry: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entry[0] is state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entry[1] is capital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entry[2] is latitude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entry[3] is longitude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10C5C-D106-C5D6-E793-0138C658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083612"/>
            <a:ext cx="7772400" cy="3015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1C339-023E-DF9F-C43A-91B2A054F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925323"/>
            <a:ext cx="3132196" cy="11169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396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1308-1685-66DC-BACF-07CEFF1F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quiz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CB6B-B892-1194-4EB2-270E469D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3C107-7AD9-4F14-7315-B86C019CD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79499"/>
            <a:ext cx="7569709" cy="4004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12F586-5DC6-F46F-9D46-6EC04268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979" y="5250597"/>
            <a:ext cx="4071730" cy="1902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492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02E3-D317-6F76-C7C2-7EBCFB68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Human Development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BB002-1190-1AEB-C8C8-069C65F79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9" y="1295400"/>
            <a:ext cx="8430532" cy="990600"/>
          </a:xfrm>
        </p:spPr>
        <p:txBody>
          <a:bodyPr/>
          <a:lstStyle/>
          <a:p>
            <a:r>
              <a:rPr lang="en-US" dirty="0"/>
              <a:t>Human Development Index (HDI) is a statistical index combining life expectancy, education and per capita income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F0737-8DCD-BB5E-EC6A-32206A51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9FA56-A234-9B29-4524-83AEA903B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832" y="2515290"/>
            <a:ext cx="4844219" cy="41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0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C284-E574-FDCA-761F-69EC57FE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HDI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D2006-967D-071F-C877-8221AB0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68" y="1295400"/>
            <a:ext cx="8702675" cy="685800"/>
          </a:xfrm>
        </p:spPr>
        <p:txBody>
          <a:bodyPr/>
          <a:lstStyle/>
          <a:p>
            <a:r>
              <a:rPr lang="en-US" dirty="0" err="1"/>
              <a:t>HDIstats.csv</a:t>
            </a:r>
            <a:r>
              <a:rPr lang="en-US" dirty="0"/>
              <a:t> contains a list of countries with their 2021 HDI stats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F4805-DDB8-7339-EA1E-34B75D01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89491-2024-674B-B8B7-7D505A2329A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46B2C7-3A2E-6928-4E66-5BE4A03D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35" y="2057400"/>
            <a:ext cx="8492530" cy="30907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8FC56-826B-6C73-C5FE-5482CA06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600298"/>
            <a:ext cx="7772400" cy="12422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906472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FF0033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99FF"/>
      </a:hlink>
      <a:folHlink>
        <a:srgbClr val="B2B2B2"/>
      </a:folHlink>
    </a:clrScheme>
    <a:fontScheme name="Blank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6201</TotalTime>
  <Words>1741</Words>
  <Application>Microsoft Macintosh PowerPoint</Application>
  <PresentationFormat>Custom</PresentationFormat>
  <Paragraphs>229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Courier New</vt:lpstr>
      <vt:lpstr>Lucida Console</vt:lpstr>
      <vt:lpstr>Times New Roman</vt:lpstr>
      <vt:lpstr>Wingdings</vt:lpstr>
      <vt:lpstr>Blank Presentation</vt:lpstr>
      <vt:lpstr>PowerPoint Presentation</vt:lpstr>
      <vt:lpstr>Complex data</vt:lpstr>
      <vt:lpstr>Lists of lists</vt:lpstr>
      <vt:lpstr>Example: state capitals</vt:lpstr>
      <vt:lpstr>Storing records</vt:lpstr>
      <vt:lpstr>Lookup functions</vt:lpstr>
      <vt:lpstr>Interactive quiz</vt:lpstr>
      <vt:lpstr>example: Human Development Index</vt:lpstr>
      <vt:lpstr>HDI data</vt:lpstr>
      <vt:lpstr>HDI functions</vt:lpstr>
      <vt:lpstr>Tweets with metadata</vt:lpstr>
      <vt:lpstr>New questions</vt:lpstr>
      <vt:lpstr>Counting phrases</vt:lpstr>
      <vt:lpstr>Counting mentions</vt:lpstr>
      <vt:lpstr>Most liked</vt:lpstr>
      <vt:lpstr>Day of the week</vt:lpstr>
      <vt:lpstr>All days</vt:lpstr>
      <vt:lpstr>a.m. vs. p.m.</vt:lpstr>
      <vt:lpstr>a.m. vs. p.m. (adjusted)</vt:lpstr>
      <vt:lpstr>manyDecisions revisited</vt:lpstr>
      <vt:lpstr>manyDecisions w/ lists</vt:lpstr>
      <vt:lpstr>Dictionary</vt:lpstr>
      <vt:lpstr>manyDecisions w/ dictionary</vt:lpstr>
      <vt:lpstr>Options version w/ dictionary</vt:lpstr>
      <vt:lpstr>allDays w/ dictionary</vt:lpstr>
      <vt:lpstr>Word counts</vt:lpstr>
      <vt:lpstr>Word counts w/ dictionary</vt:lpstr>
      <vt:lpstr>Anagrams revisited</vt:lpstr>
      <vt:lpstr>Efficient mostAnagrams</vt:lpstr>
      <vt:lpstr>List/dictionary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History</dc:title>
  <dc:creator>Dave Reed</dc:creator>
  <cp:lastModifiedBy>Reed, Dave</cp:lastModifiedBy>
  <cp:revision>136</cp:revision>
  <cp:lastPrinted>2001-08-21T21:07:44Z</cp:lastPrinted>
  <dcterms:created xsi:type="dcterms:W3CDTF">2013-08-13T20:20:27Z</dcterms:created>
  <dcterms:modified xsi:type="dcterms:W3CDTF">2023-10-29T17:56:04Z</dcterms:modified>
</cp:coreProperties>
</file>