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91" r:id="rId2"/>
    <p:sldId id="566" r:id="rId3"/>
    <p:sldId id="522" r:id="rId4"/>
    <p:sldId id="558" r:id="rId5"/>
    <p:sldId id="559" r:id="rId6"/>
    <p:sldId id="560" r:id="rId7"/>
    <p:sldId id="562" r:id="rId8"/>
    <p:sldId id="561" r:id="rId9"/>
    <p:sldId id="564" r:id="rId10"/>
    <p:sldId id="563" r:id="rId11"/>
    <p:sldId id="565" r:id="rId12"/>
    <p:sldId id="537" r:id="rId13"/>
    <p:sldId id="556" r:id="rId14"/>
    <p:sldId id="571" r:id="rId15"/>
    <p:sldId id="552" r:id="rId16"/>
    <p:sldId id="553" r:id="rId17"/>
    <p:sldId id="557" r:id="rId18"/>
    <p:sldId id="536" r:id="rId19"/>
    <p:sldId id="572" r:id="rId20"/>
    <p:sldId id="539" r:id="rId21"/>
    <p:sldId id="538" r:id="rId22"/>
    <p:sldId id="540" r:id="rId23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50000"/>
  </p:normalViewPr>
  <p:slideViewPr>
    <p:cSldViewPr>
      <p:cViewPr varScale="1">
        <p:scale>
          <a:sx n="96" d="100"/>
          <a:sy n="96" d="100"/>
        </p:scale>
        <p:origin x="184" y="632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1CF85527-40A9-5C46-9048-2BFB49BC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3E8C623-C17A-8D42-990C-9ACAE177A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5326-2B10-3942-8BD1-3A81358B6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9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D9DF-0DC7-6843-AE3E-1C78681A6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3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10A8BB4-0F7B-AB95-F920-F45B564ADD39}"/>
              </a:ext>
            </a:extLst>
          </p:cNvPr>
          <p:cNvSpPr/>
          <p:nvPr userDrawn="1"/>
        </p:nvSpPr>
        <p:spPr bwMode="auto">
          <a:xfrm>
            <a:off x="8969375" y="-3048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41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9491-2024-674B-B8B7-7D505A23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C8D39-89FE-813E-B4C7-8FFB5B1B1438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CSC 221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Fall 23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930106-7317-1E40-55E8-DE07E89EBC35}"/>
              </a:ext>
            </a:extLst>
          </p:cNvPr>
          <p:cNvSpPr/>
          <p:nvPr userDrawn="1"/>
        </p:nvSpPr>
        <p:spPr bwMode="auto">
          <a:xfrm>
            <a:off x="0" y="0"/>
            <a:ext cx="45719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B31A-3200-AD46-ABA1-6BA5CE846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ABD5-9BFB-EB49-BD9E-C2DC985A8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1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FA91A-B606-E641-BD4F-B19FA8724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2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BADB-5EDE-4E4E-9AC2-0CD91190F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8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965A-E766-9B4F-A3DC-6A46E84C9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3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0E61-0F01-5A40-917E-F29FE9F7B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5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90A5-28F3-344F-8496-D1524C31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7FB971DD-F639-0646-8F71-A363D1E35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dingbat.com/python/List-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79E39E0-C37A-BD4E-9482-FAC354754A60}" type="slidenum">
              <a:rPr lang="en-US" altLang="en-US" sz="1400">
                <a:solidFill>
                  <a:srgbClr val="FF0033"/>
                </a:solidFill>
              </a:rPr>
              <a:pPr/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6386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 dirty="0">
                <a:solidFill>
                  <a:srgbClr val="FF0033"/>
                </a:solidFill>
              </a:rPr>
            </a:br>
            <a:br>
              <a:rPr lang="en-US" altLang="en-US" dirty="0">
                <a:solidFill>
                  <a:srgbClr val="FF0033"/>
                </a:solidFill>
              </a:rPr>
            </a:br>
            <a:r>
              <a:rPr lang="en-US" altLang="en-US" sz="3200" dirty="0">
                <a:solidFill>
                  <a:srgbClr val="FF0033"/>
                </a:solidFill>
              </a:rPr>
              <a:t>Fall 2023</a:t>
            </a:r>
          </a:p>
        </p:txBody>
      </p:sp>
      <p:sp>
        <p:nvSpPr>
          <p:cNvPr id="16387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971800"/>
            <a:ext cx="7772400" cy="3657600"/>
          </a:xfrm>
        </p:spPr>
        <p:txBody>
          <a:bodyPr/>
          <a:lstStyle/>
          <a:p>
            <a:pPr marL="0" indent="0"/>
            <a:r>
              <a:rPr lang="en-US" altLang="en-US" dirty="0"/>
              <a:t>Lists &amp; files</a:t>
            </a:r>
          </a:p>
          <a:p>
            <a:pPr lvl="1"/>
            <a:r>
              <a:rPr lang="en-US" altLang="en-US" dirty="0" err="1"/>
              <a:t>codingbat</a:t>
            </a:r>
            <a:r>
              <a:rPr lang="en-US" altLang="en-US" dirty="0"/>
              <a:t> practice</a:t>
            </a:r>
          </a:p>
          <a:p>
            <a:pPr lvl="1"/>
            <a:r>
              <a:rPr lang="en-US" altLang="en-US" dirty="0"/>
              <a:t>dictionary file</a:t>
            </a:r>
          </a:p>
          <a:p>
            <a:pPr lvl="1"/>
            <a:r>
              <a:rPr lang="en-US" altLang="en-US" dirty="0"/>
              <a:t>searching a list</a:t>
            </a:r>
          </a:p>
          <a:p>
            <a:pPr lvl="2"/>
            <a:r>
              <a:rPr lang="en-US" altLang="en-US" dirty="0"/>
              <a:t>try-except, efficiency (sequential vs. binary search)</a:t>
            </a:r>
          </a:p>
          <a:p>
            <a:pPr lvl="1"/>
            <a:r>
              <a:rPr lang="en-US" altLang="en-US" dirty="0"/>
              <a:t>word stats</a:t>
            </a:r>
          </a:p>
          <a:p>
            <a:pPr lvl="2"/>
            <a:r>
              <a:rPr lang="en-US" altLang="en-US" dirty="0"/>
              <a:t>shortest/longest, many vs. one pass</a:t>
            </a:r>
          </a:p>
          <a:p>
            <a:pPr lvl="1"/>
            <a:r>
              <a:rPr lang="en-US" altLang="en-US" dirty="0"/>
              <a:t>anagrams</a:t>
            </a:r>
          </a:p>
          <a:p>
            <a:pPr lvl="2"/>
            <a:r>
              <a:rPr lang="en-US" altLang="en-US" dirty="0"/>
              <a:t>alphagrams, anagram lists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78B7-5733-B7BE-431F-AF16A6ED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0020-5213-0C39-DC0A-30E798F7C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914400"/>
          </a:xfrm>
        </p:spPr>
        <p:txBody>
          <a:bodyPr/>
          <a:lstStyle/>
          <a:p>
            <a:r>
              <a:rPr lang="en-US" dirty="0"/>
              <a:t>in the worst case, binary search must do work proportional to log</a:t>
            </a:r>
            <a:r>
              <a:rPr lang="en-US" baseline="-25000" dirty="0"/>
              <a:t>2</a:t>
            </a:r>
            <a:r>
              <a:rPr lang="en-US" dirty="0"/>
              <a:t>(list length)</a:t>
            </a:r>
          </a:p>
          <a:p>
            <a:pPr lvl="1"/>
            <a:r>
              <a:rPr lang="en-US" dirty="0"/>
              <a:t>informally, log</a:t>
            </a:r>
            <a:r>
              <a:rPr lang="en-US" baseline="-25000" dirty="0"/>
              <a:t>2</a:t>
            </a:r>
            <a:r>
              <a:rPr lang="en-US" dirty="0"/>
              <a:t>(N) = how many times must N be divided in half before it is 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other words, double the size of the list </a:t>
            </a:r>
            <a:r>
              <a:rPr lang="en-US" dirty="0">
                <a:sym typeface="Wingdings" pitchFamily="2" charset="2"/>
              </a:rPr>
              <a:t> one additional comparison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i.e., if it took X seconds to search a list of size Y,</a:t>
            </a:r>
          </a:p>
          <a:p>
            <a:pPr lvl="3" indent="-277813">
              <a:buNone/>
            </a:pPr>
            <a:r>
              <a:rPr lang="en-US" dirty="0">
                <a:latin typeface="+mn-lt"/>
                <a:sym typeface="Wingdings" pitchFamily="2" charset="2"/>
              </a:rPr>
              <a:t> then it would take </a:t>
            </a:r>
            <a:r>
              <a:rPr lang="en-US" dirty="0" err="1">
                <a:latin typeface="+mn-lt"/>
                <a:sym typeface="Wingdings" pitchFamily="2" charset="2"/>
              </a:rPr>
              <a:t>X+c</a:t>
            </a:r>
            <a:r>
              <a:rPr lang="en-US" dirty="0">
                <a:latin typeface="+mn-lt"/>
                <a:sym typeface="Wingdings" pitchFamily="2" charset="2"/>
              </a:rPr>
              <a:t> to search a list of size 2Y (where c is the time it takes for one comparison)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666EE-0718-1836-F808-0F40795D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84E29-1D4A-091F-9E56-9DB3B298F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167344"/>
            <a:ext cx="2305050" cy="2705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5D8F17-6F82-49A3-2D79-C30EA74AF1C8}"/>
              </a:ext>
            </a:extLst>
          </p:cNvPr>
          <p:cNvSpPr txBox="1"/>
          <p:nvPr/>
        </p:nvSpPr>
        <p:spPr>
          <a:xfrm>
            <a:off x="4267200" y="4724400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log2(N) grows MUCH more slowly than N</a:t>
            </a:r>
          </a:p>
          <a:p>
            <a:endParaRPr lang="en-US" sz="2000" dirty="0"/>
          </a:p>
          <a:p>
            <a:r>
              <a:rPr lang="en-US" sz="2000" dirty="0"/>
              <a:t>so, if lists are extremely large or the work done for each item is significant, binary search can be worth the extra complexity</a:t>
            </a:r>
          </a:p>
        </p:txBody>
      </p:sp>
    </p:spTree>
    <p:extLst>
      <p:ext uri="{BB962C8B-B14F-4D97-AF65-F5344CB8AC3E}">
        <p14:creationId xmlns:p14="http://schemas.microsoft.com/office/powerpoint/2010/main" val="158108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78B7-5733-B7BE-431F-AF16A6ED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666EE-0718-1836-F808-0F40795D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56FCA-2F1F-48E7-C620-FF206C5D8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85" y="1524000"/>
            <a:ext cx="8140430" cy="4665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96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9F6B76-62AC-44BD-B1B1-CB020A07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74" y="2403405"/>
            <a:ext cx="6604000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7AAD2-DC6F-354C-9078-7B23CE2C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A8E8-98DC-7943-918B-590FFB75C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990600"/>
          </a:xfrm>
        </p:spPr>
        <p:txBody>
          <a:bodyPr/>
          <a:lstStyle/>
          <a:p>
            <a:r>
              <a:rPr lang="en-US" dirty="0"/>
              <a:t>similar to previous examples that generated stats on text files, we can analyze a word list and display stats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93D67-21CE-D74A-BAE3-AC04DC03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627234-A3F2-6EAD-D244-4906B16A19AA}"/>
              </a:ext>
            </a:extLst>
          </p:cNvPr>
          <p:cNvSpPr txBox="1"/>
          <p:nvPr/>
        </p:nvSpPr>
        <p:spPr>
          <a:xfrm>
            <a:off x="7467600" y="4267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is this </a:t>
            </a:r>
            <a:r>
              <a:rPr lang="en-US" sz="2000" dirty="0" err="1">
                <a:solidFill>
                  <a:srgbClr val="FF0000"/>
                </a:solidFill>
              </a:rPr>
              <a:t>crashable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87F47-1354-EF35-D90B-773991C7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975" y="3352800"/>
            <a:ext cx="3949700" cy="8106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19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AAD2-DC6F-354C-9078-7B23CE2C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stats (safer)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A8E8-98DC-7943-918B-590FFB75C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702675" cy="838200"/>
          </a:xfrm>
        </p:spPr>
        <p:txBody>
          <a:bodyPr/>
          <a:lstStyle/>
          <a:p>
            <a:r>
              <a:rPr lang="en-US" dirty="0"/>
              <a:t>when processing lists/files, always need to worry about the empty list/file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93D67-21CE-D74A-BAE3-AC04DC03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0B50F-A75B-DC94-5ABC-E91DBA875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18" y="2189162"/>
            <a:ext cx="6228163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61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6792-4688-901E-3E5E-777C9D11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word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14F25-9C78-134A-E16C-9B2E6CDF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1676400"/>
          </a:xfrm>
        </p:spPr>
        <p:txBody>
          <a:bodyPr/>
          <a:lstStyle/>
          <a:p>
            <a:r>
              <a:rPr lang="en-US" dirty="0"/>
              <a:t>if we wanted to know how many words had a given length</a:t>
            </a:r>
          </a:p>
          <a:p>
            <a:pPr lvl="1"/>
            <a:r>
              <a:rPr lang="en-US" dirty="0"/>
              <a:t>use the accumulator pattern we have seen over and over</a:t>
            </a:r>
          </a:p>
          <a:p>
            <a:pPr lvl="1"/>
            <a:r>
              <a:rPr lang="en-US" dirty="0"/>
              <a:t>initialize a counter to 0</a:t>
            </a:r>
          </a:p>
          <a:p>
            <a:pPr lvl="1"/>
            <a:r>
              <a:rPr lang="en-US" dirty="0"/>
              <a:t>traverse the words, adding to the counter if a word has the desired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ED8A7-F5B4-81F9-87E7-CF8B243F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DA021-B339-26EB-D53B-CF3919BB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36316"/>
            <a:ext cx="7772400" cy="1635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FADE0E-95C9-3ADB-D623-129E3775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639220"/>
            <a:ext cx="4343400" cy="2312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098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3AC950-2C3C-3F2D-FB98-A3DBEB0AE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53" y="1528102"/>
            <a:ext cx="7772400" cy="5053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2D39A-898A-0042-9390-21FC2928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to </a:t>
            </a:r>
            <a:r>
              <a:rPr lang="en-US" dirty="0" err="1"/>
              <a:t>wordStats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AEAFF-B17A-EE4D-8D4D-DE0B393C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1980C-8A94-2070-349A-C2CACD76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809172"/>
            <a:ext cx="3463477" cy="4273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413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0710-FDDC-D54B-8163-D8B1117A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passes vs. one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B5312-84E7-D44A-B24A-C9A62981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 dirty="0"/>
              <a:t>note that </a:t>
            </a:r>
            <a:r>
              <a:rPr lang="en-US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wordStats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calls the </a:t>
            </a:r>
            <a:r>
              <a:rPr lang="en-US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wordsOfLength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function over and over</a:t>
            </a:r>
          </a:p>
          <a:p>
            <a:pPr lvl="1"/>
            <a:r>
              <a:rPr lang="en-US" dirty="0"/>
              <a:t>simple, since each call counts a different word length</a:t>
            </a:r>
          </a:p>
          <a:p>
            <a:pPr lvl="1"/>
            <a:r>
              <a:rPr lang="en-US" dirty="0"/>
              <a:t>wasteful, since each call traverses the entire list of words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9D12B-798B-7048-A2D7-497313B7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F9F7C0-0DAF-9E4D-962C-2BACED2E3297}"/>
              </a:ext>
            </a:extLst>
          </p:cNvPr>
          <p:cNvSpPr txBox="1">
            <a:spLocks/>
          </p:cNvSpPr>
          <p:nvPr/>
        </p:nvSpPr>
        <p:spPr bwMode="auto">
          <a:xfrm>
            <a:off x="685800" y="3698875"/>
            <a:ext cx="87026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since shortest = 1 and longest = 21,</a:t>
            </a:r>
          </a:p>
          <a:p>
            <a:pPr lvl="1"/>
            <a:r>
              <a:rPr lang="en-US" kern="0" dirty="0"/>
              <a:t>the for loop traverses the list 21 times</a:t>
            </a:r>
          </a:p>
          <a:p>
            <a:pPr lvl="1"/>
            <a:r>
              <a:rPr lang="en-US" kern="0" dirty="0"/>
              <a:t>so, must access/get length of 21 x 117,633 = 2,470,293 words!</a:t>
            </a:r>
          </a:p>
          <a:p>
            <a:pPr lvl="1"/>
            <a:endParaRPr lang="en-US" kern="0" dirty="0"/>
          </a:p>
          <a:p>
            <a:r>
              <a:rPr lang="en-US" kern="0" dirty="0"/>
              <a:t>that seems like a lot, but computers are very fast!</a:t>
            </a:r>
          </a:p>
          <a:p>
            <a:pPr lvl="1"/>
            <a:r>
              <a:rPr lang="en-US" kern="0" dirty="0"/>
              <a:t>if we wanted to speed it up, could count the words in a single pass</a:t>
            </a:r>
          </a:p>
          <a:p>
            <a:pPr lvl="1"/>
            <a:r>
              <a:rPr lang="en-US" kern="0" dirty="0"/>
              <a:t>would need 21 counters (or, a list of 21 counters) to keep track of all totals</a:t>
            </a:r>
          </a:p>
          <a:p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45CE3-AFB1-91B9-B9F4-5E7D9B6D4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7" y="2514600"/>
            <a:ext cx="7772400" cy="800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42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9A2B-6537-981C-80EA-8600B79F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One-pass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D009D-CE2B-7207-3B74-832B95D3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A2C93-02A8-2321-2A0F-298FDD00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85705"/>
            <a:ext cx="7772400" cy="5643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747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5EE22FF-2BD0-6147-9D2A-4D62EAF2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Example: finding anagrams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C064728-D803-0845-8B46-25A16431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362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suppose we want to be able to find all anagrams of a word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recall: anagrams are words made up of exactly the same letters</a:t>
            </a:r>
          </a:p>
          <a:p>
            <a:pPr lvl="1">
              <a:buFont typeface="Wingdings" pitchFamily="2" charset="2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cool  loco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race  care  acre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pale  peal  leap  plea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banana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5D95F5C2-E4E5-6141-9A9A-784F6278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E03D70-FEC8-8C4F-90FA-6459601CA53D}" type="slidenum">
              <a:rPr lang="en-US" altLang="en-US" sz="1400">
                <a:solidFill>
                  <a:srgbClr val="FF0033"/>
                </a:solidFill>
              </a:rPr>
              <a:pPr/>
              <a:t>18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68F733-85BE-DE49-B8A7-294ABD051427}"/>
              </a:ext>
            </a:extLst>
          </p:cNvPr>
          <p:cNvSpPr txBox="1">
            <a:spLocks/>
          </p:cNvSpPr>
          <p:nvPr/>
        </p:nvSpPr>
        <p:spPr bwMode="auto">
          <a:xfrm>
            <a:off x="685800" y="3886200"/>
            <a:ext cx="87026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4161750" indent="-24161750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+mn-lt"/>
              </a:rPr>
              <a:t>how can we determine if two words are anagrams?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could count the number of a's, b's, … in each word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if all counts are the same, then the words are anagrams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E0873C-D226-0F5A-80F6-4D2C55D0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5181600"/>
            <a:ext cx="7200900" cy="1421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67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5EE22FF-2BD0-6147-9D2A-4D62EAF2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Alphagrams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C064728-D803-0845-8B46-25A16431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971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that works, but must loop 26 times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each time, must traverse the two strings and count characters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again, computers are very fast, so this will take negligible time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 more clever (and efficient) approach utilizes alphagrams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an alphagram is a copy of a word, but with the letters in alphabetical order</a:t>
            </a:r>
          </a:p>
          <a:p>
            <a:pPr lvl="3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 Narrow" panose="020B0604020202020204" pitchFamily="34" charset="0"/>
              </a:rPr>
              <a:t>"spear" </a:t>
            </a:r>
            <a:r>
              <a:rPr lang="en-US" altLang="en-US" dirty="0">
                <a:solidFill>
                  <a:srgbClr val="000000"/>
                </a:solidFill>
                <a:latin typeface="Arial Narrow" panose="020B0604020202020204" pitchFamily="34" charset="0"/>
                <a:sym typeface="Wingdings" pitchFamily="2" charset="2"/>
              </a:rPr>
              <a:t> "</a:t>
            </a:r>
            <a:r>
              <a:rPr lang="en-US" altLang="en-US" dirty="0" err="1">
                <a:solidFill>
                  <a:srgbClr val="000000"/>
                </a:solidFill>
                <a:latin typeface="Arial Narrow" panose="020B0604020202020204" pitchFamily="34" charset="0"/>
                <a:sym typeface="Wingdings" pitchFamily="2" charset="2"/>
              </a:rPr>
              <a:t>aeprs</a:t>
            </a:r>
            <a:r>
              <a:rPr lang="en-US" altLang="en-US" dirty="0">
                <a:solidFill>
                  <a:srgbClr val="000000"/>
                </a:solidFill>
                <a:latin typeface="Arial Narrow" panose="020B0604020202020204" pitchFamily="34" charset="0"/>
                <a:sym typeface="Wingdings" pitchFamily="2" charset="2"/>
              </a:rPr>
              <a:t>"	"pares"  "</a:t>
            </a:r>
            <a:r>
              <a:rPr lang="en-US" altLang="en-US" dirty="0" err="1">
                <a:solidFill>
                  <a:srgbClr val="000000"/>
                </a:solidFill>
                <a:latin typeface="Arial Narrow" panose="020B0604020202020204" pitchFamily="34" charset="0"/>
                <a:sym typeface="Wingdings" pitchFamily="2" charset="2"/>
              </a:rPr>
              <a:t>aeprs</a:t>
            </a:r>
            <a:endParaRPr lang="en-US" altLang="en-US" dirty="0">
              <a:solidFill>
                <a:srgbClr val="000000"/>
              </a:solidFill>
              <a:latin typeface="Arial Narrow" panose="020B0604020202020204" pitchFamily="34" charset="0"/>
              <a:sym typeface="Wingdings" pitchFamily="2" charset="2"/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  <a:sym typeface="Wingdings" pitchFamily="2" charset="2"/>
              </a:rPr>
              <a:t>if two words have identical alphagrams, then they are anagrams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5D95F5C2-E4E5-6141-9A9A-784F6278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E03D70-FEC8-8C4F-90FA-6459601CA53D}" type="slidenum">
              <a:rPr lang="en-US" altLang="en-US" sz="1400">
                <a:solidFill>
                  <a:srgbClr val="FF0033"/>
                </a:solidFill>
              </a:rPr>
              <a:pPr/>
              <a:t>19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3767E-EBC5-5FB9-41AB-0E700442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11" y="4372113"/>
            <a:ext cx="3728526" cy="256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4A4445-0C28-90B5-26FE-FD6994988047}"/>
              </a:ext>
            </a:extLst>
          </p:cNvPr>
          <p:cNvSpPr txBox="1"/>
          <p:nvPr/>
        </p:nvSpPr>
        <p:spPr>
          <a:xfrm>
            <a:off x="5334000" y="4800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 can generate alphagrams using </a:t>
            </a:r>
            <a:r>
              <a:rPr lang="en-US" sz="1800" dirty="0">
                <a:solidFill>
                  <a:srgbClr val="FF0000"/>
                </a:solidFill>
                <a:latin typeface="Lucida Console" panose="020B0609040504020204" pitchFamily="49" charset="0"/>
              </a:rPr>
              <a:t>sorted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Lucida Console" panose="020B0609040504020204" pitchFamily="49" charset="0"/>
              </a:rPr>
              <a:t>join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1800" dirty="0">
                <a:solidFill>
                  <a:srgbClr val="FF0000"/>
                </a:solidFill>
                <a:latin typeface="Lucida Console" panose="020B0609040504020204" pitchFamily="49" charset="0"/>
              </a:rPr>
              <a:t>lower</a:t>
            </a:r>
          </a:p>
        </p:txBody>
      </p:sp>
    </p:spTree>
    <p:extLst>
      <p:ext uri="{BB962C8B-B14F-4D97-AF65-F5344CB8AC3E}">
        <p14:creationId xmlns:p14="http://schemas.microsoft.com/office/powerpoint/2010/main" val="231740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71C5-0DE4-80F8-FEE1-1ADD12C3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Codingbat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5C0CF-C77C-3AAD-DC71-5B35D3469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look at a large list, a little more practice</a:t>
            </a:r>
          </a:p>
          <a:p>
            <a:endParaRPr lang="en-US" dirty="0"/>
          </a:p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codingbat.com </a:t>
            </a:r>
            <a:r>
              <a:rPr lang="en-US" dirty="0">
                <a:sym typeface="Wingdings" pitchFamily="2" charset="2"/>
                <a:hlinkClick r:id="rId2"/>
              </a:rPr>
              <a:t> Python  List-2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complete </a:t>
            </a:r>
            <a:r>
              <a:rPr lang="en-US" sz="1800" dirty="0" err="1">
                <a:latin typeface="Lucida Console" panose="020B0609040504020204" pitchFamily="49" charset="0"/>
                <a:sym typeface="Wingdings" pitchFamily="2" charset="2"/>
              </a:rPr>
              <a:t>count_evens</a:t>
            </a:r>
            <a:endParaRPr lang="en-US" sz="1800" dirty="0">
              <a:latin typeface="Lucida Console" panose="020B0609040504020204" pitchFamily="49" charset="0"/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complete </a:t>
            </a:r>
            <a:r>
              <a:rPr lang="en-US" sz="1800" dirty="0" err="1">
                <a:latin typeface="Lucida Console" panose="020B0609040504020204" pitchFamily="49" charset="0"/>
                <a:sym typeface="Wingdings" pitchFamily="2" charset="2"/>
              </a:rPr>
              <a:t>big_diff</a:t>
            </a:r>
            <a:endParaRPr lang="en-US" sz="1800" dirty="0">
              <a:latin typeface="Lucida Console" panose="020B0609040504020204" pitchFamily="49" charset="0"/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complete </a:t>
            </a:r>
            <a:r>
              <a:rPr lang="en-US" sz="1800" dirty="0" err="1">
                <a:latin typeface="Lucida Console" panose="020B0609040504020204" pitchFamily="49" charset="0"/>
                <a:sym typeface="Wingdings" pitchFamily="2" charset="2"/>
              </a:rPr>
              <a:t>centered_average</a:t>
            </a:r>
            <a:endParaRPr lang="en-US" sz="1800" dirty="0">
              <a:latin typeface="Lucida Console" panose="020B0609040504020204" pitchFamily="49" charset="0"/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complete </a:t>
            </a:r>
            <a:r>
              <a:rPr lang="en-US" sz="1800" dirty="0">
                <a:latin typeface="Lucida Console" panose="020B0609040504020204" pitchFamily="49" charset="0"/>
                <a:sym typeface="Wingdings" pitchFamily="2" charset="2"/>
              </a:rPr>
              <a:t>has22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BACEC-C2B5-7DBA-2F4D-BF9EF61A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42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AB2B4E-6621-6A30-420A-903EC4A98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831935"/>
            <a:ext cx="7239000" cy="1537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93CB9E-74A1-FF47-A5D9-ED6F8D95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Alphagram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EA268-A447-0647-8675-EA7DABA3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44388"/>
          </a:xfrm>
        </p:spPr>
        <p:txBody>
          <a:bodyPr/>
          <a:lstStyle/>
          <a:p>
            <a:r>
              <a:rPr lang="en-US" dirty="0"/>
              <a:t>can rewrite </a:t>
            </a:r>
            <a:r>
              <a:rPr lang="en-US" sz="2000" dirty="0" err="1">
                <a:latin typeface="Lucida Console" panose="020B0609040504020204" pitchFamily="49" charset="0"/>
              </a:rPr>
              <a:t>isAnagram</a:t>
            </a:r>
            <a:r>
              <a:rPr lang="en-US" dirty="0"/>
              <a:t> using alphagrams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46A6B-EB87-4A46-B2CB-91BFA4F6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0C0EA-1B4E-5870-ED55-6E0E8EB57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035258"/>
            <a:ext cx="7772400" cy="1622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6B3CF7-3575-C51F-BA60-8615FEC0BCAF}"/>
              </a:ext>
            </a:extLst>
          </p:cNvPr>
          <p:cNvSpPr txBox="1">
            <a:spLocks/>
          </p:cNvSpPr>
          <p:nvPr/>
        </p:nvSpPr>
        <p:spPr bwMode="auto">
          <a:xfrm>
            <a:off x="789667" y="4009679"/>
            <a:ext cx="8702675" cy="54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can then write a function to generate anagram lists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3353B5-48C7-2C34-DDF6-4E7825202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441" y="5410200"/>
            <a:ext cx="4200673" cy="15378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9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06DC-D152-C045-991B-EFFA157F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anagram finder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28648-52FE-8D41-89D4-85D80EAD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2DB26-AB58-B1A3-DDDF-195FF375AF1D}"/>
              </a:ext>
            </a:extLst>
          </p:cNvPr>
          <p:cNvSpPr txBox="1"/>
          <p:nvPr/>
        </p:nvSpPr>
        <p:spPr>
          <a:xfrm>
            <a:off x="5181600" y="5608401"/>
            <a:ext cx="354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word has the most anagrams?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935DC-C14A-5469-6950-48943DEF0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99434"/>
            <a:ext cx="7772400" cy="1655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4EEF9-08D9-30E8-2FFF-31E17A57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30" y="3361008"/>
            <a:ext cx="6613939" cy="2200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792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6770-0855-3F4A-9CF8-F247070B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largest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4697D-7AAB-3D42-BD2A-11096C74B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3581400"/>
          </a:xfrm>
        </p:spPr>
        <p:txBody>
          <a:bodyPr/>
          <a:lstStyle/>
          <a:p>
            <a:r>
              <a:rPr lang="en-US" dirty="0"/>
              <a:t>we can write a function to find the largest anagram set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ANY POTENTIAL PROBLEMS?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1E48C-7C0F-B64C-904D-C14E57F8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D3C08-38A0-564E-98A8-D3FA73679F1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A0C93C-5021-3D48-8DBA-29CC8DA7B4A9}"/>
              </a:ext>
            </a:extLst>
          </p:cNvPr>
          <p:cNvSpPr txBox="1">
            <a:spLocks/>
          </p:cNvSpPr>
          <p:nvPr/>
        </p:nvSpPr>
        <p:spPr bwMode="auto">
          <a:xfrm>
            <a:off x="685800" y="4495800"/>
            <a:ext cx="8702675" cy="22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in theory this will work; in practice, it takes WAY too long!</a:t>
            </a:r>
          </a:p>
          <a:p>
            <a:pPr lvl="1"/>
            <a:r>
              <a:rPr lang="en-US" kern="0" dirty="0"/>
              <a:t>the for loop traverses the entire dictionary </a:t>
            </a:r>
            <a:r>
              <a:rPr lang="en-US" kern="0" dirty="0">
                <a:sym typeface="Wingdings" pitchFamily="2" charset="2"/>
              </a:rPr>
              <a:t> </a:t>
            </a:r>
            <a:r>
              <a:rPr lang="en-US" kern="0" dirty="0"/>
              <a:t>117,663 times</a:t>
            </a:r>
          </a:p>
          <a:p>
            <a:pPr lvl="2"/>
            <a:r>
              <a:rPr lang="en-US" kern="0" dirty="0"/>
              <a:t>each time, the call to </a:t>
            </a:r>
            <a:r>
              <a:rPr lang="en-US" sz="1800" kern="0" dirty="0">
                <a:latin typeface="Lucida Console" panose="020B0609040504020204" pitchFamily="49" charset="0"/>
                <a:cs typeface="Courier New" panose="02070309020205020404" pitchFamily="49" charset="0"/>
              </a:rPr>
              <a:t>anagrams</a:t>
            </a:r>
            <a:r>
              <a:rPr lang="en-US" kern="0" dirty="0"/>
              <a:t> also traverses the dictionary (117,663 words)</a:t>
            </a:r>
            <a:endParaRPr lang="en-US" kern="0" dirty="0">
              <a:sym typeface="Wingdings" pitchFamily="2" charset="2"/>
            </a:endParaRPr>
          </a:p>
          <a:p>
            <a:pPr lvl="1"/>
            <a:r>
              <a:rPr lang="en-US" kern="0" dirty="0">
                <a:sym typeface="Wingdings" pitchFamily="2" charset="2"/>
              </a:rPr>
              <a:t>so, must access/sort/compare 117,663 x 117,663 = 13,844,581,569 words!</a:t>
            </a:r>
          </a:p>
          <a:p>
            <a:endParaRPr lang="en-US" sz="1400" kern="0" dirty="0">
              <a:sym typeface="Wingdings" pitchFamily="2" charset="2"/>
            </a:endParaRPr>
          </a:p>
          <a:p>
            <a:r>
              <a:rPr lang="en-US" kern="0" dirty="0">
                <a:sym typeface="Wingdings" pitchFamily="2" charset="2"/>
              </a:rPr>
              <a:t>solution requires a new data structure: </a:t>
            </a:r>
            <a:r>
              <a:rPr lang="en-US" i="1" kern="0" dirty="0">
                <a:sym typeface="Wingdings" pitchFamily="2" charset="2"/>
              </a:rPr>
              <a:t>dictionary</a:t>
            </a:r>
            <a:r>
              <a:rPr lang="en-US" kern="0" dirty="0">
                <a:sym typeface="Wingdings" pitchFamily="2" charset="2"/>
              </a:rPr>
              <a:t> (LATER)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5C3AD-5A95-6FAE-EEF3-94553A0A5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746568"/>
            <a:ext cx="7772400" cy="1817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01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5EE22FF-2BD0-6147-9D2A-4D62EAF2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Dictionary file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C064728-D803-0845-8B46-25A16431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057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suppose we want to be able to process a large dictionary of words</a:t>
            </a:r>
          </a:p>
          <a:p>
            <a:pPr lvl="1"/>
            <a:r>
              <a:rPr lang="en-US" altLang="en-US" sz="1800" dirty="0" err="1">
                <a:solidFill>
                  <a:srgbClr val="000000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dictionary.txt</a:t>
            </a:r>
            <a:r>
              <a:rPr lang="en-US" altLang="en-US" dirty="0">
                <a:solidFill>
                  <a:srgbClr val="000000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contains 117,663 words </a:t>
            </a:r>
          </a:p>
          <a:p>
            <a:pPr lvl="1">
              <a:buFont typeface="Wingdings" pitchFamily="2" charset="2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can use </a:t>
            </a:r>
            <a:r>
              <a:rPr lang="en-US" altLang="en-US" sz="1800" dirty="0">
                <a:solidFill>
                  <a:srgbClr val="000000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to read the contents, then </a:t>
            </a:r>
            <a:r>
              <a:rPr lang="en-US" altLang="en-US" sz="1800" dirty="0">
                <a:solidFill>
                  <a:srgbClr val="000000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split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to build the list of words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5D95F5C2-E4E5-6141-9A9A-784F6278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E03D70-FEC8-8C4F-90FA-6459601CA53D}" type="slidenum">
              <a:rPr lang="en-US" altLang="en-US" sz="1400">
                <a:solidFill>
                  <a:srgbClr val="FF0033"/>
                </a:solidFill>
              </a:rPr>
              <a:pPr/>
              <a:t>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128B0-FD50-AC7D-701D-B5C2918C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3276600"/>
            <a:ext cx="7277100" cy="31664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84B5-1DF3-BE66-B28B-14661112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E7DB-83AB-D871-6D19-308DE6C0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there are many ways to determine if an item is in a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15567-3972-CB80-AB72-765B2A90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B7F0C-7BE7-6754-C6F5-B0BE766B8792}"/>
              </a:ext>
            </a:extLst>
          </p:cNvPr>
          <p:cNvSpPr txBox="1"/>
          <p:nvPr/>
        </p:nvSpPr>
        <p:spPr>
          <a:xfrm>
            <a:off x="4421187" y="5845314"/>
            <a:ext cx="428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actually, this won't work - what would happen if the word is not in </a:t>
            </a:r>
            <a:r>
              <a:rPr lang="en-US" sz="2000" dirty="0" err="1">
                <a:solidFill>
                  <a:srgbClr val="FF0000"/>
                </a:solidFill>
              </a:rPr>
              <a:t>wordList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C60D9-0B92-6407-18A8-CECB2EEC5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2209800"/>
            <a:ext cx="65913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0F230C-0FDA-D5E3-9257-4C801961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3633678"/>
            <a:ext cx="6604000" cy="86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E0173-DD5C-84DC-8966-833301BD2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00" y="4892087"/>
            <a:ext cx="6565900" cy="88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88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DF7F-D587-AB13-EE68-171DD56E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try-except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011C0-CA4F-BE3B-C57C-F9206FAA3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2057400"/>
          </a:xfrm>
        </p:spPr>
        <p:txBody>
          <a:bodyPr/>
          <a:lstStyle/>
          <a:p>
            <a:r>
              <a:rPr lang="en-US" dirty="0"/>
              <a:t>recall that </a:t>
            </a:r>
            <a:r>
              <a:rPr lang="en-US" sz="2000" dirty="0">
                <a:latin typeface="Lucida Console" panose="020B0609040504020204" pitchFamily="49" charset="0"/>
              </a:rPr>
              <a:t>index</a:t>
            </a:r>
            <a:r>
              <a:rPr lang="en-US" dirty="0"/>
              <a:t> crashes if the item is not found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will return True if the word is in the dictionary; otherwise, crashes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127C9-CA41-F025-B4F7-6AAC60D2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5C34E3-A714-C966-726D-F70FD8021D56}"/>
              </a:ext>
            </a:extLst>
          </p:cNvPr>
          <p:cNvSpPr txBox="1">
            <a:spLocks/>
          </p:cNvSpPr>
          <p:nvPr/>
        </p:nvSpPr>
        <p:spPr bwMode="auto">
          <a:xfrm>
            <a:off x="789667" y="3657600"/>
            <a:ext cx="87026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a </a:t>
            </a:r>
            <a:r>
              <a:rPr lang="en-US" sz="2000" kern="0" dirty="0">
                <a:latin typeface="Lucida Console" panose="020B0609040504020204" pitchFamily="49" charset="0"/>
              </a:rPr>
              <a:t>try-except</a:t>
            </a:r>
            <a:r>
              <a:rPr lang="en-US" kern="0" dirty="0"/>
              <a:t> statement can be used to get around this</a:t>
            </a:r>
          </a:p>
          <a:p>
            <a:pPr lvl="1"/>
            <a:r>
              <a:rPr lang="en-US" kern="0" dirty="0"/>
              <a:t>looks somewhat similar to an </a:t>
            </a:r>
            <a:r>
              <a:rPr lang="en-US" sz="1800" kern="0" dirty="0">
                <a:latin typeface="Lucida Console" panose="020B0609040504020204" pitchFamily="49" charset="0"/>
              </a:rPr>
              <a:t>if-else</a:t>
            </a:r>
          </a:p>
          <a:p>
            <a:pPr lvl="1"/>
            <a:r>
              <a:rPr lang="en-US" kern="0" dirty="0"/>
              <a:t>will try to execute the code in the </a:t>
            </a:r>
            <a:r>
              <a:rPr lang="en-US" sz="1800" kern="0" dirty="0">
                <a:latin typeface="Lucida Console" panose="020B0609040504020204" pitchFamily="49" charset="0"/>
              </a:rPr>
              <a:t>try</a:t>
            </a:r>
            <a:r>
              <a:rPr lang="en-US" kern="0" dirty="0"/>
              <a:t> section</a:t>
            </a:r>
          </a:p>
          <a:p>
            <a:pPr lvl="1"/>
            <a:r>
              <a:rPr lang="en-US" kern="0" dirty="0"/>
              <a:t>if an error occurs while doing so, will execute the code in the </a:t>
            </a:r>
            <a:r>
              <a:rPr lang="en-US" sz="1800" kern="0" dirty="0">
                <a:latin typeface="Lucida Console" panose="020B0609040504020204" pitchFamily="49" charset="0"/>
              </a:rPr>
              <a:t>except</a:t>
            </a:r>
            <a:r>
              <a:rPr lang="en-US" kern="0" dirty="0"/>
              <a:t>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B7A70-FB73-97ED-43B1-4649DA633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5378450"/>
            <a:ext cx="65024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21FD0-A10B-D4E3-1B44-385852767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1851853"/>
            <a:ext cx="6565900" cy="88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61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E5E2-B23E-8FA4-9373-41C7C049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B2CB-819A-7931-0780-91DF23F7F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73100"/>
          </a:xfrm>
        </p:spPr>
        <p:txBody>
          <a:bodyPr/>
          <a:lstStyle/>
          <a:p>
            <a:r>
              <a:rPr lang="en-US" dirty="0"/>
              <a:t>how efficient are these functions?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40B59-274E-40B2-9D54-43B1D4E0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275BC-0B56-76E6-5F58-5F88B1EC57A5}"/>
              </a:ext>
            </a:extLst>
          </p:cNvPr>
          <p:cNvSpPr txBox="1"/>
          <p:nvPr/>
        </p:nvSpPr>
        <p:spPr>
          <a:xfrm>
            <a:off x="5113719" y="1905000"/>
            <a:ext cx="4106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utilizes sequential search – starts at the beginning of the list, keeps comparing until the item is found or reaches the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19361-8DAA-73A5-0817-7C86B4F1E402}"/>
              </a:ext>
            </a:extLst>
          </p:cNvPr>
          <p:cNvSpPr txBox="1"/>
          <p:nvPr/>
        </p:nvSpPr>
        <p:spPr>
          <a:xfrm>
            <a:off x="5113719" y="3657600"/>
            <a:ext cx="3910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has to traverse the entire list, keeping count – then compares the count with zero when done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C04B2-9702-6CF6-6A05-A61646DE3D27}"/>
              </a:ext>
            </a:extLst>
          </p:cNvPr>
          <p:cNvSpPr txBox="1"/>
          <p:nvPr/>
        </p:nvSpPr>
        <p:spPr>
          <a:xfrm>
            <a:off x="5113719" y="5653451"/>
            <a:ext cx="4487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utilizes sequential search as in the first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1881F-3029-B015-BFD5-7094885F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68" y="5542621"/>
            <a:ext cx="4106480" cy="1010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5FD05-123C-D231-DD72-513FAC6BE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18" y="2182108"/>
            <a:ext cx="4162623" cy="5774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0248C1-A71E-1642-F847-D22BC3CA6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68" y="3874208"/>
            <a:ext cx="4170644" cy="545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10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E80B-D7BF-2EFF-2B05-82A685C1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F9EC1-E20D-0172-A8C6-2DB78160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9" y="1295400"/>
            <a:ext cx="8430532" cy="2362200"/>
          </a:xfrm>
        </p:spPr>
        <p:txBody>
          <a:bodyPr/>
          <a:lstStyle/>
          <a:p>
            <a:r>
              <a:rPr lang="en-US" dirty="0"/>
              <a:t>since all three functions may need to traverse the entire list (worst case), we say the amount of work is </a:t>
            </a:r>
            <a:r>
              <a:rPr lang="en-US" i="1" dirty="0"/>
              <a:t>proportional to the list length</a:t>
            </a:r>
          </a:p>
          <a:p>
            <a:pPr lvl="1"/>
            <a:r>
              <a:rPr lang="en-US" dirty="0"/>
              <a:t>in other words, double the length of the list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double the amount of work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i.e., if it took X seconds to search a list of size Y, </a:t>
            </a:r>
          </a:p>
          <a:p>
            <a:pPr marL="1314450" lvl="3" indent="0">
              <a:buNone/>
            </a:pPr>
            <a:r>
              <a:rPr lang="en-US" dirty="0">
                <a:latin typeface="+mn-lt"/>
              </a:rPr>
              <a:t>then it would take 2X seconds to search a list of size 2Y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8B10B-019F-0E76-67F2-DC636FDF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48B3DD-89A8-4139-7337-21015804EB03}"/>
              </a:ext>
            </a:extLst>
          </p:cNvPr>
          <p:cNvSpPr txBox="1">
            <a:spLocks/>
          </p:cNvSpPr>
          <p:nvPr/>
        </p:nvSpPr>
        <p:spPr bwMode="auto">
          <a:xfrm>
            <a:off x="789667" y="3886200"/>
            <a:ext cx="843053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modern computers are extremely fast</a:t>
            </a:r>
          </a:p>
          <a:p>
            <a:pPr lvl="1">
              <a:buFont typeface="Wingdings" pitchFamily="2" charset="2"/>
              <a:buChar char="à"/>
            </a:pPr>
            <a:r>
              <a:rPr lang="en-US" kern="0" dirty="0"/>
              <a:t>the time it takes for IDLE to compare 117,633 strings is negligible</a:t>
            </a:r>
          </a:p>
          <a:p>
            <a:pPr lvl="1">
              <a:buFont typeface="Wingdings" pitchFamily="2" charset="2"/>
              <a:buChar char="à"/>
            </a:pPr>
            <a:endParaRPr lang="en-US" i="1" kern="0" dirty="0"/>
          </a:p>
          <a:p>
            <a:pPr lvl="1"/>
            <a:r>
              <a:rPr lang="en-US" kern="0" dirty="0"/>
              <a:t>any three of these functions is fine for a file of this size</a:t>
            </a:r>
            <a:endParaRPr lang="en-US" kern="0" dirty="0">
              <a:latin typeface="+mn-lt"/>
            </a:endParaRPr>
          </a:p>
          <a:p>
            <a:pPr lvl="1"/>
            <a:r>
              <a:rPr lang="en-US" kern="0" dirty="0"/>
              <a:t>the 1st and 3</a:t>
            </a:r>
            <a:r>
              <a:rPr lang="en-US" kern="0" baseline="30000" dirty="0"/>
              <a:t>rd</a:t>
            </a:r>
            <a:r>
              <a:rPr lang="en-US" kern="0" dirty="0"/>
              <a:t> are marginally better, since the search stops when the word is found</a:t>
            </a:r>
            <a:endParaRPr lang="en-US" kern="0" dirty="0">
              <a:latin typeface="+mn-lt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222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78B7-5733-B7BE-431F-AF16A6ED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0020-5213-0C39-DC0A-30E798F7C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562600"/>
          </a:xfrm>
        </p:spPr>
        <p:txBody>
          <a:bodyPr/>
          <a:lstStyle/>
          <a:p>
            <a:r>
              <a:rPr lang="en-US" dirty="0"/>
              <a:t>if the dictionary was considerably larger, or if we really wanted to optimize efficiency, we could do better</a:t>
            </a:r>
          </a:p>
          <a:p>
            <a:pPr lvl="1"/>
            <a:r>
              <a:rPr lang="en-US" dirty="0"/>
              <a:t>binary search is a more efficient algorithm that can be used when the data is sorted</a:t>
            </a:r>
          </a:p>
          <a:p>
            <a:pPr lvl="1"/>
            <a:r>
              <a:rPr lang="en-US" dirty="0"/>
              <a:t>in this case, the words in the dictionary file are alphabetized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pPr marL="371475" indent="-371475" eaLnBrk="1" hangingPunct="1"/>
            <a:r>
              <a:rPr lang="en-US" altLang="en-US" u="sng" dirty="0">
                <a:ea typeface="ＭＳ Ｐゴシック" panose="020B0600070205080204" pitchFamily="34" charset="-128"/>
              </a:rPr>
              <a:t>binary search for finding </a:t>
            </a:r>
            <a:r>
              <a:rPr lang="en-US" altLang="en-US" u="sng" dirty="0" err="1">
                <a:ea typeface="ＭＳ Ｐゴシック" panose="020B0600070205080204" pitchFamily="34" charset="-128"/>
              </a:rPr>
              <a:t>aword</a:t>
            </a:r>
            <a:r>
              <a:rPr lang="en-US" altLang="en-US" u="sng" dirty="0">
                <a:ea typeface="ＭＳ Ｐゴシック" panose="020B0600070205080204" pitchFamily="34" charset="-128"/>
              </a:rPr>
              <a:t> in an alphabetized list</a:t>
            </a:r>
          </a:p>
          <a:p>
            <a:pPr marL="787400" lvl="1" indent="-330200" eaLnBrk="1" hangingPunct="1">
              <a:buFont typeface="Wingdings" pitchFamily="2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initially, the potential range in which the item could occur is the entire list</a:t>
            </a:r>
          </a:p>
          <a:p>
            <a:pPr marL="787400" lvl="1" indent="-330200" eaLnBrk="1" hangingPunct="1">
              <a:buFont typeface="Wingdings" pitchFamily="2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as long as the potential range is nonempty and the word is not found, repeatedly: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r>
              <a:rPr lang="en-US" altLang="en-US" dirty="0">
                <a:ea typeface="ＭＳ Ｐゴシック" panose="020B0600070205080204" pitchFamily="34" charset="-128"/>
              </a:rPr>
              <a:t>examine the word at the middle of the potential range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r>
              <a:rPr lang="en-US" altLang="en-US" dirty="0">
                <a:ea typeface="ＭＳ Ｐゴシック" panose="020B0600070205080204" pitchFamily="34" charset="-128"/>
              </a:rPr>
              <a:t>if desired word == middle word, then you are done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r>
              <a:rPr lang="en-US" altLang="en-US" dirty="0">
                <a:ea typeface="ＭＳ Ｐゴシック" panose="020B0600070205080204" pitchFamily="34" charset="-128"/>
              </a:rPr>
              <a:t>if desired word &lt; middle word, then potential range = entries left of the middle</a:t>
            </a:r>
          </a:p>
          <a:p>
            <a:pPr marL="1244600" lvl="2" indent="-330200" eaLnBrk="1" hangingPunct="1">
              <a:buFont typeface="Wingdings" pitchFamily="2" charset="2"/>
              <a:buAutoNum type="romanLcPeriod"/>
            </a:pPr>
            <a:r>
              <a:rPr lang="en-US" altLang="en-US" dirty="0">
                <a:ea typeface="ＭＳ Ｐゴシック" panose="020B0600070205080204" pitchFamily="34" charset="-128"/>
              </a:rPr>
              <a:t>if desired word &gt; middle word, then potential range = entries right of the middle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666EE-0718-1836-F808-0F40795D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03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78B7-5733-B7BE-431F-AF16A6ED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0020-5213-0C39-DC0A-30E798F7C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562600"/>
          </a:xfrm>
        </p:spPr>
        <p:txBody>
          <a:bodyPr/>
          <a:lstStyle/>
          <a:p>
            <a:pPr marL="371475" indent="-371475" eaLnBrk="1" hangingPunct="1"/>
            <a:r>
              <a:rPr lang="en-US" altLang="en-US" dirty="0">
                <a:ea typeface="ＭＳ Ｐゴシック" panose="020B0600070205080204" pitchFamily="34" charset="-128"/>
              </a:rPr>
              <a:t>by repeatedly cutting the potential range in half, binary search can home in on the value very quickly</a:t>
            </a:r>
          </a:p>
          <a:p>
            <a:pPr marL="371475" indent="-371475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71475" indent="-371475" eaLnBrk="1" hangingPunct="1"/>
            <a:r>
              <a:rPr lang="en-US" altLang="en-US" dirty="0">
                <a:ea typeface="ＭＳ Ｐゴシック" panose="020B0600070205080204" pitchFamily="34" charset="-128"/>
              </a:rPr>
              <a:t>suppose we are looking for "cat" in a list of animals</a:t>
            </a:r>
          </a:p>
          <a:p>
            <a:pPr marL="371475" indent="-371475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371475" indent="-371475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666EE-0718-1836-F808-0F40795D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A76201-C4C0-358F-50FE-C73C848ED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37832"/>
              </p:ext>
            </p:extLst>
          </p:nvPr>
        </p:nvGraphicFramePr>
        <p:xfrm>
          <a:off x="1752600" y="3048000"/>
          <a:ext cx="640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9947513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58829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481546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99211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501051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095554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435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"ant"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"bat"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"cat"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"dog"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"emu"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"fox"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"gnu"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423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left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middle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right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00977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C59F0-5B3C-4059-A103-7683B476D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050477"/>
              </p:ext>
            </p:extLst>
          </p:nvPr>
        </p:nvGraphicFramePr>
        <p:xfrm>
          <a:off x="1752600" y="4169575"/>
          <a:ext cx="640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9947513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58829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481546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99211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501051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095554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435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"ant"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"bat"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"cat"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"dog"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"emu"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"fox"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"gnu"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423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left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middle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right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00977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FE463A-ABF4-C6A7-64D6-72D3F5729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65553"/>
              </p:ext>
            </p:extLst>
          </p:nvPr>
        </p:nvGraphicFramePr>
        <p:xfrm>
          <a:off x="1752600" y="5235188"/>
          <a:ext cx="64008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9947513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58829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481546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299211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501051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095554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435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"ant"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"bat"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"cat"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"dog"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"emu"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"fox"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"gnu"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423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left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middle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right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0097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6200938-5763-C23A-33A0-F1A665DF96ED}"/>
              </a:ext>
            </a:extLst>
          </p:cNvPr>
          <p:cNvSpPr txBox="1"/>
          <p:nvPr/>
        </p:nvSpPr>
        <p:spPr>
          <a:xfrm>
            <a:off x="4953000" y="6165050"/>
            <a:ext cx="3733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worst case: requires 3 comparisons to find an item in a list of length 7</a:t>
            </a:r>
          </a:p>
        </p:txBody>
      </p:sp>
    </p:spTree>
    <p:extLst>
      <p:ext uri="{BB962C8B-B14F-4D97-AF65-F5344CB8AC3E}">
        <p14:creationId xmlns:p14="http://schemas.microsoft.com/office/powerpoint/2010/main" val="15433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5125</TotalTime>
  <Words>1315</Words>
  <Application>Microsoft Macintosh PowerPoint</Application>
  <PresentationFormat>Custom</PresentationFormat>
  <Paragraphs>204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Narrow</vt:lpstr>
      <vt:lpstr>Courier New</vt:lpstr>
      <vt:lpstr>Lucida Console</vt:lpstr>
      <vt:lpstr>Times New Roman</vt:lpstr>
      <vt:lpstr>Wingdings</vt:lpstr>
      <vt:lpstr>Blank Presentation</vt:lpstr>
      <vt:lpstr>PowerPoint Presentation</vt:lpstr>
      <vt:lpstr>Codingbat</vt:lpstr>
      <vt:lpstr>Dictionary file</vt:lpstr>
      <vt:lpstr>List membership</vt:lpstr>
      <vt:lpstr>try-except</vt:lpstr>
      <vt:lpstr>Efficiency</vt:lpstr>
      <vt:lpstr>Does it matter?</vt:lpstr>
      <vt:lpstr>Binary search</vt:lpstr>
      <vt:lpstr>Binary search example</vt:lpstr>
      <vt:lpstr>Binary search</vt:lpstr>
      <vt:lpstr>Binary search implementation</vt:lpstr>
      <vt:lpstr>Word stats</vt:lpstr>
      <vt:lpstr>Word stats (safer)</vt:lpstr>
      <vt:lpstr>Counting word lengths</vt:lpstr>
      <vt:lpstr>Adding to wordStats</vt:lpstr>
      <vt:lpstr>Many passes vs. one pass</vt:lpstr>
      <vt:lpstr>One-pass version</vt:lpstr>
      <vt:lpstr>Example: finding anagrams</vt:lpstr>
      <vt:lpstr>Alphagrams</vt:lpstr>
      <vt:lpstr>Alphagram lists</vt:lpstr>
      <vt:lpstr>Interactive anagram finder</vt:lpstr>
      <vt:lpstr>Finding the largest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125</cp:revision>
  <cp:lastPrinted>2001-08-21T21:07:44Z</cp:lastPrinted>
  <dcterms:created xsi:type="dcterms:W3CDTF">2013-08-13T20:20:27Z</dcterms:created>
  <dcterms:modified xsi:type="dcterms:W3CDTF">2023-10-22T13:23:10Z</dcterms:modified>
</cp:coreProperties>
</file>