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517" r:id="rId3"/>
    <p:sldId id="518" r:id="rId4"/>
    <p:sldId id="512" r:id="rId5"/>
    <p:sldId id="519" r:id="rId6"/>
    <p:sldId id="520" r:id="rId7"/>
    <p:sldId id="521" r:id="rId8"/>
    <p:sldId id="606" r:id="rId9"/>
    <p:sldId id="590" r:id="rId10"/>
    <p:sldId id="564" r:id="rId11"/>
    <p:sldId id="607" r:id="rId12"/>
    <p:sldId id="591" r:id="rId13"/>
    <p:sldId id="552" r:id="rId14"/>
    <p:sldId id="553" r:id="rId15"/>
    <p:sldId id="554" r:id="rId16"/>
    <p:sldId id="555" r:id="rId17"/>
    <p:sldId id="556" r:id="rId18"/>
    <p:sldId id="558" r:id="rId19"/>
    <p:sldId id="559" r:id="rId20"/>
    <p:sldId id="565" r:id="rId21"/>
    <p:sldId id="560" r:id="rId22"/>
    <p:sldId id="561" r:id="rId23"/>
    <p:sldId id="562" r:id="rId24"/>
    <p:sldId id="563" r:id="rId25"/>
    <p:sldId id="592" r:id="rId26"/>
    <p:sldId id="593" r:id="rId27"/>
    <p:sldId id="594" r:id="rId28"/>
    <p:sldId id="571" r:id="rId29"/>
    <p:sldId id="595" r:id="rId30"/>
    <p:sldId id="596" r:id="rId31"/>
    <p:sldId id="598" r:id="rId32"/>
    <p:sldId id="608" r:id="rId33"/>
    <p:sldId id="599" r:id="rId34"/>
    <p:sldId id="569" r:id="rId35"/>
    <p:sldId id="600" r:id="rId36"/>
    <p:sldId id="601" r:id="rId37"/>
    <p:sldId id="602" r:id="rId38"/>
    <p:sldId id="603" r:id="rId39"/>
    <p:sldId id="604" r:id="rId40"/>
    <p:sldId id="605" r:id="rId41"/>
  </p:sldIdLst>
  <p:sldSz cx="9601200" cy="73152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50000"/>
  </p:normalViewPr>
  <p:slideViewPr>
    <p:cSldViewPr>
      <p:cViewPr varScale="1">
        <p:scale>
          <a:sx n="116" d="100"/>
          <a:sy n="116" d="100"/>
        </p:scale>
        <p:origin x="792" y="192"/>
      </p:cViewPr>
      <p:guideLst>
        <p:guide orient="horz" pos="2304"/>
        <p:guide pos="302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charset="0"/>
              </a:defRPr>
            </a:lvl1pPr>
          </a:lstStyle>
          <a:p>
            <a:pPr>
              <a:defRPr/>
            </a:pPr>
            <a:fld id="{1CF85527-40A9-5C46-9048-2BFB49B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200400"/>
            <a:ext cx="6705600" cy="28194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838200"/>
            <a:ext cx="82296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80225" y="6664325"/>
            <a:ext cx="2000250" cy="4889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E8C623-C17A-8D42-990C-9ACAE177A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39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C5326-2B10-3942-8BD1-3A81358B6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79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8350" y="381000"/>
            <a:ext cx="22701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661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D9DF-0DC7-6843-AE3E-1C78681A6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33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10A8BB4-0F7B-AB95-F920-F45B564ADD39}"/>
              </a:ext>
            </a:extLst>
          </p:cNvPr>
          <p:cNvSpPr/>
          <p:nvPr userDrawn="1"/>
        </p:nvSpPr>
        <p:spPr bwMode="auto">
          <a:xfrm>
            <a:off x="8969375" y="-304800"/>
            <a:ext cx="806450" cy="838200"/>
          </a:xfrm>
          <a:prstGeom prst="ellipse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5410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9491-2024-674B-B8B7-7D505A2329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C8D39-89FE-813E-B4C7-8FFB5B1B1438}"/>
              </a:ext>
            </a:extLst>
          </p:cNvPr>
          <p:cNvSpPr txBox="1"/>
          <p:nvPr userDrawn="1"/>
        </p:nvSpPr>
        <p:spPr>
          <a:xfrm>
            <a:off x="8839200" y="34007"/>
            <a:ext cx="7620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</a:rPr>
              <a:t>CSC 221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Fall 23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30106-7317-1E40-55E8-DE07E89EBC35}"/>
              </a:ext>
            </a:extLst>
          </p:cNvPr>
          <p:cNvSpPr/>
          <p:nvPr userDrawn="1"/>
        </p:nvSpPr>
        <p:spPr bwMode="auto">
          <a:xfrm>
            <a:off x="0" y="0"/>
            <a:ext cx="45719" cy="7315200"/>
          </a:xfrm>
          <a:prstGeom prst="rect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0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3B31A-3200-AD46-ABA1-6BA5CE846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8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27513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219200"/>
            <a:ext cx="427513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DABD5-9BFB-EB49-BD9E-C2DC985A8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1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A91A-B606-E641-BD4F-B19FA8724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82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DBADB-5EDE-4E4E-9AC2-0CD91190F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38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965A-E766-9B4F-A3DC-6A46E84C9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3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0E61-0F01-5A40-917E-F29FE9F7B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5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90A5-28F3-344F-8496-D1524C3103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16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87026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4325"/>
            <a:ext cx="3041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374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0033"/>
                </a:solidFill>
              </a:defRPr>
            </a:lvl1pPr>
          </a:lstStyle>
          <a:p>
            <a:pPr>
              <a:defRPr/>
            </a:pPr>
            <a:fld id="{7FB971DD-F639-0646-8F71-A363D1E35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>
            <a:extLst>
              <a:ext uri="{FF2B5EF4-FFF2-40B4-BE49-F238E27FC236}">
                <a16:creationId xmlns:a16="http://schemas.microsoft.com/office/drawing/2014/main" id="{C2FFAAD6-EBC3-3448-9734-67AF5FB7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D87099-0E32-8A49-87FA-053162E5CFC2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6386" name="Rectangle 1036">
            <a:extLst>
              <a:ext uri="{FF2B5EF4-FFF2-40B4-BE49-F238E27FC236}">
                <a16:creationId xmlns:a16="http://schemas.microsoft.com/office/drawing/2014/main" id="{8A9E068D-5685-9E40-B86C-BE4113CD0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427038"/>
            <a:ext cx="81597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rgbClr val="FF0033"/>
                </a:solidFill>
              </a:rPr>
              <a:t>CSC 221: Introduction to Programming</a:t>
            </a:r>
            <a:br>
              <a:rPr lang="en-US" altLang="en-US" sz="3200" dirty="0">
                <a:solidFill>
                  <a:srgbClr val="FF0033"/>
                </a:solidFill>
              </a:rPr>
            </a:br>
            <a:br>
              <a:rPr lang="en-US" altLang="en-US" dirty="0">
                <a:solidFill>
                  <a:srgbClr val="FF0033"/>
                </a:solidFill>
              </a:rPr>
            </a:br>
            <a:r>
              <a:rPr lang="en-US" altLang="en-US" sz="3200" dirty="0">
                <a:solidFill>
                  <a:srgbClr val="FF0033"/>
                </a:solidFill>
              </a:rPr>
              <a:t>Fall 2023</a:t>
            </a:r>
          </a:p>
        </p:txBody>
      </p:sp>
      <p:sp>
        <p:nvSpPr>
          <p:cNvPr id="16387" name="Rectangle 1038">
            <a:extLst>
              <a:ext uri="{FF2B5EF4-FFF2-40B4-BE49-F238E27FC236}">
                <a16:creationId xmlns:a16="http://schemas.microsoft.com/office/drawing/2014/main" id="{32A19D91-F495-C140-83C6-1C0845D2D0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895600"/>
            <a:ext cx="7772400" cy="3581400"/>
          </a:xfrm>
        </p:spPr>
        <p:txBody>
          <a:bodyPr/>
          <a:lstStyle/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Object-oriented programming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object-oriented approach</a:t>
            </a:r>
          </a:p>
          <a:p>
            <a:pPr marL="914400" lvl="2" indent="0"/>
            <a:r>
              <a:rPr lang="en-US" altLang="en-US" dirty="0">
                <a:ea typeface="ＭＳ Ｐゴシック" panose="020B0600070205080204" pitchFamily="34" charset="-128"/>
              </a:rPr>
              <a:t>classes &amp; objects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user-defined classes</a:t>
            </a:r>
          </a:p>
          <a:p>
            <a:pPr marL="914400" lvl="2" indent="0"/>
            <a:r>
              <a:rPr lang="en-US" altLang="en-US" dirty="0">
                <a:ea typeface="ＭＳ Ｐゴシック" panose="020B0600070205080204" pitchFamily="34" charset="-128"/>
              </a:rPr>
              <a:t>examples: Die, Coin, Card, </a:t>
            </a:r>
            <a:r>
              <a:rPr lang="en-US" altLang="en-US" dirty="0" err="1">
                <a:ea typeface="ＭＳ Ｐゴシック" panose="020B0600070205080204" pitchFamily="34" charset="-128"/>
              </a:rPr>
              <a:t>DeckOfCards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914400" lvl="2" indent="0"/>
            <a:r>
              <a:rPr lang="en-US" altLang="en-US" dirty="0">
                <a:ea typeface="ＭＳ Ｐゴシック" panose="020B0600070205080204" pitchFamily="34" charset="-128"/>
              </a:rPr>
              <a:t>useful methods: 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str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dirty="0">
                <a:ea typeface="ＭＳ Ｐゴシック" panose="020B0600070205080204" pitchFamily="34" charset="-128"/>
                <a:cs typeface="Courier New" panose="02070309020205020404" pitchFamily="49" charset="0"/>
              </a:rPr>
              <a:t>, 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eq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2400" dirty="0">
                <a:ea typeface="ＭＳ Ｐゴシック" panose="020B0600070205080204" pitchFamily="34" charset="-128"/>
                <a:cs typeface="Courier New" panose="02070309020205020404" pitchFamily="49" charset="0"/>
              </a:rPr>
              <a:t>, 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lt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2400" dirty="0">
                <a:ea typeface="ＭＳ Ｐゴシック" panose="020B0600070205080204" pitchFamily="34" charset="-128"/>
                <a:cs typeface="Courier New" panose="02070309020205020404" pitchFamily="49" charset="0"/>
              </a:rPr>
              <a:t>, 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__le__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Card examples:</a:t>
            </a:r>
          </a:p>
          <a:p>
            <a:pPr marL="914400" lvl="2" indent="0"/>
            <a:r>
              <a:rPr lang="en-US" altLang="en-US" dirty="0">
                <a:ea typeface="ＭＳ Ｐゴシック" panose="020B0600070205080204" pitchFamily="34" charset="-128"/>
              </a:rPr>
              <a:t>flush statistics, game of war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variables &amp; scope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 passing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EA08EA-0C4C-D4C6-52E7-B579AB7A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8" y="2935495"/>
            <a:ext cx="8584764" cy="2169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553" name="Title 1">
            <a:extLst>
              <a:ext uri="{FF2B5EF4-FFF2-40B4-BE49-F238E27FC236}">
                <a16:creationId xmlns:a16="http://schemas.microsoft.com/office/drawing/2014/main" id="{EDAF28E9-D35D-2643-9E6B-2CC7A6452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Exercise: Coin simulations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B3F1E147-ACD8-D14B-B66B-67392A0D3E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838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write a function that simulates a specific number of coin flips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should return the number of HEADS obtained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1254E3C3-2825-394F-9525-7543B53D9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4ECF17-689E-8940-B872-19D322FAE330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2EA47-5D2F-FD45-C8CE-990E24C9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886200"/>
            <a:ext cx="3048000" cy="201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3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DAF28E9-D35D-2643-9E6B-2CC7A6452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Exercise: Coin simulations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B3F1E147-ACD8-D14B-B66B-67392A0D3E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838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write a function that repeatedly flips two coins until identical flips are made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should print the flips, and return the number of flips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1254E3C3-2825-394F-9525-7543B53D9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4ECF17-689E-8940-B872-19D322FAE330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375B3-4CAF-1035-2498-37B6C22A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34738"/>
            <a:ext cx="7772400" cy="3038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76FAB-109F-A5CD-C040-1D9C8803C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886200"/>
            <a:ext cx="25146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495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A12FA72-4E3F-E049-906F-EF5444840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Card game simulations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90E22379-ACAE-4E47-873D-2AEA1739AC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25495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suppose we wanted to simulate card games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Game of War, solitaire, poker, …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need to model individual cards, decks of cards,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we could do so with built-in structures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e.g., could represent a card as a string: "2C"  "9H"   "QS"   "AD"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e.g., could represent a deck as a list of such strings: ["AS", "KS", "QS", …, "2C"]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would need to remember the details (rank before suit, top of deck is end, …)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common tasks would result in duplicated code (e.g., dealing from the deck)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BDD2466-D34F-7D4A-BD91-BC9AE3CA8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F20EC0-40DF-6A45-800A-D15A63D4F757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0D5A4B-52F2-1E42-95CD-D6DF615DFDD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87026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kern="0" dirty="0"/>
              <a:t>better solution: define classes that capture their data + behaviors</a:t>
            </a:r>
          </a:p>
          <a:p>
            <a:pPr>
              <a:defRPr/>
            </a:pPr>
            <a:endParaRPr lang="en-US" sz="1000" kern="0" dirty="0"/>
          </a:p>
          <a:p>
            <a:pPr lvl="1">
              <a:defRPr/>
            </a:pPr>
            <a:r>
              <a:rPr lang="en-US" kern="0" dirty="0"/>
              <a:t>Card class</a:t>
            </a:r>
          </a:p>
          <a:p>
            <a:pPr lvl="2">
              <a:defRPr/>
            </a:pPr>
            <a:r>
              <a:rPr lang="en-US" kern="0" dirty="0"/>
              <a:t>fields: rank, suit</a:t>
            </a:r>
          </a:p>
          <a:p>
            <a:pPr lvl="2">
              <a:defRPr/>
            </a:pPr>
            <a:r>
              <a:rPr lang="en-US" kern="0" dirty="0"/>
              <a:t>methods: </a:t>
            </a:r>
            <a:r>
              <a:rPr lang="en-US" kern="0" dirty="0" err="1"/>
              <a:t>getRank</a:t>
            </a:r>
            <a:r>
              <a:rPr lang="en-US" kern="0" dirty="0"/>
              <a:t>, </a:t>
            </a:r>
            <a:r>
              <a:rPr lang="en-US" kern="0" dirty="0" err="1"/>
              <a:t>getSuit</a:t>
            </a:r>
            <a:r>
              <a:rPr lang="en-US" kern="0" dirty="0"/>
              <a:t>, …</a:t>
            </a:r>
          </a:p>
          <a:p>
            <a:pPr lvl="1">
              <a:defRPr/>
            </a:pPr>
            <a:r>
              <a:rPr lang="en-US" kern="0" dirty="0" err="1"/>
              <a:t>DeckOfCards</a:t>
            </a:r>
            <a:r>
              <a:rPr lang="en-US" kern="0" dirty="0"/>
              <a:t> class</a:t>
            </a:r>
          </a:p>
          <a:p>
            <a:pPr marL="857250" lvl="2" indent="0">
              <a:defRPr/>
            </a:pPr>
            <a:r>
              <a:rPr lang="en-US" kern="0" dirty="0"/>
              <a:t>fields: list of cards</a:t>
            </a:r>
          </a:p>
          <a:p>
            <a:pPr marL="857250" lvl="2" indent="0">
              <a:defRPr/>
            </a:pPr>
            <a:r>
              <a:rPr lang="en-US" kern="0" dirty="0"/>
              <a:t>methods: shuffle, </a:t>
            </a:r>
            <a:r>
              <a:rPr lang="en-US" kern="0" dirty="0" err="1"/>
              <a:t>dealCard</a:t>
            </a:r>
            <a:r>
              <a:rPr lang="en-US" kern="0" dirty="0"/>
              <a:t>, </a:t>
            </a:r>
            <a:r>
              <a:rPr lang="en-US" kern="0" dirty="0" err="1"/>
              <a:t>addCard</a:t>
            </a:r>
            <a:r>
              <a:rPr lang="en-US" kern="0" dirty="0"/>
              <a:t>, </a:t>
            </a:r>
            <a:r>
              <a:rPr lang="en-US" kern="0" dirty="0" err="1"/>
              <a:t>numCards</a:t>
            </a:r>
            <a:r>
              <a:rPr lang="en-US" kern="0" dirty="0"/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E8957DF-EEC4-4B42-BAC0-ED2487604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Card class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D02C285-DBDC-534C-A2FF-D4CC4F10FD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Card object will have two fields: rank and suit</a:t>
            </a:r>
          </a:p>
          <a:p>
            <a:pPr lvl="1"/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init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 </a:t>
            </a:r>
            <a:r>
              <a:rPr lang="en-US" altLang="en-US" dirty="0">
                <a:ea typeface="ＭＳ Ｐゴシック" panose="020B0600070205080204" pitchFamily="34" charset="-128"/>
              </a:rPr>
              <a:t>has two inputs (in addition to 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self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when you create a Card object, must specify the rank and suit 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1035E065-921D-8845-A134-3F2B3FD0A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57F13F-7EED-1246-B962-E86B4AAD2335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400" dirty="0">
              <a:solidFill>
                <a:srgbClr val="FF0033"/>
              </a:solidFill>
            </a:endParaRPr>
          </a:p>
        </p:txBody>
      </p:sp>
      <p:sp>
        <p:nvSpPr>
          <p:cNvPr id="25605" name="TextBox 6">
            <a:extLst>
              <a:ext uri="{FF2B5EF4-FFF2-40B4-BE49-F238E27FC236}">
                <a16:creationId xmlns:a16="http://schemas.microsoft.com/office/drawing/2014/main" id="{9AF4787E-98A3-8942-ADB6-45819513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469" y="4584912"/>
            <a:ext cx="2463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2"/>
                </a:solidFill>
              </a:rPr>
              <a:t>note: by default, printing an object just prints the address of that object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2"/>
                </a:solidFill>
              </a:rPr>
              <a:t>-- not very useful!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BC2DD-169F-B340-39C8-2249E98B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30" y="2811567"/>
            <a:ext cx="5835999" cy="3057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84021-E343-6119-7671-1D9DCD53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2546981"/>
            <a:ext cx="4169906" cy="19459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D0C0F-1BFD-730E-17F2-99130F53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97851"/>
            <a:ext cx="6182088" cy="4183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6F554775-E4C0-A843-9EE2-0A093EBC5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__str__ </a:t>
            </a:r>
            <a:r>
              <a:rPr lang="en-US" altLang="en-US" dirty="0">
                <a:ea typeface="ＭＳ Ｐゴシック" panose="020B0600070205080204" pitchFamily="34" charset="-128"/>
              </a:rPr>
              <a:t>method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E90A609-BCE9-AE4B-AB58-C910DE7B5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you want to naturally print an object of a class,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define a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__str__ </a:t>
            </a:r>
            <a:r>
              <a:rPr lang="en-US" altLang="en-US" dirty="0">
                <a:ea typeface="ＭＳ Ｐゴシック" panose="020B0600070205080204" pitchFamily="34" charset="-128"/>
              </a:rPr>
              <a:t>method that returns the string representation of that object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this method is automatically called when printing an object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43DF4EF-EBBD-8147-AFE1-41A342498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CF9C5D-1572-8948-B1E6-26D1468527C8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6FE71-8395-B0C6-4C1B-A4EAFCD0E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45" y="3556137"/>
            <a:ext cx="3916669" cy="1546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5A99D3A-BA79-FB4D-BA5B-70E804C2A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 comparisons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68093DC-6E4B-5E4A-B86D-99D62CFF48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54451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by default, == and != are defined for objects</a:t>
            </a:r>
          </a:p>
          <a:p>
            <a:pPr lvl="1"/>
            <a:r>
              <a:rPr lang="en-US" altLang="en-US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X == Y </a:t>
            </a:r>
            <a:r>
              <a:rPr lang="en-US" altLang="en-US" dirty="0">
                <a:ea typeface="ＭＳ Ｐゴシック" panose="020B0600070205080204" pitchFamily="34" charset="-128"/>
              </a:rPr>
              <a:t>if and only if X and Y are the same object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incredibly useful – we would like to define when two objects are equal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e.g., we will say 2 cards are "equal" if they have the same rank &amp; suit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324B387-D2AA-C44E-B3D4-DCBDD7A84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CF1CD9-8DA4-9248-ADFC-7852D8521123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C7A91164-EA61-344E-80FD-995C8BC8D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181225"/>
            <a:ext cx="2819400" cy="223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06D844-709A-3A62-C7DB-729179E28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59765"/>
            <a:ext cx="6019800" cy="4268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673" name="Title 1">
            <a:extLst>
              <a:ext uri="{FF2B5EF4-FFF2-40B4-BE49-F238E27FC236}">
                <a16:creationId xmlns:a16="http://schemas.microsoft.com/office/drawing/2014/main" id="{4F4A9D60-6817-0040-987D-363ECA6EC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__eq__ </a:t>
            </a:r>
            <a:r>
              <a:rPr lang="en-US" altLang="en-US" dirty="0">
                <a:ea typeface="ＭＳ Ｐゴシック" panose="020B0600070205080204" pitchFamily="34" charset="-128"/>
              </a:rPr>
              <a:t>method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8199DE21-3928-324B-981D-D607262A86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152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define the </a:t>
            </a:r>
            <a:r>
              <a:rPr lang="en-US" altLang="en-US" sz="20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20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eq</a:t>
            </a:r>
            <a:r>
              <a:rPr lang="en-US" altLang="en-US" sz="20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 </a:t>
            </a:r>
            <a:r>
              <a:rPr lang="en-US" altLang="en-US" dirty="0">
                <a:ea typeface="ＭＳ Ｐゴシック" panose="020B0600070205080204" pitchFamily="34" charset="-128"/>
              </a:rPr>
              <a:t>method that has another object as input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returns True if this object and the other are "equal", else False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this method is used when you use == to compare objects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note: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X != Y </a:t>
            </a:r>
            <a:r>
              <a:rPr lang="en-US" altLang="en-US" dirty="0">
                <a:ea typeface="ＭＳ Ｐゴシック" panose="020B0600070205080204" pitchFamily="34" charset="-128"/>
              </a:rPr>
              <a:t>is automatically inferred as 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not (X == Y)</a:t>
            </a:r>
            <a:endParaRPr lang="en-US" altLang="en-US" dirty="0">
              <a:latin typeface="Lucida Console" panose="020B06090405040202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8B1C3C09-4478-D643-82CA-6EBBA5AA2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52FE5B-7AAA-4341-8A9D-B1AD2875A5A6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1F29E-20F0-8FEF-FA1F-9B985E820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774" y="2895600"/>
            <a:ext cx="249687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54E21-7956-F1B7-FEC5-B6F86198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9" y="1057788"/>
            <a:ext cx="8387400" cy="5876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697" name="Title 1">
            <a:extLst>
              <a:ext uri="{FF2B5EF4-FFF2-40B4-BE49-F238E27FC236}">
                <a16:creationId xmlns:a16="http://schemas.microsoft.com/office/drawing/2014/main" id="{7CC311CB-15AD-7841-8C81-EDDE5718E0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49238"/>
            <a:ext cx="9067800" cy="685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ourier New" panose="02070309020205020404" pitchFamily="49" charset="0"/>
              </a:rPr>
              <a:t>Other comparisons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114E6DEB-8C76-3046-812F-3A1FCC0960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38900" y="1152044"/>
            <a:ext cx="2819400" cy="1600200"/>
          </a:xfrm>
          <a:solidFill>
            <a:schemeClr val="bg1"/>
          </a:solidFill>
        </p:spPr>
        <p:txBody>
          <a:bodyPr/>
          <a:lstStyle/>
          <a:p>
            <a:pPr marL="12700" indent="0"/>
            <a:r>
              <a:rPr lang="en-US" altLang="en-US" sz="2000" dirty="0">
                <a:ea typeface="ＭＳ Ｐゴシック" panose="020B0600070205080204" pitchFamily="34" charset="-128"/>
              </a:rPr>
              <a:t>can similarly define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lt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 </a:t>
            </a:r>
            <a:r>
              <a:rPr lang="en-US" altLang="en-US" sz="2000" dirty="0">
                <a:ea typeface="ＭＳ Ｐゴシック" panose="020B0600070205080204" pitchFamily="34" charset="-128"/>
              </a:rPr>
              <a:t>and</a:t>
            </a:r>
            <a:r>
              <a:rPr lang="en-US" altLang="en-US" sz="1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__le__ </a:t>
            </a:r>
            <a:r>
              <a:rPr lang="en-US" altLang="en-US" sz="2000" dirty="0">
                <a:ea typeface="ＭＳ Ｐゴシック" panose="020B0600070205080204" pitchFamily="34" charset="-128"/>
              </a:rPr>
              <a:t>methods</a:t>
            </a:r>
          </a:p>
          <a:p>
            <a:pPr marL="409575" lvl="1" indent="-317500"/>
            <a:r>
              <a:rPr lang="en-US" altLang="en-US" dirty="0">
                <a:ea typeface="ＭＳ Ｐゴシック" panose="020B0600070205080204" pitchFamily="34" charset="-128"/>
              </a:rPr>
              <a:t>used for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&lt;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&lt;=</a:t>
            </a:r>
          </a:p>
          <a:p>
            <a:pPr marL="409575" lvl="1" indent="-317500"/>
            <a:r>
              <a:rPr lang="en-US" altLang="en-US" dirty="0">
                <a:ea typeface="ＭＳ Ｐゴシック" panose="020B0600070205080204" pitchFamily="34" charset="-128"/>
              </a:rPr>
              <a:t>all other comparisons are inferred from these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3C62F500-9E79-3940-AF52-E9C04A81C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EE957D-2DFB-DA40-BE33-50CFCB9E1AAC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400" dirty="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9472-2B32-181A-749C-9D8B50A14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13619"/>
            <a:ext cx="2476500" cy="2645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ED396523-30A8-A340-AE15-F621FC902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Deck of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8D32-0756-AC49-ACBF-986D8036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3352800"/>
          </a:xfrm>
        </p:spPr>
        <p:txBody>
          <a:bodyPr/>
          <a:lstStyle/>
          <a:p>
            <a:pPr>
              <a:defRPr/>
            </a:pPr>
            <a:r>
              <a:rPr lang="en-US" dirty="0"/>
              <a:t>for most games, we really want to model a deck of cards</a:t>
            </a:r>
          </a:p>
          <a:p>
            <a:pPr lvl="1">
              <a:defRPr/>
            </a:pPr>
            <a:r>
              <a:rPr lang="en-US" dirty="0"/>
              <a:t>by default, a deck of cards is initialized to represent a list of 52 cards (in order)</a:t>
            </a:r>
          </a:p>
          <a:p>
            <a:pPr lvl="1">
              <a:defRPr/>
            </a:pPr>
            <a:endParaRPr lang="en-US" sz="1200" dirty="0"/>
          </a:p>
          <a:p>
            <a:pPr lvl="2">
              <a:defRPr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[2C, 3C, 4C, 5C, …, KS, AS]</a:t>
            </a:r>
          </a:p>
          <a:p>
            <a:pPr lvl="1">
              <a:defRPr/>
            </a:pPr>
            <a:endParaRPr lang="en-US" sz="1200" dirty="0"/>
          </a:p>
          <a:p>
            <a:pPr lvl="1">
              <a:defRPr/>
            </a:pPr>
            <a:r>
              <a:rPr lang="en-US" dirty="0"/>
              <a:t>want to be able to: </a:t>
            </a:r>
          </a:p>
          <a:p>
            <a:pPr marL="1257300" lvl="2" indent="-342900">
              <a:buFont typeface="Wingdings" pitchFamily="2" charset="2"/>
              <a:buChar char="ü"/>
              <a:defRPr/>
            </a:pPr>
            <a:r>
              <a:rPr lang="en-US" dirty="0"/>
              <a:t>shuffle the deck (randomly rearrange the cards)</a:t>
            </a:r>
          </a:p>
          <a:p>
            <a:pPr marL="1257300" lvl="2" indent="-342900">
              <a:buFont typeface="Wingdings" pitchFamily="2" charset="2"/>
              <a:buChar char="ü"/>
              <a:defRPr/>
            </a:pPr>
            <a:r>
              <a:rPr lang="en-US" dirty="0"/>
              <a:t>deal a card (remove it from the "top")</a:t>
            </a:r>
          </a:p>
          <a:p>
            <a:pPr marL="1257300" lvl="2" indent="-342900">
              <a:buFont typeface="Wingdings" pitchFamily="2" charset="2"/>
              <a:buChar char="ü"/>
              <a:defRPr/>
            </a:pPr>
            <a:r>
              <a:rPr lang="en-US" dirty="0"/>
              <a:t>add a card (insert it on the "bottom")</a:t>
            </a:r>
          </a:p>
          <a:p>
            <a:pPr marL="1257300" lvl="2" indent="-342900">
              <a:buFont typeface="Wingdings" pitchFamily="2" charset="2"/>
              <a:buChar char="ü"/>
              <a:defRPr/>
            </a:pPr>
            <a:r>
              <a:rPr lang="en-US" dirty="0"/>
              <a:t>determine the number of cards remaining in the deck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6660FD90-8EC3-AA4E-94EB-C72B8C0C3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448297-4462-854B-8122-82F571757DF5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F7EB6-3A73-0186-D31E-93A930AF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35720"/>
            <a:ext cx="2914374" cy="2620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7B0B2-6C6C-AF86-8932-37F1FE8C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28" y="4435720"/>
            <a:ext cx="2893407" cy="2620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43E3F792-7FA4-4D43-BB8A-0A53CD26E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DeckOfCards</a:t>
            </a:r>
            <a:r>
              <a:rPr lang="en-US" altLang="en-US" sz="2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class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EB27F19A-E369-9E44-AB72-8B94F6D03D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3DF871-E0F3-7E44-8A7A-2226061DD42E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693D8D-0BD4-A840-8413-A18807B81E42}"/>
              </a:ext>
            </a:extLst>
          </p:cNvPr>
          <p:cNvSpPr txBox="1">
            <a:spLocks/>
          </p:cNvSpPr>
          <p:nvPr/>
        </p:nvSpPr>
        <p:spPr bwMode="auto">
          <a:xfrm>
            <a:off x="1600200" y="4251325"/>
            <a:ext cx="61372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1">
              <a:defRPr/>
            </a:pPr>
            <a:r>
              <a:rPr lang="en-US" kern="0" dirty="0"/>
              <a:t>initializing the 52 card deck seems like a complex task </a:t>
            </a:r>
          </a:p>
          <a:p>
            <a:pPr lvl="2">
              <a:defRPr/>
            </a:pPr>
            <a:r>
              <a:rPr lang="en-US" kern="0" dirty="0"/>
              <a:t>but can be done easily with a nested loop</a:t>
            </a:r>
            <a:endParaRPr lang="en-US" sz="1200" kern="0" dirty="0"/>
          </a:p>
          <a:p>
            <a:pPr lvl="1">
              <a:defRPr/>
            </a:pPr>
            <a:endParaRPr lang="en-US" sz="1200" kern="0" dirty="0"/>
          </a:p>
          <a:p>
            <a:pPr lvl="2">
              <a:defRPr/>
            </a:pPr>
            <a:r>
              <a:rPr lang="en-US" kern="0" dirty="0"/>
              <a:t>for every suit in "CDHS"</a:t>
            </a:r>
          </a:p>
          <a:p>
            <a:pPr lvl="2">
              <a:defRPr/>
            </a:pPr>
            <a:r>
              <a:rPr lang="en-US" kern="0" dirty="0"/>
              <a:t>    for every rank in "23456789TJQKA"</a:t>
            </a:r>
          </a:p>
          <a:p>
            <a:pPr lvl="2">
              <a:defRPr/>
            </a:pPr>
            <a:r>
              <a:rPr lang="en-US" kern="0" dirty="0"/>
              <a:t>        add Card(rank, suit) to the list</a:t>
            </a:r>
          </a:p>
          <a:p>
            <a:pPr marL="754063" lvl="1" indent="-295275">
              <a:defRPr/>
            </a:pPr>
            <a:endParaRPr lang="en-US" kern="0" dirty="0">
              <a:solidFill>
                <a:schemeClr val="tx2"/>
              </a:solidFill>
            </a:endParaRPr>
          </a:p>
          <a:p>
            <a:pPr marL="514350" lvl="1" indent="0">
              <a:buFont typeface="Wingdings" pitchFamily="2" charset="2"/>
              <a:buNone/>
              <a:defRPr/>
            </a:pPr>
            <a:r>
              <a:rPr lang="en-US" kern="0" dirty="0">
                <a:solidFill>
                  <a:schemeClr val="tx2"/>
                </a:solidFill>
              </a:rPr>
              <a:t>QUESTION: why is suit in the outer loop, rank in the inner?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4AC9D-3902-A0FF-8DC1-EAB062D8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75" y="1343465"/>
            <a:ext cx="4768850" cy="26983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8EF2E420-6C1A-0E40-88A8-2B54AD81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705005-F0C2-F845-A325-DA935EE2B128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7FA33E0-EC79-4448-8F51-6166C7D64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Object-oriented programming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FD7C952-C450-1D4C-BC33-D6913CF98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702675" cy="3352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dominant approach to (large-scale) software development today is </a:t>
            </a:r>
            <a:r>
              <a:rPr lang="en-US" altLang="en-US" i="1" dirty="0">
                <a:ea typeface="ＭＳ Ｐゴシック" panose="020B0600070205080204" pitchFamily="34" charset="-128"/>
              </a:rPr>
              <a:t>object-oriented programming (OOP)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order to solve a problem, you identify the objects involved in the real-world solution and model them in software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e.g., if designing a banking system, model clients, accounts, deposits,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 program is a collection of interacting objects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 software, objects are created from classes</a:t>
            </a:r>
          </a:p>
          <a:p>
            <a:pPr lvl="2"/>
            <a:r>
              <a:rPr lang="en-US" altLang="en-US" i="1" dirty="0">
                <a:ea typeface="ＭＳ Ｐゴシック" panose="020B0600070205080204" pitchFamily="34" charset="-128"/>
              </a:rPr>
              <a:t>the class describes the kind of object (its properties and behaviors)</a:t>
            </a:r>
          </a:p>
          <a:p>
            <a:pPr lvl="2"/>
            <a:r>
              <a:rPr lang="en-US" altLang="en-US" i="1" dirty="0">
                <a:ea typeface="ＭＳ Ｐゴシック" panose="020B0600070205080204" pitchFamily="34" charset="-128"/>
              </a:rPr>
              <a:t>the objects represent individual instantiations of the class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23B76E-7280-F75F-6D0C-5AEDB74C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4724399"/>
            <a:ext cx="8702675" cy="246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altLang="en-US" kern="0" dirty="0">
                <a:ea typeface="ＭＳ Ｐゴシック" panose="020B0600070205080204" pitchFamily="34" charset="-128"/>
              </a:rPr>
              <a:t>e.g., Python classes:	</a:t>
            </a:r>
            <a:r>
              <a:rPr lang="en-US" altLang="en-US" kern="0" dirty="0">
                <a:solidFill>
                  <a:schemeClr val="tx1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</a:rPr>
              <a:t>str</a:t>
            </a:r>
            <a:r>
              <a:rPr lang="en-US" altLang="en-US" kern="0" dirty="0">
                <a:ea typeface="ＭＳ Ｐゴシック" panose="020B0600070205080204" pitchFamily="34" charset="-128"/>
              </a:rPr>
              <a:t>			</a:t>
            </a:r>
            <a:r>
              <a:rPr lang="en-US" altLang="en-US" kern="0" dirty="0">
                <a:solidFill>
                  <a:schemeClr val="tx1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</a:rPr>
              <a:t>list</a:t>
            </a:r>
          </a:p>
          <a:p>
            <a:endParaRPr lang="en-US" altLang="en-US" i="1" kern="0" dirty="0">
              <a:ea typeface="ＭＳ Ｐゴシック" panose="020B0600070205080204" pitchFamily="34" charset="-128"/>
            </a:endParaRPr>
          </a:p>
          <a:p>
            <a:r>
              <a:rPr lang="en-US" altLang="en-US" kern="0" dirty="0">
                <a:ea typeface="ＭＳ Ｐゴシック" panose="020B0600070205080204" pitchFamily="34" charset="-128"/>
              </a:rPr>
              <a:t>objects:			</a:t>
            </a:r>
            <a:r>
              <a:rPr lang="en-US" altLang="en-US" sz="1800" kern="0" dirty="0">
                <a:solidFill>
                  <a:schemeClr val="tx1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</a:rPr>
              <a:t>""			[ ]</a:t>
            </a:r>
          </a:p>
          <a:p>
            <a:r>
              <a:rPr lang="en-US" altLang="en-US" sz="1800" kern="0" dirty="0">
                <a:solidFill>
                  <a:schemeClr val="tx1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</a:rPr>
              <a:t>				"foo"			[1, 2, 3]</a:t>
            </a:r>
          </a:p>
          <a:p>
            <a:r>
              <a:rPr lang="en-US" altLang="en-US" sz="1800" kern="0" dirty="0">
                <a:solidFill>
                  <a:schemeClr val="tx1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</a:rPr>
              <a:t>				"howdy do"		["a", [10, 20], "b"]</a:t>
            </a:r>
          </a:p>
          <a:p>
            <a:pPr lvl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43E3F792-7FA4-4D43-BB8A-0A53CD26E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 the cards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EB27F19A-E369-9E44-AB72-8B94F6D03D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3DF871-E0F3-7E44-8A7A-2226061DD42E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FD73C-85BC-C342-A30B-EC8E0C6A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33600"/>
            <a:ext cx="8153400" cy="2209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ourier New" panose="02070309020205020404" pitchFamily="49" charset="0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</a:t>
            </a:r>
            <a:r>
              <a:rPr lang="en-US" sz="1800" dirty="0" err="1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self.</a:t>
            </a:r>
            <a:r>
              <a:rPr lang="en-US" sz="1600" dirty="0" err="1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cards</a:t>
            </a:r>
            <a:r>
              <a:rPr lang="en-US" sz="16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 = []</a:t>
            </a:r>
          </a:p>
          <a:p>
            <a:r>
              <a:rPr lang="en-US" sz="16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for s in SUITS:</a:t>
            </a:r>
          </a:p>
          <a:p>
            <a:r>
              <a:rPr lang="en-US" sz="16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    for r in RANKS:</a:t>
            </a:r>
          </a:p>
          <a:p>
            <a:r>
              <a:rPr lang="en-US" sz="16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        cards += [Card(r, s)]</a:t>
            </a:r>
          </a:p>
          <a:p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cs typeface="Courier New" panose="02070309020205020404" pitchFamily="49" charset="0"/>
              </a:rPr>
              <a:t>builds  </a:t>
            </a:r>
            <a:r>
              <a:rPr lang="en-US" sz="180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[2C, 3C, 4C, 5C, 6C, 7C, 8C, …, TS, JS, QS, KS, AS]</a:t>
            </a:r>
            <a:endParaRPr lang="en-US" sz="1600" dirty="0">
              <a:solidFill>
                <a:schemeClr val="tx1"/>
              </a:solidFill>
              <a:latin typeface="Lucida Console" panose="020B0609040504020204" pitchFamily="49" charset="0"/>
              <a:cs typeface="Courier New" panose="02070309020205020404" pitchFamily="49" charset="0"/>
            </a:endParaRPr>
          </a:p>
          <a:p>
            <a:endParaRPr lang="en-US" sz="2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FC4397-3CD2-DF11-F98C-AAD59FF9A728}"/>
              </a:ext>
            </a:extLst>
          </p:cNvPr>
          <p:cNvSpPr txBox="1">
            <a:spLocks/>
          </p:cNvSpPr>
          <p:nvPr/>
        </p:nvSpPr>
        <p:spPr bwMode="auto">
          <a:xfrm>
            <a:off x="723900" y="4495800"/>
            <a:ext cx="81534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  <a:cs typeface="Courier New" panose="02070309020205020404" pitchFamily="49" charset="0"/>
              </a:rPr>
              <a:t>	</a:t>
            </a:r>
            <a:r>
              <a:rPr lang="en-US" sz="18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</a:t>
            </a:r>
            <a:r>
              <a:rPr lang="en-US" sz="1800" kern="0" dirty="0" err="1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self.</a:t>
            </a:r>
            <a:r>
              <a:rPr lang="en-US" sz="1600" kern="0" dirty="0" err="1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cards</a:t>
            </a:r>
            <a:r>
              <a:rPr lang="en-US" sz="16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 = []</a:t>
            </a:r>
          </a:p>
          <a:p>
            <a:r>
              <a:rPr lang="en-US" sz="16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for r in RANKS:</a:t>
            </a:r>
          </a:p>
          <a:p>
            <a:r>
              <a:rPr lang="en-US" sz="16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    for s in SUITS:</a:t>
            </a:r>
          </a:p>
          <a:p>
            <a:r>
              <a:rPr lang="en-US" sz="16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            cards += [Card(r, s)]</a:t>
            </a:r>
          </a:p>
          <a:p>
            <a:endParaRPr lang="en-US" sz="1400" kern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kern="0" dirty="0">
                <a:solidFill>
                  <a:schemeClr val="tx1"/>
                </a:solidFill>
                <a:cs typeface="Courier New" panose="02070309020205020404" pitchFamily="49" charset="0"/>
              </a:rPr>
              <a:t>builds  </a:t>
            </a:r>
            <a:r>
              <a:rPr lang="en-US" sz="18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[2C, 2D, 2H, 2S, 3C, 3D, 3H, 3S, …, AC, AD, AH, AS]</a:t>
            </a:r>
            <a:endParaRPr lang="en-US" sz="1600" kern="0" dirty="0">
              <a:solidFill>
                <a:schemeClr val="tx1"/>
              </a:solidFill>
              <a:latin typeface="Lucida Console" panose="020B0609040504020204" pitchFamily="49" charset="0"/>
              <a:cs typeface="Courier New" panose="02070309020205020404" pitchFamily="49" charset="0"/>
            </a:endParaRPr>
          </a:p>
          <a:p>
            <a:endParaRPr lang="en-US" sz="2000" kern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kern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28E2E4-995E-7222-95FA-92252A74049C}"/>
              </a:ext>
            </a:extLst>
          </p:cNvPr>
          <p:cNvSpPr txBox="1">
            <a:spLocks/>
          </p:cNvSpPr>
          <p:nvPr/>
        </p:nvSpPr>
        <p:spPr bwMode="auto">
          <a:xfrm>
            <a:off x="687457" y="1219200"/>
            <a:ext cx="8153400" cy="76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  <a:cs typeface="Courier New" panose="02070309020205020404" pitchFamily="49" charset="0"/>
              </a:rPr>
              <a:t>	</a:t>
            </a:r>
            <a:r>
              <a:rPr lang="en-US" sz="18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SUITS = "CDHS"</a:t>
            </a:r>
          </a:p>
          <a:p>
            <a:r>
              <a:rPr lang="en-US" sz="1800" kern="0" dirty="0">
                <a:solidFill>
                  <a:schemeClr val="tx1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		RANKS = "23456789TJQKA"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1D3781ED-9D64-F743-AC29-D3556D8BC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Printing a deck</a:t>
            </a:r>
          </a:p>
        </p:txBody>
      </p:sp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A423EA7-5CC6-304E-8290-9B2E89C90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96FDC8-4ADE-1C43-82E6-66E5E36A9543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33795" name="Content Placeholder 6">
            <a:extLst>
              <a:ext uri="{FF2B5EF4-FFF2-40B4-BE49-F238E27FC236}">
                <a16:creationId xmlns:a16="http://schemas.microsoft.com/office/drawing/2014/main" id="{549FF454-D7D4-E94F-BCE4-1B5744E02E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convert to a string (e.g., for printing), it is tempting to just convert the list of cards field to a string and return that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36D34-9B44-164B-9E89-EA040062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136" y="4705350"/>
            <a:ext cx="4495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2"/>
                </a:solidFill>
              </a:rPr>
              <a:t>problem: when converting the list to a string, Python does not automatically convert the individual cards into strings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2"/>
                </a:solidFill>
              </a:rPr>
              <a:t>how can we fix this?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FDFED-E59B-A5BD-1EE9-8F52D69A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2105440"/>
            <a:ext cx="4857750" cy="2255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7583D-21EE-35CF-5A6B-11A1F8837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572000"/>
            <a:ext cx="3886200" cy="2483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29FFA34-109D-C441-8272-86427272D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Printing a deck (cont.)</a:t>
            </a:r>
          </a:p>
        </p:txBody>
      </p:sp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41D45C8B-E254-E246-8338-4D43FEF99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5A1B0D-A5C1-8A4F-95BC-4B5A4062BB6C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693D8D-0BD4-A840-8413-A18807B81E42}"/>
              </a:ext>
            </a:extLst>
          </p:cNvPr>
          <p:cNvSpPr txBox="1">
            <a:spLocks/>
          </p:cNvSpPr>
          <p:nvPr/>
        </p:nvSpPr>
        <p:spPr bwMode="auto">
          <a:xfrm>
            <a:off x="762000" y="4495800"/>
            <a:ext cx="8153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457200" lvl="1" indent="0">
              <a:buNone/>
              <a:defRPr/>
            </a:pPr>
            <a:r>
              <a:rPr lang="en-US" kern="0" dirty="0"/>
              <a:t>can traverse the deck, accumulating the card strings into a single string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cs typeface="Courier New" panose="02070309020205020404" pitchFamily="49" charset="0"/>
              </a:rPr>
              <a:t>why the slice in the return statement?</a:t>
            </a:r>
          </a:p>
          <a:p>
            <a:pPr lvl="2">
              <a:defRPr/>
            </a:pPr>
            <a:endParaRPr lang="en-US" sz="1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EF207-D551-4443-1D1F-E2D169195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544711"/>
            <a:ext cx="7772400" cy="733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F6609-60E2-5A92-EFFC-451D891F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4" y="1325022"/>
            <a:ext cx="5314950" cy="2912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4414666-C6B7-9A43-85C3-CF219652F4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DeckOfCards</a:t>
            </a:r>
            <a:r>
              <a:rPr lang="en-US" altLang="en-US" sz="2800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class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C12AFC8B-4959-3449-B0FF-002347FAE6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0" y="1219200"/>
            <a:ext cx="3292475" cy="5410200"/>
          </a:xfrm>
        </p:spPr>
        <p:txBody>
          <a:bodyPr/>
          <a:lstStyle/>
          <a:p>
            <a:pPr marL="238125" indent="-220663"/>
            <a:r>
              <a:rPr lang="en-US" altLang="en-US" dirty="0">
                <a:ea typeface="ＭＳ Ｐゴシック" panose="020B0600070205080204" pitchFamily="34" charset="-128"/>
              </a:rPr>
              <a:t>shuffle</a:t>
            </a: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shuffle</a:t>
            </a:r>
            <a:r>
              <a:rPr lang="en-US" altLang="en-US" dirty="0">
                <a:ea typeface="ＭＳ Ｐゴシック" panose="020B0600070205080204" pitchFamily="34" charset="-128"/>
              </a:rPr>
              <a:t> method from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random</a:t>
            </a:r>
            <a:r>
              <a:rPr lang="en-US" altLang="en-US" dirty="0">
                <a:ea typeface="ＭＳ Ｐゴシック" panose="020B0600070205080204" pitchFamily="34" charset="-128"/>
              </a:rPr>
              <a:t> does this</a:t>
            </a:r>
          </a:p>
          <a:p>
            <a:pPr marL="238125" indent="-220663"/>
            <a:r>
              <a:rPr lang="en-US" altLang="en-US" dirty="0" err="1">
                <a:ea typeface="ＭＳ Ｐゴシック" panose="020B0600070205080204" pitchFamily="34" charset="-128"/>
              </a:rPr>
              <a:t>dealCard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assuming there are cards in the deck, want to remove from the "top" (end of the list)</a:t>
            </a: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the list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pop</a:t>
            </a:r>
            <a:r>
              <a:rPr lang="en-US" altLang="en-US" dirty="0">
                <a:ea typeface="ＭＳ Ｐゴシック" panose="020B0600070205080204" pitchFamily="34" charset="-128"/>
              </a:rPr>
              <a:t> method removes and returns the last item</a:t>
            </a:r>
          </a:p>
          <a:p>
            <a:pPr marL="238125" indent="-220663"/>
            <a:r>
              <a:rPr lang="en-US" altLang="en-US" dirty="0" err="1">
                <a:ea typeface="ＭＳ Ｐゴシック" panose="020B0600070205080204" pitchFamily="34" charset="-128"/>
              </a:rPr>
              <a:t>addCard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want to add at the "bottom" (front of the list)</a:t>
            </a: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call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insert</a:t>
            </a:r>
            <a:r>
              <a:rPr lang="en-US" altLang="en-US" dirty="0">
                <a:ea typeface="ＭＳ Ｐゴシック" panose="020B0600070205080204" pitchFamily="34" charset="-128"/>
              </a:rPr>
              <a:t> with index 0</a:t>
            </a:r>
          </a:p>
          <a:p>
            <a:pPr marL="238125" indent="-220663"/>
            <a:r>
              <a:rPr lang="en-US" altLang="en-US" dirty="0" err="1">
                <a:ea typeface="ＭＳ Ｐゴシック" panose="020B0600070205080204" pitchFamily="34" charset="-128"/>
              </a:rPr>
              <a:t>numCards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349250" lvl="1" indent="-220663"/>
            <a:r>
              <a:rPr lang="en-US" altLang="en-US" dirty="0">
                <a:ea typeface="ＭＳ Ｐゴシック" panose="020B0600070205080204" pitchFamily="34" charset="-128"/>
              </a:rPr>
              <a:t>simply returns the length of the card list</a:t>
            </a:r>
          </a:p>
          <a:p>
            <a:pPr marL="0" indent="-271463"/>
            <a:r>
              <a:rPr lang="en-US" altLang="en-US" dirty="0">
                <a:ea typeface="ＭＳ Ｐゴシック" panose="020B0600070205080204" pitchFamily="34" charset="-128"/>
              </a:rPr>
              <a:t>clear</a:t>
            </a:r>
          </a:p>
          <a:p>
            <a:pPr marL="400050" lvl="1" indent="-271463"/>
            <a:r>
              <a:rPr lang="en-US" altLang="en-US" dirty="0">
                <a:ea typeface="ＭＳ Ｐゴシック" panose="020B0600070205080204" pitchFamily="34" charset="-128"/>
              </a:rPr>
              <a:t>discards all cards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7F9A2F59-5F92-9B4D-AA7D-3ED5EF60DC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DFE8FB-5BE1-5C4C-9B1A-D5B132021C5A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BFD04-0A14-4C37-B9C7-DB34E500A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50589"/>
            <a:ext cx="5373757" cy="6002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E5F7804D-BD9A-6D49-9112-4356DADB6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Example: </a:t>
            </a:r>
            <a:r>
              <a:rPr lang="en-US" altLang="en-US" sz="2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isFlush</a:t>
            </a:r>
            <a:endParaRPr lang="en-US" altLang="en-US" dirty="0">
              <a:latin typeface="Lucida Console" panose="020B06090405040202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570BDE9-4649-394C-96C8-DF5B18EBE1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838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determine if a hand (list) of cards are all of the same suit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there are a number of way to approach this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8485F699-2D2E-D941-9939-62877B1E3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36D66E-A0D4-3441-9513-A439B255B6CF}" type="slidenum">
              <a:rPr lang="en-US" altLang="en-US" sz="1400" smtClean="0">
                <a:solidFill>
                  <a:srgbClr val="FF0033"/>
                </a:solidFill>
              </a:rPr>
              <a:pPr/>
              <a:t>24</a:t>
            </a:fld>
            <a:endParaRPr lang="en-US" altLang="en-US" sz="1400" dirty="0">
              <a:solidFill>
                <a:srgbClr val="FF003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79164-F1DB-5F4A-8263-CB244D7E2A1D}"/>
              </a:ext>
            </a:extLst>
          </p:cNvPr>
          <p:cNvSpPr txBox="1"/>
          <p:nvPr/>
        </p:nvSpPr>
        <p:spPr>
          <a:xfrm>
            <a:off x="620806" y="4153221"/>
            <a:ext cx="843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QUESTION: will this function work if the card list doesn't contain 5 cards?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C302A6-3420-5EA4-1A4C-511A524F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21" y="2212505"/>
            <a:ext cx="6811358" cy="1753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4402D-B2F1-3CF5-5B41-9F158B6B3F66}"/>
              </a:ext>
            </a:extLst>
          </p:cNvPr>
          <p:cNvSpPr txBox="1"/>
          <p:nvPr/>
        </p:nvSpPr>
        <p:spPr>
          <a:xfrm>
            <a:off x="990600" y="5029200"/>
            <a:ext cx="8077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odds of being dealt a 5-card flush:</a:t>
            </a:r>
          </a:p>
          <a:p>
            <a:pPr lvl="2"/>
            <a:r>
              <a:rPr lang="en-US" sz="2000" dirty="0"/>
              <a:t>1 * (12/51) * (11/50) * (10/49) * (9/48) = 0.00198 = .198%</a:t>
            </a:r>
          </a:p>
          <a:p>
            <a:pPr lvl="2"/>
            <a:endParaRPr lang="en-US" sz="14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odds of being dealt a 3-card flush:</a:t>
            </a:r>
          </a:p>
          <a:p>
            <a:pPr lvl="2"/>
            <a:r>
              <a:rPr lang="en-US" sz="2000" dirty="0"/>
              <a:t>1 * (12/51) * (11/50) = 0.05176 = 5.176%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61168-0BB3-A9A4-E09C-2C77964AE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249099"/>
            <a:ext cx="6978650" cy="5904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CCEDC-688E-8F4D-9644-FC481F00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27F5-8B21-AD42-A3F2-4F37FE54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A50D6-3E49-F12A-42F6-E35F4122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201187"/>
            <a:ext cx="2768600" cy="1075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8119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6AD2-7866-E04E-8FC9-7B68117A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5011-77EF-254C-8A93-59CD7AE1A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295400"/>
            <a:ext cx="8702675" cy="3581400"/>
          </a:xfrm>
        </p:spPr>
        <p:txBody>
          <a:bodyPr/>
          <a:lstStyle/>
          <a:p>
            <a:r>
              <a:rPr lang="en-US" dirty="0"/>
              <a:t>suppose we wanted to model the "game of war" card game</a:t>
            </a:r>
          </a:p>
          <a:p>
            <a:pPr lvl="1"/>
            <a:r>
              <a:rPr lang="en-US" dirty="0"/>
              <a:t>shuffle and split a deck of cards among two players</a:t>
            </a:r>
          </a:p>
          <a:p>
            <a:pPr lvl="1"/>
            <a:r>
              <a:rPr lang="en-US" dirty="0"/>
              <a:t>repeatedly, each player deals a card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higher card (by rank only) wins, that player adds both cards to his/her deck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if there is a tie, a war ensues</a:t>
            </a:r>
          </a:p>
          <a:p>
            <a:pPr lvl="3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each player deals three cards and the last cards are compared</a:t>
            </a:r>
          </a:p>
          <a:p>
            <a:pPr lvl="3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winner adds all cards to his/her deck (repeat if another tie)</a:t>
            </a:r>
          </a:p>
          <a:p>
            <a:pPr marL="750888" lvl="1" indent="-287338"/>
            <a:r>
              <a:rPr lang="en-US" dirty="0"/>
              <a:t>game ends when a player runs out of cards</a:t>
            </a:r>
          </a:p>
          <a:p>
            <a:pPr marL="750888" lvl="1" indent="-287338"/>
            <a:endParaRPr lang="en-US" dirty="0"/>
          </a:p>
          <a:p>
            <a:pPr marL="350838" indent="-287338"/>
            <a:r>
              <a:rPr lang="en-US" dirty="0"/>
              <a:t>how do we design, code &amp; debug a solution?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8946D-3779-EC46-828E-F325D39F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059151-BFEC-CA44-821C-ABB805BA7395}"/>
              </a:ext>
            </a:extLst>
          </p:cNvPr>
          <p:cNvSpPr txBox="1">
            <a:spLocks/>
          </p:cNvSpPr>
          <p:nvPr/>
        </p:nvSpPr>
        <p:spPr bwMode="auto">
          <a:xfrm>
            <a:off x="634999" y="4876800"/>
            <a:ext cx="87026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1"/>
            <a:r>
              <a:rPr lang="en-US" kern="0" dirty="0"/>
              <a:t>first step: object-oriented design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kern="0" dirty="0"/>
              <a:t>identify the physical objects involved and build software models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kern="0" dirty="0"/>
              <a:t>we have already done this with </a:t>
            </a:r>
            <a:r>
              <a:rPr lang="en-US" sz="1800" kern="0" dirty="0">
                <a:latin typeface="Lucida Console" panose="020B0609040504020204" pitchFamily="49" charset="0"/>
                <a:cs typeface="Courier New" panose="02070309020205020404" pitchFamily="49" charset="0"/>
              </a:rPr>
              <a:t>Card</a:t>
            </a:r>
            <a:r>
              <a:rPr lang="en-US" kern="0" dirty="0"/>
              <a:t> and </a:t>
            </a:r>
            <a:r>
              <a:rPr lang="en-US" sz="1800" kern="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DeckOfCards</a:t>
            </a: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/>
              <a:t>classes</a:t>
            </a:r>
          </a:p>
          <a:p>
            <a:pPr lvl="1"/>
            <a:endParaRPr lang="en-US" sz="1000" kern="0" dirty="0"/>
          </a:p>
          <a:p>
            <a:pPr lvl="1"/>
            <a:r>
              <a:rPr lang="en-US" kern="0" dirty="0"/>
              <a:t>next step: divide-and-conquer?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kern="0" dirty="0"/>
              <a:t>identify the smaller tasks, implement &amp; test code for each task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kern="0" dirty="0"/>
              <a:t>this has worked fine so far (when problems are modestly sized)</a:t>
            </a:r>
          </a:p>
        </p:txBody>
      </p:sp>
    </p:spTree>
    <p:extLst>
      <p:ext uri="{BB962C8B-B14F-4D97-AF65-F5344CB8AC3E}">
        <p14:creationId xmlns:p14="http://schemas.microsoft.com/office/powerpoint/2010/main" val="32223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8F4-0293-7D46-B4C5-20ADAF09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Agile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EAFE0-2B4B-5F41-8822-181E6F0F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71600"/>
            <a:ext cx="8001000" cy="5562600"/>
          </a:xfrm>
        </p:spPr>
        <p:txBody>
          <a:bodyPr/>
          <a:lstStyle/>
          <a:p>
            <a:r>
              <a:rPr lang="en-US" dirty="0"/>
              <a:t>going straight to coding subtasks does not work as well with large, real-world problems</a:t>
            </a:r>
          </a:p>
          <a:p>
            <a:pPr marL="857250" lvl="1" indent="-457200"/>
            <a:r>
              <a:rPr lang="en-US" dirty="0"/>
              <a:t>can be too much complexity</a:t>
            </a:r>
          </a:p>
          <a:p>
            <a:pPr marL="857250" lvl="1" indent="-457200"/>
            <a:r>
              <a:rPr lang="en-US" dirty="0"/>
              <a:t>waiting until you have a complete design before coding is not practical</a:t>
            </a:r>
          </a:p>
          <a:p>
            <a:pPr marL="857250" lvl="1" indent="-457200"/>
            <a:r>
              <a:rPr lang="en-US" dirty="0"/>
              <a:t>in the real world, customers want to see working code, provide feedback</a:t>
            </a:r>
          </a:p>
          <a:p>
            <a:pPr marL="857250" lvl="1" indent="-457200"/>
            <a:endParaRPr lang="en-US" dirty="0"/>
          </a:p>
          <a:p>
            <a:pPr marL="857250" lvl="1" indent="-457200"/>
            <a:endParaRPr lang="en-US" dirty="0"/>
          </a:p>
          <a:p>
            <a:pPr marL="357188" indent="-339725"/>
            <a:r>
              <a:rPr lang="en-US" dirty="0"/>
              <a:t>the predominant development process in commercial software engineering is </a:t>
            </a:r>
            <a:r>
              <a:rPr lang="en-US" i="1" dirty="0"/>
              <a:t>agile development</a:t>
            </a:r>
          </a:p>
          <a:p>
            <a:pPr marL="357188" indent="-339725"/>
            <a:endParaRPr lang="en-US" dirty="0"/>
          </a:p>
          <a:p>
            <a:pPr marL="357188" indent="-339725"/>
            <a:r>
              <a:rPr lang="en-US" dirty="0"/>
              <a:t>agile development takes a high-level (usually OO) design and builds a series of incremental prototypes</a:t>
            </a:r>
          </a:p>
          <a:p>
            <a:pPr marL="857250" lvl="1" indent="-446088"/>
            <a:r>
              <a:rPr lang="en-US" dirty="0"/>
              <a:t>simplify the problem, get a working prototype done quickly</a:t>
            </a:r>
          </a:p>
          <a:p>
            <a:pPr marL="857250" lvl="1" indent="-446088"/>
            <a:r>
              <a:rPr lang="en-US" dirty="0"/>
              <a:t>then, can repeatedly augment/revise the prototypes to build toward the complete version</a:t>
            </a:r>
          </a:p>
          <a:p>
            <a:pPr marL="1501775" lvl="2" indent="-376238">
              <a:buFont typeface="Wingdings" pitchFamily="2" charset="2"/>
              <a:buChar char="Ø"/>
            </a:pPr>
            <a:endParaRPr lang="en-US" dirty="0"/>
          </a:p>
          <a:p>
            <a:pPr marL="1501775" lvl="2" indent="-376238">
              <a:buFont typeface="Wingdings" pitchFamily="2" charset="2"/>
              <a:buChar char="Ø"/>
            </a:pPr>
            <a:endParaRPr lang="en-US" dirty="0"/>
          </a:p>
          <a:p>
            <a:pPr marL="1501775" lvl="2" indent="-376238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12D3-BDD3-C74F-8C77-C50750D3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79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8F4-0293-7D46-B4C5-20ADAF09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approach to the game of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EAFE0-2B4B-5F41-8822-181E6F0F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9200"/>
            <a:ext cx="8382000" cy="4267200"/>
          </a:xfrm>
        </p:spPr>
        <p:txBody>
          <a:bodyPr/>
          <a:lstStyle/>
          <a:p>
            <a:r>
              <a:rPr lang="en-US" dirty="0"/>
              <a:t>high-level design</a:t>
            </a:r>
          </a:p>
          <a:p>
            <a:pPr lvl="1"/>
            <a:r>
              <a:rPr lang="en-US" dirty="0"/>
              <a:t>start with a shuffled deck of cards</a:t>
            </a:r>
          </a:p>
          <a:p>
            <a:pPr lvl="1"/>
            <a:r>
              <a:rPr lang="en-US" dirty="0"/>
              <a:t>deal an equal number to each player</a:t>
            </a:r>
          </a:p>
          <a:p>
            <a:pPr lvl="1"/>
            <a:r>
              <a:rPr lang="en-US" dirty="0"/>
              <a:t>while both players have cards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each deals a card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if different ranks, player with higher rank adds both cards (in random order) to the bottom of his/her deck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if same rank, a war ensues</a:t>
            </a:r>
          </a:p>
          <a:p>
            <a:pPr lvl="3">
              <a:buFont typeface="Wingdings" pitchFamily="2" charset="2"/>
              <a:buChar char="ü"/>
            </a:pPr>
            <a:r>
              <a:rPr lang="en-US" dirty="0">
                <a:latin typeface="+mn-lt"/>
              </a:rPr>
              <a:t>repeatedly deal three cards and compare, until ranks are different (or a player runs out of cards)</a:t>
            </a:r>
          </a:p>
          <a:p>
            <a:pPr lvl="3">
              <a:buFont typeface="Wingdings" pitchFamily="2" charset="2"/>
              <a:buChar char="ü"/>
            </a:pPr>
            <a:r>
              <a:rPr lang="en-US" dirty="0">
                <a:latin typeface="+mn-lt"/>
              </a:rPr>
              <a:t>player with higher ranked card wins all and adds (in random order) to the bottom of his/her deck</a:t>
            </a:r>
          </a:p>
          <a:p>
            <a:pPr marL="750888" lvl="1" indent="-287338"/>
            <a:r>
              <a:rPr lang="en-US" dirty="0"/>
              <a:t>winner is declared when opponent runs out of cards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12D3-BDD3-C74F-8C77-C50750D3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882BA8-9779-BC4D-A562-143FE3C27E7D}"/>
              </a:ext>
            </a:extLst>
          </p:cNvPr>
          <p:cNvSpPr txBox="1">
            <a:spLocks/>
          </p:cNvSpPr>
          <p:nvPr/>
        </p:nvSpPr>
        <p:spPr bwMode="auto">
          <a:xfrm>
            <a:off x="685800" y="5715000"/>
            <a:ext cx="8702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kern="0" dirty="0"/>
              <a:t>what are the most complicated parts of this solution?</a:t>
            </a:r>
          </a:p>
          <a:p>
            <a:pPr marL="857250" lvl="1" indent="-457200"/>
            <a:endParaRPr lang="en-US" sz="1050" kern="0" dirty="0"/>
          </a:p>
          <a:p>
            <a:pPr marL="17463" indent="0"/>
            <a:r>
              <a:rPr lang="en-US" kern="0" dirty="0"/>
              <a:t>what can be simplified, then incrementally added back in?</a:t>
            </a:r>
          </a:p>
        </p:txBody>
      </p:sp>
    </p:spTree>
    <p:extLst>
      <p:ext uri="{BB962C8B-B14F-4D97-AF65-F5344CB8AC3E}">
        <p14:creationId xmlns:p14="http://schemas.microsoft.com/office/powerpoint/2010/main" val="25981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D7673A-E0DB-3DBA-E734-73010D4B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0" y="2664712"/>
            <a:ext cx="8047319" cy="4230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7CE43-2D1A-AE47-9290-A040B2ED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war (prototype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610-47EA-DB46-804A-5AA2E89F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811C5-1A6E-664D-814D-4FFE731A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219200"/>
            <a:ext cx="5959475" cy="984437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357188" lvl="1"/>
            <a:r>
              <a:rPr lang="en-US" kern="0" dirty="0"/>
              <a:t>assume each player starts with a complete deck of cards</a:t>
            </a:r>
          </a:p>
          <a:p>
            <a:pPr marL="357188" lvl="1"/>
            <a:r>
              <a:rPr lang="en-US" kern="0" dirty="0"/>
              <a:t>use card comparison (which uses rank &amp; suit)</a:t>
            </a:r>
          </a:p>
          <a:p>
            <a:pPr marL="357188" lvl="1"/>
            <a:r>
              <a:rPr lang="en-US" kern="0" dirty="0"/>
              <a:t>throw away cards after each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2F8E1-F6CE-703A-84E9-7501DC6A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440" y="2133600"/>
            <a:ext cx="3381970" cy="2479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25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>
            <a:extLst>
              <a:ext uri="{FF2B5EF4-FFF2-40B4-BE49-F238E27FC236}">
                <a16:creationId xmlns:a16="http://schemas.microsoft.com/office/drawing/2014/main" id="{BA47AF25-8DA9-D84B-B343-0B133C5E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7187EA-DC3A-574D-9135-830DE00CDC97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9E27F0B-21EA-2843-AE1E-4F90FC770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Class &amp; object examples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EB47AA3-93A8-6546-B1ED-71838C616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2133600"/>
            <a:ext cx="8702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4161750" indent="-24161750"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573088" indent="-230188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258888" indent="-228600">
              <a:lnSpc>
                <a:spcPct val="80000"/>
              </a:lnSpc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altLang="en-US" dirty="0"/>
              <a:t>the class encompasses all automobiles </a:t>
            </a:r>
          </a:p>
          <a:p>
            <a:pPr lvl="2">
              <a:lnSpc>
                <a:spcPct val="100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dirty="0"/>
              <a:t>they all have common properties: wheels, engine, brakes, …</a:t>
            </a:r>
          </a:p>
          <a:p>
            <a:pPr lvl="2">
              <a:lnSpc>
                <a:spcPct val="100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dirty="0"/>
              <a:t>they all have common behaviors: can sit in them, start them, accelerate, steer, …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altLang="en-US" dirty="0"/>
              <a:t>each car object has its own specific characteristics and ways of producing behaviors</a:t>
            </a:r>
          </a:p>
          <a:p>
            <a:pPr lvl="2">
              <a:lnSpc>
                <a:spcPct val="100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dirty="0"/>
              <a:t>my car is green &amp; seats 5; the </a:t>
            </a:r>
            <a:r>
              <a:rPr lang="en-US" altLang="en-US" dirty="0" err="1"/>
              <a:t>batmobile</a:t>
            </a:r>
            <a:r>
              <a:rPr lang="en-US" altLang="en-US" dirty="0"/>
              <a:t> is black &amp; seats 2</a:t>
            </a:r>
          </a:p>
          <a:p>
            <a:pPr lvl="2">
              <a:lnSpc>
                <a:spcPct val="100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dirty="0"/>
              <a:t>accelerating with V-4 is different than accelerating with jet engine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BC265BB5-6EE6-4545-A40F-494B1F80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19200"/>
            <a:ext cx="8702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28600" indent="-228600"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"/>
              </a:spcBef>
            </a:pPr>
            <a:r>
              <a:rPr lang="en-US" altLang="en-US" dirty="0"/>
              <a:t>REAL WORLD CLASS: automobiles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REAL WORLD OBJECTS: my 2022 Subaru Outback, the </a:t>
            </a:r>
            <a:r>
              <a:rPr lang="en-US" altLang="en-US" dirty="0" err="1"/>
              <a:t>batmobile</a:t>
            </a:r>
            <a:r>
              <a:rPr lang="en-US" altLang="en-US" dirty="0"/>
              <a:t>, …</a:t>
            </a:r>
            <a:endParaRPr lang="en-US" altLang="en-US" sz="1600" dirty="0"/>
          </a:p>
        </p:txBody>
      </p:sp>
      <p:sp>
        <p:nvSpPr>
          <p:cNvPr id="75784" name="Rectangle 8">
            <a:extLst>
              <a:ext uri="{FF2B5EF4-FFF2-40B4-BE49-F238E27FC236}">
                <a16:creationId xmlns:a16="http://schemas.microsoft.com/office/drawing/2014/main" id="{F5759DDA-4B7A-1949-AFD0-A4D816206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95800"/>
            <a:ext cx="8702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28600" indent="-228600"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573088" indent="-230188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1371600" algn="l"/>
                <a:tab pos="1833563" algn="l"/>
                <a:tab pos="2279650" algn="l"/>
                <a:tab pos="27416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/>
              <a:t>class or object?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altLang="en-US"/>
              <a:t>student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altLang="en-US"/>
              <a:t>Creighton University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altLang="en-US"/>
              <a:t>Morrison Stadium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altLang="en-US"/>
              <a:t>shoe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utoUpdateAnimBg="0"/>
      <p:bldP spid="7578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3E89DF-A10C-1794-D627-314CD5B2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7848600" cy="5545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7CE43-2D1A-AE47-9290-A040B2ED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war (prototype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610-47EA-DB46-804A-5AA2E89F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811C5-1A6E-664D-814D-4FFE731A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938" y="1143000"/>
            <a:ext cx="4075112" cy="157450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-328612"/>
            <a:r>
              <a:rPr lang="en-US" sz="2000" kern="0" dirty="0"/>
              <a:t>next, modify so that a single deck is split between the players</a:t>
            </a:r>
            <a:endParaRPr lang="en-US" sz="2000" dirty="0"/>
          </a:p>
          <a:p>
            <a:pPr marL="357188" lvl="1"/>
            <a:r>
              <a:rPr lang="en-US" sz="1800" kern="0" dirty="0"/>
              <a:t>to keep the main loop simple, can define a separate function for splitting the decks</a:t>
            </a:r>
          </a:p>
          <a:p>
            <a:pPr marL="357188" lvl="1"/>
            <a:r>
              <a:rPr lang="en-US" sz="1800" dirty="0"/>
              <a:t>here, the function returns the half decks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96175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CED98B-4C07-FC66-F8E1-8C604CDE6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32190"/>
            <a:ext cx="7636512" cy="5360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7CE43-2D1A-AE47-9290-A040B2ED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war (prototype 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610-47EA-DB46-804A-5AA2E89F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811C5-1A6E-664D-814D-4FFE731A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5" y="1219200"/>
            <a:ext cx="5257800" cy="15875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-328612"/>
            <a:r>
              <a:rPr lang="en-US" sz="2000" kern="0" dirty="0"/>
              <a:t>next, modify so that cards are awarded to the winner (still ignoring ties)</a:t>
            </a:r>
            <a:endParaRPr lang="en-US" sz="2000" dirty="0"/>
          </a:p>
          <a:p>
            <a:pPr marL="357188" lvl="1"/>
            <a:r>
              <a:rPr lang="en-US" sz="1800" kern="0" dirty="0"/>
              <a:t>note: the card order should be random</a:t>
            </a:r>
          </a:p>
          <a:p>
            <a:pPr marL="357188" lvl="1"/>
            <a:r>
              <a:rPr lang="en-US" sz="1800" dirty="0"/>
              <a:t>again, can define a separate functions to keep the main loop simple (</a:t>
            </a:r>
            <a:r>
              <a:rPr lang="en-US" sz="16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splitDeck</a:t>
            </a:r>
            <a:r>
              <a:rPr lang="en-US" sz="16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/>
              <a:t>not shown for brevity)</a:t>
            </a:r>
          </a:p>
        </p:txBody>
      </p:sp>
    </p:spTree>
    <p:extLst>
      <p:ext uri="{BB962C8B-B14F-4D97-AF65-F5344CB8AC3E}">
        <p14:creationId xmlns:p14="http://schemas.microsoft.com/office/powerpoint/2010/main" val="4030310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A2C3-56A9-5F64-D745-DEB3EACF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wars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A83F-B144-AD36-4A7C-AAB6D86BD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1447800"/>
          </a:xfrm>
        </p:spPr>
        <p:txBody>
          <a:bodyPr/>
          <a:lstStyle/>
          <a:p>
            <a:pPr marL="0" indent="-328612"/>
            <a:r>
              <a:rPr lang="en-US" kern="0" dirty="0"/>
              <a:t>the last step, handling ties, is by far the most complex</a:t>
            </a:r>
            <a:endParaRPr lang="en-US" dirty="0"/>
          </a:p>
          <a:p>
            <a:pPr marL="357188" lvl="1"/>
            <a:r>
              <a:rPr lang="en-US" kern="0" dirty="0"/>
              <a:t>how do you display the war?</a:t>
            </a:r>
          </a:p>
          <a:p>
            <a:pPr marL="357188" lvl="1"/>
            <a:r>
              <a:rPr lang="en-US" kern="0" dirty="0"/>
              <a:t>what if the war ends in a tie?</a:t>
            </a:r>
          </a:p>
          <a:p>
            <a:pPr marL="357188" lvl="1"/>
            <a:r>
              <a:rPr lang="en-US" dirty="0"/>
              <a:t>what if a player runs out of cards in a war?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1926D-B720-686E-7D76-E5AAC82B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85439-D707-BCD7-6254-9ED23109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29" y="2971800"/>
            <a:ext cx="6730941" cy="3846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7471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CE43-2D1A-AE47-9290-A040B2ED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war (final version)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610-47EA-DB46-804A-5AA2E89F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4A0E8-7559-669A-50CC-DDCB764B5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9" y="1295400"/>
            <a:ext cx="7748262" cy="5763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2409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7184-C73B-7442-857A-C5CFE3F2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&amp;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C1E-6F6D-094D-B91D-1629D0F72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8702675" cy="5181600"/>
          </a:xfrm>
        </p:spPr>
        <p:txBody>
          <a:bodyPr/>
          <a:lstStyle/>
          <a:p>
            <a:r>
              <a:rPr lang="en-US" dirty="0"/>
              <a:t>throughout this course, we have used variables to </a:t>
            </a:r>
          </a:p>
          <a:p>
            <a:pPr lvl="1"/>
            <a:r>
              <a:rPr lang="en-US" dirty="0"/>
              <a:t>store the results of calculations</a:t>
            </a:r>
          </a:p>
          <a:p>
            <a:pPr lvl="1"/>
            <a:r>
              <a:rPr lang="en-US" dirty="0"/>
              <a:t>keep running counts or sums</a:t>
            </a:r>
          </a:p>
          <a:p>
            <a:pPr lvl="1"/>
            <a:r>
              <a:rPr lang="en-US" dirty="0"/>
              <a:t>store values read in from the user or from a file</a:t>
            </a:r>
          </a:p>
          <a:p>
            <a:pPr lvl="1"/>
            <a:r>
              <a:rPr lang="en-US" dirty="0"/>
              <a:t>store inputs to functions (known as </a:t>
            </a:r>
            <a:r>
              <a:rPr lang="en-US" i="1" dirty="0"/>
              <a:t>parameters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maintain the internal values of objects (known as </a:t>
            </a:r>
            <a:r>
              <a:rPr lang="en-US" i="1" dirty="0"/>
              <a:t>fields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addition to its value and type, each variable has another attribute associated with it, known as its </a:t>
            </a:r>
            <a:r>
              <a:rPr lang="en-US" i="1" dirty="0"/>
              <a:t>scope</a:t>
            </a:r>
          </a:p>
          <a:p>
            <a:pPr lvl="1"/>
            <a:r>
              <a:rPr lang="en-US" dirty="0"/>
              <a:t>the scope of a variable is that portion of the code in which that variable exists and can be accessed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61BD6-4060-CB4A-90C0-8A9ADFD1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009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5181-598C-DF4B-A1AC-D5112CD4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vs. local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D921-2047-AD44-8348-1DF3A3B0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35180"/>
            <a:ext cx="2667000" cy="5522820"/>
          </a:xfrm>
        </p:spPr>
        <p:txBody>
          <a:bodyPr/>
          <a:lstStyle/>
          <a:p>
            <a:pPr marL="17463" indent="0"/>
            <a:r>
              <a:rPr lang="en-US" dirty="0"/>
              <a:t>variables that appear outside of any function are </a:t>
            </a:r>
            <a:r>
              <a:rPr lang="en-US" i="1" dirty="0"/>
              <a:t>global</a:t>
            </a:r>
          </a:p>
          <a:p>
            <a:pPr marL="417513" lvl="1" indent="-293688"/>
            <a:r>
              <a:rPr lang="en-US" dirty="0"/>
              <a:t>their scope is unlimited</a:t>
            </a:r>
          </a:p>
          <a:p>
            <a:pPr marL="417513" lvl="1" indent="-293688"/>
            <a:endParaRPr lang="en-US" dirty="0"/>
          </a:p>
          <a:p>
            <a:pPr marL="17463" indent="-293688"/>
            <a:r>
              <a:rPr lang="en-US" dirty="0"/>
              <a:t>variables that appear only in a function (which includes parameters) are </a:t>
            </a:r>
            <a:r>
              <a:rPr lang="en-US" i="1" dirty="0"/>
              <a:t>local</a:t>
            </a:r>
            <a:r>
              <a:rPr lang="en-US" dirty="0"/>
              <a:t> to that function</a:t>
            </a:r>
          </a:p>
          <a:p>
            <a:pPr marL="417513" lvl="1" indent="-293688"/>
            <a:r>
              <a:rPr lang="en-US" dirty="0"/>
              <a:t>their scope is limited to the function</a:t>
            </a:r>
          </a:p>
          <a:p>
            <a:pPr marL="417513" lvl="1" indent="-293688"/>
            <a:r>
              <a:rPr lang="en-US" dirty="0"/>
              <a:t>attempting to access them outside of their function produces an error</a:t>
            </a:r>
          </a:p>
          <a:p>
            <a:pPr marL="417513" lvl="1" indent="-293688"/>
            <a:endParaRPr lang="en-US" dirty="0"/>
          </a:p>
          <a:p>
            <a:pPr marL="417513" lvl="1" indent="-293688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9456D-37BC-9D45-8BF6-6774C6CA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BE4AE-6BF6-6947-BC0D-C582A97A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507" y="3449789"/>
            <a:ext cx="4269818" cy="2798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512A2-AE64-4D0D-3C3E-A2008272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67" y="1511300"/>
            <a:ext cx="6135707" cy="1689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887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5181-598C-DF4B-A1AC-D5112CD4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D921-2047-AD44-8348-1DF3A3B0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35180"/>
            <a:ext cx="2286000" cy="5522820"/>
          </a:xfrm>
        </p:spPr>
        <p:txBody>
          <a:bodyPr/>
          <a:lstStyle/>
          <a:p>
            <a:pPr marL="17463" indent="0"/>
            <a:r>
              <a:rPr lang="en-US" dirty="0"/>
              <a:t>locality simplifies the development of functions</a:t>
            </a:r>
            <a:endParaRPr lang="en-US" i="1" dirty="0"/>
          </a:p>
          <a:p>
            <a:pPr marL="417513" lvl="1" indent="-293688"/>
            <a:r>
              <a:rPr lang="en-US" dirty="0"/>
              <a:t>can have local variables with the same name in different functions</a:t>
            </a:r>
          </a:p>
          <a:p>
            <a:pPr marL="417513" lvl="1" indent="-293688"/>
            <a:r>
              <a:rPr lang="en-US" dirty="0"/>
              <a:t>each function has its own, distinct variable</a:t>
            </a:r>
          </a:p>
          <a:p>
            <a:pPr marL="417513" lvl="1" indent="-293688"/>
            <a:endParaRPr lang="en-US" dirty="0"/>
          </a:p>
          <a:p>
            <a:pPr marL="417513" lvl="1" indent="-293688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9456D-37BC-9D45-8BF6-6774C6CA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1E90A-C0A1-C5F2-D323-E00A4C11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39206"/>
            <a:ext cx="6433930" cy="4487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2938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7031-4992-EC4F-B7D3-BC2C5463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&amp;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F398-B09C-604A-B46F-793EC7571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9200"/>
            <a:ext cx="3070224" cy="5410200"/>
          </a:xfrm>
        </p:spPr>
        <p:txBody>
          <a:bodyPr/>
          <a:lstStyle/>
          <a:p>
            <a:pPr marL="17463" indent="0"/>
            <a:r>
              <a:rPr lang="en-US" dirty="0"/>
              <a:t>in most languages, the scope of a field is limited to within the object</a:t>
            </a:r>
          </a:p>
          <a:p>
            <a:pPr marL="417513" lvl="1" indent="-293688"/>
            <a:r>
              <a:rPr lang="en-US" dirty="0"/>
              <a:t>this protects the integrity of fields - can only access and change them through methods</a:t>
            </a:r>
          </a:p>
          <a:p>
            <a:pPr marL="417513" lvl="1" indent="-293688"/>
            <a:endParaRPr lang="en-US" dirty="0"/>
          </a:p>
          <a:p>
            <a:pPr marL="17463" indent="-293688"/>
            <a:r>
              <a:rPr lang="en-US" dirty="0"/>
              <a:t>Python is flawed in this respect</a:t>
            </a:r>
          </a:p>
          <a:p>
            <a:pPr marL="417513" lvl="1" indent="-293688"/>
            <a:r>
              <a:rPr lang="en-US" dirty="0"/>
              <a:t>fields are global – can be accessed and even changed outside of the methods</a:t>
            </a:r>
          </a:p>
          <a:p>
            <a:pPr marL="417513" lvl="1" indent="-293688"/>
            <a:r>
              <a:rPr lang="en-US" dirty="0">
                <a:solidFill>
                  <a:srgbClr val="FF0000"/>
                </a:solidFill>
              </a:rPr>
              <a:t>DO NOT EXPLOIT THIS FLAW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FCA27-AD72-B845-ADD4-2D8F6F1A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9E0B9-6717-DE49-9F36-D6A5A25AAC6C}"/>
              </a:ext>
            </a:extLst>
          </p:cNvPr>
          <p:cNvSpPr txBox="1"/>
          <p:nvPr/>
        </p:nvSpPr>
        <p:spPr>
          <a:xfrm>
            <a:off x="6477000" y="5206813"/>
            <a:ext cx="2613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don't' ever do this!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only access/change fields through methods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3F359-A859-82BC-4A99-68353B2C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803" y="5270480"/>
            <a:ext cx="2330869" cy="119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2D7B8-CD2C-A569-E505-D060D14F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1099598"/>
            <a:ext cx="5276160" cy="40058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3835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FBAA-87F2-5F41-BC43-16EAA945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Immutable vs. mutable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CD2B6-D021-124A-9EF5-8655A79D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4648199" cy="5239871"/>
          </a:xfrm>
        </p:spPr>
        <p:txBody>
          <a:bodyPr/>
          <a:lstStyle/>
          <a:p>
            <a:r>
              <a:rPr lang="en-US" dirty="0"/>
              <a:t>recall that some types in Python are immutable (</a:t>
            </a:r>
            <a:r>
              <a:rPr lang="en-US" dirty="0" err="1"/>
              <a:t>int</a:t>
            </a:r>
            <a:r>
              <a:rPr lang="en-US" dirty="0"/>
              <a:t>, float, bool, </a:t>
            </a:r>
            <a:r>
              <a:rPr lang="en-US" dirty="0" err="1"/>
              <a:t>str</a:t>
            </a:r>
            <a:r>
              <a:rPr lang="en-US" dirty="0"/>
              <a:t>), while others are mutable (list, objects)</a:t>
            </a:r>
          </a:p>
          <a:p>
            <a:endParaRPr lang="en-US" dirty="0"/>
          </a:p>
          <a:p>
            <a:pPr lvl="1"/>
            <a:r>
              <a:rPr lang="en-US" dirty="0"/>
              <a:t>you cannot change an immutable value, you can only reassign a variable to a different value</a:t>
            </a:r>
          </a:p>
          <a:p>
            <a:pPr lvl="1"/>
            <a:r>
              <a:rPr lang="en-US" dirty="0"/>
              <a:t>so, if more than one variable refers to the same immutable value, changing one does not affect the others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can change a mutable value</a:t>
            </a:r>
          </a:p>
          <a:p>
            <a:pPr lvl="1"/>
            <a:r>
              <a:rPr lang="en-US" dirty="0"/>
              <a:t>so, if more than one variable refers to the same mutable value, changing one changes them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D9A26-C9D2-6149-AD66-B9B447C6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2B584-311A-1ACF-9170-751753BF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800100"/>
            <a:ext cx="3187700" cy="582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7368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7184-C73B-7442-857A-C5CFE3F2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immutable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C1E-6F6D-094D-B91D-1629D0F72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5105400" cy="5181600"/>
          </a:xfrm>
        </p:spPr>
        <p:txBody>
          <a:bodyPr/>
          <a:lstStyle/>
          <a:p>
            <a:r>
              <a:rPr lang="en-US" dirty="0"/>
              <a:t>parameters are local variables</a:t>
            </a:r>
          </a:p>
          <a:p>
            <a:pPr lvl="1"/>
            <a:r>
              <a:rPr lang="en-US" dirty="0"/>
              <a:t>meaning their names exist and can only be accessed within the function</a:t>
            </a:r>
          </a:p>
          <a:p>
            <a:pPr lvl="1"/>
            <a:r>
              <a:rPr lang="en-US" dirty="0"/>
              <a:t>when you pass a value to a function, that value is automatically assigned to the parameter variable</a:t>
            </a:r>
          </a:p>
          <a:p>
            <a:endParaRPr lang="en-US" dirty="0"/>
          </a:p>
          <a:p>
            <a:r>
              <a:rPr lang="en-US" dirty="0"/>
              <a:t>for immutable types (</a:t>
            </a:r>
            <a:r>
              <a:rPr lang="en-US" dirty="0" err="1"/>
              <a:t>int</a:t>
            </a:r>
            <a:r>
              <a:rPr lang="en-US" dirty="0"/>
              <a:t>, float, bool, </a:t>
            </a:r>
            <a:r>
              <a:rPr lang="en-US" dirty="0" err="1"/>
              <a:t>str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any changes you make in the function will not affect the outside</a:t>
            </a:r>
          </a:p>
          <a:p>
            <a:pPr lvl="1"/>
            <a:endParaRPr lang="en-US" dirty="0"/>
          </a:p>
          <a:p>
            <a:pPr marL="750888" lvl="2" indent="0"/>
            <a:r>
              <a:rPr lang="en-US" dirty="0"/>
              <a:t>e.g., for the call </a:t>
            </a:r>
            <a:r>
              <a:rPr lang="en-US" sz="1800" dirty="0">
                <a:latin typeface="Lucida Console" panose="020B0609040504020204" pitchFamily="49" charset="0"/>
                <a:cs typeface="Courier New" panose="02070309020205020404" pitchFamily="49" charset="0"/>
              </a:rPr>
              <a:t>increment(x)</a:t>
            </a:r>
            <a:r>
              <a:rPr lang="en-US" dirty="0"/>
              <a:t>, </a:t>
            </a:r>
            <a:r>
              <a:rPr lang="en-US" sz="1800" dirty="0">
                <a:latin typeface="Lucida Console" panose="020B0609040504020204" pitchFamily="49" charset="0"/>
                <a:cs typeface="Courier New" panose="02070309020205020404" pitchFamily="49" charset="0"/>
              </a:rPr>
              <a:t>x</a:t>
            </a:r>
            <a:r>
              <a:rPr lang="en-US" dirty="0"/>
              <a:t> and </a:t>
            </a:r>
            <a:r>
              <a:rPr lang="en-US" sz="1800" dirty="0">
                <a:latin typeface="Lucida Console" panose="020B0609040504020204" pitchFamily="49" charset="0"/>
                <a:cs typeface="Courier New" panose="02070309020205020404" pitchFamily="49" charset="0"/>
              </a:rPr>
              <a:t>num</a:t>
            </a:r>
            <a:r>
              <a:rPr lang="en-US" dirty="0"/>
              <a:t> both refer to 0. Incrementing </a:t>
            </a:r>
            <a:r>
              <a:rPr lang="en-US" sz="18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num</a:t>
            </a:r>
            <a:r>
              <a:rPr lang="en-US" dirty="0"/>
              <a:t> does not change the value of 0, it reassigns </a:t>
            </a:r>
            <a:r>
              <a:rPr lang="en-US" sz="18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num</a:t>
            </a:r>
            <a:r>
              <a:rPr lang="en-US" dirty="0"/>
              <a:t> (and only </a:t>
            </a:r>
            <a:r>
              <a:rPr lang="en-US" sz="18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num</a:t>
            </a:r>
            <a:r>
              <a:rPr lang="en-US" dirty="0"/>
              <a:t>) to be 1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61BD6-4060-CB4A-90C0-8A9ADFD1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9C214-7A1C-5A46-802D-DBB81471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810000"/>
            <a:ext cx="2355628" cy="2460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C1767-99FE-495F-26B1-C95FCFB73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48" y="1578722"/>
            <a:ext cx="3443587" cy="1524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243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EDD2EAB-E390-794D-B9BC-191E211D3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OO in Python</a:t>
            </a:r>
          </a:p>
        </p:txBody>
      </p:sp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64A15D63-1C43-FB4C-8AF2-A4EBA672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5CD999-F987-C64B-9D15-5C338B363D98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0F94D38-5F34-A04C-8F44-BB41A34CA986}"/>
              </a:ext>
            </a:extLst>
          </p:cNvPr>
          <p:cNvSpPr txBox="1">
            <a:spLocks/>
          </p:cNvSpPr>
          <p:nvPr/>
        </p:nvSpPr>
        <p:spPr bwMode="auto">
          <a:xfrm>
            <a:off x="876754" y="1219200"/>
            <a:ext cx="870267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Python supports the object-oriented approach</a:t>
            </a:r>
            <a:endParaRPr lang="en-US" altLang="en-US" i="1" dirty="0"/>
          </a:p>
          <a:p>
            <a:pPr lvl="1"/>
            <a:r>
              <a:rPr lang="en-US" altLang="en-US" dirty="0"/>
              <a:t>useful classes are built-in (e.g., string, list);  new classes can be defined</a:t>
            </a:r>
          </a:p>
          <a:p>
            <a:pPr lvl="1"/>
            <a:endParaRPr lang="en-US" altLang="en-US" dirty="0"/>
          </a:p>
          <a:p>
            <a:r>
              <a:rPr lang="en-US" altLang="en-US" dirty="0" err="1"/>
              <a:t>str</a:t>
            </a:r>
            <a:r>
              <a:rPr lang="en-US" altLang="en-US" dirty="0"/>
              <a:t> class:</a:t>
            </a:r>
          </a:p>
          <a:p>
            <a:pPr lvl="1">
              <a:buFont typeface="Wingdings" pitchFamily="2" charset="2"/>
              <a:buNone/>
            </a:pPr>
            <a:r>
              <a:rPr lang="en-US" altLang="en-US" dirty="0"/>
              <a:t>properties/fields: the sequence of characters</a:t>
            </a:r>
          </a:p>
          <a:p>
            <a:pPr lvl="1">
              <a:buFont typeface="Wingdings" pitchFamily="2" charset="2"/>
              <a:buNone/>
            </a:pPr>
            <a:r>
              <a:rPr lang="en-US" altLang="en-US" dirty="0"/>
              <a:t>behaviors/methods: upper, lower, </a:t>
            </a:r>
            <a:r>
              <a:rPr lang="en-US" altLang="en-US" dirty="0" err="1"/>
              <a:t>toupper</a:t>
            </a:r>
            <a:r>
              <a:rPr lang="en-US" altLang="en-US" dirty="0"/>
              <a:t>, </a:t>
            </a:r>
            <a:r>
              <a:rPr lang="en-US" altLang="en-US" dirty="0" err="1"/>
              <a:t>tolower</a:t>
            </a:r>
            <a:r>
              <a:rPr lang="en-US" altLang="en-US" dirty="0"/>
              <a:t>, capitalize, strip, split, …</a:t>
            </a:r>
          </a:p>
          <a:p>
            <a:pPr lvl="2">
              <a:buFontTx/>
              <a:buChar char="•"/>
            </a:pPr>
            <a:endParaRPr lang="en-US" altLang="en-US" sz="1000" dirty="0"/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&gt;&gt;&gt; str1 = "foo"	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 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shorthand for  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str1 = </a:t>
            </a:r>
            <a:r>
              <a:rPr lang="en-US" altLang="en-US" sz="1400" dirty="0" err="1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str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("foo")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	</a:t>
            </a:r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&gt;&gt;&gt; str1.upper()	</a:t>
            </a:r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'FOO'</a:t>
            </a:r>
            <a:r>
              <a:rPr lang="en-US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</a:p>
          <a:p>
            <a:pPr lvl="2"/>
            <a:endParaRPr lang="en-US" alt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cs typeface="Courier New" panose="02070309020205020404" pitchFamily="49" charset="0"/>
              </a:rPr>
              <a:t>list class:</a:t>
            </a:r>
          </a:p>
          <a:p>
            <a:pPr lvl="1">
              <a:buFont typeface="Wingdings" pitchFamily="2" charset="2"/>
              <a:buNone/>
            </a:pPr>
            <a:r>
              <a:rPr lang="en-US" altLang="en-US" dirty="0"/>
              <a:t>properties/fields: the sequence of items</a:t>
            </a:r>
          </a:p>
          <a:p>
            <a:pPr lvl="1">
              <a:buFont typeface="Wingdings" pitchFamily="2" charset="2"/>
              <a:buNone/>
            </a:pPr>
            <a:r>
              <a:rPr lang="en-US" altLang="en-US" dirty="0"/>
              <a:t>behaviors/methods: sort, reverse, index, count,…</a:t>
            </a:r>
          </a:p>
          <a:p>
            <a:pPr lvl="2">
              <a:buFontTx/>
              <a:buChar char="•"/>
            </a:pPr>
            <a:endParaRPr lang="en-US" altLang="en-US" sz="1000" dirty="0"/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&gt;&gt;&gt; list1 = [2, 6, 4]	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 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  <a:sym typeface="Wingdings" pitchFamily="2" charset="2"/>
              </a:rPr>
              <a:t>shorthand for </a:t>
            </a:r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list1 = list([2, 6, 4])</a:t>
            </a:r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&gt;&gt;&gt; list1.sort()	</a:t>
            </a:r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&gt;&gt;&gt; list1		</a:t>
            </a:r>
          </a:p>
          <a:p>
            <a:pPr lvl="2"/>
            <a:r>
              <a:rPr lang="en-US" altLang="en-US" sz="1400" dirty="0">
                <a:latin typeface="Lucida Console" panose="020B0609040504020204" pitchFamily="49" charset="0"/>
                <a:cs typeface="Courier New" panose="02070309020205020404" pitchFamily="49" charset="0"/>
              </a:rPr>
              <a:t>[2, 4, 6]</a:t>
            </a:r>
          </a:p>
          <a:p>
            <a:pPr lvl="2"/>
            <a:endParaRPr lang="en-US" alt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en-US" dirty="0">
                <a:cs typeface="Courier New" panose="02070309020205020404" pitchFamily="49" charset="0"/>
              </a:rPr>
              <a:t>Turtle class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7184-C73B-7442-857A-C5CFE3F2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mutable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C1E-6F6D-094D-B91D-1629D0F72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88" y="1225532"/>
            <a:ext cx="3115918" cy="5251468"/>
          </a:xfrm>
        </p:spPr>
        <p:txBody>
          <a:bodyPr/>
          <a:lstStyle/>
          <a:p>
            <a:pPr marL="12700" indent="0"/>
            <a:r>
              <a:rPr lang="en-US" dirty="0"/>
              <a:t>however, for mutable types (lists, objects), the behavior is quite different</a:t>
            </a:r>
          </a:p>
          <a:p>
            <a:pPr marL="290513" lvl="1" indent="-198438"/>
            <a:r>
              <a:rPr lang="en-US" dirty="0"/>
              <a:t>as before, the parameter variable is assigned the passed value</a:t>
            </a:r>
          </a:p>
          <a:p>
            <a:pPr marL="290513" lvl="1" indent="-198438"/>
            <a:r>
              <a:rPr lang="en-US" dirty="0"/>
              <a:t>any change you make to a mutable value affects all variables that refer to it</a:t>
            </a:r>
          </a:p>
          <a:p>
            <a:pPr marL="290513" lvl="1" indent="-198438"/>
            <a:r>
              <a:rPr lang="en-US" dirty="0"/>
              <a:t>so, if you pass a list to a function and add to or rearrange its contents, those changes will persist</a:t>
            </a:r>
          </a:p>
          <a:p>
            <a:pPr marL="290513" lvl="1" indent="-198438"/>
            <a:r>
              <a:rPr lang="en-US" dirty="0"/>
              <a:t>likewise, if you pass an object to a function and call methods that change its fields, those changes will persist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61BD6-4060-CB4A-90C0-8A9ADFD1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29BC4-1AA4-D149-B4BF-32926E34589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2C32D-2F54-9FAF-E3D7-139C9FFF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791" y="1225532"/>
            <a:ext cx="5465291" cy="1717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6272B-E7CF-259A-80C8-FE6CAD630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20" y="3235325"/>
            <a:ext cx="3386761" cy="3089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993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B643ACE-FC33-1641-AEA6-242314507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Python class definition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35B6791-B1DF-5B45-BBF2-C82FE39C3D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5029200" cy="4648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general form:</a:t>
            </a:r>
            <a:endParaRPr lang="en-US" altLang="en-US" sz="18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endParaRPr lang="en-US" altLang="en-US" sz="18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class CLASSNAME: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def __</a:t>
            </a:r>
            <a:r>
              <a:rPr lang="en-US" altLang="en-US" sz="16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init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__(self):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    self.FIELD1 = INITIAL_VALUE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    …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    </a:t>
            </a:r>
            <a:r>
              <a:rPr lang="en-US" altLang="en-US" sz="16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self.FIELDn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= INITIAL_VALUE</a:t>
            </a:r>
          </a:p>
          <a:p>
            <a:pPr marL="635000" lvl="1">
              <a:buFont typeface="Wingdings" pitchFamily="2" charset="2"/>
              <a:buNone/>
            </a:pPr>
            <a:endParaRPr lang="en-US" altLang="en-US" sz="1600" dirty="0">
              <a:latin typeface="Lucida Console" panose="020B06090405040202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def METHOD1(self):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    STATEMENTS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…</a:t>
            </a:r>
          </a:p>
          <a:p>
            <a:pPr marL="635000" lvl="1">
              <a:buFont typeface="Wingdings" pitchFamily="2" charset="2"/>
              <a:buNone/>
            </a:pPr>
            <a:endParaRPr lang="en-US" altLang="en-US" sz="1600" dirty="0">
              <a:latin typeface="Lucida Console" panose="020B06090405040202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def </a:t>
            </a:r>
            <a:r>
              <a:rPr lang="en-US" altLang="en-US" sz="16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METHODn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(self):</a:t>
            </a:r>
          </a:p>
          <a:p>
            <a:pPr marL="635000" lvl="1">
              <a:buFont typeface="Wingdings" pitchFamily="2" charset="2"/>
              <a:buNone/>
            </a:pP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       STATEMENTS</a:t>
            </a:r>
          </a:p>
          <a:p>
            <a:pPr lvl="1">
              <a:buFont typeface="Wingdings" pitchFamily="2" charset="2"/>
              <a:buNone/>
            </a:pPr>
            <a:endParaRPr lang="en-US" altLang="en-US" sz="16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4E346621-4FE1-8C48-A41E-DB2AD0AD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CF1BBD-C8B1-5148-ACF3-780B6967FB84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E5204200-F543-8D48-96A1-812987E87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38200"/>
            <a:ext cx="3962400" cy="5878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4161750" indent="-2416175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341313" indent="-23177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341313" indent="-23177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each method has an </a:t>
            </a:r>
            <a:r>
              <a:rPr lang="en-US" altLang="en-US" sz="2000" i="1" dirty="0">
                <a:solidFill>
                  <a:schemeClr val="tx2"/>
                </a:solidFill>
              </a:rPr>
              <a:t>implicit</a:t>
            </a:r>
            <a:r>
              <a:rPr lang="en-US" altLang="en-US" sz="2000" dirty="0">
                <a:solidFill>
                  <a:schemeClr val="tx2"/>
                </a:solidFill>
              </a:rPr>
              <a:t> parameter </a:t>
            </a:r>
            <a:r>
              <a:rPr lang="en-US" altLang="en-US" sz="18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self</a:t>
            </a:r>
            <a:r>
              <a:rPr lang="en-US" altLang="en-US" sz="2000" dirty="0">
                <a:solidFill>
                  <a:schemeClr val="tx2"/>
                </a:solidFill>
                <a:cs typeface="Courier New" panose="02070309020205020404" pitchFamily="49" charset="0"/>
              </a:rPr>
              <a:t>, which refers to the object that the method is being applied to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__</a:t>
            </a:r>
            <a:r>
              <a:rPr lang="en-US" altLang="en-US" sz="1800" dirty="0" err="1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init</a:t>
            </a:r>
            <a:r>
              <a:rPr lang="en-US" altLang="en-US" sz="18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__</a:t>
            </a:r>
            <a:r>
              <a:rPr lang="en-US" altLang="en-US" sz="20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dirty="0">
                <a:solidFill>
                  <a:schemeClr val="tx2"/>
                </a:solidFill>
                <a:cs typeface="Courier New" panose="02070309020205020404" pitchFamily="49" charset="0"/>
              </a:rPr>
              <a:t>is a special method for initializing an object; it is automatically called when an object is created:</a:t>
            </a:r>
          </a:p>
          <a:p>
            <a:pPr lvl="3"/>
            <a:r>
              <a:rPr lang="en-US" altLang="en-US" sz="18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altLang="en-US" sz="18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obj = CLASSNAME()</a:t>
            </a:r>
          </a:p>
          <a:p>
            <a:pPr lvl="2"/>
            <a:endParaRPr lang="en-US" altLang="en-US" sz="2000" dirty="0">
              <a:solidFill>
                <a:schemeClr val="tx2"/>
              </a:solidFill>
              <a:cs typeface="Courier New" panose="02070309020205020404" pitchFamily="49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  <a:cs typeface="Courier New" panose="02070309020205020404" pitchFamily="49" charset="0"/>
              </a:rPr>
              <a:t>the fields (i.e., properties) of the object are variables with the prefix </a:t>
            </a:r>
            <a:r>
              <a:rPr lang="en-US" altLang="en-US" sz="1800" dirty="0">
                <a:solidFill>
                  <a:schemeClr val="tx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self.</a:t>
            </a:r>
            <a:r>
              <a:rPr lang="en-US" altLang="en-US" sz="2000" dirty="0">
                <a:solidFill>
                  <a:schemeClr val="tx2"/>
                </a:solidFill>
                <a:cs typeface="Courier New" panose="02070309020205020404" pitchFamily="49" charset="0"/>
              </a:rPr>
              <a:t>, which implies that they belong to this object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cs typeface="Courier New" panose="02070309020205020404" pitchFamily="49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  <a:cs typeface="Courier New" panose="02070309020205020404" pitchFamily="49" charset="0"/>
              </a:rPr>
              <a:t>fields can be accessed by all the methods; they exist as long as the object does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BFEE656-FD5E-7A44-B8B6-DAAB98963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Example: modeling a 6-sided die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6122D120-6F6E-634D-A8B2-3341131620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855663"/>
          </a:xfrm>
        </p:spPr>
        <p:txBody>
          <a:bodyPr/>
          <a:lstStyle/>
          <a:p>
            <a:pPr marL="57150" indent="0"/>
            <a:r>
              <a:rPr lang="en-US" altLang="en-US" dirty="0">
                <a:ea typeface="ＭＳ Ｐゴシック" panose="020B0600070205080204" pitchFamily="34" charset="-128"/>
              </a:rPr>
              <a:t>properties/fields: rolls</a:t>
            </a:r>
          </a:p>
          <a:p>
            <a:pPr marL="57150" indent="0"/>
            <a:r>
              <a:rPr lang="en-US" altLang="en-US" dirty="0">
                <a:ea typeface="ＭＳ Ｐゴシック" panose="020B0600070205080204" pitchFamily="34" charset="-128"/>
              </a:rPr>
              <a:t>behaviors/methods: roll, </a:t>
            </a:r>
            <a:r>
              <a:rPr lang="en-US" altLang="en-US" dirty="0" err="1">
                <a:ea typeface="ＭＳ Ｐゴシック" panose="020B0600070205080204" pitchFamily="34" charset="-128"/>
              </a:rPr>
              <a:t>numberOfRolls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2DA6A5C-9487-C14D-BD04-66BFDDB4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856D89-67B9-1A4C-845C-D001F82F5029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21509" name="TextBox 7">
            <a:extLst>
              <a:ext uri="{FF2B5EF4-FFF2-40B4-BE49-F238E27FC236}">
                <a16:creationId xmlns:a16="http://schemas.microsoft.com/office/drawing/2014/main" id="{09F6E71B-DD38-6D42-BAC2-FCBEF7B91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57950"/>
            <a:ext cx="8213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2"/>
                </a:solidFill>
              </a:rPr>
              <a:t>by convention: class names are capitalized; field &amp; method names are lowercase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764A1-8676-0A6E-CF2B-2CA0B721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03" y="2362200"/>
            <a:ext cx="5821709" cy="3873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62D27-353D-B375-A154-7A12712E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27" y="1963737"/>
            <a:ext cx="2721398" cy="4271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0057C68D-1B1F-B845-83D8-3FBB705E7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Example: N-sided die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62657A0B-706C-524E-8252-F60C407789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easily generalize the class to allow for different sided dice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properties/fields: number of sides, number of rolls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behaviors/methods: rolls, numberOfSides, numberOfRolls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03909680-DF2F-6041-996C-EDB5BC90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656621-C639-B240-82E5-E872F90E8AD7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22532" name="TextBox 10">
            <a:extLst>
              <a:ext uri="{FF2B5EF4-FFF2-40B4-BE49-F238E27FC236}">
                <a16:creationId xmlns:a16="http://schemas.microsoft.com/office/drawing/2014/main" id="{7620A3B6-6290-214C-AD1F-753D7496E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9436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FF0000"/>
                </a:solidFill>
              </a:rPr>
              <a:t>note: each Die object has its own copy of the fields</a:t>
            </a:r>
          </a:p>
        </p:txBody>
      </p:sp>
      <p:sp>
        <p:nvSpPr>
          <p:cNvPr id="22533" name="TextBox 11">
            <a:extLst>
              <a:ext uri="{FF2B5EF4-FFF2-40B4-BE49-F238E27FC236}">
                <a16:creationId xmlns:a16="http://schemas.microsoft.com/office/drawing/2014/main" id="{4A25955E-52E7-764C-A593-C72D6169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590800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FF0000"/>
                </a:solidFill>
              </a:rPr>
              <a:t>if a method has explicit parameters, place after self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A8162-54C8-3F13-EA7A-D929196D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60" y="3547578"/>
            <a:ext cx="2545130" cy="2292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426BD5-68F3-031A-8B85-BEB3BEB6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" y="2768061"/>
            <a:ext cx="5276160" cy="40058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D0C16-1518-2204-27A9-7F1BF32E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8" y="1645969"/>
            <a:ext cx="6934797" cy="4836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39030-20EC-A141-030B-18B005395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BC1B-D331-EA76-D6FF-F92D9A2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87523-9535-308E-000A-9BA12EBF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824" y="1310309"/>
            <a:ext cx="3390776" cy="243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84459-8708-0523-A962-CEF59D8D7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94" y="3929525"/>
            <a:ext cx="1517064" cy="1751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254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0CB-4A10-1695-DC4D-76593B50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37935"/>
            <a:ext cx="5197329" cy="3458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553" name="Title 1">
            <a:extLst>
              <a:ext uri="{FF2B5EF4-FFF2-40B4-BE49-F238E27FC236}">
                <a16:creationId xmlns:a16="http://schemas.microsoft.com/office/drawing/2014/main" id="{EDAF28E9-D35D-2643-9E6B-2CC7A6452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Exercise: Coin class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B3F1E147-ACD8-D14B-B66B-67392A0D3E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702675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define a module with a Coin class (should be similar to Die)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field: flips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methods: flip (returns "HEADS" or "TAILS"), </a:t>
            </a:r>
            <a:r>
              <a:rPr lang="en-US" altLang="en-US" dirty="0" err="1">
                <a:ea typeface="ＭＳ Ｐゴシック" panose="020B0600070205080204" pitchFamily="34" charset="-128"/>
              </a:rPr>
              <a:t>numberOfFlips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1254E3C3-2825-394F-9525-7543B53D9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4ECF17-689E-8940-B872-19D322FAE330}" type="slidenum">
              <a:rPr lang="en-US" altLang="en-US" sz="1400" smtClean="0">
                <a:solidFill>
                  <a:srgbClr val="FF0033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F2DC0-5778-07D2-E082-95118EB2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75" y="2594113"/>
            <a:ext cx="2971800" cy="2157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092F62-F6AB-11A7-91E1-0487171DB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523454"/>
            <a:ext cx="5197328" cy="34107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FF0033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99FF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6659</TotalTime>
  <Words>2903</Words>
  <Application>Microsoft Macintosh PowerPoint</Application>
  <PresentationFormat>Custom</PresentationFormat>
  <Paragraphs>383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Courier New</vt:lpstr>
      <vt:lpstr>Lucida Console</vt:lpstr>
      <vt:lpstr>Times New Roman</vt:lpstr>
      <vt:lpstr>Wingdings</vt:lpstr>
      <vt:lpstr>Blank Presentation</vt:lpstr>
      <vt:lpstr>PowerPoint Presentation</vt:lpstr>
      <vt:lpstr>Object-oriented programming</vt:lpstr>
      <vt:lpstr>Class &amp; object examples</vt:lpstr>
      <vt:lpstr>OO in Python</vt:lpstr>
      <vt:lpstr>Python class definition</vt:lpstr>
      <vt:lpstr>Example: modeling a 6-sided die</vt:lpstr>
      <vt:lpstr>Example: N-sided die</vt:lpstr>
      <vt:lpstr>Dice simulations</vt:lpstr>
      <vt:lpstr>Exercise: Coin class</vt:lpstr>
      <vt:lpstr>Exercise: Coin simulations</vt:lpstr>
      <vt:lpstr>Exercise: Coin simulations</vt:lpstr>
      <vt:lpstr>Card game simulations</vt:lpstr>
      <vt:lpstr>Card class</vt:lpstr>
      <vt:lpstr>__str__ method</vt:lpstr>
      <vt:lpstr>Object comparisons</vt:lpstr>
      <vt:lpstr>__eq__ method</vt:lpstr>
      <vt:lpstr>Other comparisons</vt:lpstr>
      <vt:lpstr>Deck of cards</vt:lpstr>
      <vt:lpstr>DeckOfCards class</vt:lpstr>
      <vt:lpstr>Ordering the cards</vt:lpstr>
      <vt:lpstr>Printing a deck</vt:lpstr>
      <vt:lpstr>Printing a deck (cont.)</vt:lpstr>
      <vt:lpstr>DeckOfCards class</vt:lpstr>
      <vt:lpstr>Example: isFlush</vt:lpstr>
      <vt:lpstr>Experimental verification</vt:lpstr>
      <vt:lpstr>Game of War</vt:lpstr>
      <vt:lpstr>Agile development</vt:lpstr>
      <vt:lpstr>Agile approach to the game of war</vt:lpstr>
      <vt:lpstr>Game of war (prototype 1)</vt:lpstr>
      <vt:lpstr>Game of war (prototype 2)</vt:lpstr>
      <vt:lpstr>Game of war (prototype 3)</vt:lpstr>
      <vt:lpstr>Implementing wars</vt:lpstr>
      <vt:lpstr>Game of war (final version)</vt:lpstr>
      <vt:lpstr>Variables &amp; scope</vt:lpstr>
      <vt:lpstr>Global vs. local scope</vt:lpstr>
      <vt:lpstr>Locality</vt:lpstr>
      <vt:lpstr>Fields &amp; scope</vt:lpstr>
      <vt:lpstr>Immutable vs. mutable values</vt:lpstr>
      <vt:lpstr>Passing immutable values</vt:lpstr>
      <vt:lpstr>Passing mutable values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History</dc:title>
  <dc:creator>Dave Reed</dc:creator>
  <cp:lastModifiedBy>Reed, Dave</cp:lastModifiedBy>
  <cp:revision>145</cp:revision>
  <cp:lastPrinted>2001-08-21T21:07:44Z</cp:lastPrinted>
  <dcterms:created xsi:type="dcterms:W3CDTF">2013-08-13T20:20:27Z</dcterms:created>
  <dcterms:modified xsi:type="dcterms:W3CDTF">2023-11-11T11:40:56Z</dcterms:modified>
</cp:coreProperties>
</file>