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1" r:id="rId8"/>
    <p:sldId id="320" r:id="rId9"/>
    <p:sldId id="323" r:id="rId10"/>
    <p:sldId id="327" r:id="rId11"/>
    <p:sldId id="328" r:id="rId12"/>
    <p:sldId id="329" r:id="rId13"/>
    <p:sldId id="330" r:id="rId14"/>
    <p:sldId id="326" r:id="rId15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/>
    <p:restoredTop sz="91429"/>
  </p:normalViewPr>
  <p:slideViewPr>
    <p:cSldViewPr>
      <p:cViewPr varScale="1">
        <p:scale>
          <a:sx n="98" d="100"/>
          <a:sy n="98" d="100"/>
        </p:scale>
        <p:origin x="232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E6679D8A-7BA6-9945-9C98-93CBAF644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95400" y="720725"/>
            <a:ext cx="47244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89F0CBA-A512-544B-A779-7428D9063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9CF1D-1037-E049-9370-C1E3C1F66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6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5DD6-EC91-5744-B73E-A4EA69F89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9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38E-5D15-DD4C-BC6B-F5231DBF0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0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3D2-99F8-AB48-9E6B-1008E5D5F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6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C895-91FC-AF47-A8C5-09F09009E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23F9-1C12-E64A-870D-A3EBD76D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9CF9-59AB-4742-ACAB-B1F6E26D7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1AF2-BD5A-2A4E-930C-FFABAF28D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4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EB04-F743-1F4E-831C-FD4EAC535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C939-138C-B240-B8B0-DB85B283C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99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93D9-618D-0546-B9ED-3263F9369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F04BC6F9-B0AD-F04B-8719-7FE33AA94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atch.mi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ratch.mit.edu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5F8991-A73A-3144-8EFA-2D6399AB4E8F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r>
              <a:rPr lang="en-US" altLang="en-US">
                <a:solidFill>
                  <a:srgbClr val="FF0033"/>
                </a:solidFill>
              </a:rPr>
              <a:t/>
            </a: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altLang="en-US"/>
              <a:t>Introduction to programming in Scratch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animation sprites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motion, control &amp; sensing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costume changes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variables &amp; state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interacting sprites &amp; broadcasts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animation &amp; game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Counters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962400" cy="5410200"/>
          </a:xfrm>
        </p:spPr>
        <p:txBody>
          <a:bodyPr/>
          <a:lstStyle/>
          <a:p>
            <a:r>
              <a:rPr lang="en-US" altLang="en-US"/>
              <a:t>in general, a </a:t>
            </a:r>
            <a:r>
              <a:rPr lang="en-US" altLang="en-US" i="1"/>
              <a:t>counter </a:t>
            </a:r>
            <a:r>
              <a:rPr lang="en-US" altLang="en-US"/>
              <a:t>is a variable that keeps track of some event</a:t>
            </a:r>
          </a:p>
          <a:p>
            <a:pPr lvl="1"/>
            <a:r>
              <a:rPr lang="en-US" altLang="en-US">
                <a:ea typeface="ＭＳ Ｐゴシック" charset="-128"/>
              </a:rPr>
              <a:t>initially, the counter value is 0 (nothing has happened yet)</a:t>
            </a:r>
          </a:p>
          <a:p>
            <a:pPr lvl="1"/>
            <a:r>
              <a:rPr lang="en-US" altLang="en-US">
                <a:ea typeface="ＭＳ Ｐゴシック" charset="-128"/>
              </a:rPr>
              <a:t>each time the event occurs, the variable value goes up by one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it is VERY important that the initialization happens OUTSIDE the loop  -- WHY?</a:t>
            </a:r>
          </a:p>
          <a:p>
            <a:endParaRPr lang="en-US" alt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C4871C9-3B47-F54C-8A78-7359967F4BDC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03263"/>
            <a:ext cx="49530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286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game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want to repurpose the stick prof and baseball into a game</a:t>
            </a:r>
          </a:p>
          <a:p>
            <a:pPr lvl="1"/>
            <a:r>
              <a:rPr lang="en-US" altLang="en-US">
                <a:ea typeface="ＭＳ Ｐゴシック" charset="-128"/>
              </a:rPr>
              <a:t>the stick prof is controlled by the mouse</a:t>
            </a:r>
          </a:p>
          <a:p>
            <a:pPr lvl="2"/>
            <a:r>
              <a:rPr lang="en-US" altLang="en-US">
                <a:ea typeface="ＭＳ Ｐゴシック" charset="-128"/>
              </a:rPr>
              <a:t>by moving the mouse, the user can move the stick prof left and right</a:t>
            </a:r>
          </a:p>
          <a:p>
            <a:pPr lvl="2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 baseball drops out of the sky from a random location</a:t>
            </a:r>
          </a:p>
          <a:p>
            <a:pPr lvl="2"/>
            <a:r>
              <a:rPr lang="en-US" altLang="en-US">
                <a:ea typeface="ＭＳ Ｐゴシック" charset="-128"/>
              </a:rPr>
              <a:t>the user must move the stick prof so that the ball lands in the glove</a:t>
            </a:r>
          </a:p>
          <a:p>
            <a:pPr lvl="2"/>
            <a:r>
              <a:rPr lang="en-US" altLang="en-US">
                <a:ea typeface="ＭＳ Ｐゴシック" charset="-128"/>
              </a:rPr>
              <a:t>if caught, the player's score goes up and a new ball drops</a:t>
            </a:r>
          </a:p>
          <a:p>
            <a:pPr lvl="2"/>
            <a:r>
              <a:rPr lang="en-US" altLang="en-US">
                <a:ea typeface="ＭＳ Ｐゴシック" charset="-128"/>
              </a:rPr>
              <a:t>if missed, then the game ends</a:t>
            </a:r>
          </a:p>
          <a:p>
            <a:pPr lvl="2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would like to make it easy to start and restart the game</a:t>
            </a:r>
          </a:p>
          <a:p>
            <a:pPr lvl="2"/>
            <a:r>
              <a:rPr lang="en-US" altLang="en-US">
                <a:ea typeface="ＭＳ Ｐゴシック" charset="-128"/>
              </a:rPr>
              <a:t>when the green flag is clicked, the stick prof is positioned &amp; instructions displayed</a:t>
            </a:r>
          </a:p>
          <a:p>
            <a:pPr lvl="2"/>
            <a:r>
              <a:rPr lang="en-US" altLang="en-US">
                <a:ea typeface="ＭＳ Ｐゴシック" charset="-128"/>
              </a:rPr>
              <a:t>when the user hits space bar, then balls start dropping</a:t>
            </a:r>
          </a:p>
          <a:p>
            <a:pPr lvl="2"/>
            <a:r>
              <a:rPr lang="en-US" altLang="en-US">
                <a:ea typeface="ＭＳ Ｐゴシック" charset="-128"/>
              </a:rPr>
              <a:t>when the game ends, a message is displayed and the space bar restarts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CAE278B-5732-DC43-A4B5-957585485574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Ball drop game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038600" cy="5410200"/>
          </a:xfrm>
        </p:spPr>
        <p:txBody>
          <a:bodyPr/>
          <a:lstStyle/>
          <a:p>
            <a:r>
              <a:rPr lang="en-US" altLang="en-US"/>
              <a:t>it makes sense for the stick prof to handle the start and end of the game</a:t>
            </a:r>
          </a:p>
          <a:p>
            <a:pPr lvl="1"/>
            <a:r>
              <a:rPr lang="en-US" altLang="en-US">
                <a:ea typeface="ＭＳ Ｐゴシック" charset="-128"/>
              </a:rPr>
              <a:t>but the baseball knows when it hits the ground</a:t>
            </a:r>
          </a:p>
          <a:p>
            <a:pPr lvl="1"/>
            <a:r>
              <a:rPr lang="en-US" altLang="en-US">
                <a:ea typeface="ＭＳ Ｐゴシック" charset="-128"/>
              </a:rPr>
              <a:t>how do they communicate and coordinate?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/>
              <a:t>one sprite can broadcast a message when an event occurs (e.g., ball hits the ground)</a:t>
            </a:r>
          </a:p>
          <a:p>
            <a:pPr lvl="1"/>
            <a:r>
              <a:rPr lang="en-US" altLang="en-US">
                <a:ea typeface="ＭＳ Ｐゴシック" charset="-128"/>
              </a:rPr>
              <a:t>another sprite can receive the broadcast and react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050E32D-E8C2-FF4C-8B9C-536AC58687E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2545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Ball drop game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191000" cy="5410200"/>
          </a:xfrm>
        </p:spPr>
        <p:txBody>
          <a:bodyPr/>
          <a:lstStyle/>
          <a:p>
            <a:r>
              <a:rPr lang="en-US" altLang="en-US"/>
              <a:t>note: there is only one ball</a:t>
            </a:r>
          </a:p>
          <a:p>
            <a:pPr lvl="1"/>
            <a:r>
              <a:rPr lang="en-US" altLang="en-US">
                <a:ea typeface="ＭＳ Ｐゴシック" charset="-128"/>
              </a:rPr>
              <a:t>when it is caught, it reappears at the top at a new position</a:t>
            </a:r>
          </a:p>
          <a:p>
            <a:pPr lvl="1"/>
            <a:r>
              <a:rPr lang="en-US" altLang="en-US">
                <a:ea typeface="ＭＳ Ｐゴシック" charset="-128"/>
              </a:rPr>
              <a:t>when it hits the ground, it broadcasts the "Game Over" message and stops the script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/>
              <a:t>what if we changed the number?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F84861-B21B-6A4B-AA62-1A6654AE69DE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42418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625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Animations &amp; games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numerous projects are included with the Scratch download</a:t>
            </a:r>
          </a:p>
          <a:p>
            <a:pPr lvl="1"/>
            <a:r>
              <a:rPr lang="en-US" altLang="en-US">
                <a:ea typeface="ＭＳ Ｐゴシック" charset="-128"/>
              </a:rPr>
              <a:t>more than 38 million projects uploaded to the </a:t>
            </a:r>
            <a:r>
              <a:rPr lang="en-US" altLang="en-US">
                <a:ea typeface="ＭＳ Ｐゴシック" charset="-128"/>
                <a:hlinkClick r:id="rId2"/>
              </a:rPr>
              <a:t>scratch.mit.edu</a:t>
            </a:r>
            <a:r>
              <a:rPr lang="en-US" altLang="en-US">
                <a:ea typeface="ＭＳ Ｐゴシック" charset="-128"/>
              </a:rPr>
              <a:t> site</a:t>
            </a:r>
          </a:p>
          <a:p>
            <a:pPr lvl="1"/>
            <a:r>
              <a:rPr lang="en-US" altLang="en-US">
                <a:ea typeface="ＭＳ Ｐゴシック" charset="-128"/>
              </a:rPr>
              <a:t>lots of animations</a:t>
            </a:r>
          </a:p>
          <a:p>
            <a:pPr lvl="2"/>
            <a:r>
              <a:rPr lang="en-US" altLang="en-US">
                <a:ea typeface="ＭＳ Ｐゴシック" charset="-128"/>
              </a:rPr>
              <a:t>stories with characters interacting (especially cats &amp; anime)</a:t>
            </a:r>
          </a:p>
          <a:p>
            <a:pPr lvl="2"/>
            <a:r>
              <a:rPr lang="en-US" altLang="en-US">
                <a:ea typeface="ＭＳ Ｐゴシック" charset="-128"/>
              </a:rPr>
              <a:t>tutorials, dance &amp; music, drawing, …</a:t>
            </a:r>
          </a:p>
          <a:p>
            <a:pPr lvl="1"/>
            <a:r>
              <a:rPr lang="en-US" altLang="en-US">
                <a:ea typeface="ＭＳ Ｐゴシック" charset="-128"/>
              </a:rPr>
              <a:t>lots of games</a:t>
            </a:r>
          </a:p>
          <a:p>
            <a:pPr lvl="2"/>
            <a:r>
              <a:rPr lang="en-US" altLang="en-US">
                <a:ea typeface="ＭＳ Ｐゴシック" charset="-128"/>
              </a:rPr>
              <a:t>interactive video games (e.g., tetris, pacman, breakout)</a:t>
            </a:r>
          </a:p>
          <a:p>
            <a:pPr lvl="2"/>
            <a:r>
              <a:rPr lang="en-US" altLang="en-US">
                <a:ea typeface="ＭＳ Ｐゴシック" charset="-128"/>
              </a:rPr>
              <a:t>casino games, word games, stick figure movement, …</a:t>
            </a:r>
          </a:p>
          <a:p>
            <a:endParaRPr lang="en-US" altLang="en-US"/>
          </a:p>
          <a:p>
            <a:r>
              <a:rPr lang="en-US" altLang="en-US"/>
              <a:t>recall: </a:t>
            </a:r>
            <a:r>
              <a:rPr lang="en-US" altLang="en-US" i="1"/>
              <a:t>programming</a:t>
            </a:r>
            <a:r>
              <a:rPr lang="en-US" altLang="en-US"/>
              <a:t> is the process of designing, writing, testing and debugging algorithms that can be carried out by a computer</a:t>
            </a:r>
          </a:p>
          <a:p>
            <a:r>
              <a:rPr lang="en-US" altLang="en-US">
                <a:sym typeface="Wingdings" charset="2"/>
              </a:rPr>
              <a:t>	 Scratch is programming!</a:t>
            </a:r>
            <a:endParaRPr lang="en-US" altLang="en-US"/>
          </a:p>
          <a:p>
            <a:pPr lvl="1"/>
            <a:r>
              <a:rPr lang="en-US" altLang="en-US">
                <a:ea typeface="ＭＳ Ｐゴシック" charset="-128"/>
              </a:rPr>
              <a:t>you design the sprites (objects), their properties &amp; behaviors, their interactions</a:t>
            </a:r>
          </a:p>
          <a:p>
            <a:pPr lvl="1"/>
            <a:r>
              <a:rPr lang="en-US" altLang="en-US">
                <a:ea typeface="ＭＳ Ｐゴシック" charset="-128"/>
              </a:rPr>
              <a:t>you create the scripts (algorithms) that implements those behaviors</a:t>
            </a:r>
          </a:p>
          <a:p>
            <a:pPr lvl="1"/>
            <a:r>
              <a:rPr lang="en-US" altLang="en-US">
                <a:ea typeface="ＭＳ Ｐゴシック" charset="-128"/>
              </a:rPr>
              <a:t>you test and debug the projects to make them work as desired</a:t>
            </a:r>
          </a:p>
          <a:p>
            <a:pPr lvl="2"/>
            <a:endParaRPr lang="en-US" altLang="en-US">
              <a:ea typeface="ＭＳ Ｐゴシック" charset="-128"/>
            </a:endParaRPr>
          </a:p>
          <a:p>
            <a:endParaRPr lang="en-US" alt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29D7CEE-D869-944A-899F-EB7763C0C3CF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395577-E1AA-7440-AF11-CE43385971FD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Scratch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505200" cy="5519738"/>
          </a:xfrm>
        </p:spPr>
        <p:txBody>
          <a:bodyPr/>
          <a:lstStyle/>
          <a:p>
            <a:pPr marL="0" indent="1588"/>
            <a:r>
              <a:rPr lang="en-US" altLang="en-US"/>
              <a:t>Scratch is a simple environment for creating animations &amp; games</a:t>
            </a:r>
          </a:p>
          <a:p>
            <a:pPr marL="401638" lvl="1"/>
            <a:r>
              <a:rPr lang="en-US" altLang="en-US">
                <a:ea typeface="ＭＳ Ｐゴシック" charset="-128"/>
              </a:rPr>
              <a:t>developed at MIT to introduce programming &amp; creative design</a:t>
            </a:r>
          </a:p>
          <a:p>
            <a:pPr marL="401638" lvl="1"/>
            <a:endParaRPr lang="en-US" altLang="en-US">
              <a:ea typeface="ＭＳ Ｐゴシック" charset="-128"/>
            </a:endParaRPr>
          </a:p>
          <a:p>
            <a:pPr marL="401638" lvl="1"/>
            <a:r>
              <a:rPr lang="en-US" altLang="en-US">
                <a:ea typeface="ＭＳ Ｐゴシック" charset="-128"/>
              </a:rPr>
              <a:t>great for making programming and object-oriented concepts concrete</a:t>
            </a:r>
          </a:p>
          <a:p>
            <a:pPr marL="401638" lvl="1"/>
            <a:endParaRPr lang="en-US" altLang="en-US" sz="700">
              <a:ea typeface="ＭＳ Ｐゴシック" charset="-128"/>
            </a:endParaRPr>
          </a:p>
          <a:p>
            <a:pPr marL="744538" lvl="2"/>
            <a:r>
              <a:rPr lang="en-US" altLang="en-US" sz="1800" i="1">
                <a:solidFill>
                  <a:srgbClr val="FF0033"/>
                </a:solidFill>
                <a:ea typeface="ＭＳ Ｐゴシック" charset="-128"/>
              </a:rPr>
              <a:t>sprite:</a:t>
            </a:r>
            <a:r>
              <a:rPr lang="en-US" altLang="en-US" sz="1800">
                <a:ea typeface="ＭＳ Ｐゴシック" charset="-128"/>
              </a:rPr>
              <a:t> an animation object with properties and behaviors</a:t>
            </a:r>
          </a:p>
          <a:p>
            <a:pPr marL="744538" lvl="2"/>
            <a:endParaRPr lang="en-US" altLang="en-US" sz="1800">
              <a:ea typeface="ＭＳ Ｐゴシック" charset="-128"/>
            </a:endParaRPr>
          </a:p>
          <a:p>
            <a:pPr marL="744538" lvl="2"/>
            <a:r>
              <a:rPr lang="en-US" altLang="en-US" sz="1800">
                <a:ea typeface="ＭＳ Ｐゴシック" charset="-128"/>
              </a:rPr>
              <a:t>by default, the Scratch cat sprite loads</a:t>
            </a:r>
          </a:p>
          <a:p>
            <a:pPr marL="744538" lvl="2"/>
            <a:endParaRPr lang="en-US" altLang="en-US" sz="1800">
              <a:ea typeface="ＭＳ Ｐゴシック" charset="-128"/>
            </a:endParaRPr>
          </a:p>
          <a:p>
            <a:pPr marL="401638" lvl="1"/>
            <a:r>
              <a:rPr lang="en-US" altLang="en-US">
                <a:ea typeface="ＭＳ Ｐゴシック" charset="-128"/>
              </a:rPr>
              <a:t>can add properties and behaviors by dragging blocks from the middle pane to the right pane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267200" y="4876800"/>
            <a:ext cx="5029200" cy="1862138"/>
          </a:xfrm>
          <a:prstGeom prst="rect">
            <a:avLst/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000" dirty="0" smtClean="0">
                <a:solidFill>
                  <a:schemeClr val="accent2"/>
                </a:solidFill>
              </a:rPr>
              <a:t>Scratch is free &amp; online at </a:t>
            </a:r>
            <a:r>
              <a:rPr lang="en-US" altLang="en-US" sz="2000" dirty="0" smtClean="0">
                <a:solidFill>
                  <a:schemeClr val="accent2"/>
                </a:solidFill>
                <a:hlinkClick r:id="rId2"/>
              </a:rPr>
              <a:t>scratch.mit.edu</a:t>
            </a:r>
            <a:endParaRPr lang="en-US" altLang="en-US" sz="2000" dirty="0" smtClean="0">
              <a:solidFill>
                <a:schemeClr val="accent2"/>
              </a:solidFill>
            </a:endParaRPr>
          </a:p>
          <a:p>
            <a:pPr marL="180975" indent="-16827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 Web site contains numerous guides &amp; tutorials</a:t>
            </a:r>
          </a:p>
          <a:p>
            <a:pPr marL="180975" indent="-16827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 more than 38 million projects online</a:t>
            </a:r>
          </a:p>
          <a:p>
            <a:pPr marL="180975" indent="-168275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 you can download to/upload from your computer, or create a free account and store projects online</a:t>
            </a: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85800"/>
            <a:ext cx="58674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27AF02-AA69-364D-8D94-8F38633B582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Adding sprites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42672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can select from a provided collection of sprites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click on the cartoon character next to New Sprite: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collections include animals, fantasy characters, people, things, …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can create a new sprite using the Paint Editor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click on the paint brush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can draw, add shapes, fill, erase, rotate, resize, add text, …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can even import an image, then edit as desired (e.g., erase unwanted parts)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can move sprites around the stage using the mouse, shrink or grow by right-clicking</a:t>
            </a:r>
          </a:p>
          <a:p>
            <a:pPr marL="517525" lvl="1">
              <a:buFont typeface="Wingdings" charset="2"/>
              <a:buNone/>
            </a:pPr>
            <a:endParaRPr lang="en-US" altLang="en-US" sz="1600"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5375"/>
            <a:ext cx="51816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28600"/>
            <a:ext cx="522287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Sprite motion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5257800" cy="5410200"/>
          </a:xfrm>
        </p:spPr>
        <p:txBody>
          <a:bodyPr/>
          <a:lstStyle/>
          <a:p>
            <a:r>
              <a:rPr lang="en-US" altLang="en-US"/>
              <a:t>each sprite can move around the stage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select the desired (blue) Motion block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drag that block to the Script panel for the sprite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click on that block to execute it</a:t>
            </a:r>
          </a:p>
          <a:p>
            <a:pPr marL="517525" lvl="1"/>
            <a:endParaRPr lang="en-US" altLang="en-US">
              <a:ea typeface="ＭＳ Ｐゴシック" charset="-128"/>
            </a:endParaRPr>
          </a:p>
          <a:p>
            <a:r>
              <a:rPr lang="en-US" altLang="en-US"/>
              <a:t>note:</a:t>
            </a:r>
          </a:p>
          <a:p>
            <a:pPr marL="517525" lvl="1"/>
            <a:r>
              <a:rPr lang="en-US" altLang="en-US">
                <a:ea typeface="ＭＳ Ｐゴシック" charset="-128"/>
              </a:rPr>
              <a:t>coordinates: 	center = (0,0) </a:t>
            </a:r>
          </a:p>
          <a:p>
            <a:pPr marL="517525"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		bottom-left = (-240, -180)</a:t>
            </a:r>
          </a:p>
          <a:p>
            <a:pPr marL="517525"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		top-right = (240, 180)</a:t>
            </a:r>
          </a:p>
          <a:p>
            <a:pPr marL="517525" lvl="1">
              <a:buFont typeface="Arial" charset="0"/>
              <a:buChar char="•"/>
            </a:pPr>
            <a:endParaRPr lang="en-US" altLang="en-US">
              <a:ea typeface="ＭＳ Ｐゴシック" charset="-128"/>
            </a:endParaRPr>
          </a:p>
          <a:p>
            <a:pPr marL="517525" lvl="1"/>
            <a:r>
              <a:rPr lang="en-US" altLang="en-US">
                <a:ea typeface="ＭＳ Ｐゴシック" charset="-128"/>
              </a:rPr>
              <a:t>directions: 	0 = up</a:t>
            </a:r>
          </a:p>
          <a:p>
            <a:pPr marL="517525"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		90 = right</a:t>
            </a:r>
          </a:p>
          <a:p>
            <a:pPr marL="517525"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		180 = down</a:t>
            </a:r>
          </a:p>
          <a:p>
            <a:pPr marL="517525"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		270 = left</a:t>
            </a:r>
          </a:p>
          <a:p>
            <a:pPr marL="517525" lvl="1"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pPr marL="517525" lvl="1"/>
            <a:r>
              <a:rPr lang="en-US" altLang="en-US">
                <a:ea typeface="ＭＳ Ｐゴシック" charset="-128"/>
              </a:rPr>
              <a:t>can control whether the sprite turns using the "set rotation style" block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C72B2EE-9025-A549-8E4B-B1701649FC8F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605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Sprite control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5410200" cy="5410200"/>
          </a:xfrm>
        </p:spPr>
        <p:txBody>
          <a:bodyPr/>
          <a:lstStyle/>
          <a:p>
            <a:r>
              <a:rPr lang="en-US" altLang="en-US"/>
              <a:t>the (yellow) Control blocks allow for repeated or conditional behavior</a:t>
            </a:r>
          </a:p>
          <a:p>
            <a:pPr lvl="1"/>
            <a:r>
              <a:rPr lang="en-US" altLang="en-US" i="1">
                <a:ea typeface="ＭＳ Ｐゴシック" charset="-128"/>
              </a:rPr>
              <a:t>when </a:t>
            </a:r>
            <a:r>
              <a:rPr lang="en-US" altLang="en-US">
                <a:ea typeface="ＭＳ Ｐゴシック" charset="-128"/>
              </a:rPr>
              <a:t>blocks allow for behaviors to be triggered by events (click on green flag, press a key, click on sprite)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i="1">
                <a:ea typeface="ＭＳ Ｐゴシック" charset="-128"/>
              </a:rPr>
              <a:t>wait </a:t>
            </a:r>
            <a:r>
              <a:rPr lang="en-US" altLang="en-US">
                <a:ea typeface="ＭＳ Ｐゴシック" charset="-128"/>
              </a:rPr>
              <a:t>block causes execution to delay a set amount of time</a:t>
            </a:r>
          </a:p>
          <a:p>
            <a:pPr lvl="1"/>
            <a:endParaRPr lang="en-US" altLang="en-US" i="1">
              <a:ea typeface="ＭＳ Ｐゴシック" charset="-128"/>
            </a:endParaRPr>
          </a:p>
          <a:p>
            <a:pPr lvl="1"/>
            <a:r>
              <a:rPr lang="en-US" altLang="en-US" i="1">
                <a:ea typeface="ＭＳ Ｐゴシック" charset="-128"/>
              </a:rPr>
              <a:t>forever </a:t>
            </a:r>
            <a:r>
              <a:rPr lang="en-US" altLang="en-US">
                <a:ea typeface="ＭＳ Ｐゴシック" charset="-128"/>
              </a:rPr>
              <a:t>block encloses other block(s) that are to be executed over and over, indefinitely</a:t>
            </a:r>
          </a:p>
          <a:p>
            <a:pPr lvl="1"/>
            <a:r>
              <a:rPr lang="en-US" altLang="en-US" i="1">
                <a:ea typeface="ＭＳ Ｐゴシック" charset="-128"/>
              </a:rPr>
              <a:t>repeat </a:t>
            </a:r>
            <a:r>
              <a:rPr lang="en-US" altLang="en-US">
                <a:ea typeface="ＭＳ Ｐゴシック" charset="-128"/>
              </a:rPr>
              <a:t>block encloses other block(s) that are to be executed a set number of times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86625" y="6664325"/>
            <a:ext cx="2000250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E1E9A53-25FD-A54C-9A24-A68E4C37305E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81000"/>
            <a:ext cx="2009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892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181600"/>
            <a:ext cx="18923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2022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Sprite sensing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3810000" cy="1371600"/>
          </a:xfrm>
        </p:spPr>
        <p:txBody>
          <a:bodyPr/>
          <a:lstStyle/>
          <a:p>
            <a:r>
              <a:rPr lang="en-US" altLang="en-US"/>
              <a:t>other blocks allow the sprite to sense the environment and make comparisons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A636D14-C884-5F45-93CE-1542DA482A64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253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04800"/>
            <a:ext cx="19399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04800"/>
            <a:ext cx="2038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9700"/>
            <a:ext cx="2349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Changing costumes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495800" cy="5410200"/>
          </a:xfrm>
        </p:spPr>
        <p:txBody>
          <a:bodyPr/>
          <a:lstStyle/>
          <a:p>
            <a:r>
              <a:rPr lang="en-US" altLang="en-US"/>
              <a:t>can create multiple costumes for a sprite</a:t>
            </a:r>
          </a:p>
          <a:p>
            <a:pPr lvl="1"/>
            <a:r>
              <a:rPr lang="en-US" altLang="en-US">
                <a:ea typeface="ＭＳ Ｐゴシック" charset="-128"/>
              </a:rPr>
              <a:t>click on the Costumes tab </a:t>
            </a:r>
          </a:p>
          <a:p>
            <a:pPr lvl="1"/>
            <a:r>
              <a:rPr lang="en-US" altLang="en-US">
                <a:ea typeface="ＭＳ Ｐゴシック" charset="-128"/>
              </a:rPr>
              <a:t>either:</a:t>
            </a:r>
          </a:p>
          <a:p>
            <a:pPr marL="1036638" lvl="2" indent="-230188">
              <a:buFont typeface="Arial Narrow" charset="0"/>
              <a:buAutoNum type="arabicPeriod"/>
            </a:pPr>
            <a:r>
              <a:rPr lang="en-US" altLang="en-US" sz="1800">
                <a:ea typeface="ＭＳ Ｐゴシック" charset="-128"/>
              </a:rPr>
              <a:t>click on brush to draw a new costume</a:t>
            </a:r>
          </a:p>
          <a:p>
            <a:pPr marL="1036638" lvl="2" indent="-230188">
              <a:buFont typeface="Arial Narrow" charset="0"/>
              <a:buAutoNum type="arabicPeriod"/>
            </a:pPr>
            <a:r>
              <a:rPr lang="en-US" altLang="en-US" sz="1800">
                <a:ea typeface="ＭＳ Ｐゴシック" charset="-128"/>
              </a:rPr>
              <a:t>click on file to load an image</a:t>
            </a:r>
          </a:p>
          <a:p>
            <a:pPr marL="1036638" lvl="2" indent="-230188">
              <a:buFont typeface="Arial Narrow" charset="0"/>
              <a:buAutoNum type="arabicPeriod"/>
            </a:pPr>
            <a:r>
              <a:rPr lang="en-US" altLang="en-US" sz="1800">
                <a:ea typeface="ＭＳ Ｐゴシック" charset="-128"/>
              </a:rPr>
              <a:t>right click on an existing costume to make a duplicate, then edit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 i="1"/>
              <a:t>switch to costume </a:t>
            </a:r>
            <a:r>
              <a:rPr lang="en-US" altLang="en-US"/>
              <a:t>and </a:t>
            </a:r>
            <a:r>
              <a:rPr lang="en-US" altLang="en-US" i="1"/>
              <a:t>next costume </a:t>
            </a:r>
            <a:r>
              <a:rPr lang="en-US" altLang="en-US"/>
              <a:t>from the (purple) Looks blocks change the sprite’s costume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90F311B-AB43-3945-B3EF-2DCEBCFCAF70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355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609600"/>
            <a:ext cx="47640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257800"/>
            <a:ext cx="2273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89488"/>
            <a:ext cx="19812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Interacting sprites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78826D3-DC7F-D241-9B4E-1D3CDA40C67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3733800" cy="2590800"/>
          </a:xfrm>
        </p:spPr>
        <p:txBody>
          <a:bodyPr/>
          <a:lstStyle/>
          <a:p>
            <a:r>
              <a:rPr lang="en-US" altLang="en-US"/>
              <a:t>can have multiple sprites active at once</a:t>
            </a:r>
          </a:p>
          <a:p>
            <a:pPr lvl="1"/>
            <a:r>
              <a:rPr lang="en-US" altLang="en-US">
                <a:ea typeface="ＭＳ Ｐゴシック" charset="-128"/>
              </a:rPr>
              <a:t>can sense and react to each other</a:t>
            </a:r>
          </a:p>
          <a:p>
            <a:pPr lvl="1"/>
            <a:r>
              <a:rPr lang="en-US" altLang="en-US">
                <a:ea typeface="ＭＳ Ｐゴシック" charset="-128"/>
              </a:rPr>
              <a:t>note use of sound when sprites collide -- can also record sounds (or even play music), but much slower!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9878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4013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Variables &amp; state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712DE4B-5124-1844-BCF6-A4249BBEF04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505200" cy="5715000"/>
          </a:xfrm>
        </p:spPr>
        <p:txBody>
          <a:bodyPr/>
          <a:lstStyle/>
          <a:p>
            <a:pPr marL="6350" indent="-6350"/>
            <a:r>
              <a:rPr lang="en-US" altLang="en-US"/>
              <a:t>the state of a sprite is its current set of properties (e.g., location, color, heading)</a:t>
            </a:r>
          </a:p>
          <a:p>
            <a:pPr marL="6350" indent="-6350"/>
            <a:endParaRPr lang="en-US" altLang="en-US"/>
          </a:p>
          <a:p>
            <a:pPr marL="6350" indent="-6350"/>
            <a:r>
              <a:rPr lang="en-US" altLang="en-US"/>
              <a:t>can add new properties to a sprite’s state with variables</a:t>
            </a:r>
          </a:p>
          <a:p>
            <a:pPr marL="523875" lvl="1" indent="-288925"/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 i="1">
                <a:ea typeface="ＭＳ Ｐゴシック" charset="-128"/>
              </a:rPr>
              <a:t>variable </a:t>
            </a:r>
            <a:r>
              <a:rPr lang="en-US" altLang="en-US">
                <a:ea typeface="ＭＳ Ｐゴシック" charset="-128"/>
              </a:rPr>
              <a:t>is a name that refers to some value/property</a:t>
            </a:r>
          </a:p>
          <a:p>
            <a:pPr marL="523875" lvl="1" indent="-288925"/>
            <a:endParaRPr lang="en-US" altLang="en-US">
              <a:ea typeface="ＭＳ Ｐゴシック" charset="-128"/>
            </a:endParaRPr>
          </a:p>
          <a:p>
            <a:pPr marL="523875" lvl="1" indent="-288925"/>
            <a:r>
              <a:rPr lang="en-US" altLang="en-US">
                <a:ea typeface="ＭＳ Ｐゴシック" charset="-128"/>
              </a:rPr>
              <a:t>create a variable by clicking on Make a Variable</a:t>
            </a:r>
          </a:p>
          <a:p>
            <a:pPr marL="523875" lvl="1" indent="-288925"/>
            <a:r>
              <a:rPr lang="en-US" altLang="en-US">
                <a:ea typeface="ＭＳ Ｐゴシック" charset="-128"/>
              </a:rPr>
              <a:t>by default, the variable is displayed on the stage</a:t>
            </a:r>
          </a:p>
          <a:p>
            <a:pPr marL="523875" lvl="1" indent="-288925"/>
            <a:r>
              <a:rPr lang="en-US" altLang="en-US">
                <a:ea typeface="ＭＳ Ｐゴシック" charset="-128"/>
              </a:rPr>
              <a:t>a sprite can access and update a variable using the </a:t>
            </a:r>
            <a:r>
              <a:rPr lang="en-US" altLang="en-US" i="1">
                <a:ea typeface="ＭＳ Ｐゴシック" charset="-128"/>
              </a:rPr>
              <a:t>set </a:t>
            </a:r>
            <a:r>
              <a:rPr lang="en-US" altLang="en-US">
                <a:ea typeface="ＭＳ Ｐゴシック" charset="-128"/>
              </a:rPr>
              <a:t>and </a:t>
            </a:r>
            <a:r>
              <a:rPr lang="en-US" altLang="en-US" i="1">
                <a:ea typeface="ＭＳ Ｐゴシック" charset="-128"/>
              </a:rPr>
              <a:t>change </a:t>
            </a:r>
            <a:r>
              <a:rPr lang="en-US" altLang="en-US">
                <a:ea typeface="ＭＳ Ｐゴシック" charset="-128"/>
              </a:rPr>
              <a:t>(orange) blocks</a:t>
            </a: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95300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53000"/>
            <a:ext cx="282575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4200</TotalTime>
  <Words>945</Words>
  <Application>Microsoft Macintosh PowerPoint</Application>
  <PresentationFormat>Custom</PresentationFormat>
  <Paragraphs>145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Narrow</vt:lpstr>
      <vt:lpstr>ＭＳ Ｐゴシック</vt:lpstr>
      <vt:lpstr>Arial</vt:lpstr>
      <vt:lpstr>Wingdings</vt:lpstr>
      <vt:lpstr>Times New Roman</vt:lpstr>
      <vt:lpstr>Blank Presentation</vt:lpstr>
      <vt:lpstr>PowerPoint Presentation</vt:lpstr>
      <vt:lpstr>Scratch</vt:lpstr>
      <vt:lpstr>Adding sprites</vt:lpstr>
      <vt:lpstr>Sprite motion</vt:lpstr>
      <vt:lpstr>Sprite control</vt:lpstr>
      <vt:lpstr>Sprite sensing</vt:lpstr>
      <vt:lpstr>Changing costumes</vt:lpstr>
      <vt:lpstr>Interacting sprites</vt:lpstr>
      <vt:lpstr>Variables &amp; state</vt:lpstr>
      <vt:lpstr>Counters</vt:lpstr>
      <vt:lpstr>New game</vt:lpstr>
      <vt:lpstr>Ball drop game</vt:lpstr>
      <vt:lpstr>Ball drop game</vt:lpstr>
      <vt:lpstr>Animations &amp; games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80</cp:revision>
  <cp:lastPrinted>2009-08-19T02:22:21Z</cp:lastPrinted>
  <dcterms:created xsi:type="dcterms:W3CDTF">2013-08-27T02:13:32Z</dcterms:created>
  <dcterms:modified xsi:type="dcterms:W3CDTF">2018-09-11T03:28:28Z</dcterms:modified>
</cp:coreProperties>
</file>