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1" r:id="rId3"/>
    <p:sldId id="315" r:id="rId4"/>
    <p:sldId id="317" r:id="rId5"/>
    <p:sldId id="312" r:id="rId6"/>
    <p:sldId id="313" r:id="rId7"/>
    <p:sldId id="316" r:id="rId8"/>
    <p:sldId id="318" r:id="rId9"/>
    <p:sldId id="314" r:id="rId1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8"/>
    <p:restoredTop sz="50000"/>
  </p:normalViewPr>
  <p:slideViewPr>
    <p:cSldViewPr>
      <p:cViewPr varScale="1">
        <p:scale>
          <a:sx n="129" d="100"/>
          <a:sy n="129" d="100"/>
        </p:scale>
        <p:origin x="472" y="200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1CF85527-40A9-5C46-9048-2BFB49BCE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3E8C623-C17A-8D42-990C-9ACAE177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5326-2B10-3942-8BD1-3A81358B6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7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D9DF-0DC7-6843-AE3E-1C78681A6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3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9491-2024-674B-B8B7-7D505A232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B31A-3200-AD46-ABA1-6BA5CE846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ABD5-9BFB-EB49-BD9E-C2DC985A8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A91A-B606-E641-BD4F-B19FA8724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2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BADB-5EDE-4E4E-9AC2-0CD91190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965A-E766-9B4F-A3DC-6A46E84C9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0E61-0F01-5A40-917E-F29FE9F7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5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90A5-28F3-344F-8496-D1524C310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6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r>
              <a:rPr lang="en-US" alt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FB971DD-F639-0646-8F71-A363D1E35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-reed.com/csc22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D7966FD-E585-2649-AC5B-E97A6653BC2B}" type="slidenum">
              <a:rPr lang="en-US" altLang="en-US" sz="1400">
                <a:solidFill>
                  <a:srgbClr val="FF0033"/>
                </a:solidFill>
              </a:rPr>
              <a:pPr/>
              <a:t>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5362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>
                <a:solidFill>
                  <a:srgbClr val="FF0033"/>
                </a:solidFill>
              </a:rPr>
              <a:t>CSC 221: Introduction to Programming</a:t>
            </a:r>
            <a:br>
              <a:rPr lang="en-US" altLang="en-US" sz="3200">
                <a:solidFill>
                  <a:srgbClr val="FF0033"/>
                </a:solidFill>
              </a:rPr>
            </a:br>
            <a:r>
              <a:rPr lang="en-US" altLang="en-US">
                <a:solidFill>
                  <a:srgbClr val="FF0033"/>
                </a:solidFill>
              </a:rPr>
              <a:t/>
            </a:r>
            <a:br>
              <a:rPr lang="en-US" altLang="en-US">
                <a:solidFill>
                  <a:srgbClr val="FF0033"/>
                </a:solidFill>
              </a:rPr>
            </a:br>
            <a:r>
              <a:rPr lang="en-US" altLang="en-US" sz="3200">
                <a:solidFill>
                  <a:srgbClr val="FF0033"/>
                </a:solidFill>
              </a:rPr>
              <a:t>Fall 2018</a:t>
            </a:r>
          </a:p>
        </p:txBody>
      </p:sp>
      <p:sp>
        <p:nvSpPr>
          <p:cNvPr id="15363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8229600" cy="4191000"/>
          </a:xfrm>
          <a:noFill/>
        </p:spPr>
        <p:txBody>
          <a:bodyPr/>
          <a:lstStyle/>
          <a:p>
            <a:pPr marL="0" indent="0"/>
            <a:r>
              <a:rPr lang="en-US" altLang="en-US"/>
              <a:t>See online syllabus (also accessible via BlueLine):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ea typeface="ＭＳ Ｐゴシック" charset="-128"/>
              </a:rPr>
              <a:t>	</a:t>
            </a:r>
            <a:r>
              <a:rPr lang="en-US" altLang="en-US">
                <a:ea typeface="ＭＳ Ｐゴシック" charset="-128"/>
                <a:hlinkClick r:id="rId2"/>
              </a:rPr>
              <a:t>http://dave-reed.com/csc221</a:t>
            </a:r>
            <a:endParaRPr lang="en-US" altLang="en-US">
              <a:ea typeface="ＭＳ Ｐゴシック" charset="-128"/>
            </a:endParaRP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Course goals:</a:t>
            </a:r>
          </a:p>
          <a:p>
            <a:pPr lvl="1"/>
            <a:r>
              <a:rPr lang="en-US" altLang="en-US">
                <a:ea typeface="ＭＳ Ｐゴシック" charset="-128"/>
              </a:rPr>
              <a:t>To develop problem solving and programming skills to enable the student to design solutions to non-trivial problems and implement those solutions in Python. </a:t>
            </a:r>
          </a:p>
          <a:p>
            <a:pPr lvl="1"/>
            <a:r>
              <a:rPr lang="en-US" altLang="en-US">
                <a:ea typeface="ＭＳ Ｐゴシック" charset="-128"/>
              </a:rPr>
              <a:t>To master the fundamental programming constructs of Python, including variables, expressions, functions, control structures, and arrays. </a:t>
            </a:r>
          </a:p>
          <a:p>
            <a:pPr lvl="1"/>
            <a:r>
              <a:rPr lang="en-US" altLang="en-US">
                <a:ea typeface="ＭＳ Ｐゴシック" charset="-128"/>
              </a:rPr>
              <a:t>To build a foundation for more advanced programming techniques, including object-oriented design and the use of standard data structures (as taught in CSC 222).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3039613D-CD27-DA43-8D9B-C46F554C09A9}" type="slidenum">
              <a:rPr lang="en-US" altLang="en-US" sz="1400">
                <a:solidFill>
                  <a:srgbClr val="FF0033"/>
                </a:solidFill>
              </a:rPr>
              <a:pPr/>
              <a:t>2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programming?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8382000" cy="2514600"/>
          </a:xfrm>
        </p:spPr>
        <p:txBody>
          <a:bodyPr/>
          <a:lstStyle/>
          <a:p>
            <a:pPr marL="0" indent="3175"/>
            <a:r>
              <a:rPr lang="en-US" altLang="en-US"/>
              <a:t>in short: </a:t>
            </a:r>
            <a:r>
              <a:rPr lang="en-US" altLang="en-US" i="1"/>
              <a:t>programming</a:t>
            </a:r>
            <a:r>
              <a:rPr lang="en-US" altLang="en-US"/>
              <a:t> is the process of designing, writing, testing and debugging algorithms that can be carried out by a computer</a:t>
            </a:r>
          </a:p>
          <a:p>
            <a:pPr marL="746125" lvl="1"/>
            <a:endParaRPr lang="en-US" altLang="en-US">
              <a:ea typeface="ＭＳ Ｐゴシック" charset="-128"/>
            </a:endParaRPr>
          </a:p>
          <a:p>
            <a:pPr marL="0" indent="3175"/>
            <a:r>
              <a:rPr lang="en-US" altLang="en-US"/>
              <a:t>we encounter algorithms everyday: </a:t>
            </a:r>
            <a:r>
              <a:rPr lang="en-US" altLang="en-US" sz="2000">
                <a:solidFill>
                  <a:schemeClr val="tx1"/>
                </a:solidFill>
              </a:rPr>
              <a:t>directions to dorm, instruction manual, recipe</a:t>
            </a:r>
          </a:p>
          <a:p>
            <a:pPr marL="746125" lvl="1"/>
            <a:r>
              <a:rPr lang="en-US" altLang="en-US">
                <a:ea typeface="ＭＳ Ｐゴシック" charset="-128"/>
              </a:rPr>
              <a:t>people are smart, so spoken languages can be vague</a:t>
            </a:r>
          </a:p>
          <a:p>
            <a:pPr marL="746125" lvl="1"/>
            <a:r>
              <a:rPr lang="en-US" altLang="en-US">
                <a:ea typeface="ＭＳ Ｐゴシック" charset="-128"/>
              </a:rPr>
              <a:t>computers are not smart, so programming languages are extremely picky</a:t>
            </a:r>
          </a:p>
          <a:p>
            <a:pPr marL="0" indent="3175"/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1371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914400" indent="-4572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programming is </a:t>
            </a:r>
            <a:r>
              <a:rPr lang="en-US" altLang="en-US" i="1">
                <a:solidFill>
                  <a:schemeClr val="accent2"/>
                </a:solidFill>
              </a:rPr>
              <a:t>applied problem-solving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understand a problem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identify relevant characteristics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design an algorithm (step-by-step sequence of instructions to carry out a task)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implement the algorithm as a computer program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test the program by repeated (and carefully planned) executions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GO BACK AND REPEAT/REVISE AS NECESSARY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2059B6C-465A-BB44-8FF1-FD51737BBF72}" type="slidenum">
              <a:rPr lang="en-US" altLang="en-US" sz="1400">
                <a:solidFill>
                  <a:srgbClr val="FF0033"/>
                </a:solidFill>
              </a:rPr>
              <a:pPr/>
              <a:t>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Problem-solving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5257800" cy="1752600"/>
          </a:xfrm>
        </p:spPr>
        <p:txBody>
          <a:bodyPr/>
          <a:lstStyle/>
          <a:p>
            <a:r>
              <a:rPr lang="en-US" altLang="en-US"/>
              <a:t>Sudoku is a popular puzzle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ea typeface="ＭＳ Ｐゴシック" charset="-128"/>
              </a:rPr>
              <a:t>given a partially-filled 9x9 grid, place numbers in the grid so that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row contains 1..9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column contains 1..9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3x3 sub-square contains 1..9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667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85800" y="49530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if we wanted to write a program to solve Sudoku puzzles, must/should it use the same strategies?  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685800" y="39624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how do people solve Sudoku puzzles?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  <p:bldP spid="798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6D72EC48-1005-9F43-A7D5-F5211C3F41FE}" type="slidenum">
              <a:rPr lang="en-US" altLang="en-US" sz="1400">
                <a:solidFill>
                  <a:srgbClr val="FF0033"/>
                </a:solidFill>
              </a:rPr>
              <a:pPr/>
              <a:t>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5257800" cy="1905000"/>
          </a:xfrm>
        </p:spPr>
        <p:txBody>
          <a:bodyPr/>
          <a:lstStyle/>
          <a:p>
            <a:r>
              <a:rPr lang="en-US" altLang="en-US"/>
              <a:t>3-in-a-row is another puzzle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ea typeface="ＭＳ Ｐゴシック" charset="-128"/>
              </a:rPr>
              <a:t>given a partially-filled NxN grid, color the squares blue or white so that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row/column has the same number of each color 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never 3-in-a-row of same color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85800" y="51054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how similar/different would a computer strategy need to be?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685800" y="4114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how similar/different is the human strategy compared to Sudoku?</a:t>
            </a:r>
          </a:p>
        </p:txBody>
      </p:sp>
      <p:pic>
        <p:nvPicPr>
          <p:cNvPr id="18438" name="Picture 9" descr="http://dave-reed.com/csc421.S17/HW/grid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60450"/>
            <a:ext cx="25146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  <p:bldP spid="798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FB75574A-6D7C-D645-B25A-B8CA4FF24D1F}" type="slidenum">
              <a:rPr lang="en-US" altLang="en-US" sz="1400">
                <a:solidFill>
                  <a:srgbClr val="FF0033"/>
                </a:solidFill>
              </a:rPr>
              <a:pPr/>
              <a:t>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is a means to an 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702675" cy="19050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altLang="en-US"/>
              <a:t>important point: programming is a tool for solving problems</a:t>
            </a:r>
            <a:endParaRPr lang="en-US" altLang="en-US" i="1"/>
          </a:p>
          <a:p>
            <a:pPr lvl="1"/>
            <a:r>
              <a:rPr lang="en-US" altLang="en-US">
                <a:ea typeface="ＭＳ Ｐゴシック" charset="-128"/>
              </a:rPr>
              <a:t>computers allow people in many disciplines to solve problems they couldn’t solve without them</a:t>
            </a:r>
          </a:p>
          <a:p>
            <a:pPr lvl="2"/>
            <a:r>
              <a:rPr lang="en-US" altLang="en-US">
                <a:ea typeface="ＭＳ Ｐゴシック" charset="-128"/>
              </a:rPr>
              <a:t>— natural sciences, mathematics, medicine, business, …</a:t>
            </a:r>
          </a:p>
          <a:p>
            <a:pPr lvl="1"/>
            <a:r>
              <a:rPr lang="en-US" altLang="en-US">
                <a:ea typeface="ＭＳ Ｐゴシック" charset="-128"/>
              </a:rPr>
              <a:t>to model this, many exercises will involve writing a program, then using it to collect data &amp; analyze results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3400" y="38100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DISEASE VECTOR MODELING:  </a:t>
            </a:r>
            <a:r>
              <a:rPr lang="en-US" altLang="en-US"/>
              <a:t>suppose you started with a single infected individual in a population </a:t>
            </a:r>
            <a:r>
              <a:rPr lang="mr-IN" altLang="en-US"/>
              <a:t>–</a:t>
            </a:r>
            <a:r>
              <a:rPr lang="en-US" altLang="en-US"/>
              <a:t> given a constant infection rate, how long until half the population is infected? 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838200" y="5181600"/>
            <a:ext cx="8153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4161750" indent="-24161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information do you need (e.g., population, infection rate)?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data values do you need to store and update?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is the basic algorithm?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real-life factors are we ignoring?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28E0BE7-18FA-AC4E-B0E9-75F98FB94B04}" type="slidenum">
              <a:rPr lang="en-US" altLang="en-US" sz="1400">
                <a:solidFill>
                  <a:srgbClr val="FF0033"/>
                </a:solidFill>
              </a:rPr>
              <a:pPr/>
              <a:t>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239000" cy="609600"/>
          </a:xfrm>
          <a:solidFill>
            <a:schemeClr val="bg1"/>
          </a:solidFill>
        </p:spPr>
        <p:txBody>
          <a:bodyPr/>
          <a:lstStyle/>
          <a:p>
            <a:r>
              <a:rPr lang="en-US" altLang="en-US"/>
              <a:t>Disease vector model in Scratch</a:t>
            </a:r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1739900"/>
            <a:ext cx="50038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DEAA1D6-6C4F-F946-BE33-16C2C35A8AA9}" type="slidenum">
              <a:rPr lang="en-US" altLang="en-US" sz="1400">
                <a:solidFill>
                  <a:srgbClr val="FF0033"/>
                </a:solidFill>
              </a:rPr>
              <a:pPr/>
              <a:t>7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239000" cy="609600"/>
          </a:xfrm>
          <a:solidFill>
            <a:schemeClr val="bg1"/>
          </a:solidFill>
        </p:spPr>
        <p:txBody>
          <a:bodyPr/>
          <a:lstStyle/>
          <a:p>
            <a:r>
              <a:rPr lang="en-US" altLang="en-US"/>
              <a:t>Disease vector model in Python</a:t>
            </a: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938"/>
            <a:ext cx="9601200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interesting problem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3E62231-0930-AB44-90AD-68C81260B8B1}" type="slidenum">
              <a:rPr lang="en-US" altLang="en-US" sz="1400">
                <a:solidFill>
                  <a:srgbClr val="FF0033"/>
                </a:solidFill>
              </a:rPr>
              <a:pPr/>
              <a:t>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7363" y="1922463"/>
            <a:ext cx="7589837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dirty="0" smtClean="0">
                <a:solidFill>
                  <a:schemeClr val="accent2"/>
                </a:solidFill>
              </a:rPr>
              <a:t>PAPER FOLDING:  </a:t>
            </a:r>
            <a:r>
              <a:rPr lang="en-US" altLang="en-US" dirty="0" smtClean="0"/>
              <a:t>if you started with a regular sheet of paper and repeatedly fold it in half, how many folds would it take for the thickness of the paper to reach the sun*?</a:t>
            </a:r>
          </a:p>
          <a:p>
            <a:pPr algn="r">
              <a:spcBef>
                <a:spcPct val="20000"/>
              </a:spcBef>
              <a:defRPr/>
            </a:pPr>
            <a:endParaRPr lang="en-US" altLang="en-US" sz="1050" dirty="0" smtClean="0"/>
          </a:p>
          <a:p>
            <a:pPr algn="r">
              <a:spcBef>
                <a:spcPct val="20000"/>
              </a:spcBef>
              <a:defRPr/>
            </a:pPr>
            <a:r>
              <a:rPr lang="en-US" altLang="en-US" sz="400" dirty="0" smtClean="0"/>
              <a:t>*assuming you had a big enough sheet of paper, a space ship with a forklift, other physically improbable/impossible things</a:t>
            </a:r>
            <a:r>
              <a:rPr lang="mr-IN" altLang="en-US" sz="400" dirty="0" smtClean="0"/>
              <a:t>…</a:t>
            </a:r>
            <a:endParaRPr lang="en-US" altLang="en-US" sz="400" dirty="0" smtClean="0"/>
          </a:p>
          <a:p>
            <a:pPr>
              <a:spcBef>
                <a:spcPct val="20000"/>
              </a:spcBef>
              <a:defRPr/>
            </a:pPr>
            <a:endParaRPr lang="en-US" altLang="en-US" sz="600" dirty="0" smtClean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2000" y="3733800"/>
            <a:ext cx="8153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4161750" indent="-24161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information do you need (e.g., distance of sun)?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data values do you need to store and update?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/>
              <a:t>what is the basic algorithm?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1EC7CFF4-A444-0144-9BE4-907C32A2B09F}" type="slidenum">
              <a:rPr lang="en-US" altLang="en-US" sz="1400">
                <a:solidFill>
                  <a:srgbClr val="FF0033"/>
                </a:solidFill>
              </a:rPr>
              <a:pPr/>
              <a:t>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do we start?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5943600" cy="5715000"/>
          </a:xfrm>
        </p:spPr>
        <p:txBody>
          <a:bodyPr/>
          <a:lstStyle/>
          <a:p>
            <a:r>
              <a:rPr lang="en-US" altLang="en-US"/>
              <a:t>explore programming concepts using Scratch</a:t>
            </a:r>
          </a:p>
          <a:p>
            <a:pPr lvl="1"/>
            <a:r>
              <a:rPr lang="en-US" altLang="en-US">
                <a:ea typeface="ＭＳ Ｐゴシック" charset="-128"/>
              </a:rPr>
              <a:t>a fun, interactive, online environment for creating animations &amp; games</a:t>
            </a:r>
          </a:p>
          <a:p>
            <a:pPr lvl="1"/>
            <a:r>
              <a:rPr lang="en-US" altLang="en-US">
                <a:ea typeface="ＭＳ Ｐゴシック" charset="-128"/>
              </a:rPr>
              <a:t>we will explore your creative side, while building the foundation for programming</a:t>
            </a:r>
          </a:p>
          <a:p>
            <a:pPr lvl="1"/>
            <a:r>
              <a:rPr lang="en-US" altLang="en-US">
                <a:ea typeface="ＭＳ Ｐゴシック" charset="-128"/>
              </a:rPr>
              <a:t>learn-by-doing, so be prepared to design &amp; experiment &amp; create</a:t>
            </a:r>
          </a:p>
          <a:p>
            <a:pPr lvl="1"/>
            <a:r>
              <a:rPr lang="en-US" altLang="en-US">
                <a:ea typeface="ＭＳ Ｐゴシック" charset="-128"/>
              </a:rPr>
              <a:t>no previous programming experience is assumed</a:t>
            </a:r>
          </a:p>
          <a:p>
            <a:pPr lvl="1"/>
            <a:r>
              <a:rPr lang="en-US" altLang="en-US">
                <a:ea typeface="ＭＳ Ｐゴシック" charset="-128"/>
              </a:rPr>
              <a:t>freely accessible at scratch.mit.edu</a:t>
            </a:r>
          </a:p>
          <a:p>
            <a:endParaRPr lang="en-US" altLang="en-US"/>
          </a:p>
          <a:p>
            <a:r>
              <a:rPr lang="en-US" altLang="en-US"/>
              <a:t>will then segue into Python (v. 3) programming</a:t>
            </a:r>
          </a:p>
          <a:p>
            <a:pPr lvl="1"/>
            <a:r>
              <a:rPr lang="en-US" altLang="en-US">
                <a:ea typeface="ＭＳ Ｐゴシック" charset="-128"/>
              </a:rPr>
              <a:t>transfer Scratch programming concepts into a powerful &amp; flexible scripting language</a:t>
            </a:r>
          </a:p>
          <a:p>
            <a:pPr lvl="1"/>
            <a:r>
              <a:rPr lang="en-US" altLang="en-US">
                <a:ea typeface="ＭＳ Ｐゴシック" charset="-128"/>
              </a:rPr>
              <a:t>classes will mix lecture and hands-on experimentation, so be prepared to do things!</a:t>
            </a:r>
          </a:p>
          <a:p>
            <a:pPr lvl="1"/>
            <a:r>
              <a:rPr lang="en-US" altLang="en-US">
                <a:ea typeface="ＭＳ Ｐゴシック" charset="-128"/>
              </a:rPr>
              <a:t>freely downloadable from python.org</a:t>
            </a:r>
          </a:p>
        </p:txBody>
      </p:sp>
      <p:pic>
        <p:nvPicPr>
          <p:cNvPr id="23556" name="Picture 7" descr="Home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9" descr="Home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4" descr="Home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3" descr="Picture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71800"/>
            <a:ext cx="2667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0" descr="Picture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19200"/>
            <a:ext cx="1397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81600"/>
            <a:ext cx="2679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3211</TotalTime>
  <Words>582</Words>
  <Application>Microsoft Macintosh PowerPoint</Application>
  <PresentationFormat>Custom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ＭＳ Ｐゴシック</vt:lpstr>
      <vt:lpstr>Arial</vt:lpstr>
      <vt:lpstr>Wingdings</vt:lpstr>
      <vt:lpstr>Times New Roman</vt:lpstr>
      <vt:lpstr>Blank Presentation</vt:lpstr>
      <vt:lpstr>PowerPoint Presentation</vt:lpstr>
      <vt:lpstr>What is programming?</vt:lpstr>
      <vt:lpstr>Problem-solving example</vt:lpstr>
      <vt:lpstr>Related example</vt:lpstr>
      <vt:lpstr>Programming is a means to an end</vt:lpstr>
      <vt:lpstr>Disease vector model in Scratch</vt:lpstr>
      <vt:lpstr>Disease vector model in Python</vt:lpstr>
      <vt:lpstr>Another interesting problem</vt:lpstr>
      <vt:lpstr>Where do we start?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77</cp:revision>
  <cp:lastPrinted>2001-08-21T21:07:44Z</cp:lastPrinted>
  <dcterms:created xsi:type="dcterms:W3CDTF">2013-08-13T20:20:27Z</dcterms:created>
  <dcterms:modified xsi:type="dcterms:W3CDTF">2018-09-11T03:28:49Z</dcterms:modified>
</cp:coreProperties>
</file>