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54" r:id="rId3"/>
    <p:sldId id="478" r:id="rId4"/>
    <p:sldId id="479" r:id="rId5"/>
    <p:sldId id="480" r:id="rId6"/>
    <p:sldId id="481" r:id="rId7"/>
    <p:sldId id="482" r:id="rId8"/>
    <p:sldId id="491" r:id="rId9"/>
    <p:sldId id="495" r:id="rId10"/>
    <p:sldId id="496" r:id="rId11"/>
    <p:sldId id="492" r:id="rId12"/>
    <p:sldId id="494" r:id="rId13"/>
    <p:sldId id="493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7" r:id="rId22"/>
    <p:sldId id="498" r:id="rId23"/>
    <p:sldId id="490" r:id="rId24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00CC"/>
    <a:srgbClr val="FFFF00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3"/>
  </p:normalViewPr>
  <p:slideViewPr>
    <p:cSldViewPr>
      <p:cViewPr varScale="1">
        <p:scale>
          <a:sx n="109" d="100"/>
          <a:sy n="109" d="100"/>
        </p:scale>
        <p:origin x="192" y="37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85F3317E-A57F-8F4A-BE82-983AF17E3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774A2ED-664D-A240-941A-875E95A32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7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148E-F07C-CB49-84BC-4D51F3221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9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DE07-E572-C340-B5FD-932F2BFFC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8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BCCF-949D-FE4C-BF74-C627E178F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60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BFA4-760D-924B-92D9-2C87DB584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6CA7-4974-F444-8EFB-E72125CE9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2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8C4F-F1D6-1445-9199-1FFA91EC2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3E8-7CCC-214A-BA5B-5BAA02064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48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DFF9-A0DC-7049-A84E-26A870358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74DE-5B17-9C4A-BE65-9EAEBEEB8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2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077A-D9B2-D94D-9672-9D41AA13E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78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089D-5DDE-9C44-AB5F-E2F9325BE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BAA95823-5235-4F4A-B737-41F9C61A1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79E39E0-C37A-BD4E-9482-FAC354754A60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971800"/>
            <a:ext cx="7772400" cy="3657600"/>
          </a:xfrm>
        </p:spPr>
        <p:txBody>
          <a:bodyPr/>
          <a:lstStyle/>
          <a:p>
            <a:pPr marL="0" indent="0"/>
            <a:r>
              <a:rPr lang="en-US" altLang="en-US" dirty="0"/>
              <a:t>Lists</a:t>
            </a:r>
          </a:p>
          <a:p>
            <a:pPr lvl="1"/>
            <a:r>
              <a:rPr lang="en-US" altLang="en-US" dirty="0"/>
              <a:t>lists as sequences</a:t>
            </a:r>
          </a:p>
          <a:p>
            <a:pPr lvl="1"/>
            <a:r>
              <a:rPr lang="en-US" altLang="en-US" dirty="0"/>
              <a:t>list operations</a:t>
            </a:r>
          </a:p>
          <a:p>
            <a:pPr marL="914400" lvl="2" indent="0"/>
            <a:r>
              <a:rPr lang="en-US" altLang="en-US" dirty="0"/>
              <a:t>+, *, </a:t>
            </a:r>
            <a:r>
              <a:rPr lang="en-US" altLang="en-US" dirty="0" err="1"/>
              <a:t>len</a:t>
            </a:r>
            <a:r>
              <a:rPr lang="en-US" altLang="en-US" dirty="0"/>
              <a:t>, indexing, slicing, for-in, in</a:t>
            </a:r>
          </a:p>
          <a:p>
            <a:pPr lvl="1"/>
            <a:r>
              <a:rPr lang="en-US" altLang="en-US" dirty="0"/>
              <a:t>from strings to lists</a:t>
            </a:r>
          </a:p>
          <a:p>
            <a:pPr lvl="2"/>
            <a:r>
              <a:rPr lang="en-US" altLang="en-US" dirty="0"/>
              <a:t>literary fingerprints (HW5)</a:t>
            </a:r>
          </a:p>
          <a:p>
            <a:pPr lvl="1"/>
            <a:r>
              <a:rPr lang="en-US" altLang="en-US" dirty="0"/>
              <a:t>lists of counters</a:t>
            </a:r>
          </a:p>
          <a:p>
            <a:pPr lvl="2"/>
            <a:r>
              <a:rPr lang="en-US" altLang="en-US" dirty="0"/>
              <a:t>dice stats, letter frequencies</a:t>
            </a:r>
          </a:p>
          <a:p>
            <a:pPr lvl="1"/>
            <a:r>
              <a:rPr lang="en-US" altLang="en-US" dirty="0"/>
              <a:t>list methods</a:t>
            </a:r>
          </a:p>
          <a:p>
            <a:pPr marL="914400" lvl="2" indent="0"/>
            <a:r>
              <a:rPr lang="en-US" altLang="en-US" dirty="0"/>
              <a:t>index, count, append, insert, remove, sort, reverse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you are two write a function (or functions) that process a file and produce statistics on the patterns of word and letter usage</a:t>
            </a:r>
          </a:p>
          <a:p>
            <a:pPr lvl="1"/>
            <a:r>
              <a:rPr lang="en-US" dirty="0"/>
              <a:t>could be used to produce </a:t>
            </a:r>
            <a:r>
              <a:rPr lang="en-US" i="1" dirty="0"/>
              <a:t>literary fingerprints </a:t>
            </a:r>
            <a:r>
              <a:rPr lang="en-US" dirty="0"/>
              <a:t>for authors</a:t>
            </a:r>
          </a:p>
          <a:p>
            <a:pPr lvl="1"/>
            <a:r>
              <a:rPr lang="en-US" dirty="0"/>
              <a:t>e.g., for </a:t>
            </a:r>
            <a:r>
              <a:rPr lang="en-US" i="1" dirty="0"/>
              <a:t>Alice's Adventures in Wonderland </a:t>
            </a:r>
            <a:r>
              <a:rPr lang="en-US" dirty="0"/>
              <a:t>(by Lewis Carroll)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E73DE-36EC-A840-9FF2-7389004A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3429000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3DF2D-07A9-C248-B503-B9D33CC3F732}"/>
                  </a:ext>
                </a:extLst>
              </p:cNvPr>
              <p:cNvSpPr txBox="1"/>
              <p:nvPr/>
            </p:nvSpPr>
            <p:spPr>
              <a:xfrm>
                <a:off x="4724400" y="3048000"/>
                <a:ext cx="4724400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are making several simplifying assumptions: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any sequence of characters surrounded by whitespace is a word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any word that ends in '.', '!', or '?' marks the end of a sentence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we only count letters (uppercase and lowercase)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short words are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 3 letters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long words are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 letters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3DF2D-07A9-C248-B503-B9D33CC3F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48000"/>
                <a:ext cx="4724400" cy="2339102"/>
              </a:xfrm>
              <a:prstGeom prst="rect">
                <a:avLst/>
              </a:prstGeom>
              <a:blipFill>
                <a:blip r:embed="rId3"/>
                <a:stretch>
                  <a:fillRect l="-1344" t="-1630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91AA332-2321-2D45-B98A-FE3699AEC5EF}"/>
              </a:ext>
            </a:extLst>
          </p:cNvPr>
          <p:cNvGrpSpPr/>
          <p:nvPr/>
        </p:nvGrpSpPr>
        <p:grpSpPr>
          <a:xfrm>
            <a:off x="1524000" y="6211669"/>
            <a:ext cx="7391400" cy="646331"/>
            <a:chOff x="1524000" y="6019800"/>
            <a:chExt cx="73914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8621A-1B75-984E-815A-D6787B3AED8B}"/>
                </a:ext>
              </a:extLst>
            </p:cNvPr>
            <p:cNvSpPr txBox="1"/>
            <p:nvPr/>
          </p:nvSpPr>
          <p:spPr>
            <a:xfrm>
              <a:off x="1524000" y="60198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This is a sentence. This 1 is 'not.'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0FD208-578F-0641-B48B-37808B6FD268}"/>
                </a:ext>
              </a:extLst>
            </p:cNvPr>
            <p:cNvSpPr txBox="1"/>
            <p:nvPr/>
          </p:nvSpPr>
          <p:spPr>
            <a:xfrm>
              <a:off x="5181600" y="6019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 sentence, 8 words, 24 letters</a:t>
              </a:r>
            </a:p>
            <a:p>
              <a:r>
                <a:rPr lang="en-US" sz="1800" dirty="0"/>
                <a:t>5 short words, 1 long word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BA58BAA3-2CC2-5346-889C-CFF4AFAAC8C9}"/>
                </a:ext>
              </a:extLst>
            </p:cNvPr>
            <p:cNvSpPr/>
            <p:nvPr/>
          </p:nvSpPr>
          <p:spPr bwMode="auto">
            <a:xfrm>
              <a:off x="4495800" y="6137275"/>
              <a:ext cx="457200" cy="415925"/>
            </a:xfrm>
            <a:prstGeom prst="rightArrow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Strings </a:t>
            </a:r>
            <a:r>
              <a:rPr lang="en-US" altLang="en-US" dirty="0">
                <a:sym typeface="Wingdings" pitchFamily="2" charset="2"/>
              </a:rPr>
              <a:t> lists</a:t>
            </a:r>
            <a:endParaRPr lang="en-US" alt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altLang="en-US" dirty="0"/>
              <a:t>since it is easier for the user to enter multiple items in a string, taking a string and splitting it into a list of values is a common approach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will the following work for averaging grades?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D9AD6F5-C6BD-4345-9484-094B39925C7B}" type="slidenum">
              <a:rPr lang="en-US" altLang="en-US" sz="1400">
                <a:solidFill>
                  <a:srgbClr val="FF0033"/>
                </a:solidFill>
              </a:rPr>
              <a:pPr/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F35D5-AD86-574D-B71D-278370419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78556"/>
            <a:ext cx="3759200" cy="276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Strings </a:t>
            </a:r>
            <a:r>
              <a:rPr lang="en-US" altLang="en-US" dirty="0">
                <a:sym typeface="Wingdings" pitchFamily="2" charset="2"/>
              </a:rPr>
              <a:t> lists </a:t>
            </a:r>
            <a:r>
              <a:rPr lang="en-US" altLang="en-US" dirty="0"/>
              <a:t>(cont.)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altLang="en-US" dirty="0"/>
              <a:t>not quite – </a:t>
            </a:r>
            <a:r>
              <a:rPr lang="en-US" altLang="en-US" sz="2000" dirty="0">
                <a:latin typeface="Courier New" charset="0"/>
              </a:rPr>
              <a:t>split </a:t>
            </a:r>
            <a:r>
              <a:rPr lang="en-US" altLang="en-US" dirty="0"/>
              <a:t>produces an array of strings</a:t>
            </a:r>
          </a:p>
          <a:p>
            <a:pPr lvl="1"/>
            <a:r>
              <a:rPr lang="en-US" altLang="en-US" dirty="0"/>
              <a:t>but, </a:t>
            </a:r>
            <a:r>
              <a:rPr lang="en-US" altLang="en-US" sz="1800" dirty="0">
                <a:latin typeface="Courier New" charset="0"/>
              </a:rPr>
              <a:t>average </a:t>
            </a:r>
            <a:r>
              <a:rPr lang="en-US" altLang="en-US" dirty="0"/>
              <a:t>is expecting a list of numbers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777D450-3FCA-0547-BDC6-1EFF500ED822}" type="slidenum">
              <a:rPr lang="en-US" altLang="en-US" sz="1400">
                <a:solidFill>
                  <a:srgbClr val="FF0033"/>
                </a:solidFill>
              </a:rPr>
              <a:pPr/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5" y="1257300"/>
            <a:ext cx="30861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2438400"/>
            <a:ext cx="8702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/>
            <a:r>
              <a:rPr lang="en-US" altLang="en-US" kern="0" dirty="0"/>
              <a:t>could go through the list and convert each string with the corresponding number</a:t>
            </a:r>
          </a:p>
          <a:p>
            <a:pPr lvl="1"/>
            <a:endParaRPr lang="en-US" altLang="en-US" kern="0" dirty="0"/>
          </a:p>
          <a:p>
            <a:pPr lvl="1"/>
            <a:r>
              <a:rPr lang="en-US" altLang="en-US" kern="0" dirty="0"/>
              <a:t>simpler: convert each element to a number before adding to the sum</a:t>
            </a:r>
          </a:p>
          <a:p>
            <a:pPr lvl="2"/>
            <a:r>
              <a:rPr lang="en-US" altLang="en-US" kern="0" dirty="0"/>
              <a:t>(if the list contents are already numbers, the call to </a:t>
            </a:r>
            <a:r>
              <a:rPr lang="en-US" altLang="en-US" sz="1800" kern="0" dirty="0">
                <a:latin typeface="Courier New" charset="0"/>
              </a:rPr>
              <a:t>float</a:t>
            </a:r>
            <a:r>
              <a:rPr lang="en-US" altLang="en-US" kern="0" dirty="0"/>
              <a:t> does no harm)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1910F-6C62-EE45-9D62-44044E7A5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00500"/>
            <a:ext cx="3721100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Mystery functions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2F3C90-9BF8-5D48-A16E-BBD842450FD1}" type="slidenum">
              <a:rPr lang="en-US" altLang="en-US" sz="1400">
                <a:solidFill>
                  <a:srgbClr val="FF0033"/>
                </a:solidFill>
              </a:rPr>
              <a:pPr/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4178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A329B-7E93-3146-973D-FF18C3803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19600"/>
            <a:ext cx="290830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 stats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14400"/>
          </a:xfrm>
        </p:spPr>
        <p:txBody>
          <a:bodyPr/>
          <a:lstStyle/>
          <a:p>
            <a:r>
              <a:rPr lang="en-US" altLang="en-US"/>
              <a:t>recall earlier examples involving simulated dice rolls</a:t>
            </a:r>
          </a:p>
          <a:p>
            <a:pPr lvl="1"/>
            <a:r>
              <a:rPr lang="en-US" altLang="en-US"/>
              <a:t>suppose we wanted to perform repeated rolls, keep track of the number of 7's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F828457-E33F-9043-A234-E847478507BB}" type="slidenum">
              <a:rPr lang="en-US" altLang="en-US" sz="1400">
                <a:solidFill>
                  <a:srgbClr val="FF0033"/>
                </a:solidFill>
              </a:rPr>
              <a:pPr/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5867400" cy="234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19736"/>
            <a:ext cx="2200858" cy="3203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04353"/>
            <a:ext cx="3810000" cy="3082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 stats (cont.)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14400"/>
          </a:xfrm>
        </p:spPr>
        <p:txBody>
          <a:bodyPr/>
          <a:lstStyle/>
          <a:p>
            <a:r>
              <a:rPr lang="en-US" altLang="en-US"/>
              <a:t>we could similarly define functions for the other dice totals</a:t>
            </a:r>
          </a:p>
          <a:p>
            <a:pPr lvl="1"/>
            <a:r>
              <a:rPr lang="en-US" altLang="en-US"/>
              <a:t>or, could generalize by adding a parameter for the desired total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51A98C9-1A21-2242-941F-FB1737CA8852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200" y="4953000"/>
            <a:ext cx="4114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do these totals add up to 10,000?</a:t>
            </a:r>
          </a:p>
          <a:p>
            <a:endParaRPr lang="en-US" altLang="en-US">
              <a:solidFill>
                <a:srgbClr val="FF0033"/>
              </a:solidFill>
            </a:endParaRPr>
          </a:p>
          <a:p>
            <a:r>
              <a:rPr lang="en-US" altLang="en-US">
                <a:solidFill>
                  <a:srgbClr val="FF0033"/>
                </a:solidFill>
              </a:rPr>
              <a:t>should they?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58674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 stats (cont.)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1600200"/>
          </a:xfrm>
        </p:spPr>
        <p:txBody>
          <a:bodyPr/>
          <a:lstStyle/>
          <a:p>
            <a:r>
              <a:rPr lang="en-US" altLang="en-US"/>
              <a:t>the problem with separate calls for each dice total is that each call is independent of the others</a:t>
            </a:r>
          </a:p>
          <a:p>
            <a:pPr lvl="1"/>
            <a:r>
              <a:rPr lang="en-US" altLang="en-US"/>
              <a:t>actually simulating 10,000 x 11 different rolls</a:t>
            </a:r>
          </a:p>
          <a:p>
            <a:pPr lvl="1"/>
            <a:r>
              <a:rPr lang="en-US" altLang="en-US"/>
              <a:t>WASTEFUL, and leads to inconsistent results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5C19A42F-1EAC-154F-9EDB-0E011C51304F}" type="slidenum">
              <a:rPr lang="en-US" altLang="en-US" sz="1400">
                <a:solidFill>
                  <a:srgbClr val="FF0033"/>
                </a:solidFill>
              </a:rPr>
              <a:pPr/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352800"/>
            <a:ext cx="8702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what we need is to be able to count all the totals at the same time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could do it by having 11 variables, each keeping count for a dice total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would need an 11-case if-</a:t>
            </a:r>
            <a:r>
              <a:rPr lang="en-US" sz="2000" kern="0" dirty="0" err="1">
                <a:latin typeface="+mn-lt"/>
              </a:rPr>
              <a:t>elif</a:t>
            </a:r>
            <a:r>
              <a:rPr lang="en-US" sz="2000" kern="0" dirty="0">
                <a:latin typeface="+mn-lt"/>
              </a:rPr>
              <a:t>-else to check for each dice total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would then need to return or print each count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UGLY!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2971800" cy="5410200"/>
          </a:xfrm>
        </p:spPr>
        <p:txBody>
          <a:bodyPr/>
          <a:lstStyle/>
          <a:p>
            <a:r>
              <a:rPr lang="en-US" altLang="en-US" dirty="0"/>
              <a:t>extremely tedious</a:t>
            </a:r>
          </a:p>
          <a:p>
            <a:endParaRPr lang="en-US" altLang="en-US" dirty="0"/>
          </a:p>
          <a:p>
            <a:r>
              <a:rPr lang="en-US" altLang="en-US" dirty="0"/>
              <a:t>what if we wanted to extend this example to 8-sided dice?</a:t>
            </a:r>
          </a:p>
          <a:p>
            <a:endParaRPr lang="en-US" altLang="en-US" dirty="0"/>
          </a:p>
          <a:p>
            <a:r>
              <a:rPr lang="en-US" altLang="en-US" dirty="0"/>
              <a:t>what would have to change?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53E7249-79ED-6B45-AC26-2B033636AE6E}" type="slidenum">
              <a:rPr lang="en-US" altLang="en-US" sz="1400">
                <a:solidFill>
                  <a:srgbClr val="FF0033"/>
                </a:solidFill>
              </a:rPr>
              <a:pPr/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"/>
            <a:ext cx="4572000" cy="6689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solution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971800"/>
          </a:xfrm>
        </p:spPr>
        <p:txBody>
          <a:bodyPr/>
          <a:lstStyle/>
          <a:p>
            <a:r>
              <a:rPr lang="en-US" altLang="en-US"/>
              <a:t>11 separate variables are unwieldy – no way to test/update uniformly</a:t>
            </a:r>
          </a:p>
          <a:p>
            <a:endParaRPr lang="en-US" altLang="en-US"/>
          </a:p>
          <a:p>
            <a:r>
              <a:rPr lang="en-US" altLang="en-US"/>
              <a:t>alternatively, could place all 11 counters in a single list</a:t>
            </a:r>
          </a:p>
          <a:p>
            <a:pPr lvl="1"/>
            <a:r>
              <a:rPr lang="en-US" altLang="en-US"/>
              <a:t>actually, to simplify things will create a list with 13 numbers</a:t>
            </a:r>
          </a:p>
          <a:p>
            <a:pPr lvl="2"/>
            <a:r>
              <a:rPr lang="en-US" altLang="en-US" sz="1800">
                <a:latin typeface="Courier New" charset="0"/>
              </a:rPr>
              <a:t>twoCount </a:t>
            </a:r>
            <a:r>
              <a:rPr lang="en-US" altLang="en-US"/>
              <a:t>will be stored in </a:t>
            </a:r>
            <a:r>
              <a:rPr lang="en-US" altLang="en-US" sz="1800">
                <a:latin typeface="Courier New" charset="0"/>
              </a:rPr>
              <a:t>rollCount[2]</a:t>
            </a:r>
          </a:p>
          <a:p>
            <a:pPr lvl="2"/>
            <a:r>
              <a:rPr lang="en-US" altLang="en-US" sz="1800">
                <a:latin typeface="Courier New" charset="0"/>
              </a:rPr>
              <a:t>threeCount </a:t>
            </a:r>
            <a:r>
              <a:rPr lang="en-US" altLang="en-US"/>
              <a:t>will be stored in </a:t>
            </a:r>
            <a:r>
              <a:rPr lang="en-US" altLang="en-US" sz="1800">
                <a:latin typeface="Courier New" charset="0"/>
              </a:rPr>
              <a:t>rollCount[3]</a:t>
            </a:r>
          </a:p>
          <a:p>
            <a:pPr lvl="2"/>
            <a:r>
              <a:rPr lang="en-US" altLang="en-US" sz="1800"/>
              <a:t>…</a:t>
            </a:r>
          </a:p>
          <a:p>
            <a:pPr lvl="2"/>
            <a:r>
              <a:rPr lang="en-US" altLang="en-US" sz="1800">
                <a:latin typeface="Courier New" charset="0"/>
              </a:rPr>
              <a:t>twelveCount</a:t>
            </a:r>
            <a:r>
              <a:rPr lang="en-US" altLang="en-US"/>
              <a:t> will be stored in </a:t>
            </a:r>
            <a:r>
              <a:rPr lang="en-US" altLang="en-US" sz="1800">
                <a:latin typeface="Courier New" charset="0"/>
              </a:rPr>
              <a:t>rollCount[12]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739ED31-D061-FD4B-8B33-E39EC720B713}" type="slidenum">
              <a:rPr lang="en-US" altLang="en-US" sz="1400">
                <a:solidFill>
                  <a:srgbClr val="FF0033"/>
                </a:solidFill>
              </a:rPr>
              <a:pPr/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56100"/>
            <a:ext cx="58547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092825"/>
            <a:ext cx="734060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Nicer output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altLang="en-US"/>
              <a:t>simply returning the list of counts is not ideal</a:t>
            </a:r>
          </a:p>
          <a:p>
            <a:pPr lvl="1"/>
            <a:r>
              <a:rPr lang="en-US" altLang="en-US"/>
              <a:t>difficult to see which number goes with which dice total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24AA24F-55F4-FD49-8DDC-C619F2B269C6}" type="slidenum">
              <a:rPr lang="en-US" altLang="en-US" sz="1400">
                <a:solidFill>
                  <a:srgbClr val="FF0033"/>
                </a:solidFill>
              </a:rPr>
              <a:pPr/>
              <a:t>19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133600"/>
            <a:ext cx="603250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194175"/>
            <a:ext cx="24384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 review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5410200"/>
          </a:xfrm>
        </p:spPr>
        <p:txBody>
          <a:bodyPr/>
          <a:lstStyle/>
          <a:p>
            <a:r>
              <a:rPr lang="en-US" altLang="en-US" dirty="0"/>
              <a:t>recall that a Python string is a </a:t>
            </a:r>
            <a:r>
              <a:rPr lang="en-US" altLang="en-US" i="1" dirty="0"/>
              <a:t>sequence </a:t>
            </a:r>
            <a:r>
              <a:rPr lang="en-US" altLang="en-US" dirty="0"/>
              <a:t>of characters</a:t>
            </a:r>
          </a:p>
          <a:p>
            <a:endParaRPr lang="en-US" altLang="en-US" dirty="0"/>
          </a:p>
          <a:p>
            <a:r>
              <a:rPr lang="en-US" altLang="en-US" dirty="0"/>
              <a:t>basic operations on strings:</a:t>
            </a:r>
          </a:p>
          <a:p>
            <a:pPr lvl="1"/>
            <a:r>
              <a:rPr lang="en-US" altLang="en-US" dirty="0">
                <a:latin typeface="Courier New" charset="0"/>
              </a:rPr>
              <a:t>+</a:t>
            </a:r>
            <a:r>
              <a:rPr lang="en-US" altLang="en-US" dirty="0"/>
              <a:t> concatenates strings		</a:t>
            </a:r>
            <a:endParaRPr lang="en-US" altLang="en-US" dirty="0">
              <a:solidFill>
                <a:schemeClr val="tx2"/>
              </a:solidFill>
              <a:latin typeface="Courier New" charset="0"/>
            </a:endParaRPr>
          </a:p>
          <a:p>
            <a:pPr lvl="1"/>
            <a:r>
              <a:rPr lang="en-US" altLang="en-US" dirty="0">
                <a:latin typeface="Courier New" charset="0"/>
              </a:rPr>
              <a:t>*</a:t>
            </a:r>
            <a:r>
              <a:rPr lang="en-US" altLang="en-US" dirty="0"/>
              <a:t> concatenates multiple copies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sz="1800" dirty="0" err="1">
                <a:latin typeface="Courier New" charset="0"/>
              </a:rPr>
              <a:t>len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function 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indexing via [</a:t>
            </a:r>
            <a:r>
              <a:rPr lang="en-US" altLang="en-US" dirty="0" err="1"/>
              <a:t>i</a:t>
            </a:r>
            <a:r>
              <a:rPr lang="en-US" altLang="en-US" dirty="0"/>
              <a:t>]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slicing via [</a:t>
            </a:r>
            <a:r>
              <a:rPr lang="en-US" altLang="en-US" dirty="0" err="1"/>
              <a:t>s:e</a:t>
            </a:r>
            <a:r>
              <a:rPr lang="en-US" altLang="en-US" dirty="0"/>
              <a:t>], [</a:t>
            </a:r>
            <a:r>
              <a:rPr lang="en-US" altLang="en-US" dirty="0" err="1"/>
              <a:t>s:e:n</a:t>
            </a:r>
            <a:r>
              <a:rPr lang="en-US" altLang="en-US" dirty="0"/>
              <a:t>], [:e], [s:], …</a:t>
            </a:r>
          </a:p>
          <a:p>
            <a:pPr lvl="1"/>
            <a:r>
              <a:rPr lang="en-US" altLang="en-US" sz="1800" dirty="0">
                <a:latin typeface="Courier New" charset="0"/>
              </a:rPr>
              <a:t>sorted</a:t>
            </a:r>
            <a:r>
              <a:rPr lang="en-US" altLang="en-US" dirty="0"/>
              <a:t> returns a sorted list of letters, e.g.,  </a:t>
            </a:r>
            <a:r>
              <a:rPr lang="en-US" altLang="en-US" sz="1400" dirty="0">
                <a:latin typeface="Courier New" charset="0"/>
              </a:rPr>
              <a:t>sorted("bad"]) </a:t>
            </a:r>
            <a:r>
              <a:rPr lang="en-US" altLang="en-US" sz="1400" dirty="0">
                <a:latin typeface="Courier New" charset="0"/>
                <a:sym typeface="Wingdings" pitchFamily="2" charset="2"/>
              </a:rPr>
              <a:t> ['</a:t>
            </a:r>
            <a:r>
              <a:rPr lang="en-US" altLang="en-US" sz="1400" dirty="0" err="1">
                <a:latin typeface="Courier New" charset="0"/>
                <a:sym typeface="Wingdings" pitchFamily="2" charset="2"/>
              </a:rPr>
              <a:t>a','b','d</a:t>
            </a:r>
            <a:r>
              <a:rPr lang="en-US" altLang="en-US" sz="1400" dirty="0">
                <a:latin typeface="Courier New" charset="0"/>
                <a:sym typeface="Wingdings" pitchFamily="2" charset="2"/>
              </a:rPr>
              <a:t>']</a:t>
            </a:r>
            <a:endParaRPr lang="en-US" altLang="en-US" sz="1600" dirty="0"/>
          </a:p>
          <a:p>
            <a:pPr lvl="1"/>
            <a:endParaRPr lang="en-US" altLang="en-US" dirty="0"/>
          </a:p>
          <a:p>
            <a:r>
              <a:rPr lang="en-US" altLang="en-US" dirty="0"/>
              <a:t>string methods:</a:t>
            </a:r>
          </a:p>
          <a:p>
            <a:pPr lvl="1"/>
            <a:r>
              <a:rPr lang="en-US" altLang="en-US" dirty="0" err="1"/>
              <a:t>isupper</a:t>
            </a:r>
            <a:r>
              <a:rPr lang="en-US" altLang="en-US" dirty="0"/>
              <a:t>, </a:t>
            </a:r>
            <a:r>
              <a:rPr lang="en-US" altLang="en-US" dirty="0" err="1"/>
              <a:t>islower</a:t>
            </a:r>
            <a:r>
              <a:rPr lang="en-US" altLang="en-US" dirty="0"/>
              <a:t>, </a:t>
            </a:r>
            <a:r>
              <a:rPr lang="en-US" altLang="en-US" dirty="0" err="1"/>
              <a:t>isalpha</a:t>
            </a:r>
            <a:r>
              <a:rPr lang="en-US" altLang="en-US" dirty="0"/>
              <a:t>, </a:t>
            </a:r>
            <a:r>
              <a:rPr lang="en-US" altLang="en-US" dirty="0" err="1"/>
              <a:t>isdigit</a:t>
            </a:r>
            <a:r>
              <a:rPr lang="en-US" altLang="en-US" dirty="0"/>
              <a:t>, </a:t>
            </a:r>
            <a:r>
              <a:rPr lang="en-US" altLang="en-US" dirty="0" err="1"/>
              <a:t>isspace</a:t>
            </a:r>
            <a:endParaRPr lang="en-US" altLang="en-US" dirty="0"/>
          </a:p>
          <a:p>
            <a:pPr lvl="1"/>
            <a:r>
              <a:rPr lang="en-US" altLang="en-US" dirty="0"/>
              <a:t>capitalize, upper, lower</a:t>
            </a:r>
          </a:p>
          <a:p>
            <a:pPr lvl="1"/>
            <a:r>
              <a:rPr lang="en-US" altLang="en-US" dirty="0"/>
              <a:t>find, </a:t>
            </a:r>
            <a:r>
              <a:rPr lang="en-US" altLang="en-US" dirty="0" err="1"/>
              <a:t>rfind</a:t>
            </a:r>
            <a:r>
              <a:rPr lang="en-US" altLang="en-US" dirty="0"/>
              <a:t>, count, replace</a:t>
            </a:r>
          </a:p>
          <a:p>
            <a:pPr lvl="1"/>
            <a:r>
              <a:rPr lang="en-US" altLang="en-US" dirty="0"/>
              <a:t>strip, </a:t>
            </a:r>
            <a:r>
              <a:rPr lang="en-US" altLang="en-US" dirty="0" err="1"/>
              <a:t>lstrip</a:t>
            </a:r>
            <a:r>
              <a:rPr lang="en-US" altLang="en-US" dirty="0"/>
              <a:t>, </a:t>
            </a:r>
            <a:r>
              <a:rPr lang="en-US" altLang="en-US" dirty="0" err="1"/>
              <a:t>rstrip</a:t>
            </a:r>
            <a:endParaRPr lang="en-US" altLang="en-US" dirty="0"/>
          </a:p>
          <a:p>
            <a:pPr lvl="1"/>
            <a:r>
              <a:rPr lang="en-US" altLang="en-US" dirty="0"/>
              <a:t>center, </a:t>
            </a:r>
            <a:r>
              <a:rPr lang="en-US" altLang="en-US" dirty="0" err="1"/>
              <a:t>ljust</a:t>
            </a:r>
            <a:r>
              <a:rPr lang="en-US" altLang="en-US" dirty="0"/>
              <a:t>, </a:t>
            </a:r>
            <a:r>
              <a:rPr lang="en-US" altLang="en-US" dirty="0" err="1"/>
              <a:t>rjust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64FA72D-A2DF-4745-9AB6-A674C6B5B5F2}" type="slidenum">
              <a:rPr lang="en-US" altLang="en-US" sz="1400">
                <a:solidFill>
                  <a:srgbClr val="FF0033"/>
                </a:solidFill>
              </a:rPr>
              <a:pPr/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version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143000"/>
          </a:xfrm>
        </p:spPr>
        <p:txBody>
          <a:bodyPr/>
          <a:lstStyle/>
          <a:p>
            <a:r>
              <a:rPr lang="en-US" altLang="en-US" dirty="0"/>
              <a:t>could generalize to work for different dice</a:t>
            </a:r>
          </a:p>
          <a:p>
            <a:pPr lvl="1"/>
            <a:r>
              <a:rPr lang="en-US" altLang="en-US" dirty="0"/>
              <a:t>specify number of die sides as an additional parameter</a:t>
            </a:r>
          </a:p>
          <a:p>
            <a:pPr lvl="1"/>
            <a:r>
              <a:rPr lang="en-US" altLang="en-US" dirty="0"/>
              <a:t>need a list with </a:t>
            </a:r>
            <a:r>
              <a:rPr lang="en-US" altLang="en-US" sz="1800" dirty="0">
                <a:latin typeface="Courier New" charset="0"/>
                <a:ea typeface="Courier New" charset="0"/>
                <a:cs typeface="Courier New" charset="0"/>
              </a:rPr>
              <a:t>2*die_sides+1</a:t>
            </a:r>
            <a:r>
              <a:rPr lang="en-US" altLang="en-US" dirty="0"/>
              <a:t> counters (but ignore first two entries)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11A86E-0A7F-2947-AFA5-7910D5523351}" type="slidenum">
              <a:rPr lang="en-US" altLang="en-US" sz="1400">
                <a:solidFill>
                  <a:srgbClr val="FF0033"/>
                </a:solidFill>
              </a:rPr>
              <a:pPr/>
              <a:t>20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95600"/>
            <a:ext cx="2832100" cy="3949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895600"/>
            <a:ext cx="4914900" cy="233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Aligned output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143000"/>
          </a:xfrm>
        </p:spPr>
        <p:txBody>
          <a:bodyPr/>
          <a:lstStyle/>
          <a:p>
            <a:r>
              <a:rPr lang="en-US" altLang="en-US" dirty="0"/>
              <a:t>could even use </a:t>
            </a:r>
            <a:r>
              <a:rPr lang="en-US" altLang="en-US" sz="2000" dirty="0" err="1">
                <a:latin typeface="Courier New" charset="0"/>
                <a:ea typeface="Courier New" charset="0"/>
                <a:cs typeface="Courier New" charset="0"/>
              </a:rPr>
              <a:t>rjust</a:t>
            </a:r>
            <a:r>
              <a:rPr lang="en-US" altLang="en-US" sz="2000" dirty="0"/>
              <a:t> </a:t>
            </a:r>
            <a:r>
              <a:rPr lang="en-US" altLang="en-US" dirty="0"/>
              <a:t>to align the output</a:t>
            </a:r>
          </a:p>
          <a:p>
            <a:pPr marL="400050" lvl="1" indent="-171450"/>
            <a:r>
              <a:rPr lang="en-US" altLang="en-US" dirty="0"/>
              <a:t>recall: </a:t>
            </a:r>
            <a:r>
              <a:rPr lang="en-US" altLang="en-US" sz="1800" dirty="0" err="1">
                <a:latin typeface="Courier New" charset="0"/>
                <a:ea typeface="Courier New" charset="0"/>
                <a:cs typeface="Courier New" charset="0"/>
              </a:rPr>
              <a:t>rjust</a:t>
            </a:r>
            <a:r>
              <a:rPr lang="en-US" altLang="en-US" sz="1800" dirty="0"/>
              <a:t> </a:t>
            </a:r>
            <a:r>
              <a:rPr lang="en-US" altLang="en-US" dirty="0"/>
              <a:t>pads with spaces on the left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11A86E-0A7F-2947-AFA5-7910D5523351}" type="slidenum">
              <a:rPr lang="en-US" altLang="en-US" sz="1400">
                <a:solidFill>
                  <a:srgbClr val="FF0033"/>
                </a:solidFill>
              </a:rPr>
              <a:pPr/>
              <a:t>21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60425"/>
            <a:ext cx="2349500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62738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601" y="3209925"/>
            <a:ext cx="2398073" cy="3419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05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F802-67A5-D946-B96D-5F01A38C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D46C-9C8A-D04C-9778-67606BEA9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in addition, you need to generate letter frequency statistics for the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number of occurrences of each letter (case-insensitive)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percentage for each letter (with respect to total number of letters)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histogram,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for each (rounded) percentage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2747-5ADF-CC4E-B493-9A11EB65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CADDF-30BE-2849-B6DB-95B41A75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2108273" cy="415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4BA02-4B66-5243-97AA-2257F29FFDC0}"/>
              </a:ext>
            </a:extLst>
          </p:cNvPr>
          <p:cNvSpPr txBox="1"/>
          <p:nvPr/>
        </p:nvSpPr>
        <p:spPr>
          <a:xfrm>
            <a:off x="4495801" y="3063895"/>
            <a:ext cx="403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will need to:</a:t>
            </a:r>
          </a:p>
          <a:p>
            <a:pPr marL="588963" lvl="1" indent="-331788">
              <a:buFont typeface="+mj-lt"/>
              <a:buAutoNum type="arabicPeriod"/>
            </a:pPr>
            <a:r>
              <a:rPr lang="en-US" sz="1800" dirty="0"/>
              <a:t>maintain a list of 26 counters, one for each letter (similar to dice stats)</a:t>
            </a:r>
          </a:p>
          <a:p>
            <a:pPr marL="588963" lvl="1" indent="-331788">
              <a:buFont typeface="+mj-lt"/>
              <a:buAutoNum type="arabicPeriod"/>
            </a:pPr>
            <a:r>
              <a:rPr lang="en-US" sz="1800" dirty="0"/>
              <a:t>align the data into columns (also similar to dice stats)</a:t>
            </a:r>
          </a:p>
        </p:txBody>
      </p:sp>
    </p:spTree>
    <p:extLst>
      <p:ext uri="{BB962C8B-B14F-4D97-AF65-F5344CB8AC3E}">
        <p14:creationId xmlns:p14="http://schemas.microsoft.com/office/powerpoint/2010/main" val="22689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methods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820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/>
              <a:t>similar to string, the list type has useful methods defined for it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index(x) </a:t>
            </a:r>
            <a:r>
              <a:rPr lang="en-US" altLang="en-US" sz="2000" dirty="0">
                <a:solidFill>
                  <a:schemeClr val="tx1"/>
                </a:solidFill>
              </a:rPr>
              <a:t>		return the index of the first occurrence of x (error if not in the list)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count(x) </a:t>
            </a:r>
            <a:r>
              <a:rPr lang="en-US" altLang="en-US" sz="2000" dirty="0">
                <a:solidFill>
                  <a:schemeClr val="tx1"/>
                </a:solidFill>
              </a:rPr>
              <a:t>		return the number of times x appears in the list</a:t>
            </a:r>
          </a:p>
          <a:p>
            <a:pPr>
              <a:spcAft>
                <a:spcPts val="600"/>
              </a:spcAft>
            </a:pPr>
            <a:endParaRPr lang="en-US" altLang="en-US" sz="1100" dirty="0"/>
          </a:p>
          <a:p>
            <a:pPr>
              <a:spcAft>
                <a:spcPts val="600"/>
              </a:spcAft>
            </a:pPr>
            <a:endParaRPr lang="en-US" altLang="en-US" sz="1100" dirty="0"/>
          </a:p>
          <a:p>
            <a:pPr>
              <a:spcAft>
                <a:spcPts val="600"/>
              </a:spcAft>
            </a:pPr>
            <a:r>
              <a:rPr lang="en-US" altLang="en-US" dirty="0"/>
              <a:t>the following methods actually modify the contents of the list</a:t>
            </a:r>
          </a:p>
          <a:p>
            <a:pPr marL="692150" lvl="1" indent="-328613">
              <a:spcAft>
                <a:spcPts val="600"/>
              </a:spcAft>
            </a:pPr>
            <a:r>
              <a:rPr lang="en-US" altLang="en-US" dirty="0"/>
              <a:t>unlike strings, lists are mutable (changeable) objects</a:t>
            </a:r>
          </a:p>
          <a:p>
            <a:pPr marL="692150" lvl="1" indent="-328613">
              <a:spcAft>
                <a:spcPts val="600"/>
              </a:spcAft>
            </a:pPr>
            <a:endParaRPr lang="en-US" altLang="en-US" sz="800" b="1" dirty="0"/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append(x) </a:t>
            </a:r>
            <a:r>
              <a:rPr lang="en-US" altLang="en-US" sz="2000" dirty="0">
                <a:solidFill>
                  <a:schemeClr val="tx1"/>
                </a:solidFill>
              </a:rPr>
              <a:t>	add x to the end of the list </a:t>
            </a:r>
          </a:p>
          <a:p>
            <a:pPr marL="2286000" lvl="5" indent="0">
              <a:spcAft>
                <a:spcPts val="600"/>
              </a:spcAft>
              <a:buNone/>
            </a:pPr>
            <a:r>
              <a:rPr lang="en-US" altLang="en-US" sz="1600" dirty="0">
                <a:latin typeface="+mn-lt"/>
              </a:rPr>
              <a:t>note: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nums.append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  <a:r>
              <a:rPr lang="en-US" altLang="en-US" sz="1600" dirty="0">
                <a:latin typeface="+mn-lt"/>
              </a:rPr>
              <a:t> is the same as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[3]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insert(</a:t>
            </a:r>
            <a:r>
              <a:rPr lang="en-US" altLang="en-US" sz="2000" b="1" dirty="0" err="1">
                <a:solidFill>
                  <a:schemeClr val="tx1"/>
                </a:solidFill>
              </a:rPr>
              <a:t>i</a:t>
            </a:r>
            <a:r>
              <a:rPr lang="en-US" altLang="en-US" sz="2000" b="1" dirty="0">
                <a:solidFill>
                  <a:schemeClr val="tx1"/>
                </a:solidFill>
              </a:rPr>
              <a:t>, x) </a:t>
            </a:r>
            <a:r>
              <a:rPr lang="en-US" altLang="en-US" sz="2000" dirty="0">
                <a:solidFill>
                  <a:schemeClr val="tx1"/>
                </a:solidFill>
              </a:rPr>
              <a:t>	insert x at a given position </a:t>
            </a:r>
            <a:r>
              <a:rPr lang="en-US" altLang="en-US" sz="2000" dirty="0" err="1">
                <a:solidFill>
                  <a:schemeClr val="tx1"/>
                </a:solidFill>
              </a:rPr>
              <a:t>i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remove(x) </a:t>
            </a:r>
            <a:r>
              <a:rPr lang="en-US" altLang="en-US" sz="2000" dirty="0">
                <a:solidFill>
                  <a:schemeClr val="tx1"/>
                </a:solidFill>
              </a:rPr>
              <a:t>	remove the first occurrence of x (error if not in the list)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sort() </a:t>
            </a:r>
            <a:r>
              <a:rPr lang="en-US" altLang="en-US" sz="2000" dirty="0">
                <a:solidFill>
                  <a:schemeClr val="tx1"/>
                </a:solidFill>
              </a:rPr>
              <a:t>		sort the items of the list, in place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reverse()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dirty="0">
                <a:solidFill>
                  <a:schemeClr val="tx1"/>
                </a:solidFill>
              </a:rPr>
              <a:t>r</a:t>
            </a:r>
            <a:r>
              <a:rPr lang="en-US" altLang="en-US" sz="2000">
                <a:solidFill>
                  <a:schemeClr val="tx1"/>
                </a:solidFill>
              </a:rPr>
              <a:t>everse </a:t>
            </a:r>
            <a:r>
              <a:rPr lang="en-US" altLang="en-US" sz="2000" dirty="0">
                <a:solidFill>
                  <a:schemeClr val="tx1"/>
                </a:solidFill>
              </a:rPr>
              <a:t>the elements of the list, in place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596B839-2A6A-1740-BBE3-4B5D83EFD0D1}" type="slidenum">
              <a:rPr lang="en-US" altLang="en-US" sz="1400">
                <a:solidFill>
                  <a:srgbClr val="FF0033"/>
                </a:solidFill>
              </a:rPr>
              <a:pPr/>
              <a:t>23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5715000"/>
          </a:xfrm>
        </p:spPr>
        <p:txBody>
          <a:bodyPr/>
          <a:lstStyle/>
          <a:p>
            <a:r>
              <a:rPr lang="en-US" altLang="en-US" dirty="0"/>
              <a:t>closely related: a list is a </a:t>
            </a:r>
            <a:r>
              <a:rPr lang="en-US" altLang="en-US" i="1" dirty="0"/>
              <a:t>sequence </a:t>
            </a:r>
            <a:r>
              <a:rPr lang="en-US" altLang="en-US" dirty="0"/>
              <a:t>of arbitrary items</a:t>
            </a:r>
          </a:p>
          <a:p>
            <a:pPr lvl="1"/>
            <a:r>
              <a:rPr lang="en-US" altLang="en-US" dirty="0"/>
              <a:t>can specify the contents of a list in brackets, separated by commas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sequence operations apply to lists:</a:t>
            </a:r>
          </a:p>
          <a:p>
            <a:pPr lvl="1"/>
            <a:r>
              <a:rPr lang="en-US" altLang="en-US" dirty="0">
                <a:latin typeface="Courier New" charset="0"/>
              </a:rPr>
              <a:t>+</a:t>
            </a:r>
            <a:r>
              <a:rPr lang="en-US" altLang="en-US" dirty="0"/>
              <a:t> concatenates lists		</a:t>
            </a:r>
            <a:endParaRPr lang="en-US" altLang="en-US" dirty="0">
              <a:solidFill>
                <a:schemeClr val="tx2"/>
              </a:solidFill>
              <a:latin typeface="Courier New" charset="0"/>
            </a:endParaRPr>
          </a:p>
          <a:p>
            <a:pPr lvl="1"/>
            <a:r>
              <a:rPr lang="en-US" altLang="en-US" dirty="0">
                <a:latin typeface="Courier New" charset="0"/>
              </a:rPr>
              <a:t>*</a:t>
            </a:r>
            <a:r>
              <a:rPr lang="en-US" altLang="en-US" dirty="0"/>
              <a:t> concatenates multiple copies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sz="1800" dirty="0" err="1">
                <a:latin typeface="Courier New" charset="0"/>
              </a:rPr>
              <a:t>len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function 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indexing via [</a:t>
            </a:r>
            <a:r>
              <a:rPr lang="en-US" altLang="en-US" dirty="0" err="1"/>
              <a:t>i</a:t>
            </a:r>
            <a:r>
              <a:rPr lang="en-US" altLang="en-US" dirty="0"/>
              <a:t>]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slicing via [</a:t>
            </a:r>
            <a:r>
              <a:rPr lang="en-US" altLang="en-US" dirty="0" err="1"/>
              <a:t>s:e</a:t>
            </a:r>
            <a:r>
              <a:rPr lang="en-US" altLang="en-US" dirty="0"/>
              <a:t>], [</a:t>
            </a:r>
            <a:r>
              <a:rPr lang="en-US" altLang="en-US" dirty="0" err="1"/>
              <a:t>s:e:n</a:t>
            </a:r>
            <a:r>
              <a:rPr lang="en-US" altLang="en-US" dirty="0"/>
              <a:t>], [:e], [s:], …</a:t>
            </a:r>
          </a:p>
          <a:p>
            <a:pPr lvl="1"/>
            <a:r>
              <a:rPr lang="en-US" altLang="en-US" sz="1800" dirty="0">
                <a:latin typeface="Courier New" charset="0"/>
              </a:rPr>
              <a:t>sorted</a:t>
            </a:r>
            <a:r>
              <a:rPr lang="en-US" altLang="en-US" dirty="0"/>
              <a:t> returns a sorted copy of the list, e.g.,  </a:t>
            </a:r>
            <a:r>
              <a:rPr lang="en-US" altLang="en-US" sz="1400" dirty="0">
                <a:latin typeface="Courier New" charset="0"/>
              </a:rPr>
              <a:t>sorted([3,7,1]) </a:t>
            </a:r>
            <a:r>
              <a:rPr lang="en-US" altLang="en-US" sz="1400" dirty="0">
                <a:latin typeface="Courier New" charset="0"/>
                <a:sym typeface="Wingdings" pitchFamily="2" charset="2"/>
              </a:rPr>
              <a:t> [1,3,7]</a:t>
            </a:r>
            <a:endParaRPr lang="en-US" altLang="en-US" sz="1400" dirty="0">
              <a:latin typeface="Courier New" charset="0"/>
            </a:endParaRPr>
          </a:p>
          <a:p>
            <a:pPr lvl="1"/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C54CCE3-B9CC-E849-B221-0455B29BD581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2374900"/>
            <a:ext cx="5842000" cy="189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operation examples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FFCC73F-86D5-D740-9E09-8485A3944B79}" type="slidenum">
              <a:rPr lang="en-US" altLang="en-US" sz="1400">
                <a:solidFill>
                  <a:srgbClr val="FF0033"/>
                </a:solidFill>
              </a:rPr>
              <a:pPr/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905500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495800"/>
            <a:ext cx="32766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note: a </a:t>
            </a:r>
            <a:r>
              <a:rPr lang="en-US" altLang="en-US" sz="2000">
                <a:solidFill>
                  <a:srgbClr val="FF0033"/>
                </a:solidFill>
                <a:latin typeface="Courier New" charset="0"/>
              </a:rPr>
              <a:t>range </a:t>
            </a:r>
            <a:r>
              <a:rPr lang="en-US" altLang="en-US">
                <a:solidFill>
                  <a:srgbClr val="FF0033"/>
                </a:solidFill>
              </a:rPr>
              <a:t>is sequence similar to a list</a:t>
            </a:r>
          </a:p>
          <a:p>
            <a:endParaRPr lang="en-US" altLang="en-US">
              <a:solidFill>
                <a:srgbClr val="FF0033"/>
              </a:solidFill>
              <a:latin typeface="Courier New" charset="0"/>
            </a:endParaRPr>
          </a:p>
          <a:p>
            <a:r>
              <a:rPr lang="en-US" altLang="en-US">
                <a:solidFill>
                  <a:srgbClr val="FF0033"/>
                </a:solidFill>
              </a:rPr>
              <a:t>can be converted into a list using </a:t>
            </a:r>
            <a:r>
              <a:rPr lang="en-US" altLang="en-US" sz="2000">
                <a:solidFill>
                  <a:srgbClr val="FF0033"/>
                </a:solidFill>
                <a:latin typeface="Courier New" charset="0"/>
              </a:rPr>
              <a:t>list</a:t>
            </a:r>
            <a:endParaRPr lang="en-US" altLang="en-US">
              <a:solidFill>
                <a:srgbClr val="FF0033"/>
              </a:solidFill>
              <a:latin typeface="Courier New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746EF-9FF1-634B-9196-EE54789D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62400"/>
            <a:ext cx="4000500" cy="322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grab a partner and go to </a:t>
            </a:r>
            <a:r>
              <a:rPr lang="en-US" altLang="en-US">
                <a:hlinkClick r:id="rId2"/>
              </a:rPr>
              <a:t>codingbat.com</a:t>
            </a:r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solve problems (in order) from the List-1 category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all of these problems can be solved using list indexing, slicing, +, and *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91FDF5A-464F-6646-899C-C7BD7914D92A}" type="slidenum">
              <a:rPr lang="en-US" altLang="en-US" sz="1400">
                <a:solidFill>
                  <a:srgbClr val="FF0033"/>
                </a:solidFill>
              </a:rPr>
              <a:pPr/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Traversing a list sequence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altLang="en-US"/>
              <a:t>as with strings (character sequences), can traverse a list using for-in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C250C65-60C3-924A-8787-0BBB6EA8BF25}" type="slidenum">
              <a:rPr lang="en-US" altLang="en-US" sz="1400">
                <a:solidFill>
                  <a:srgbClr val="FF0033"/>
                </a:solidFill>
              </a:rPr>
              <a:pPr/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419600"/>
            <a:ext cx="870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likewise, can test for list membership using in and not-in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3251200" cy="245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029200"/>
            <a:ext cx="24765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averaging numbers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altLang="en-US"/>
              <a:t>suppose you have a list of numbers (e.g., grades)</a:t>
            </a:r>
          </a:p>
          <a:p>
            <a:pPr lvl="1"/>
            <a:r>
              <a:rPr lang="en-US" altLang="en-US"/>
              <a:t>want to calculate the average of those numbers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E26760D-68D0-2247-AE38-31EC18DD73E1}" type="slidenum">
              <a:rPr lang="en-US" altLang="en-US" sz="1400">
                <a:solidFill>
                  <a:srgbClr val="FF0033"/>
                </a:solidFill>
              </a:rPr>
              <a:pPr/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7225" y="3962400"/>
            <a:ext cx="8702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any potential problems?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i.e., will this function work correctly on all possible lists of numbers?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181600"/>
            <a:ext cx="870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modify this function so that it returns 0.0 on an empty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298700"/>
            <a:ext cx="3035300" cy="132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Strings &amp; lists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r>
              <a:rPr lang="en-US" altLang="en-US"/>
              <a:t>there is a useful string method that converts a string into a list</a:t>
            </a:r>
          </a:p>
          <a:p>
            <a:pPr lvl="1"/>
            <a:r>
              <a:rPr lang="en-US" altLang="en-US" sz="1800">
                <a:latin typeface="Courier New" charset="0"/>
              </a:rPr>
              <a:t>str.split() </a:t>
            </a:r>
            <a:r>
              <a:rPr lang="en-US" altLang="en-US"/>
              <a:t>	returns a list of the separate words in str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by default, it uses whitespace to separate the words, but can provide an optional argument to specify different separators</a:t>
            </a:r>
          </a:p>
          <a:p>
            <a:pPr lvl="1"/>
            <a:endParaRPr lang="en-US" alt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3A0098E-6BC7-174D-9595-84F50BF89044}" type="slidenum">
              <a:rPr lang="en-US" altLang="en-US" sz="1400">
                <a:solidFill>
                  <a:srgbClr val="FF0033"/>
                </a:solidFill>
              </a:rPr>
              <a:pPr/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249612"/>
            <a:ext cx="6832600" cy="321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word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dirty="0"/>
              <a:t>we can update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file_stats</a:t>
            </a:r>
            <a:r>
              <a:rPr lang="en-US" dirty="0"/>
              <a:t> so that it also counts the number of words</a:t>
            </a:r>
          </a:p>
          <a:p>
            <a:pPr lvl="1"/>
            <a:r>
              <a:rPr lang="en-US" dirty="0"/>
              <a:t>use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split</a:t>
            </a:r>
            <a:r>
              <a:rPr lang="en-US" sz="1800" dirty="0"/>
              <a:t> </a:t>
            </a:r>
            <a:r>
              <a:rPr lang="en-US" dirty="0"/>
              <a:t>to split each line into a list of words, then total the number of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239000" cy="443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816225"/>
            <a:ext cx="2496457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083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9605</TotalTime>
  <Words>995</Words>
  <Application>Microsoft Macintosh PowerPoint</Application>
  <PresentationFormat>Custom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 Narrow</vt:lpstr>
      <vt:lpstr>Cambria Math</vt:lpstr>
      <vt:lpstr>Courier New</vt:lpstr>
      <vt:lpstr>Times New Roman</vt:lpstr>
      <vt:lpstr>Wingdings</vt:lpstr>
      <vt:lpstr>Blank Presentation</vt:lpstr>
      <vt:lpstr>PowerPoint Presentation</vt:lpstr>
      <vt:lpstr>String review</vt:lpstr>
      <vt:lpstr>Lists</vt:lpstr>
      <vt:lpstr>List operation examples</vt:lpstr>
      <vt:lpstr>Exercises</vt:lpstr>
      <vt:lpstr>Traversing a list sequence</vt:lpstr>
      <vt:lpstr>Example: averaging numbers</vt:lpstr>
      <vt:lpstr>Strings &amp; lists</vt:lpstr>
      <vt:lpstr>Adding word stats</vt:lpstr>
      <vt:lpstr>HW5 (part 1)</vt:lpstr>
      <vt:lpstr>Strings  lists</vt:lpstr>
      <vt:lpstr>Strings  lists (cont.)</vt:lpstr>
      <vt:lpstr>Mystery functions</vt:lpstr>
      <vt:lpstr>Dice stats</vt:lpstr>
      <vt:lpstr>Dice stats (cont.)</vt:lpstr>
      <vt:lpstr>Dice stats (cont.)</vt:lpstr>
      <vt:lpstr>UGLY!</vt:lpstr>
      <vt:lpstr>Better solution</vt:lpstr>
      <vt:lpstr>Nicer output</vt:lpstr>
      <vt:lpstr>Generalized version</vt:lpstr>
      <vt:lpstr>Aligned output</vt:lpstr>
      <vt:lpstr>HW5 (part 2)</vt:lpstr>
      <vt:lpstr>List methods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192</cp:revision>
  <cp:lastPrinted>2018-10-26T22:12:26Z</cp:lastPrinted>
  <dcterms:created xsi:type="dcterms:W3CDTF">2012-11-07T19:49:11Z</dcterms:created>
  <dcterms:modified xsi:type="dcterms:W3CDTF">2018-11-06T21:48:20Z</dcterms:modified>
</cp:coreProperties>
</file>