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5" r:id="rId3"/>
    <p:sldId id="316" r:id="rId4"/>
    <p:sldId id="318" r:id="rId5"/>
    <p:sldId id="308" r:id="rId6"/>
    <p:sldId id="319" r:id="rId7"/>
    <p:sldId id="312" r:id="rId8"/>
    <p:sldId id="326" r:id="rId9"/>
    <p:sldId id="321" r:id="rId10"/>
    <p:sldId id="327" r:id="rId11"/>
    <p:sldId id="328" r:id="rId12"/>
    <p:sldId id="329" r:id="rId13"/>
    <p:sldId id="332" r:id="rId14"/>
    <p:sldId id="314" r:id="rId15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0"/>
    <p:restoredTop sz="91454"/>
  </p:normalViewPr>
  <p:slideViewPr>
    <p:cSldViewPr>
      <p:cViewPr varScale="1">
        <p:scale>
          <a:sx n="81" d="100"/>
          <a:sy n="81" d="100"/>
        </p:scale>
        <p:origin x="176" y="648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15CF9F9-92EE-D249-8F14-72D9C8E65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16388E13-A9AD-9043-A0BC-3159CA4A9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9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F3137-31D3-D244-A173-674E73FBB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0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72F7B-3B96-2E43-B11E-84CC3E584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967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DDE86-598F-FD47-B849-3771C84F3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56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59FD5-0A97-F544-9B81-A0FA8B2B8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12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B98B3-B0B0-814A-A4A0-9D0EE9FE2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8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0A12A-8469-B04D-807A-F2858B13A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35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72A31-A76E-F44F-84AD-4AB1E67E84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92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17C33-CE1C-5445-9281-B450734CA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83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CDC75-E660-794D-9ADE-135D99501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95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A998-B6AA-4047-B33D-8C6EDD78F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47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7C28-749A-4B48-A572-1A9F82AAB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33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r>
              <a:rPr lang="en-US" alt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B95F7333-4083-C740-922D-5A40DF2624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.org/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history.org/" TargetMode="External"/><Relationship Id="rId4" Type="http://schemas.openxmlformats.org/officeDocument/2006/relationships/hyperlink" Target="http://www.pbs.org/transistor/index.html" TargetMode="External"/><Relationship Id="rId5" Type="http://schemas.openxmlformats.org/officeDocument/2006/relationships/hyperlink" Target="http://www.landsnail.com/apple/links.htm" TargetMode="External"/><Relationship Id="rId6" Type="http://schemas.openxmlformats.org/officeDocument/2006/relationships/hyperlink" Target="http://en.wikipedia.org/wiki/History_of_Microsoft" TargetMode="External"/><Relationship Id="rId7" Type="http://schemas.openxmlformats.org/officeDocument/2006/relationships/hyperlink" Target="http://www.ibiblio.org/pioneers/lee.html" TargetMode="External"/><Relationship Id="rId8" Type="http://schemas.openxmlformats.org/officeDocument/2006/relationships/hyperlink" Target="http://www.ibiblio.org/pioneers/andreesen.html" TargetMode="External"/><Relationship Id="rId9" Type="http://schemas.openxmlformats.org/officeDocument/2006/relationships/hyperlink" Target="http://en.wikipedia.org/wiki/Programming_language" TargetMode="External"/><Relationship Id="rId10" Type="http://schemas.openxmlformats.org/officeDocument/2006/relationships/hyperlink" Target="http://www.webopedia.com/TERM/p/programming_language.html" TargetMode="External"/><Relationship Id="rId11" Type="http://schemas.openxmlformats.org/officeDocument/2006/relationships/hyperlink" Target="http://www.python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ventors.about.com/library/blcoindex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A157F54-A65F-3F41-9A49-3C0E8CB32ACA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6386" name="Rectangle 1036"/>
          <p:cNvSpPr>
            <a:spLocks noChangeArrowheads="1"/>
          </p:cNvSpPr>
          <p:nvPr/>
        </p:nvSpPr>
        <p:spPr bwMode="auto">
          <a:xfrm>
            <a:off x="720725" y="427038"/>
            <a:ext cx="81597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>
                <a:solidFill>
                  <a:srgbClr val="FF0033"/>
                </a:solidFill>
              </a:rPr>
              <a:t>CSC 221: Introduction to Programming</a:t>
            </a:r>
            <a:br>
              <a:rPr lang="en-US" altLang="en-US" sz="3200">
                <a:solidFill>
                  <a:srgbClr val="FF0033"/>
                </a:solidFill>
              </a:rPr>
            </a:br>
            <a:r>
              <a:rPr lang="en-US" altLang="en-US">
                <a:solidFill>
                  <a:srgbClr val="FF0033"/>
                </a:solidFill>
              </a:rPr>
              <a:t/>
            </a:r>
            <a:br>
              <a:rPr lang="en-US" altLang="en-US">
                <a:solidFill>
                  <a:srgbClr val="FF0033"/>
                </a:solidFill>
              </a:rPr>
            </a:br>
            <a:r>
              <a:rPr lang="en-US" altLang="en-US" sz="3200">
                <a:solidFill>
                  <a:srgbClr val="FF0033"/>
                </a:solidFill>
              </a:rPr>
              <a:t>Fall 2018</a:t>
            </a:r>
          </a:p>
        </p:txBody>
      </p:sp>
      <p:sp>
        <p:nvSpPr>
          <p:cNvPr id="16387" name="Rectangle 1038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3200400"/>
            <a:ext cx="7772400" cy="3733800"/>
          </a:xfrm>
          <a:noFill/>
        </p:spPr>
        <p:txBody>
          <a:bodyPr/>
          <a:lstStyle/>
          <a:p>
            <a:pPr marL="0" indent="0"/>
            <a:r>
              <a:rPr lang="en-US" altLang="en-US"/>
              <a:t>History of programming</a:t>
            </a:r>
          </a:p>
          <a:p>
            <a:pPr marL="738188" lvl="1">
              <a:lnSpc>
                <a:spcPct val="140000"/>
              </a:lnSpc>
            </a:pPr>
            <a:r>
              <a:rPr lang="en-US" altLang="en-US">
                <a:ea typeface="ＭＳ Ｐゴシック" charset="-128"/>
              </a:rPr>
              <a:t>developments in hardware</a:t>
            </a:r>
          </a:p>
          <a:p>
            <a:pPr marL="738188" lvl="1">
              <a:lnSpc>
                <a:spcPct val="140000"/>
              </a:lnSpc>
            </a:pPr>
            <a:r>
              <a:rPr lang="en-US" altLang="en-US">
                <a:ea typeface="ＭＳ Ｐゴシック" charset="-128"/>
              </a:rPr>
              <a:t>machine language </a:t>
            </a:r>
            <a:r>
              <a:rPr lang="en-US" altLang="en-US">
                <a:ea typeface="ＭＳ Ｐゴシック" charset="-128"/>
                <a:sym typeface="Wingdings" charset="2"/>
              </a:rPr>
              <a:t> assembly language </a:t>
            </a:r>
            <a:endParaRPr lang="en-US" altLang="en-US">
              <a:ea typeface="ＭＳ Ｐゴシック" charset="-128"/>
            </a:endParaRPr>
          </a:p>
          <a:p>
            <a:pPr marL="738188" lvl="1">
              <a:lnSpc>
                <a:spcPct val="140000"/>
              </a:lnSpc>
            </a:pPr>
            <a:r>
              <a:rPr lang="en-US" altLang="en-US">
                <a:ea typeface="ＭＳ Ｐゴシック" charset="-128"/>
              </a:rPr>
              <a:t>high-level languages</a:t>
            </a:r>
          </a:p>
          <a:p>
            <a:pPr marL="738188" lvl="1">
              <a:lnSpc>
                <a:spcPct val="140000"/>
              </a:lnSpc>
            </a:pPr>
            <a:r>
              <a:rPr lang="en-US" altLang="en-US">
                <a:ea typeface="ＭＳ Ｐゴシック" charset="-128"/>
              </a:rPr>
              <a:t>block-based vs. scripting languages</a:t>
            </a:r>
          </a:p>
          <a:p>
            <a:pPr marL="738188" lvl="1">
              <a:lnSpc>
                <a:spcPct val="140000"/>
              </a:lnSpc>
            </a:pPr>
            <a:r>
              <a:rPr lang="en-US" altLang="en-US">
                <a:ea typeface="ＭＳ Ｐゴシック" charset="-128"/>
              </a:rPr>
              <a:t>intro to Python</a:t>
            </a:r>
          </a:p>
          <a:p>
            <a:pPr marL="738188" lvl="1"/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514350"/>
            <a:ext cx="5313362" cy="65722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Over the last 20+ years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295400"/>
            <a:ext cx="3579813" cy="4876800"/>
          </a:xfrm>
        </p:spPr>
        <p:txBody>
          <a:bodyPr/>
          <a:lstStyle/>
          <a:p>
            <a:pPr marL="11113" indent="0" eaLnBrk="1" hangingPunct="1">
              <a:defRPr/>
            </a:pPr>
            <a:r>
              <a:rPr lang="en-US" altLang="en-US" sz="1700" dirty="0" smtClean="0"/>
              <a:t>object-oriented programming has dominated large-scale software development</a:t>
            </a:r>
            <a:endParaRPr lang="en-US" altLang="en-US" sz="1700" dirty="0"/>
          </a:p>
          <a:p>
            <a:pPr eaLnBrk="1" hangingPunct="1">
              <a:defRPr/>
            </a:pPr>
            <a:endParaRPr lang="en-US" altLang="en-US" sz="1700" dirty="0" smtClean="0"/>
          </a:p>
          <a:p>
            <a:pPr marL="11113" indent="0" eaLnBrk="1" hangingPunct="1">
              <a:defRPr/>
            </a:pPr>
            <a:r>
              <a:rPr lang="en-US" altLang="en-US" sz="1700" dirty="0" smtClean="0"/>
              <a:t>blocks-based languages have proven effective for learning programming basics</a:t>
            </a:r>
          </a:p>
          <a:p>
            <a:pPr marL="457200" lvl="1" indent="-171450" eaLnBrk="1" hangingPunct="1">
              <a:defRPr/>
            </a:pPr>
            <a:r>
              <a:rPr lang="en-US" altLang="en-US" sz="1500" dirty="0" smtClean="0">
                <a:ea typeface="ＭＳ Ｐゴシック" charset="-128"/>
              </a:rPr>
              <a:t>Alice (1994), Scratch (2007)</a:t>
            </a:r>
          </a:p>
          <a:p>
            <a:pPr eaLnBrk="1" hangingPunct="1">
              <a:defRPr/>
            </a:pPr>
            <a:endParaRPr lang="en-US" altLang="en-US" sz="1700" dirty="0"/>
          </a:p>
          <a:p>
            <a:pPr marL="11113" indent="0" eaLnBrk="1" hangingPunct="1">
              <a:defRPr/>
            </a:pPr>
            <a:r>
              <a:rPr lang="en-US" altLang="en-US" sz="1700" dirty="0" smtClean="0"/>
              <a:t>scripting languages have grown in number and popularity</a:t>
            </a:r>
          </a:p>
          <a:p>
            <a:pPr marL="457200" lvl="1" indent="-228600" eaLnBrk="1" hangingPunct="1">
              <a:defRPr/>
            </a:pPr>
            <a:r>
              <a:rPr lang="en-US" altLang="en-US" sz="1500" dirty="0" smtClean="0">
                <a:ea typeface="ＭＳ Ｐゴシック" charset="-128"/>
              </a:rPr>
              <a:t>typically simpler, interpreted &amp; interactive, often customized for specific niches</a:t>
            </a:r>
          </a:p>
          <a:p>
            <a:pPr marL="457200" lvl="1" indent="-228600" eaLnBrk="1" hangingPunct="1">
              <a:defRPr/>
            </a:pPr>
            <a:r>
              <a:rPr lang="en-US" sz="1500" dirty="0" smtClean="0">
                <a:ea typeface="ＭＳ Ｐゴシック" charset="-128"/>
              </a:rPr>
              <a:t>well-suited for solving smaller problems, or gluing together other software</a:t>
            </a:r>
          </a:p>
          <a:p>
            <a:pPr marL="457200" lvl="1" indent="-228600" eaLnBrk="1" hangingPunct="1">
              <a:defRPr/>
            </a:pPr>
            <a:endParaRPr lang="en-US" sz="1500" dirty="0">
              <a:ea typeface="ＭＳ Ｐゴシック" charset="-128"/>
            </a:endParaRPr>
          </a:p>
          <a:p>
            <a:pPr marL="457200" lvl="1" indent="-228600" eaLnBrk="1" hangingPunct="1">
              <a:defRPr/>
            </a:pPr>
            <a:r>
              <a:rPr lang="en-US" sz="1500" dirty="0" smtClean="0">
                <a:ea typeface="ＭＳ Ｐゴシック" charset="-128"/>
              </a:rPr>
              <a:t>Python (general purpose, 1989)</a:t>
            </a:r>
          </a:p>
          <a:p>
            <a:pPr marL="457200" lvl="1" indent="-228600" eaLnBrk="1" hangingPunct="1">
              <a:defRPr/>
            </a:pPr>
            <a:r>
              <a:rPr lang="en-US" sz="1500" dirty="0" smtClean="0">
                <a:ea typeface="ＭＳ Ｐゴシック" charset="-128"/>
              </a:rPr>
              <a:t>R (data modeling &amp; visualization, 1993)</a:t>
            </a:r>
          </a:p>
          <a:p>
            <a:pPr marL="457200" lvl="1" indent="-228600" eaLnBrk="1" hangingPunct="1">
              <a:defRPr/>
            </a:pPr>
            <a:r>
              <a:rPr lang="en-US" sz="1500" dirty="0" smtClean="0">
                <a:ea typeface="ＭＳ Ｐゴシック" charset="-128"/>
              </a:rPr>
              <a:t>PHP (back-end Web development, 1995)</a:t>
            </a:r>
          </a:p>
          <a:p>
            <a:pPr marL="457200" lvl="1" indent="-228600" eaLnBrk="1" hangingPunct="1">
              <a:defRPr/>
            </a:pPr>
            <a:r>
              <a:rPr lang="en-US" sz="1500" dirty="0" smtClean="0">
                <a:ea typeface="ＭＳ Ｐゴシック" charset="-128"/>
              </a:rPr>
              <a:t>JavaScript (front-end Web dev., 1995)</a:t>
            </a:r>
          </a:p>
          <a:p>
            <a:pPr marL="457200" lvl="1" indent="-228600" eaLnBrk="1" hangingPunct="1">
              <a:defRPr/>
            </a:pPr>
            <a:r>
              <a:rPr lang="en-US" sz="1500" dirty="0" smtClean="0">
                <a:ea typeface="ＭＳ Ｐゴシック" charset="-128"/>
              </a:rPr>
              <a:t>Go (Google development, 2009)</a:t>
            </a:r>
          </a:p>
          <a:p>
            <a:pPr marL="457200" lvl="1" indent="-228600" eaLnBrk="1" hangingPunct="1">
              <a:defRPr/>
            </a:pPr>
            <a:r>
              <a:rPr lang="en-US" sz="1500" dirty="0" smtClean="0">
                <a:ea typeface="ＭＳ Ｐゴシック" charset="-128"/>
              </a:rPr>
              <a:t>Swift (iOS development, 2014)</a:t>
            </a:r>
            <a:endParaRPr lang="en-US" sz="1500" dirty="0">
              <a:ea typeface="ＭＳ Ｐゴシック" charset="-128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36CDB73-5AF8-E947-A8D1-248EE8E8908B}" type="slidenum">
              <a:rPr lang="en-US" altLang="en-US" sz="1400">
                <a:solidFill>
                  <a:srgbClr val="FF0033"/>
                </a:solidFill>
                <a:latin typeface="Verdana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z="1400">
              <a:solidFill>
                <a:srgbClr val="FF0033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is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2209800" cy="5445125"/>
          </a:xfrm>
        </p:spPr>
        <p:txBody>
          <a:bodyPr/>
          <a:lstStyle/>
          <a:p>
            <a:pPr marL="11113" indent="0">
              <a:defRPr/>
            </a:pPr>
            <a:r>
              <a:rPr lang="en-US" sz="1700" dirty="0" smtClean="0"/>
              <a:t>all programming languages build on basic concepts/commands</a:t>
            </a:r>
          </a:p>
          <a:p>
            <a:pPr marL="11113" indent="0">
              <a:defRPr/>
            </a:pPr>
            <a:endParaRPr lang="en-US" sz="1700" dirty="0"/>
          </a:p>
          <a:p>
            <a:pPr marL="468312" indent="-285750">
              <a:buFont typeface="Wingdings" charset="2"/>
              <a:buChar char="§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variables</a:t>
            </a:r>
          </a:p>
          <a:p>
            <a:pPr marL="468312" indent="-285750">
              <a:buFont typeface="Wingdings" charset="2"/>
              <a:buChar char="§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operations</a:t>
            </a:r>
          </a:p>
          <a:p>
            <a:pPr marL="468312" indent="-285750">
              <a:buFont typeface="Wingdings" charset="2"/>
              <a:buChar char="§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conditionals</a:t>
            </a:r>
          </a:p>
          <a:p>
            <a:pPr marL="468312" indent="-285750">
              <a:buFont typeface="Wingdings" charset="2"/>
              <a:buChar char="§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loops</a:t>
            </a:r>
          </a:p>
          <a:p>
            <a:pPr marL="468312" indent="-285750">
              <a:buFont typeface="Wingdings" charset="2"/>
              <a:buChar char="§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data types</a:t>
            </a:r>
          </a:p>
          <a:p>
            <a:pPr marL="468312" indent="-285750">
              <a:buFont typeface="Wingdings" charset="2"/>
              <a:buChar char="§"/>
              <a:defRPr/>
            </a:pPr>
            <a:r>
              <a:rPr lang="en-US" sz="1700" dirty="0" smtClean="0">
                <a:solidFill>
                  <a:schemeClr val="tx1"/>
                </a:solidFill>
              </a:rPr>
              <a:t>data structures</a:t>
            </a:r>
          </a:p>
          <a:p>
            <a:pPr marL="468312" indent="-285750">
              <a:buFont typeface="Wingdings" charset="2"/>
              <a:buChar char="§"/>
              <a:defRPr/>
            </a:pPr>
            <a:endParaRPr lang="en-US" sz="1700" dirty="0">
              <a:solidFill>
                <a:schemeClr val="tx1"/>
              </a:solidFill>
            </a:endParaRPr>
          </a:p>
          <a:p>
            <a:pPr marL="468312" indent="-285750">
              <a:buFont typeface="Wingdings" charset="2"/>
              <a:buChar char="§"/>
              <a:defRPr/>
            </a:pPr>
            <a:endParaRPr lang="en-US" sz="1700" dirty="0" smtClean="0">
              <a:solidFill>
                <a:schemeClr val="tx1"/>
              </a:solidFill>
            </a:endParaRPr>
          </a:p>
          <a:p>
            <a:pPr marL="11113" indent="0">
              <a:defRPr/>
            </a:pPr>
            <a:r>
              <a:rPr lang="en-US" sz="1700" dirty="0"/>
              <a:t>Scratch vs. Python </a:t>
            </a:r>
            <a:r>
              <a:rPr lang="en-US" sz="1700" dirty="0" smtClean="0">
                <a:sym typeface="Wingdings"/>
              </a:rPr>
              <a:t></a:t>
            </a:r>
            <a:endParaRPr lang="en-US" sz="1700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901BC97-792F-C942-8079-527EAAC8B007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837238" y="1270000"/>
            <a:ext cx="3563937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ourier New" charset="0"/>
              </a:rPr>
              <a:t>count = 0</a:t>
            </a:r>
          </a:p>
          <a:p>
            <a:pPr>
              <a:spcBef>
                <a:spcPct val="0"/>
              </a:spcBef>
            </a:pPr>
            <a:endParaRPr lang="en-US" altLang="en-US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ourier New" charset="0"/>
              </a:rPr>
              <a:t>count += 1</a:t>
            </a:r>
          </a:p>
          <a:p>
            <a:pPr>
              <a:spcBef>
                <a:spcPct val="0"/>
              </a:spcBef>
            </a:pPr>
            <a:endParaRPr lang="en-US" altLang="en-US" sz="1800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ourier New" charset="0"/>
              </a:rPr>
              <a:t>new_num = count*2 + 1</a:t>
            </a:r>
          </a:p>
          <a:p>
            <a:pPr>
              <a:spcBef>
                <a:spcPct val="0"/>
              </a:spcBef>
            </a:pPr>
            <a:endParaRPr lang="en-US" altLang="en-US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ourier New" charset="0"/>
              </a:rPr>
              <a:t>if new_num &gt; 5: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ourier New" charset="0"/>
              </a:rPr>
              <a:t>    print("greater")</a:t>
            </a:r>
          </a:p>
          <a:p>
            <a:pPr>
              <a:spcBef>
                <a:spcPct val="0"/>
              </a:spcBef>
            </a:pPr>
            <a:endParaRPr lang="en-US" altLang="en-US" sz="1400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</a:pPr>
            <a:endParaRPr lang="en-US" altLang="en-US" sz="2000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ourier New" charset="0"/>
              </a:rPr>
              <a:t>if new_num &gt; 5: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ourier New" charset="0"/>
              </a:rPr>
              <a:t>    print("greater")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ourier New" charset="0"/>
              </a:rPr>
              <a:t>else: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ourier New" charset="0"/>
              </a:rPr>
              <a:t>    print("not greater")</a:t>
            </a:r>
          </a:p>
          <a:p>
            <a:pPr>
              <a:spcBef>
                <a:spcPct val="0"/>
              </a:spcBef>
            </a:pPr>
            <a:endParaRPr lang="en-US" altLang="en-US" sz="1400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</a:pPr>
            <a:endParaRPr lang="en-US" altLang="en-US" sz="1600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ourier New" charset="0"/>
              </a:rPr>
              <a:t>for _ in range(10):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ourier New" charset="0"/>
              </a:rPr>
              <a:t>    print(random.randint(1, 6))</a:t>
            </a:r>
          </a:p>
          <a:p>
            <a:pPr>
              <a:spcBef>
                <a:spcPct val="0"/>
              </a:spcBef>
            </a:pPr>
            <a:endParaRPr lang="en-US" altLang="en-US" sz="1400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</a:pPr>
            <a:endParaRPr lang="en-US" altLang="en-US" sz="1400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ourier New" charset="0"/>
              </a:rPr>
              <a:t>while count &gt;= 0: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ourier New" charset="0"/>
              </a:rPr>
              <a:t>    print(count)</a:t>
            </a:r>
          </a:p>
          <a:p>
            <a:pPr>
              <a:spcBef>
                <a:spcPct val="0"/>
              </a:spcBef>
            </a:pPr>
            <a:r>
              <a:rPr lang="en-US" altLang="en-US" sz="1400">
                <a:solidFill>
                  <a:schemeClr val="tx1"/>
                </a:solidFill>
                <a:latin typeface="Courier New" charset="0"/>
              </a:rPr>
              <a:t>    count -= 1</a:t>
            </a:r>
          </a:p>
          <a:p>
            <a:pPr>
              <a:spcBef>
                <a:spcPct val="0"/>
              </a:spcBef>
            </a:pPr>
            <a:endParaRPr lang="en-US" altLang="en-US" sz="1400">
              <a:solidFill>
                <a:schemeClr val="tx1"/>
              </a:solidFill>
              <a:latin typeface="Courier New" charset="0"/>
            </a:endParaRPr>
          </a:p>
        </p:txBody>
      </p:sp>
      <p:pic>
        <p:nvPicPr>
          <p:cNvPr id="266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1219200"/>
            <a:ext cx="2346325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Python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6800850" cy="5410200"/>
          </a:xfrm>
        </p:spPr>
        <p:txBody>
          <a:bodyPr/>
          <a:lstStyle/>
          <a:p>
            <a:r>
              <a:rPr lang="en-US" altLang="en-US" sz="2000"/>
              <a:t>Python is an industry-strength, modern scripting language</a:t>
            </a:r>
          </a:p>
          <a:p>
            <a:pPr lvl="1"/>
            <a:r>
              <a:rPr lang="en-US" altLang="en-US" sz="1800">
                <a:ea typeface="ＭＳ Ｐゴシック" charset="-128"/>
              </a:rPr>
              <a:t>invented by Guido van Rossum in 1989</a:t>
            </a:r>
          </a:p>
          <a:p>
            <a:pPr lvl="1"/>
            <a:r>
              <a:rPr lang="en-US" altLang="en-US" sz="1800">
                <a:ea typeface="ＭＳ Ｐゴシック" charset="-128"/>
              </a:rPr>
              <a:t>has evolved over the years to integrate modern features</a:t>
            </a:r>
          </a:p>
          <a:p>
            <a:pPr lvl="2"/>
            <a:r>
              <a:rPr lang="en-US" altLang="en-US" sz="1800">
                <a:ea typeface="ＭＳ Ｐゴシック" charset="-128"/>
              </a:rPr>
              <a:t>v 2.0 (2000), v 3.0 (2008)</a:t>
            </a:r>
          </a:p>
          <a:p>
            <a:pPr lvl="1"/>
            <a:r>
              <a:rPr lang="en-US" altLang="en-US" sz="1800">
                <a:ea typeface="ＭＳ Ｐゴシック" charset="-128"/>
              </a:rPr>
              <a:t>simple, flexible, free, widely-used, widely-supported, upwardly-mobile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2FD51DF-23D3-D246-A724-431E6C8B4982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814388"/>
            <a:ext cx="1751012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4850" y="3046413"/>
            <a:ext cx="67437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>
              <a:defRPr/>
            </a:pPr>
            <a:r>
              <a:rPr lang="en-US" altLang="en-US" sz="2000" kern="0" dirty="0" smtClean="0"/>
              <a:t>Python can be freely downloaded from </a:t>
            </a:r>
            <a:r>
              <a:rPr lang="en-US" altLang="en-US" sz="2000" kern="0" dirty="0" smtClean="0">
                <a:hlinkClick r:id="rId3"/>
              </a:rPr>
              <a:t>www.python.org</a:t>
            </a:r>
            <a:endParaRPr lang="en-US" altLang="en-US" sz="2000" kern="0" dirty="0" smtClean="0"/>
          </a:p>
          <a:p>
            <a:pPr lvl="1">
              <a:defRPr/>
            </a:pPr>
            <a:r>
              <a:rPr lang="en-US" altLang="en-US" sz="1800" kern="0" dirty="0" smtClean="0"/>
              <a:t>the download includes an Integrated </a:t>
            </a:r>
            <a:r>
              <a:rPr lang="en-US" altLang="en-US" sz="1800" kern="0" dirty="0" err="1" smtClean="0"/>
              <a:t>DeveLopment</a:t>
            </a:r>
            <a:r>
              <a:rPr lang="en-US" altLang="en-US" sz="1800" kern="0" dirty="0" smtClean="0"/>
              <a:t> Environment (IDLE) for  creating, editing, and interpreting Python programs</a:t>
            </a:r>
          </a:p>
          <a:p>
            <a:pPr>
              <a:defRPr/>
            </a:pPr>
            <a:endParaRPr lang="en-US" altLang="en-US" sz="2000" kern="0" dirty="0" smtClean="0"/>
          </a:p>
          <a:p>
            <a:pPr>
              <a:defRPr/>
            </a:pPr>
            <a:endParaRPr lang="en-US" altLang="en-US" sz="2000" kern="0" dirty="0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90900"/>
            <a:ext cx="20764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24300"/>
            <a:ext cx="75946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Python interpreter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990600"/>
          </a:xfrm>
        </p:spPr>
        <p:txBody>
          <a:bodyPr/>
          <a:lstStyle/>
          <a:p>
            <a:r>
              <a:rPr lang="en-US" altLang="en-US"/>
              <a:t>the &gt;&gt;&gt; prompt signifies that the interpreter is waiting for input</a:t>
            </a:r>
          </a:p>
          <a:p>
            <a:pPr lvl="1"/>
            <a:r>
              <a:rPr lang="en-US" altLang="en-US">
                <a:ea typeface="ＭＳ Ｐゴシック" charset="-128"/>
              </a:rPr>
              <a:t>you can enter an expression to be evaluated or a statement to be executed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F068741-4961-604D-BFD8-7D053C5CD311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7086600" y="2438400"/>
            <a:ext cx="2209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indent="-223838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</a:rPr>
              <a:t>note that IDLE colors text for clarity: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1800"/>
              <a:t>prompts are reddish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endParaRPr lang="en-US" altLang="en-US" sz="1800"/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1800"/>
              <a:t>user input is black (but </a:t>
            </a:r>
            <a:r>
              <a:rPr lang="en-US" altLang="en-US" sz="1800" i="1"/>
              <a:t>strings</a:t>
            </a:r>
            <a:r>
              <a:rPr lang="en-US" altLang="en-US" sz="1800"/>
              <a:t>, text in quotes, are green)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endParaRPr lang="en-US" altLang="en-US" sz="1800"/>
          </a:p>
          <a:p>
            <a:pPr lvl="1"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1800"/>
              <a:t>answers/results are blue</a:t>
            </a:r>
          </a:p>
        </p:txBody>
      </p:sp>
      <p:pic>
        <p:nvPicPr>
          <p:cNvPr id="286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6275"/>
            <a:ext cx="712787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CA08032-8AFE-EB49-B646-50D03777D52C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If you want to know more…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tabLst>
                <a:tab pos="685800" algn="l"/>
              </a:tabLst>
            </a:pPr>
            <a:r>
              <a:rPr lang="en-US" altLang="en-US">
                <a:solidFill>
                  <a:schemeClr val="tx1"/>
                </a:solidFill>
              </a:rPr>
              <a:t>check out the following (purely optional) links</a:t>
            </a:r>
          </a:p>
          <a:p>
            <a:pPr marL="0" indent="0">
              <a:tabLst>
                <a:tab pos="685800" algn="l"/>
              </a:tabLst>
            </a:pPr>
            <a:endParaRPr lang="en-US" altLang="en-US" sz="1600">
              <a:solidFill>
                <a:schemeClr val="tx1"/>
              </a:solidFill>
            </a:endParaRPr>
          </a:p>
          <a:p>
            <a:pPr marL="1035050" lvl="1">
              <a:lnSpc>
                <a:spcPct val="120000"/>
              </a:lnSpc>
              <a:buFont typeface="Wingdings" charset="2"/>
              <a:buNone/>
              <a:tabLst>
                <a:tab pos="685800" algn="l"/>
              </a:tabLst>
            </a:pPr>
            <a:r>
              <a:rPr lang="en-US" altLang="en-US" sz="1800">
                <a:ea typeface="ＭＳ Ｐゴシック" charset="-128"/>
                <a:hlinkClick r:id="rId2"/>
              </a:rPr>
              <a:t>Inventors: The History of Computers</a:t>
            </a:r>
            <a:endParaRPr lang="en-US" altLang="en-US" sz="1800">
              <a:ea typeface="ＭＳ Ｐゴシック" charset="-128"/>
            </a:endParaRPr>
          </a:p>
          <a:p>
            <a:pPr marL="1035050" lvl="1">
              <a:lnSpc>
                <a:spcPct val="120000"/>
              </a:lnSpc>
              <a:buFont typeface="Wingdings" charset="2"/>
              <a:buNone/>
              <a:tabLst>
                <a:tab pos="685800" algn="l"/>
              </a:tabLst>
            </a:pPr>
            <a:r>
              <a:rPr lang="en-US" altLang="en-US" sz="1800">
                <a:ea typeface="ＭＳ Ｐゴシック" charset="-128"/>
                <a:hlinkClick r:id="rId3"/>
              </a:rPr>
              <a:t>Computer Museum History Center </a:t>
            </a:r>
            <a:endParaRPr lang="en-US" altLang="en-US" sz="1800">
              <a:ea typeface="ＭＳ Ｐゴシック" charset="-128"/>
            </a:endParaRPr>
          </a:p>
          <a:p>
            <a:pPr marL="1035050" lvl="1">
              <a:lnSpc>
                <a:spcPct val="120000"/>
              </a:lnSpc>
              <a:buFont typeface="Wingdings" charset="2"/>
              <a:buNone/>
              <a:tabLst>
                <a:tab pos="685800" algn="l"/>
              </a:tabLst>
            </a:pPr>
            <a:r>
              <a:rPr lang="en-US" altLang="en-US" sz="1800">
                <a:ea typeface="ＭＳ Ｐゴシック" charset="-128"/>
                <a:hlinkClick r:id="rId4"/>
              </a:rPr>
              <a:t>Transistorized! from PBS.org</a:t>
            </a:r>
            <a:endParaRPr lang="en-US" altLang="en-US" sz="1800">
              <a:ea typeface="ＭＳ Ｐゴシック" charset="-128"/>
            </a:endParaRPr>
          </a:p>
          <a:p>
            <a:pPr marL="1035050" lvl="1">
              <a:lnSpc>
                <a:spcPct val="120000"/>
              </a:lnSpc>
              <a:buFont typeface="Wingdings" charset="2"/>
              <a:buNone/>
              <a:tabLst>
                <a:tab pos="685800" algn="l"/>
              </a:tabLst>
            </a:pPr>
            <a:r>
              <a:rPr lang="en-US" altLang="en-US" sz="1800">
                <a:ea typeface="ＭＳ Ｐゴシック" charset="-128"/>
                <a:hlinkClick r:id="rId5"/>
              </a:rPr>
              <a:t>Apple Computer Reading List</a:t>
            </a:r>
            <a:endParaRPr lang="en-US" altLang="en-US" sz="1800">
              <a:ea typeface="ＭＳ Ｐゴシック" charset="-128"/>
            </a:endParaRPr>
          </a:p>
          <a:p>
            <a:pPr marL="1035050" lvl="1">
              <a:lnSpc>
                <a:spcPct val="120000"/>
              </a:lnSpc>
              <a:buFont typeface="Wingdings" charset="2"/>
              <a:buNone/>
              <a:tabLst>
                <a:tab pos="685800" algn="l"/>
              </a:tabLst>
            </a:pPr>
            <a:r>
              <a:rPr lang="en-US" altLang="en-US" sz="1800">
                <a:ea typeface="ＭＳ Ｐゴシック" charset="-128"/>
                <a:hlinkClick r:id="rId6"/>
              </a:rPr>
              <a:t>The History of Microsoft </a:t>
            </a:r>
            <a:endParaRPr lang="en-US" altLang="en-US" sz="1800">
              <a:ea typeface="ＭＳ Ｐゴシック" charset="-128"/>
            </a:endParaRPr>
          </a:p>
          <a:p>
            <a:pPr marL="1035050" lvl="1">
              <a:lnSpc>
                <a:spcPct val="120000"/>
              </a:lnSpc>
              <a:buFont typeface="Wingdings" charset="2"/>
              <a:buNone/>
              <a:tabLst>
                <a:tab pos="685800" algn="l"/>
              </a:tabLst>
            </a:pPr>
            <a:endParaRPr lang="en-US" altLang="en-US" sz="1800">
              <a:ea typeface="ＭＳ Ｐゴシック" charset="-128"/>
            </a:endParaRPr>
          </a:p>
          <a:p>
            <a:pPr marL="1035050" lvl="1">
              <a:lnSpc>
                <a:spcPct val="120000"/>
              </a:lnSpc>
              <a:buFont typeface="Wingdings" charset="2"/>
              <a:buNone/>
              <a:tabLst>
                <a:tab pos="685800" algn="l"/>
              </a:tabLst>
            </a:pPr>
            <a:r>
              <a:rPr lang="en-US" altLang="en-US" sz="1800">
                <a:ea typeface="ＭＳ Ｐゴシック" charset="-128"/>
                <a:hlinkClick r:id="rId7"/>
              </a:rPr>
              <a:t>Internet Pioneers: Tim Berners-Lee </a:t>
            </a:r>
            <a:endParaRPr lang="en-US" altLang="en-US" sz="1800">
              <a:ea typeface="ＭＳ Ｐゴシック" charset="-128"/>
            </a:endParaRPr>
          </a:p>
          <a:p>
            <a:pPr marL="1035050" lvl="1">
              <a:lnSpc>
                <a:spcPct val="120000"/>
              </a:lnSpc>
              <a:buFont typeface="Wingdings" charset="2"/>
              <a:buNone/>
              <a:tabLst>
                <a:tab pos="685800" algn="l"/>
              </a:tabLst>
            </a:pPr>
            <a:r>
              <a:rPr lang="en-US" altLang="en-US" sz="1800">
                <a:ea typeface="ＭＳ Ｐゴシック" charset="-128"/>
                <a:hlinkClick r:id="rId8"/>
              </a:rPr>
              <a:t>Internet Pioneers: Marc Andreessen </a:t>
            </a:r>
            <a:endParaRPr lang="en-US" altLang="en-US" sz="1800">
              <a:ea typeface="ＭＳ Ｐゴシック" charset="-128"/>
            </a:endParaRPr>
          </a:p>
          <a:p>
            <a:pPr marL="1035050" lvl="1">
              <a:lnSpc>
                <a:spcPct val="120000"/>
              </a:lnSpc>
              <a:buFont typeface="Wingdings" charset="2"/>
              <a:buNone/>
              <a:tabLst>
                <a:tab pos="685800" algn="l"/>
              </a:tabLst>
            </a:pPr>
            <a:endParaRPr lang="en-US" altLang="en-US" sz="1800">
              <a:ea typeface="ＭＳ Ｐゴシック" charset="-128"/>
            </a:endParaRPr>
          </a:p>
          <a:p>
            <a:pPr marL="1035050" lvl="1">
              <a:lnSpc>
                <a:spcPct val="120000"/>
              </a:lnSpc>
              <a:buFont typeface="Wingdings" charset="2"/>
              <a:buNone/>
              <a:tabLst>
                <a:tab pos="685800" algn="l"/>
              </a:tabLst>
            </a:pPr>
            <a:r>
              <a:rPr lang="en-US" altLang="en-US" sz="1800">
                <a:ea typeface="ＭＳ Ｐゴシック" charset="-128"/>
                <a:hlinkClick r:id="rId9"/>
              </a:rPr>
              <a:t>Wikipedia entry on Programming Languages</a:t>
            </a:r>
            <a:endParaRPr lang="en-US" altLang="en-US" sz="1800">
              <a:ea typeface="ＭＳ Ｐゴシック" charset="-128"/>
            </a:endParaRPr>
          </a:p>
          <a:p>
            <a:pPr marL="1035050" lvl="1">
              <a:lnSpc>
                <a:spcPct val="120000"/>
              </a:lnSpc>
              <a:buFont typeface="Wingdings" charset="2"/>
              <a:buNone/>
              <a:tabLst>
                <a:tab pos="685800" algn="l"/>
              </a:tabLst>
            </a:pPr>
            <a:r>
              <a:rPr lang="en-US" altLang="en-US" sz="1800">
                <a:ea typeface="ＭＳ Ｐゴシック" charset="-128"/>
                <a:hlinkClick r:id="rId10"/>
              </a:rPr>
              <a:t>Webopedia entry on Programming Languages</a:t>
            </a:r>
            <a:endParaRPr lang="en-US" altLang="en-US" sz="1800">
              <a:ea typeface="ＭＳ Ｐゴシック" charset="-128"/>
            </a:endParaRPr>
          </a:p>
          <a:p>
            <a:pPr marL="1035050" lvl="1">
              <a:lnSpc>
                <a:spcPct val="120000"/>
              </a:lnSpc>
              <a:buFont typeface="Wingdings" charset="2"/>
              <a:buNone/>
              <a:tabLst>
                <a:tab pos="685800" algn="l"/>
              </a:tabLst>
            </a:pPr>
            <a:r>
              <a:rPr lang="en-US" altLang="en-US" sz="1800">
                <a:ea typeface="ＭＳ Ｐゴシック" charset="-128"/>
                <a:hlinkClick r:id="rId11"/>
              </a:rPr>
              <a:t>Python Official Website</a:t>
            </a:r>
            <a:endParaRPr lang="en-US" altLang="en-US" sz="180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25438"/>
            <a:ext cx="8001000" cy="781050"/>
          </a:xfrm>
        </p:spPr>
        <p:txBody>
          <a:bodyPr/>
          <a:lstStyle/>
          <a:p>
            <a:pPr eaLnBrk="1" hangingPunct="1"/>
            <a:r>
              <a:rPr lang="en-US" altLang="en-US" sz="3000"/>
              <a:t>Early programmable devices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B5E0D0C-03A9-9F4A-B015-C01C14B20268}" type="slidenum">
              <a:rPr lang="en-US" altLang="en-US" sz="1400">
                <a:solidFill>
                  <a:srgbClr val="FF0033"/>
                </a:solidFill>
                <a:latin typeface="Verdana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z="1400">
              <a:solidFill>
                <a:srgbClr val="FF0033"/>
              </a:solidFill>
              <a:latin typeface="Verdana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79425" y="3200400"/>
            <a:ext cx="7121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>
            <a:lvl1pPr marL="341313" indent="-341313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700">
                <a:solidFill>
                  <a:srgbClr val="3333CC"/>
                </a:solidFill>
              </a:rPr>
              <a:t>1805 – the first programmable device was Jacquard's loom</a:t>
            </a:r>
          </a:p>
          <a:p>
            <a:pPr lvl="1">
              <a:lnSpc>
                <a:spcPct val="100000"/>
              </a:lnSpc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altLang="en-US" sz="1500"/>
              <a:t>the loom wove tapestries with elaborate, programmable patterns</a:t>
            </a:r>
          </a:p>
          <a:p>
            <a:pPr lvl="1">
              <a:lnSpc>
                <a:spcPct val="100000"/>
              </a:lnSpc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altLang="en-US" sz="1500"/>
              <a:t>a pattern was represented by metal punch-cards, fed into the loom</a:t>
            </a:r>
          </a:p>
          <a:p>
            <a:pPr lvl="1">
              <a:lnSpc>
                <a:spcPct val="100000"/>
              </a:lnSpc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altLang="en-US" sz="1500"/>
              <a:t>using the loom, it became possible to mass-produce tapestries, and even reprogram it to produce different patterns simply by changing the cards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2400300" y="5029200"/>
            <a:ext cx="6904038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>
            <a:lvl1pPr marL="341313" indent="-341313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700">
                <a:solidFill>
                  <a:srgbClr val="3333CC"/>
                </a:solidFill>
              </a:rPr>
              <a:t>mid 1800's – Babbage designed his "analytical engine"</a:t>
            </a:r>
          </a:p>
          <a:p>
            <a:pPr lvl="1">
              <a:lnSpc>
                <a:spcPct val="90000"/>
              </a:lnSpc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altLang="en-US" sz="1500"/>
              <a:t>its design expanded upon mechanical calculators, but was programmable via punch-cards (similar to Jacquard's loom)</a:t>
            </a:r>
          </a:p>
          <a:p>
            <a:pPr lvl="1">
              <a:lnSpc>
                <a:spcPct val="100000"/>
              </a:lnSpc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altLang="en-US" sz="1500"/>
              <a:t>Babbage's vision described the general layout of modern computers</a:t>
            </a:r>
          </a:p>
          <a:p>
            <a:pPr lvl="1">
              <a:lnSpc>
                <a:spcPct val="100000"/>
              </a:lnSpc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altLang="en-US" sz="1500"/>
              <a:t>he never completed a functional machine – his design was beyond the technology of the day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5029200"/>
            <a:ext cx="143668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2438400"/>
            <a:ext cx="1909763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522288" y="1417638"/>
            <a:ext cx="7121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>
            <a:lvl1pPr marL="341313" indent="-341313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700">
                <a:solidFill>
                  <a:srgbClr val="3333CC"/>
                </a:solidFill>
              </a:rPr>
              <a:t>the use of algorithms to solve problems can be traced back millenia</a:t>
            </a:r>
            <a:endParaRPr lang="en-US" altLang="en-US" sz="150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en-US" altLang="en-US" sz="1500"/>
              <a:t>~2000 BC </a:t>
            </a:r>
            <a:r>
              <a:rPr lang="mr-IN" altLang="en-US" sz="1500"/>
              <a:t>–</a:t>
            </a:r>
            <a:r>
              <a:rPr lang="en-US" altLang="en-US" sz="1500"/>
              <a:t> Egyptian multiplication</a:t>
            </a:r>
          </a:p>
          <a:p>
            <a:pPr lvl="1">
              <a:lnSpc>
                <a:spcPct val="10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en-US" altLang="en-US" sz="1500"/>
              <a:t>~1600 BC </a:t>
            </a:r>
            <a:r>
              <a:rPr lang="mr-IN" altLang="en-US" sz="1500"/>
              <a:t>–</a:t>
            </a:r>
            <a:r>
              <a:rPr lang="en-US" altLang="en-US" sz="1500"/>
              <a:t> Babylonian mathematical algorithms on clay tablets</a:t>
            </a:r>
          </a:p>
          <a:p>
            <a:pPr lvl="1">
              <a:lnSpc>
                <a:spcPct val="10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en-US" altLang="en-US" sz="1500"/>
              <a:t>  ~300 BC </a:t>
            </a:r>
            <a:r>
              <a:rPr lang="mr-IN" altLang="en-US" sz="1500"/>
              <a:t>–</a:t>
            </a:r>
            <a:r>
              <a:rPr lang="en-US" altLang="en-US" sz="1500"/>
              <a:t> Euclid's algorithm for GCD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  <p:bldP spid="829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The first "computers"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49799F4-D30F-2749-9456-6890CDDB256E}" type="slidenum">
              <a:rPr lang="en-US" altLang="en-US" sz="1400">
                <a:solidFill>
                  <a:srgbClr val="FF0033"/>
                </a:solidFill>
                <a:latin typeface="Verdana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z="1400">
              <a:solidFill>
                <a:srgbClr val="FF0033"/>
              </a:solidFill>
              <a:latin typeface="Verdana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79425" y="1219200"/>
            <a:ext cx="68580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>
            <a:lvl1pPr marL="341313" indent="-341313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9350" indent="-28575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700">
                <a:solidFill>
                  <a:srgbClr val="3333CC"/>
                </a:solidFill>
              </a:rPr>
              <a:t>1930's – several engineers independently built "computers" using electromagnetic relays</a:t>
            </a:r>
          </a:p>
          <a:p>
            <a:pPr lvl="1">
              <a:lnSpc>
                <a:spcPct val="90000"/>
              </a:lnSpc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altLang="en-US" sz="1500"/>
              <a:t>an electromagnetic relay is physical switch, which can be opened/closed via electrical current (widely used in telephone networks at the time)</a:t>
            </a:r>
          </a:p>
          <a:p>
            <a:pPr lvl="1">
              <a:lnSpc>
                <a:spcPct val="90000"/>
              </a:lnSpc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altLang="en-US" sz="1500"/>
              <a:t>Zuse (Nazi Germany), Atanasoff (Iowa State), Stibitz (Bell Labs) </a:t>
            </a:r>
          </a:p>
          <a:p>
            <a:pPr lvl="2">
              <a:lnSpc>
                <a:spcPct val="90000"/>
              </a:lnSpc>
              <a:buClr>
                <a:schemeClr val="bg2"/>
              </a:buClr>
              <a:buSzPct val="75000"/>
              <a:buFont typeface="Wingdings" charset="2"/>
              <a:buChar char="q"/>
            </a:pPr>
            <a:r>
              <a:rPr lang="en-US" altLang="en-US" sz="1500"/>
              <a:t>Stibitz's MARK I stored 72 numbers, required 1/10 sec to add, 6 sec to multiply still, 100 times faster than previous technology	</a:t>
            </a:r>
          </a:p>
        </p:txBody>
      </p:sp>
      <p:pic>
        <p:nvPicPr>
          <p:cNvPr id="18436" name="Picture 6" descr="re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3209925"/>
            <a:ext cx="6858000" cy="1285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700"/>
              <a:t>mid 1940's – vacuum tubes replaced relays</a:t>
            </a:r>
          </a:p>
          <a:p>
            <a:pPr lvl="1" eaLnBrk="1" hangingPunct="1"/>
            <a:r>
              <a:rPr lang="en-US" altLang="en-US" sz="1500">
                <a:ea typeface="ＭＳ Ｐゴシック" charset="-128"/>
              </a:rPr>
              <a:t>a vacuum tube is a light bulb containing  a partial vacuum to speed electron flow</a:t>
            </a:r>
          </a:p>
          <a:p>
            <a:pPr lvl="1" eaLnBrk="1" hangingPunct="1"/>
            <a:r>
              <a:rPr lang="en-US" altLang="en-US" sz="1500">
                <a:ea typeface="ＭＳ Ｐゴシック" charset="-128"/>
              </a:rPr>
              <a:t>vacuum tubes could control the flow of electricity faster than relays since they had no moving parts</a:t>
            </a:r>
          </a:p>
          <a:p>
            <a:pPr lvl="1" eaLnBrk="1" hangingPunct="1"/>
            <a:r>
              <a:rPr lang="en-US" altLang="en-US" sz="1500">
                <a:ea typeface="ＭＳ Ｐゴシック" charset="-128"/>
              </a:rPr>
              <a:t>invented by Lee de Forest in 1906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2773363"/>
            <a:ext cx="7572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4598988"/>
            <a:ext cx="558800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>
            <a:lvl1pPr marL="341313" indent="-341313" defTabSz="908050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736600" indent="-279400" defTabSz="9080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077913" indent="-227013" defTabSz="90805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defTabSz="9080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080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0805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700">
                <a:solidFill>
                  <a:srgbClr val="3333CC"/>
                </a:solidFill>
              </a:rPr>
              <a:t>1940's – hybrid computers using vacuum tubes and relays were built</a:t>
            </a:r>
          </a:p>
          <a:p>
            <a:pPr lvl="1">
              <a:lnSpc>
                <a:spcPct val="70000"/>
              </a:lnSpc>
            </a:pPr>
            <a:endParaRPr lang="en-US" altLang="en-US" sz="1700"/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 sz="1500" u="sng"/>
              <a:t>COLOSSUS (1943)</a:t>
            </a:r>
          </a:p>
          <a:p>
            <a:pPr lvl="2">
              <a:lnSpc>
                <a:spcPct val="70000"/>
              </a:lnSpc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altLang="en-US" sz="1500"/>
              <a:t>first "electronic computer", built by the British govt. (based on designs by Alan Turing)</a:t>
            </a:r>
          </a:p>
          <a:p>
            <a:pPr lvl="2">
              <a:lnSpc>
                <a:spcPct val="70000"/>
              </a:lnSpc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altLang="en-US" sz="1500"/>
              <a:t>used to decode Nazi communications during the war</a:t>
            </a:r>
          </a:p>
          <a:p>
            <a:pPr lvl="2">
              <a:lnSpc>
                <a:spcPct val="70000"/>
              </a:lnSpc>
              <a:buClr>
                <a:schemeClr val="bg2"/>
              </a:buClr>
              <a:buSzPct val="75000"/>
              <a:buFont typeface="Wingdings" charset="2"/>
              <a:buChar char="n"/>
            </a:pPr>
            <a:endParaRPr lang="en-US" altLang="en-US" sz="1500"/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 sz="1500" u="sng"/>
              <a:t>ENIAC (1946)</a:t>
            </a:r>
          </a:p>
          <a:p>
            <a:pPr lvl="2">
              <a:lnSpc>
                <a:spcPct val="70000"/>
              </a:lnSpc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altLang="en-US" sz="1500"/>
              <a:t>first publicly-acknowledged "electronic computer", built by Eckert &amp; Mauchly (UPenn)</a:t>
            </a:r>
          </a:p>
          <a:p>
            <a:pPr lvl="2">
              <a:lnSpc>
                <a:spcPct val="70000"/>
              </a:lnSpc>
              <a:buClr>
                <a:schemeClr val="bg2"/>
              </a:buClr>
              <a:buSzPct val="75000"/>
              <a:buFont typeface="Wingdings" charset="2"/>
              <a:buChar char="n"/>
            </a:pPr>
            <a:r>
              <a:rPr lang="en-US" altLang="en-US" sz="1500"/>
              <a:t>contained 18,000 vacuum tubes and 1,500 relays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502150"/>
            <a:ext cx="2874962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Stored program computers</a:t>
            </a:r>
          </a:p>
        </p:txBody>
      </p:sp>
      <p:sp>
        <p:nvSpPr>
          <p:cNvPr id="19458" name="Rectangle 4"/>
          <p:cNvSpPr>
            <a:spLocks noGrp="1" noChangeArrowheads="1"/>
          </p:cNvSpPr>
          <p:nvPr>
            <p:ph idx="1"/>
          </p:nvPr>
        </p:nvSpPr>
        <p:spPr>
          <a:xfrm>
            <a:off x="479425" y="1457325"/>
            <a:ext cx="8399463" cy="930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700"/>
              <a:t>COLOSSUS and ENIAC were not general purpose computers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en-US" sz="1500">
                <a:ea typeface="ＭＳ Ｐゴシック" charset="-128"/>
              </a:rPr>
              <a:t>could enter input using dials &amp; knobs, paper tape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en-US" sz="1500">
                <a:ea typeface="ＭＳ Ｐゴシック" charset="-128"/>
              </a:rPr>
              <a:t>but to perform a different computation, needed to reconfigure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D1D6DB9-9E42-3840-A5F8-B3E1E8F89832}" type="slidenum">
              <a:rPr lang="en-US" altLang="en-US" sz="1400">
                <a:solidFill>
                  <a:srgbClr val="FF0033"/>
                </a:solidFill>
                <a:latin typeface="Verdana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z="1400">
              <a:solidFill>
                <a:srgbClr val="FF0033"/>
              </a:solidFill>
              <a:latin typeface="Verdana" charset="0"/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461963" y="2747963"/>
            <a:ext cx="88185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7" tIns="46034" rIns="92067" bIns="46034"/>
          <a:lstStyle/>
          <a:p>
            <a:pPr marL="341313" indent="-3413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70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von Neumann popularized the idea of a "stored program" computer</a:t>
            </a:r>
          </a:p>
          <a:p>
            <a:pPr marL="749300" lvl="1" indent="-28575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1500" dirty="0">
                <a:latin typeface="Arial Narrow" pitchFamily="-84" charset="0"/>
                <a:ea typeface="+mn-ea"/>
              </a:rPr>
              <a:t>Memory stores both data and programs </a:t>
            </a:r>
          </a:p>
          <a:p>
            <a:pPr marL="749300" lvl="1" indent="-28575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1500" dirty="0">
                <a:latin typeface="Arial Narrow" pitchFamily="-84" charset="0"/>
                <a:ea typeface="+mn-ea"/>
              </a:rPr>
              <a:t>Central Processing Unit (CPU) executes by loading program instructions from memory and executing them in sequence</a:t>
            </a:r>
          </a:p>
          <a:p>
            <a:pPr marL="749300" lvl="1" indent="-28575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1500" dirty="0">
                <a:latin typeface="Arial Narrow" pitchFamily="-84" charset="0"/>
                <a:ea typeface="+mn-ea"/>
              </a:rPr>
              <a:t>Input/Output devices allow for interaction with the user</a:t>
            </a:r>
          </a:p>
          <a:p>
            <a:pPr marL="749300" lvl="1" indent="-285750">
              <a:lnSpc>
                <a:spcPct val="7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endParaRPr lang="en-US" sz="1500" dirty="0">
              <a:latin typeface="Arial Narrow" pitchFamily="-84" charset="0"/>
              <a:ea typeface="+mn-ea"/>
            </a:endParaRPr>
          </a:p>
          <a:p>
            <a:pPr marL="749300" lvl="1" indent="-28575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700" dirty="0">
                <a:latin typeface="Arial Narrow" pitchFamily="-84" charset="0"/>
                <a:ea typeface="+mn-ea"/>
              </a:rPr>
              <a:t>virtually all modern machines follow this</a:t>
            </a:r>
          </a:p>
          <a:p>
            <a:pPr marL="749300" lvl="1" indent="-28575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700" i="1" dirty="0">
                <a:latin typeface="Arial Narrow" pitchFamily="-84" charset="0"/>
                <a:ea typeface="+mn-ea"/>
              </a:rPr>
              <a:t>von Neumann Architecture</a:t>
            </a:r>
          </a:p>
          <a:p>
            <a:pPr marL="1098550" lvl="2" indent="-227013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500" i="1" dirty="0">
                <a:latin typeface="Arial Narrow" pitchFamily="-84" charset="0"/>
                <a:ea typeface="+mn-ea"/>
              </a:rPr>
              <a:t>(note: same basic design as Babbage)</a:t>
            </a:r>
          </a:p>
        </p:txBody>
      </p:sp>
      <p:pic>
        <p:nvPicPr>
          <p:cNvPr id="1946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3967163"/>
            <a:ext cx="2276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79425" y="5445125"/>
            <a:ext cx="88201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7" tIns="46034" rIns="92067" bIns="46034"/>
          <a:lstStyle/>
          <a:p>
            <a:pPr marL="341313" indent="-3413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70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programming was still difficult and tedious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1500" dirty="0">
                <a:latin typeface="Arial Narrow" pitchFamily="-84" charset="0"/>
                <a:ea typeface="+mn-ea"/>
              </a:rPr>
              <a:t>each machine had its own machine language, 0's &amp; 1's corresponding to the settings of physical components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1500" dirty="0">
                <a:latin typeface="Arial Narrow" pitchFamily="-84" charset="0"/>
                <a:ea typeface="+mn-ea"/>
              </a:rPr>
              <a:t>programs developed for one machine could not be run on other types of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064D869-08E6-7649-BD3E-3515838A4111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3124200" cy="45720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what does this program do?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how easy to write?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how easy to debug?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0" indent="3175">
              <a:defRPr/>
            </a:pPr>
            <a:endParaRPr lang="en-US" altLang="en-US" sz="2000" dirty="0" smtClean="0">
              <a:solidFill>
                <a:schemeClr val="tx1"/>
              </a:solidFill>
            </a:endParaRPr>
          </a:p>
          <a:p>
            <a:pPr marL="0" indent="3175"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0" indent="3175">
              <a:defRPr/>
            </a:pPr>
            <a:r>
              <a:rPr lang="en-US" altLang="en-US" sz="2000" dirty="0" smtClean="0">
                <a:solidFill>
                  <a:schemeClr val="tx1"/>
                </a:solidFill>
              </a:rPr>
              <a:t>still, better than rewiring the machine every time you wanted to do something different!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3276600" cy="1676400"/>
          </a:xfrm>
          <a:noFill/>
        </p:spPr>
        <p:txBody>
          <a:bodyPr/>
          <a:lstStyle/>
          <a:p>
            <a:r>
              <a:rPr lang="en-US" altLang="en-US"/>
              <a:t>Machine language</a:t>
            </a:r>
            <a:br>
              <a:rPr lang="en-US" altLang="en-US"/>
            </a:br>
            <a:r>
              <a:rPr lang="en-US" altLang="en-US"/>
              <a:t>example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81400" y="228600"/>
            <a:ext cx="5867400" cy="6781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 indent="3175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en-US" altLang="en-US" sz="1000">
                <a:latin typeface="Courier New" charset="0"/>
              </a:rPr>
              <a:t>0111111101000101010011000100011000000001000000100000000100000000000000000000000000000000000000000000000000000000000000000000000000000000000000100000000000000100000000000000000000000000000000100000000000000000000000000000000000000000000000000000000000000000000000000000000000000101000010000000000000000000000000000000000000000000011010000000000000000000000000000000000000000000010100000000000000010000000000000000001000000000010111001110011011010000111001101110100011100100111010001100001011000100000000000101110011101000110010101111000011101000000000000101110011100100110111101100100011000010111010001100001000000000010111001110011011110010110110101110100011000010110001000000000001011100111001101110100011100100111010001100001011000100000000000101110011100100110010101101100011000010010111001110100011001010111100001110100000000000010111001100011011011110110110101101101011001010110111001110100000000000000000000000000000000001001110111100011101111111001000000010011000000000000000000000000100100000001001001100000000000000001010100000000000000000000000010010010000100101010000000000000010000000000000000000000000000000000000100000000000000000000000010100000000100000000000000001000100100000001000000000000000100000001010100000000000000000000000010010010000100101010000000000000010000000000000000000000000000000000000100000000000000000000000010110000000100000000000000010000100000000000000000000010000000010000000000000000000000001000000111000111111000000000100010000001111010000000000000000000000000000000000000000000000000000100100001100101011011000110110001101111011101110110111101110010011011000110010000100001000000000000000000000000000000000000000000000000000000000000000100000000000000000000000000000000000000000000000000000000000000000000010000000000111111111111000100000000000000000000000000000001000000000000000000000000000000000000000000000000000000000000000000000100000000001111111111110001000000000000000000000000000000000000000000000000000000000000000000000000000000000000000000000000000000110000000000000000000000110000000000000000000000000000000000000000000000000000000000000000000000000000000000000000000000000000000000000000000001000000000000000000000000000000000000000000000000000000000000000000000000000000000000000000000000000000011000000000000000000000010000000000000000000000000000110100000000000000000000000000000000000000000000000000000000000000000000100000000000000000000000000000000000000000000000000000010001000000000000000000000000000000000000000000000000000000000000000000001000000000000000000000000000000000000000000000000000001000110000000000000000000000000000000000000000000000000000000000000000000010000000000000000000000000000000000000000000000000000010110000000000000000000000000000000000000000000000000000000000000000000000100000000000000000000000000000000000000000000000000000110100100000000000000000000000000000000000000000000000000000000010010000001001000000000000000000000001000000000000000000000000001101110000000000000000000000000000000000000000000000000000000000000000000010000000000000000000000000000000000000110100001100101011011000110110001101111001011100110001101110000011100000000000001100111011000110110001100110010010111110110001101101111011011010111000001101001011011000110010101100100001011100000000001011111010100010101111101110001011101000110111101100100000000000101111101011111011011000111001101011111010111110011011101101111011100110111010001110010011001010110000101101101010100000100011001010010001101110110111101110011011101000111001001100101011000010110110101011111010100100011011101101111011100110111010001110010011001010110000101101101000000000101111101011111011011000111001101011111010111110011011101101111011100110111010001110010011001010110000101101101010100000100001101100011000000000110010101101110011001000110110001011111010111110100011001010010001101110110111101110011011101000111001001100101011000010110110100000000011011010110000101101001011011100000000001100011011011110111010101110100000000000000000000000000000000000000000000000000000000000000000000000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Making programming (slightly) easier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463675"/>
            <a:ext cx="6683375" cy="1279525"/>
          </a:xfrm>
        </p:spPr>
        <p:txBody>
          <a:bodyPr/>
          <a:lstStyle/>
          <a:p>
            <a:pPr eaLnBrk="1" hangingPunct="1"/>
            <a:r>
              <a:rPr lang="en-US" altLang="en-US" sz="1700"/>
              <a:t>mid 1950's – transistors began to replace tubes</a:t>
            </a:r>
          </a:p>
          <a:p>
            <a:pPr lvl="1" eaLnBrk="1" hangingPunct="1"/>
            <a:r>
              <a:rPr lang="en-US" altLang="en-US" sz="1500">
                <a:ea typeface="ＭＳ Ｐゴシック" charset="-128"/>
              </a:rPr>
              <a:t>a transistor is a piece of silicon whose conductivity can be turned on and off using an electric current</a:t>
            </a:r>
          </a:p>
          <a:p>
            <a:pPr lvl="1" eaLnBrk="1" hangingPunct="1"/>
            <a:r>
              <a:rPr lang="en-US" altLang="en-US" sz="1500">
                <a:ea typeface="ＭＳ Ｐゴシック" charset="-128"/>
              </a:rPr>
              <a:t>they performed the same switching function of vacuum tubes, but were smaller, faster, more reliable, and cheaper to mass produce</a:t>
            </a:r>
          </a:p>
          <a:p>
            <a:pPr lvl="1" eaLnBrk="1" hangingPunct="1"/>
            <a:endParaRPr lang="en-US" altLang="en-US" sz="700">
              <a:ea typeface="ＭＳ Ｐゴシック" charset="-128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10E16C8-B7E2-2146-BAF8-67D5EEA706B4}" type="slidenum">
              <a:rPr lang="en-US" altLang="en-US" sz="1400">
                <a:solidFill>
                  <a:srgbClr val="FF0033"/>
                </a:solidFill>
                <a:latin typeface="Verdana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z="1400">
              <a:solidFill>
                <a:srgbClr val="FF0033"/>
              </a:solidFill>
              <a:latin typeface="Verdana" charset="0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79425" y="3270250"/>
            <a:ext cx="78263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7" tIns="46034" rIns="92067" bIns="46034"/>
          <a:lstStyle/>
          <a:p>
            <a:pPr marL="341313" indent="-3413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70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computers became commercial as the cost dropped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500" dirty="0">
                <a:latin typeface="Arial Narrow" pitchFamily="-84" charset="0"/>
              </a:rPr>
              <a:t>the computer industry grew as businesses could afford to buy and use computers</a:t>
            </a:r>
          </a:p>
          <a:p>
            <a:pPr marL="1143000" lvl="2" indent="-285750">
              <a:lnSpc>
                <a:spcPct val="7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1500" dirty="0">
                <a:latin typeface="Arial Narrow" pitchFamily="-84" charset="0"/>
              </a:rPr>
              <a:t>Eckert-</a:t>
            </a:r>
            <a:r>
              <a:rPr lang="en-US" sz="1500" dirty="0" err="1">
                <a:latin typeface="Arial Narrow" pitchFamily="-84" charset="0"/>
              </a:rPr>
              <a:t>Mauchly</a:t>
            </a:r>
            <a:r>
              <a:rPr lang="en-US" sz="1500" dirty="0">
                <a:latin typeface="Arial Narrow" pitchFamily="-84" charset="0"/>
              </a:rPr>
              <a:t> (1951)</a:t>
            </a:r>
          </a:p>
          <a:p>
            <a:pPr marL="1143000" lvl="2" indent="-285750">
              <a:lnSpc>
                <a:spcPct val="7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1500" dirty="0">
                <a:latin typeface="Arial Narrow" pitchFamily="-84" charset="0"/>
              </a:rPr>
              <a:t>DEC (1957)</a:t>
            </a:r>
          </a:p>
          <a:p>
            <a:pPr marL="1143000" lvl="2" indent="-285750">
              <a:lnSpc>
                <a:spcPct val="7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1500" dirty="0">
                <a:latin typeface="Arial Narrow" pitchFamily="-84" charset="0"/>
              </a:rPr>
              <a:t>IBM became market force in 1960's</a:t>
            </a:r>
          </a:p>
          <a:p>
            <a:pPr marL="1084263" lvl="2" indent="-227013">
              <a:lnSpc>
                <a:spcPct val="70000"/>
              </a:lnSpc>
              <a:spcBef>
                <a:spcPct val="20000"/>
              </a:spcBef>
              <a:defRPr/>
            </a:pPr>
            <a:endParaRPr lang="en-US" sz="1500" dirty="0">
              <a:latin typeface="Arial Narrow" pitchFamily="-84" charset="0"/>
            </a:endParaRPr>
          </a:p>
          <a:p>
            <a:pPr marL="627063" lvl="1" indent="-227013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500" dirty="0">
                <a:latin typeface="Arial Narrow" pitchFamily="-84" charset="0"/>
              </a:rPr>
              <a:t>with commercial expansion, it was essential to make computers easier to use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  <a:defRPr/>
            </a:pPr>
            <a:endParaRPr lang="en-US" sz="1500" dirty="0">
              <a:latin typeface="Arial Narrow" pitchFamily="-84" charset="0"/>
              <a:ea typeface="+mn-ea"/>
            </a:endParaRPr>
          </a:p>
          <a:p>
            <a:pPr lvl="1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500" dirty="0">
                <a:latin typeface="Arial Narrow" pitchFamily="-84" charset="0"/>
                <a:ea typeface="+mn-ea"/>
              </a:rPr>
              <a:t>assembly languages replaced machine languages to make the programmer's job easier</a:t>
            </a:r>
          </a:p>
          <a:p>
            <a:pPr marL="1200150" lvl="2" indent="-285750">
              <a:lnSpc>
                <a:spcPct val="7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1500" dirty="0">
                <a:latin typeface="Arial Narrow" pitchFamily="-84" charset="0"/>
                <a:ea typeface="+mn-ea"/>
              </a:rPr>
              <a:t>assembly languages replaced binary codes with mnemonic names and decimal numbers</a:t>
            </a:r>
          </a:p>
          <a:p>
            <a:pPr marL="1200150" lvl="2" indent="-285750">
              <a:lnSpc>
                <a:spcPct val="7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1500" dirty="0">
                <a:latin typeface="Arial Narrow" pitchFamily="-84" charset="0"/>
                <a:ea typeface="+mn-ea"/>
              </a:rPr>
              <a:t>still low-level and machine specific, but easier to write and understand</a:t>
            </a:r>
          </a:p>
          <a:p>
            <a:pPr marL="1200150" lvl="2" indent="-285750">
              <a:lnSpc>
                <a:spcPct val="7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endParaRPr lang="en-US" sz="1500" dirty="0">
              <a:latin typeface="Arial Narrow" pitchFamily="-84" charset="0"/>
              <a:ea typeface="+mn-ea"/>
            </a:endParaRPr>
          </a:p>
          <a:p>
            <a:pPr marL="1200150" lvl="2" indent="-285750">
              <a:lnSpc>
                <a:spcPct val="70000"/>
              </a:lnSpc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1500" dirty="0">
                <a:latin typeface="Arial Narrow" pitchFamily="-84" charset="0"/>
                <a:ea typeface="+mn-ea"/>
              </a:rPr>
              <a:t>required a special program called an </a:t>
            </a:r>
            <a:r>
              <a:rPr lang="en-US" sz="1500" i="1" dirty="0">
                <a:latin typeface="Arial Narrow" pitchFamily="-84" charset="0"/>
                <a:ea typeface="+mn-ea"/>
              </a:rPr>
              <a:t>assembler</a:t>
            </a:r>
            <a:r>
              <a:rPr lang="en-US" sz="1500" dirty="0">
                <a:latin typeface="Arial Narrow" pitchFamily="-84" charset="0"/>
                <a:ea typeface="+mn-ea"/>
              </a:rPr>
              <a:t> to translate the assembly language code into machine language to be executed</a:t>
            </a:r>
          </a:p>
        </p:txBody>
      </p:sp>
      <p:pic>
        <p:nvPicPr>
          <p:cNvPr id="2150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904875"/>
            <a:ext cx="15970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7060580-AA7B-0146-BA3D-FDCD662C637B}" type="slidenum">
              <a:rPr lang="en-US" altLang="en-US" sz="1400">
                <a:solidFill>
                  <a:srgbClr val="FF0033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4038600" cy="4648200"/>
          </a:xfrm>
        </p:spPr>
        <p:txBody>
          <a:bodyPr/>
          <a:lstStyle/>
          <a:p>
            <a:pPr marL="403225" lvl="1">
              <a:lnSpc>
                <a:spcPct val="70000"/>
              </a:lnSpc>
              <a:defRPr/>
            </a:pPr>
            <a:r>
              <a:rPr lang="en-US" altLang="en-US" dirty="0" smtClean="0">
                <a:ea typeface="ＭＳ Ｐゴシック" charset="-128"/>
              </a:rPr>
              <a:t>still not obvious what it does</a:t>
            </a:r>
          </a:p>
          <a:p>
            <a:pPr marL="403225" lvl="1">
              <a:lnSpc>
                <a:spcPct val="70000"/>
              </a:lnSpc>
              <a:defRPr/>
            </a:pPr>
            <a:endParaRPr lang="en-US" altLang="en-US" dirty="0">
              <a:ea typeface="ＭＳ Ｐゴシック" charset="-128"/>
            </a:endParaRPr>
          </a:p>
          <a:p>
            <a:pPr marL="403225" lvl="1">
              <a:lnSpc>
                <a:spcPct val="70000"/>
              </a:lnSpc>
              <a:defRPr/>
            </a:pPr>
            <a:r>
              <a:rPr lang="en-US" altLang="en-US" dirty="0" smtClean="0">
                <a:ea typeface="ＭＳ Ｐゴシック" charset="-128"/>
              </a:rPr>
              <a:t>but, clearly easier to work with</a:t>
            </a:r>
          </a:p>
          <a:p>
            <a:pPr marL="403225" lvl="1">
              <a:lnSpc>
                <a:spcPct val="70000"/>
              </a:lnSpc>
              <a:defRPr/>
            </a:pPr>
            <a:endParaRPr lang="en-US" altLang="en-US" dirty="0">
              <a:ea typeface="ＭＳ Ｐゴシック" charset="-128"/>
            </a:endParaRPr>
          </a:p>
          <a:p>
            <a:pPr marL="403225" lvl="1">
              <a:lnSpc>
                <a:spcPct val="70000"/>
              </a:lnSpc>
              <a:defRPr/>
            </a:pPr>
            <a:endParaRPr lang="en-US" altLang="en-US" dirty="0" smtClean="0">
              <a:ea typeface="ＭＳ Ｐゴシック" charset="-128"/>
            </a:endParaRPr>
          </a:p>
          <a:p>
            <a:pPr marL="403225" lvl="1">
              <a:lnSpc>
                <a:spcPct val="70000"/>
              </a:lnSpc>
              <a:defRPr/>
            </a:pPr>
            <a:endParaRPr lang="en-US" altLang="en-US" dirty="0">
              <a:ea typeface="ＭＳ Ｐゴシック" charset="-128"/>
            </a:endParaRPr>
          </a:p>
          <a:p>
            <a:pPr marL="3175">
              <a:defRPr/>
            </a:pPr>
            <a:r>
              <a:rPr lang="en-US" altLang="en-US" dirty="0" smtClean="0"/>
              <a:t>what was needed were programming languages closer to the way people think</a:t>
            </a:r>
            <a:endParaRPr lang="en-US" altLang="en-US" dirty="0"/>
          </a:p>
          <a:p>
            <a:pPr marL="0" indent="3175">
              <a:lnSpc>
                <a:spcPct val="90000"/>
              </a:lnSpc>
              <a:defRPr/>
            </a:pPr>
            <a:r>
              <a:rPr lang="en-US" altLang="en-US" dirty="0" smtClean="0">
                <a:latin typeface="Courier" charset="0"/>
              </a:rPr>
              <a:t> </a:t>
            </a:r>
            <a:endParaRPr lang="en-US" altLang="en-US" sz="12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191000" cy="1219200"/>
          </a:xfrm>
          <a:noFill/>
        </p:spPr>
        <p:txBody>
          <a:bodyPr/>
          <a:lstStyle/>
          <a:p>
            <a:r>
              <a:rPr lang="en-US" altLang="en-US"/>
              <a:t>Assembly language example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724400" y="381000"/>
            <a:ext cx="4130675" cy="6705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 indent="3175"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gcc2_compiled.: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.global _Q_qtod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.section        ".rodata"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.align 8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.LLC0:  .asciz  "Hello world!"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.section        ".text"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.align 4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.global main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.type    main,#function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.proc   04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main:   !#PROLOGUE# 0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save %sp,-112,%sp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!#PROLOGUE# 1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sethi %hi(cout),%o1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or %o1,%lo(cout),%o0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sethi %hi(.LLC0),%o2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or %o2,%lo(.LLC0),%o1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call __ls__7ostreamPCc,0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nop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mov %o0,%l0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mov %l0,%o0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sethi %hi(endl__FR7ostream),%o2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or %o2,%lo(endl__FR7ostream),%o1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call __ls__7ostreamPFR7ostream_R7ostream,0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nop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mov 0,%i0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b .LL230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nop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.LL230: ret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restore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.LLfe1: .size    main,.LLfe1-main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Courier New" charset="0"/>
              </a:rPr>
              <a:t>        .ident  "GCC: (GNU) 2.7.2"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High-level languages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C0B7BC4-2CCC-3442-8FFE-1AF500D249B0}" type="slidenum">
              <a:rPr lang="en-US" altLang="en-US" sz="1400">
                <a:solidFill>
                  <a:srgbClr val="FF0033"/>
                </a:solidFill>
                <a:latin typeface="Verdana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z="1400">
              <a:solidFill>
                <a:srgbClr val="FF0033"/>
              </a:solidFill>
              <a:latin typeface="Verdana" charset="0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79425" y="1143000"/>
            <a:ext cx="552608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7" tIns="46034" rIns="92067" bIns="46034"/>
          <a:lstStyle/>
          <a:p>
            <a:pPr marL="341313" indent="-341313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70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the first high-level languages were developed in the late 1950's</a:t>
            </a:r>
            <a:endParaRPr lang="en-US" sz="1500" dirty="0">
              <a:latin typeface="Arial Narrow" pitchFamily="-84" charset="0"/>
              <a:ea typeface="+mn-ea"/>
            </a:endParaRP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1500" dirty="0">
                <a:latin typeface="Arial Narrow" pitchFamily="-84" charset="0"/>
                <a:ea typeface="+mn-ea"/>
              </a:rPr>
              <a:t>FORTRAN (1957, Backus at IBM)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1500" dirty="0">
                <a:latin typeface="Arial Narrow" pitchFamily="-84" charset="0"/>
                <a:ea typeface="+mn-ea"/>
              </a:rPr>
              <a:t>LISP (1959, McCarthy at MIT)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1500" dirty="0">
                <a:latin typeface="Arial Narrow" pitchFamily="-84" charset="0"/>
                <a:ea typeface="+mn-ea"/>
              </a:rPr>
              <a:t>BASIC (1959, </a:t>
            </a:r>
            <a:r>
              <a:rPr lang="en-US" sz="1500" dirty="0" err="1">
                <a:latin typeface="Arial Narrow" pitchFamily="-84" charset="0"/>
                <a:ea typeface="+mn-ea"/>
              </a:rPr>
              <a:t>Kemeny</a:t>
            </a:r>
            <a:r>
              <a:rPr lang="en-US" sz="1500" dirty="0">
                <a:latin typeface="Arial Narrow" pitchFamily="-84" charset="0"/>
                <a:ea typeface="+mn-ea"/>
              </a:rPr>
              <a:t> at Dartmouth)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1500" dirty="0">
                <a:latin typeface="Arial Narrow" pitchFamily="-84" charset="0"/>
                <a:ea typeface="+mn-ea"/>
              </a:rPr>
              <a:t>COBOL (1960, Murray-Hopper at DOD)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1700" dirty="0">
              <a:solidFill>
                <a:schemeClr val="accent2"/>
              </a:solidFill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70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a high level language can be </a:t>
            </a:r>
          </a:p>
          <a:p>
            <a:pPr marL="571500" lvl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500" dirty="0">
                <a:latin typeface="Arial Narrow" pitchFamily="-84" charset="0"/>
                <a:ea typeface="+mn-ea"/>
              </a:rPr>
              <a:t>translated to machine code by a </a:t>
            </a:r>
            <a:r>
              <a:rPr lang="en-US" sz="1500" i="1" dirty="0">
                <a:latin typeface="Arial Narrow" pitchFamily="-84" charset="0"/>
                <a:ea typeface="+mn-ea"/>
              </a:rPr>
              <a:t>compiler</a:t>
            </a:r>
            <a:r>
              <a:rPr lang="en-US" sz="1500" dirty="0">
                <a:latin typeface="Arial Narrow" pitchFamily="-84" charset="0"/>
                <a:ea typeface="+mn-ea"/>
              </a:rPr>
              <a:t> (similar to an assembler) or executed directly by an </a:t>
            </a:r>
            <a:r>
              <a:rPr lang="en-US" sz="1500" i="1" dirty="0">
                <a:latin typeface="Arial Narrow" pitchFamily="-84" charset="0"/>
                <a:ea typeface="+mn-ea"/>
              </a:rPr>
              <a:t>interpreter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2501900"/>
            <a:ext cx="3289300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474663"/>
            <a:ext cx="3187700" cy="90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1401763"/>
            <a:ext cx="3124200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1985963"/>
            <a:ext cx="2565400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76713"/>
            <a:ext cx="6705600" cy="2757487"/>
          </a:xfrm>
        </p:spPr>
        <p:txBody>
          <a:bodyPr/>
          <a:lstStyle/>
          <a:p>
            <a:pPr marL="239713" indent="-239713" eaLnBrk="1" hangingPunct="1">
              <a:lnSpc>
                <a:spcPct val="90000"/>
              </a:lnSpc>
              <a:defRPr/>
            </a:pPr>
            <a:r>
              <a:rPr lang="en-US" altLang="en-US" sz="1700" dirty="0"/>
              <a:t>mid 1960's - integrated circuits (IC) were produced</a:t>
            </a:r>
          </a:p>
          <a:p>
            <a:pPr marL="661988" lvl="1" eaLnBrk="1" hangingPunct="1">
              <a:lnSpc>
                <a:spcPct val="90000"/>
              </a:lnSpc>
              <a:defRPr/>
            </a:pPr>
            <a:r>
              <a:rPr lang="en-US" altLang="en-US" sz="1500" dirty="0">
                <a:ea typeface="ＭＳ Ｐゴシック" charset="-128"/>
              </a:rPr>
              <a:t>Noyce and </a:t>
            </a:r>
            <a:r>
              <a:rPr lang="en-US" altLang="en-US" sz="1500" dirty="0" err="1">
                <a:ea typeface="ＭＳ Ｐゴシック" charset="-128"/>
              </a:rPr>
              <a:t>Kilby</a:t>
            </a:r>
            <a:r>
              <a:rPr lang="en-US" altLang="en-US" sz="1500" dirty="0">
                <a:ea typeface="ＭＳ Ｐゴシック" charset="-128"/>
              </a:rPr>
              <a:t> independently developed techniques for packaging transistors and circuitry on a silicon </a:t>
            </a:r>
            <a:r>
              <a:rPr lang="en-US" altLang="en-US" sz="1500" dirty="0" smtClean="0">
                <a:ea typeface="ＭＳ Ｐゴシック" charset="-128"/>
              </a:rPr>
              <a:t>chip</a:t>
            </a:r>
            <a:endParaRPr lang="en-US" altLang="en-US" sz="1500" dirty="0">
              <a:ea typeface="ＭＳ Ｐゴシック" charset="-128"/>
            </a:endParaRPr>
          </a:p>
          <a:p>
            <a:pPr marL="661988" lvl="1" eaLnBrk="1" hangingPunct="1">
              <a:lnSpc>
                <a:spcPct val="90000"/>
              </a:lnSpc>
              <a:defRPr/>
            </a:pPr>
            <a:r>
              <a:rPr lang="en-US" altLang="en-US" sz="1500" dirty="0" smtClean="0">
                <a:ea typeface="ＭＳ Ｐゴシック" charset="-128"/>
              </a:rPr>
              <a:t>allowed </a:t>
            </a:r>
            <a:r>
              <a:rPr lang="en-US" altLang="en-US" sz="1500" dirty="0">
                <a:ea typeface="ＭＳ Ｐゴシック" charset="-128"/>
              </a:rPr>
              <a:t>for mass-producing useful </a:t>
            </a:r>
            <a:r>
              <a:rPr lang="en-US" altLang="en-US" sz="1500" dirty="0" smtClean="0">
                <a:ea typeface="ＭＳ Ｐゴシック" charset="-128"/>
              </a:rPr>
              <a:t>circuitry, eventually entire processors on a single chip (e.g., Intel 4004 in 1971)</a:t>
            </a:r>
          </a:p>
          <a:p>
            <a:pPr marL="661988" lvl="1" eaLnBrk="1" hangingPunct="1">
              <a:lnSpc>
                <a:spcPct val="90000"/>
              </a:lnSpc>
              <a:defRPr/>
            </a:pPr>
            <a:endParaRPr lang="en-US" altLang="en-US" sz="1500" dirty="0">
              <a:ea typeface="ＭＳ Ｐゴシック" charset="-128"/>
            </a:endParaRPr>
          </a:p>
          <a:p>
            <a:pPr lvl="1">
              <a:lnSpc>
                <a:spcPct val="90000"/>
              </a:lnSpc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1500" dirty="0" smtClean="0"/>
              <a:t>an </a:t>
            </a:r>
            <a:r>
              <a:rPr lang="en-US" sz="1500" dirty="0"/>
              <a:t>operating system is a collection of programs that manage peripheral devices and other resources </a:t>
            </a:r>
            <a:r>
              <a:rPr lang="mr-IN" sz="1500" dirty="0" smtClean="0"/>
              <a:t>–</a:t>
            </a:r>
            <a:r>
              <a:rPr lang="en-US" sz="1500" dirty="0" smtClean="0"/>
              <a:t> enabled time-sharing</a:t>
            </a:r>
            <a:endParaRPr lang="en-US" sz="1500" dirty="0"/>
          </a:p>
          <a:p>
            <a:pPr lvl="1">
              <a:lnSpc>
                <a:spcPct val="90000"/>
              </a:lnSpc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1500" dirty="0" smtClean="0"/>
              <a:t>as </a:t>
            </a:r>
            <a:r>
              <a:rPr lang="en-US" sz="1500" dirty="0"/>
              <a:t>computers became affordable to small businesses, specialized programming languages were developed</a:t>
            </a:r>
          </a:p>
          <a:p>
            <a:pPr marL="1427163" lvl="3" indent="-227013">
              <a:lnSpc>
                <a:spcPct val="90000"/>
              </a:lnSpc>
              <a:buClr>
                <a:schemeClr val="bg2"/>
              </a:buClr>
              <a:buSzPct val="75000"/>
              <a:defRPr/>
            </a:pPr>
            <a:r>
              <a:rPr lang="en-US" sz="1500" dirty="0">
                <a:latin typeface="Arial Narrow" pitchFamily="-84" charset="0"/>
              </a:rPr>
              <a:t>Pascal (1971, Wirth),  C (1972, Ritchie)</a:t>
            </a:r>
          </a:p>
          <a:p>
            <a:pPr marL="661988" lvl="1" eaLnBrk="1" hangingPunct="1">
              <a:lnSpc>
                <a:spcPct val="90000"/>
              </a:lnSpc>
              <a:defRPr/>
            </a:pPr>
            <a:endParaRPr lang="en-US" altLang="en-US" sz="1500" dirty="0">
              <a:ea typeface="ＭＳ Ｐゴシック" charset="-128"/>
            </a:endParaRPr>
          </a:p>
        </p:txBody>
      </p:sp>
      <p:pic>
        <p:nvPicPr>
          <p:cNvPr id="17" name="Picture 15" descr="intel4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4506913"/>
            <a:ext cx="20478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/>
              <a:t>Personal Computing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219200"/>
            <a:ext cx="8816975" cy="1930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700" dirty="0"/>
              <a:t>late 1970's - Very Large Scale Integration (VLSI)</a:t>
            </a:r>
          </a:p>
          <a:p>
            <a:pPr lvl="1" eaLnBrk="1" hangingPunct="1">
              <a:defRPr/>
            </a:pPr>
            <a:r>
              <a:rPr lang="en-US" altLang="en-US" sz="1500" dirty="0" smtClean="0">
                <a:ea typeface="ＭＳ Ｐゴシック" charset="-128"/>
              </a:rPr>
              <a:t>manufacturing </a:t>
            </a:r>
            <a:r>
              <a:rPr lang="en-US" altLang="en-US" sz="1500" dirty="0">
                <a:ea typeface="ＭＳ Ｐゴシック" charset="-128"/>
              </a:rPr>
              <a:t>advances allowed </a:t>
            </a:r>
            <a:r>
              <a:rPr lang="en-US" altLang="en-US" sz="1500" dirty="0" smtClean="0">
                <a:ea typeface="ＭＳ Ｐゴシック" charset="-128"/>
              </a:rPr>
              <a:t>for hundreds </a:t>
            </a:r>
            <a:r>
              <a:rPr lang="en-US" altLang="en-US" sz="1500" dirty="0">
                <a:ea typeface="ＭＳ Ｐゴシック" charset="-128"/>
              </a:rPr>
              <a:t>of thousands of transistors w/ circuitry on a chip</a:t>
            </a:r>
          </a:p>
          <a:p>
            <a:pPr lvl="1" eaLnBrk="1" hangingPunct="1">
              <a:defRPr/>
            </a:pPr>
            <a:r>
              <a:rPr lang="en-US" altLang="en-US" sz="1500" dirty="0" smtClean="0">
                <a:ea typeface="ＭＳ Ｐゴシック" charset="-128"/>
              </a:rPr>
              <a:t>resulted </a:t>
            </a:r>
            <a:r>
              <a:rPr lang="en-US" altLang="en-US" sz="1500" dirty="0">
                <a:ea typeface="ＭＳ Ｐゴシック" charset="-128"/>
              </a:rPr>
              <a:t>in mass-produced microprocessors and other useful IC's</a:t>
            </a:r>
          </a:p>
          <a:p>
            <a:pPr lvl="1" eaLnBrk="1" hangingPunct="1">
              <a:defRPr/>
            </a:pPr>
            <a:r>
              <a:rPr lang="en-US" altLang="en-US" sz="1500" dirty="0">
                <a:ea typeface="ＭＳ Ｐゴシック" charset="-128"/>
              </a:rPr>
              <a:t>since computers could be constructed by simply connecting powerful IC's and peripheral devices, they were easier to make and more </a:t>
            </a:r>
            <a:r>
              <a:rPr lang="en-US" altLang="en-US" sz="1500" dirty="0" smtClean="0">
                <a:ea typeface="ＭＳ Ｐゴシック" charset="-128"/>
              </a:rPr>
              <a:t>affordable</a:t>
            </a:r>
          </a:p>
          <a:p>
            <a:pPr lvl="1" eaLnBrk="1" hangingPunct="1">
              <a:defRPr/>
            </a:pPr>
            <a:endParaRPr lang="en-US" sz="1500" dirty="0">
              <a:ea typeface="ＭＳ Ｐゴシック" charset="-128"/>
            </a:endParaRPr>
          </a:p>
          <a:p>
            <a:pPr marL="457200" lvl="1" indent="0" eaLnBrk="1" hangingPunct="1">
              <a:buFont typeface="Wingdings" charset="2"/>
              <a:buNone/>
              <a:defRPr/>
            </a:pPr>
            <a:r>
              <a:rPr lang="en-US" sz="1500" dirty="0" smtClean="0"/>
              <a:t>1975 </a:t>
            </a:r>
            <a:r>
              <a:rPr lang="en-US" sz="1500" dirty="0"/>
              <a:t>- Bill Gates &amp; Paul Allen founded Microsoft </a:t>
            </a:r>
          </a:p>
          <a:p>
            <a:pPr marL="628650" lvl="2" indent="0">
              <a:lnSpc>
                <a:spcPct val="90000"/>
              </a:lnSpc>
              <a:buClr>
                <a:schemeClr val="bg2"/>
              </a:buClr>
              <a:buSzPct val="75000"/>
              <a:defRPr/>
            </a:pPr>
            <a:r>
              <a:rPr lang="en-US" sz="1300" dirty="0"/>
              <a:t>Gates wrote a BASIC interpreter for the first PC (</a:t>
            </a:r>
            <a:r>
              <a:rPr lang="en-US" sz="1300" dirty="0" smtClean="0"/>
              <a:t>Altair)</a:t>
            </a:r>
          </a:p>
          <a:p>
            <a:pPr marL="457200" lvl="2" indent="0">
              <a:lnSpc>
                <a:spcPct val="90000"/>
              </a:lnSpc>
              <a:buClr>
                <a:schemeClr val="bg2"/>
              </a:buClr>
              <a:buSzPct val="75000"/>
              <a:defRPr/>
            </a:pPr>
            <a:r>
              <a:rPr lang="en-US" sz="1500" dirty="0" smtClean="0"/>
              <a:t>1977 </a:t>
            </a:r>
            <a:r>
              <a:rPr lang="en-US" sz="1500" dirty="0"/>
              <a:t>- Steve Wozniak &amp; Steve Jobs founded Apple </a:t>
            </a:r>
            <a:endParaRPr lang="en-US" sz="1500" dirty="0" smtClean="0"/>
          </a:p>
          <a:p>
            <a:pPr marL="628650" lvl="2" indent="0">
              <a:lnSpc>
                <a:spcPct val="90000"/>
              </a:lnSpc>
              <a:buClr>
                <a:schemeClr val="bg2"/>
              </a:buClr>
              <a:buSzPct val="75000"/>
              <a:defRPr/>
            </a:pPr>
            <a:r>
              <a:rPr lang="en-US" sz="1300" dirty="0" smtClean="0"/>
              <a:t>went </a:t>
            </a:r>
            <a:r>
              <a:rPr lang="en-US" sz="1300" dirty="0"/>
              <a:t>from Jobs' garage to $120 million in sales by </a:t>
            </a:r>
            <a:r>
              <a:rPr lang="en-US" sz="1300" dirty="0" smtClean="0"/>
              <a:t>1980</a:t>
            </a:r>
          </a:p>
          <a:p>
            <a:pPr marL="457200" lvl="2" indent="0">
              <a:lnSpc>
                <a:spcPct val="90000"/>
              </a:lnSpc>
              <a:buClr>
                <a:schemeClr val="bg2"/>
              </a:buClr>
              <a:buSzPct val="75000"/>
              <a:defRPr/>
            </a:pPr>
            <a:r>
              <a:rPr lang="en-US" sz="1500" dirty="0" smtClean="0"/>
              <a:t>1980 </a:t>
            </a:r>
            <a:r>
              <a:rPr lang="en-US" sz="1500" dirty="0"/>
              <a:t>- IBM introduced PC </a:t>
            </a:r>
          </a:p>
          <a:p>
            <a:pPr marL="628650" lvl="2" indent="0">
              <a:lnSpc>
                <a:spcPct val="90000"/>
              </a:lnSpc>
              <a:buClr>
                <a:schemeClr val="bg2"/>
              </a:buClr>
              <a:buSzPct val="75000"/>
              <a:defRPr/>
            </a:pPr>
            <a:r>
              <a:rPr lang="en-US" sz="1300" dirty="0"/>
              <a:t>Microsoft licensed the DOS operating system to </a:t>
            </a:r>
            <a:r>
              <a:rPr lang="en-US" sz="1300" dirty="0" smtClean="0"/>
              <a:t>IBM</a:t>
            </a:r>
          </a:p>
          <a:p>
            <a:pPr marL="457200" lvl="2" indent="0">
              <a:lnSpc>
                <a:spcPct val="90000"/>
              </a:lnSpc>
              <a:buClr>
                <a:schemeClr val="bg2"/>
              </a:buClr>
              <a:buSzPct val="75000"/>
              <a:defRPr/>
            </a:pPr>
            <a:r>
              <a:rPr lang="en-US" sz="1500" dirty="0" smtClean="0"/>
              <a:t>1984 </a:t>
            </a:r>
            <a:r>
              <a:rPr lang="en-US" sz="1500" dirty="0"/>
              <a:t>- Apple countered with Macintosh </a:t>
            </a:r>
          </a:p>
          <a:p>
            <a:pPr marL="628650" lvl="2" indent="0">
              <a:lnSpc>
                <a:spcPct val="90000"/>
              </a:lnSpc>
              <a:buClr>
                <a:schemeClr val="bg2"/>
              </a:buClr>
              <a:buSzPct val="75000"/>
              <a:defRPr/>
            </a:pPr>
            <a:r>
              <a:rPr lang="en-US" sz="1300" dirty="0"/>
              <a:t>introduced the modern GUI-based OS </a:t>
            </a:r>
            <a:r>
              <a:rPr lang="en-US" sz="1300" dirty="0" smtClean="0"/>
              <a:t>(originally developed </a:t>
            </a:r>
            <a:r>
              <a:rPr lang="en-US" sz="1300" dirty="0"/>
              <a:t>at </a:t>
            </a:r>
            <a:r>
              <a:rPr lang="en-US" sz="1300" dirty="0" smtClean="0"/>
              <a:t>Xerox)</a:t>
            </a:r>
          </a:p>
          <a:p>
            <a:pPr marL="457200" lvl="2" indent="0">
              <a:lnSpc>
                <a:spcPct val="90000"/>
              </a:lnSpc>
              <a:buClr>
                <a:schemeClr val="bg2"/>
              </a:buClr>
              <a:buSzPct val="75000"/>
              <a:defRPr/>
            </a:pPr>
            <a:r>
              <a:rPr lang="en-US" sz="1500" dirty="0" smtClean="0"/>
              <a:t>1985 </a:t>
            </a:r>
            <a:r>
              <a:rPr lang="en-US" sz="1500" dirty="0"/>
              <a:t>- Microsoft countered with Windows </a:t>
            </a:r>
          </a:p>
          <a:p>
            <a:pPr lvl="1" eaLnBrk="1" hangingPunct="1">
              <a:defRPr/>
            </a:pPr>
            <a:endParaRPr lang="en-US" altLang="en-US" sz="1500" dirty="0">
              <a:ea typeface="ＭＳ Ｐゴシック" charset="-128"/>
            </a:endParaRP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accent2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20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2FE44D9-FB84-1E47-B22D-289F2E453739}" type="slidenum">
              <a:rPr lang="en-US" altLang="en-US" sz="1400">
                <a:solidFill>
                  <a:srgbClr val="FF0033"/>
                </a:solidFill>
                <a:latin typeface="Verdana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z="1400">
              <a:solidFill>
                <a:srgbClr val="FF0033"/>
              </a:solidFill>
              <a:latin typeface="Verdana" charset="0"/>
            </a:endParaRPr>
          </a:p>
        </p:txBody>
      </p:sp>
      <p:sp>
        <p:nvSpPr>
          <p:cNvPr id="8" name="Rectangle 182"/>
          <p:cNvSpPr>
            <a:spLocks noChangeArrowheads="1"/>
          </p:cNvSpPr>
          <p:nvPr/>
        </p:nvSpPr>
        <p:spPr bwMode="auto">
          <a:xfrm>
            <a:off x="560388" y="5181600"/>
            <a:ext cx="5440362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7" tIns="46034" rIns="92067" bIns="46034"/>
          <a:lstStyle/>
          <a:p>
            <a:pPr marL="111125" indent="-111125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70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1980's - object-oriented programming began </a:t>
            </a:r>
          </a:p>
          <a:p>
            <a:pPr marL="512763" lvl="1" indent="-28575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1500" dirty="0">
                <a:latin typeface="Arial Narrow" pitchFamily="-84" charset="0"/>
                <a:ea typeface="+mn-ea"/>
              </a:rPr>
              <a:t>represented a new approach to program design which views a program as a collection of interacting software objects that model real-world entities</a:t>
            </a:r>
          </a:p>
          <a:p>
            <a:pPr marL="512763" lvl="1" indent="-28575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-84" charset="2"/>
              <a:buChar char="n"/>
              <a:defRPr/>
            </a:pPr>
            <a:r>
              <a:rPr lang="en-US" sz="1500" dirty="0">
                <a:latin typeface="Arial Narrow" pitchFamily="-84" charset="0"/>
                <a:ea typeface="+mn-ea"/>
              </a:rPr>
              <a:t>Smalltalk (Kay, 1980), C++ (</a:t>
            </a:r>
            <a:r>
              <a:rPr lang="en-US" sz="1500" dirty="0" err="1">
                <a:latin typeface="Arial Narrow" pitchFamily="-84" charset="0"/>
                <a:ea typeface="+mn-ea"/>
              </a:rPr>
              <a:t>Stroustrup</a:t>
            </a:r>
            <a:r>
              <a:rPr lang="en-US" sz="1500" dirty="0">
                <a:latin typeface="Arial Narrow" pitchFamily="-84" charset="0"/>
                <a:ea typeface="+mn-ea"/>
              </a:rPr>
              <a:t>, 1985), Java (Sun, 1995)</a:t>
            </a:r>
          </a:p>
        </p:txBody>
      </p:sp>
      <p:pic>
        <p:nvPicPr>
          <p:cNvPr id="24581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2414588"/>
            <a:ext cx="32813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4867275"/>
            <a:ext cx="3281363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3602</TotalTime>
  <Words>1635</Words>
  <Application>Microsoft Macintosh PowerPoint</Application>
  <PresentationFormat>Custom</PresentationFormat>
  <Paragraphs>250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 Narrow</vt:lpstr>
      <vt:lpstr>ＭＳ Ｐゴシック</vt:lpstr>
      <vt:lpstr>Arial</vt:lpstr>
      <vt:lpstr>Wingdings</vt:lpstr>
      <vt:lpstr>Times New Roman</vt:lpstr>
      <vt:lpstr>Verdana</vt:lpstr>
      <vt:lpstr>Courier New</vt:lpstr>
      <vt:lpstr>Courier</vt:lpstr>
      <vt:lpstr>Blank Presentation</vt:lpstr>
      <vt:lpstr>PowerPoint Presentation</vt:lpstr>
      <vt:lpstr>Early programmable devices</vt:lpstr>
      <vt:lpstr>The first "computers"</vt:lpstr>
      <vt:lpstr>Stored program computers</vt:lpstr>
      <vt:lpstr>Machine language example</vt:lpstr>
      <vt:lpstr>Making programming (slightly) easier</vt:lpstr>
      <vt:lpstr>Assembly language example</vt:lpstr>
      <vt:lpstr>High-level languages</vt:lpstr>
      <vt:lpstr>Personal Computing</vt:lpstr>
      <vt:lpstr>Over the last 20+ years</vt:lpstr>
      <vt:lpstr>Programming is programming</vt:lpstr>
      <vt:lpstr>Python</vt:lpstr>
      <vt:lpstr>Python interpreter</vt:lpstr>
      <vt:lpstr>If you want to know more…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 W</cp:lastModifiedBy>
  <cp:revision>98</cp:revision>
  <cp:lastPrinted>2018-09-06T18:43:08Z</cp:lastPrinted>
  <dcterms:created xsi:type="dcterms:W3CDTF">2013-08-28T17:51:16Z</dcterms:created>
  <dcterms:modified xsi:type="dcterms:W3CDTF">2018-10-25T02:43:54Z</dcterms:modified>
</cp:coreProperties>
</file>