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9" r:id="rId3"/>
    <p:sldId id="338" r:id="rId4"/>
    <p:sldId id="339" r:id="rId5"/>
    <p:sldId id="340" r:id="rId6"/>
    <p:sldId id="343" r:id="rId7"/>
    <p:sldId id="362" r:id="rId8"/>
    <p:sldId id="352" r:id="rId9"/>
    <p:sldId id="363" r:id="rId10"/>
    <p:sldId id="336" r:id="rId11"/>
    <p:sldId id="342" r:id="rId12"/>
    <p:sldId id="350" r:id="rId13"/>
    <p:sldId id="353" r:id="rId14"/>
    <p:sldId id="344" r:id="rId15"/>
    <p:sldId id="354" r:id="rId16"/>
    <p:sldId id="355" r:id="rId17"/>
    <p:sldId id="357" r:id="rId18"/>
    <p:sldId id="356" r:id="rId19"/>
    <p:sldId id="358" r:id="rId20"/>
    <p:sldId id="364" r:id="rId21"/>
    <p:sldId id="365" r:id="rId22"/>
    <p:sldId id="366" r:id="rId23"/>
    <p:sldId id="367" r:id="rId24"/>
    <p:sldId id="359" r:id="rId25"/>
    <p:sldId id="360" r:id="rId26"/>
    <p:sldId id="361" r:id="rId27"/>
    <p:sldId id="368" r:id="rId28"/>
    <p:sldId id="369" r:id="rId29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00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3"/>
    <p:restoredTop sz="91454"/>
  </p:normalViewPr>
  <p:slideViewPr>
    <p:cSldViewPr>
      <p:cViewPr varScale="1">
        <p:scale>
          <a:sx n="100" d="100"/>
          <a:sy n="100" d="100"/>
        </p:scale>
        <p:origin x="752" y="17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E105000A-EA54-6C46-A0F9-78C77D9C5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AA7E4AE-5482-8D4E-BCD5-5B72C7E31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92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7C55-99CD-CD47-9276-06F4A0B48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EAF2-1584-194F-8C98-7CD5598C6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0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367-0B0D-684D-8A69-89B109E6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95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1208-19D3-F340-ADDC-8780959A7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DCD0-5E2C-F348-B62F-8D702D5E8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80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545B-17DE-AE46-93F9-474A37ECF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82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25E3F-72AF-9945-BA6C-FB2841D11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8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F9F80-5146-0747-B68F-01BC88C1C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28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5019-03AF-E14C-9515-5B12C84A1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F48A-0092-BE4D-81A5-20975A73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69DF-F31C-4B4F-9F56-88D56311E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7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F4771827-6BF4-E447-9F98-7CE571698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sus.gov/popcloc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F6C28FA-D527-F14B-906E-BF053BAE3D37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>
                <a:solidFill>
                  <a:srgbClr val="FF0033"/>
                </a:solidFill>
              </a:rPr>
            </a:br>
            <a:r>
              <a:rPr lang="en-US" altLang="en-US">
                <a:solidFill>
                  <a:srgbClr val="FF0033"/>
                </a:solidFill>
              </a:rPr>
              <a:t/>
            </a:r>
            <a:br>
              <a:rPr lang="en-US" altLang="en-US">
                <a:solidFill>
                  <a:srgbClr val="FF0033"/>
                </a:solidFill>
              </a:rPr>
            </a:br>
            <a:r>
              <a:rPr lang="en-US" altLang="en-US" sz="3200">
                <a:solidFill>
                  <a:srgbClr val="FF0033"/>
                </a:solidFill>
              </a:rPr>
              <a:t>Fall 2018</a:t>
            </a: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971800"/>
            <a:ext cx="7772400" cy="3733800"/>
          </a:xfrm>
          <a:noFill/>
        </p:spPr>
        <p:txBody>
          <a:bodyPr/>
          <a:lstStyle/>
          <a:p>
            <a:pPr marL="0" indent="0"/>
            <a:r>
              <a:rPr lang="en-US" altLang="en-US" dirty="0">
                <a:ea typeface="ＭＳ Ｐゴシック" charset="-128"/>
              </a:rPr>
              <a:t>Python data, assignments &amp; </a:t>
            </a:r>
            <a:r>
              <a:rPr lang="en-US" altLang="en-US" dirty="0" smtClean="0">
                <a:ea typeface="ＭＳ Ｐゴシック" charset="-128"/>
              </a:rPr>
              <a:t>functions</a:t>
            </a: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data types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numbers, strings, </a:t>
            </a:r>
            <a:r>
              <a:rPr lang="en-US" altLang="en-US" dirty="0" err="1" smtClean="0">
                <a:ea typeface="ＭＳ Ｐゴシック" charset="-128"/>
              </a:rPr>
              <a:t>booleans</a:t>
            </a:r>
            <a:endParaRPr lang="en-US" altLang="en-US" dirty="0" smtClean="0">
              <a:ea typeface="ＭＳ Ｐゴシック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functions &amp; type conversions</a:t>
            </a: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variables &amp; assignments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input </a:t>
            </a:r>
            <a:r>
              <a:rPr lang="en-US" altLang="en-US" dirty="0">
                <a:ea typeface="ＭＳ Ｐゴシック" charset="-128"/>
              </a:rPr>
              <a:t>&amp; output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modules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turtle graphics, math, random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Python documentation, help</a:t>
            </a:r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endParaRPr lang="en-US" altLang="en-US" sz="1800" i="1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Variables &amp; assignments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recall from Scratch, variables were used to store values that could be accessed &amp; updated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e.g., the lines spoken by the sprites in conversation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e.g., the number of times an event occurred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similarly, in Python can create a variable and assign it a value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the variable name must start with a letter, consist of letters, digits &amp; underscores (note: no spaces allowed)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an assignment statement uses '=' to assign a value to a variable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general form:	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VARIABLE = VALUE_OR_EXPRESSION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sz="1800" dirty="0">
                <a:latin typeface="Courier New" charset="0"/>
                <a:ea typeface="ＭＳ Ｐゴシック" charset="-128"/>
              </a:rPr>
              <a:t>age = 20</a:t>
            </a:r>
          </a:p>
          <a:p>
            <a:pPr lvl="2"/>
            <a:endParaRPr lang="en-US" altLang="en-US" sz="1100" dirty="0">
              <a:latin typeface="Courier New" charset="0"/>
              <a:ea typeface="ＭＳ Ｐゴシック" charset="-128"/>
            </a:endParaRPr>
          </a:p>
          <a:p>
            <a:pPr lvl="2"/>
            <a:r>
              <a:rPr lang="en-US" altLang="en-US" sz="1800" dirty="0" err="1" smtClean="0">
                <a:latin typeface="Courier New" charset="0"/>
                <a:ea typeface="ＭＳ Ｐゴシック" charset="-128"/>
              </a:rPr>
              <a:t>seconds_in_day</a:t>
            </a:r>
            <a:r>
              <a:rPr lang="en-US" altLang="en-US" sz="1800" dirty="0" smtClean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= 24 * 60 * 60</a:t>
            </a:r>
          </a:p>
          <a:p>
            <a:pPr lvl="2"/>
            <a:endParaRPr lang="en-US" altLang="en-US" sz="1100" dirty="0">
              <a:latin typeface="Courier New" charset="0"/>
              <a:ea typeface="ＭＳ Ｐゴシック" charset="-128"/>
            </a:endParaRPr>
          </a:p>
          <a:p>
            <a:pPr lvl="2"/>
            <a:r>
              <a:rPr lang="en-US" altLang="en-US" sz="1800" dirty="0" err="1" smtClean="0">
                <a:latin typeface="Courier New" charset="0"/>
                <a:ea typeface="ＭＳ Ｐゴシック" charset="-128"/>
              </a:rPr>
              <a:t>seconds_in_year</a:t>
            </a:r>
            <a:r>
              <a:rPr lang="en-US" altLang="en-US" sz="1800" dirty="0" smtClean="0"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= 365 * </a:t>
            </a:r>
            <a:r>
              <a:rPr lang="en-US" altLang="en-US" sz="1800" dirty="0" err="1" smtClean="0">
                <a:latin typeface="Courier New" charset="0"/>
                <a:ea typeface="ＭＳ Ｐゴシック" charset="-128"/>
              </a:rPr>
              <a:t>seconds_in_day</a:t>
            </a: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lvl="2"/>
            <a:endParaRPr lang="en-US" altLang="en-US" sz="1100" dirty="0">
              <a:latin typeface="Courier New" charset="0"/>
              <a:ea typeface="ＭＳ Ｐゴシック" charset="-128"/>
            </a:endParaRPr>
          </a:p>
          <a:p>
            <a:pPr lvl="2"/>
            <a:r>
              <a:rPr lang="en-US" altLang="en-US" sz="1800" dirty="0">
                <a:latin typeface="Courier New" charset="0"/>
                <a:ea typeface="ＭＳ Ｐゴシック" charset="-128"/>
              </a:rPr>
              <a:t>name = "Prudence"</a:t>
            </a:r>
          </a:p>
          <a:p>
            <a:pPr lvl="2"/>
            <a:endParaRPr lang="en-US" altLang="en-US" sz="1100" dirty="0">
              <a:latin typeface="Courier New" charset="0"/>
              <a:ea typeface="ＭＳ Ｐゴシック" charset="-128"/>
            </a:endParaRPr>
          </a:p>
          <a:p>
            <a:pPr lvl="2"/>
            <a:r>
              <a:rPr lang="en-US" altLang="en-US" sz="1800" dirty="0">
                <a:latin typeface="Courier New" charset="0"/>
                <a:ea typeface="ＭＳ Ｐゴシック" charset="-128"/>
              </a:rPr>
              <a:t>greeting = </a:t>
            </a:r>
            <a:r>
              <a:rPr lang="en-US" altLang="en-US" sz="1800" dirty="0" smtClean="0">
                <a:latin typeface="Courier New" charset="0"/>
                <a:ea typeface="ＭＳ Ｐゴシック" charset="-128"/>
              </a:rPr>
              <a:t>"Dear "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+ name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E27290A-BBFE-1A46-A1DF-4904A7CAC324}" type="slidenum">
              <a:rPr lang="en-US" altLang="en-US" sz="1400">
                <a:solidFill>
                  <a:srgbClr val="FF0033"/>
                </a:solidFill>
              </a:rPr>
              <a:pPr/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297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Variable names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some reserved words cannot be used for variable names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CCC4119-A054-5A42-B526-F683742E003E}" type="slidenum">
              <a:rPr lang="en-US" altLang="en-US" sz="1400">
                <a:solidFill>
                  <a:srgbClr val="FF0033"/>
                </a:solidFill>
              </a:rPr>
              <a:pPr/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572000"/>
            <a:ext cx="8702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Python libraries tend to use underscores for multi-word variable names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	</a:t>
            </a:r>
            <a:r>
              <a:rPr lang="en-US" altLang="en-US" sz="1800">
                <a:latin typeface="Courier New" charset="0"/>
              </a:rPr>
              <a:t>first_name	  number_of_sides   feet_to_meters</a:t>
            </a:r>
          </a:p>
          <a:p>
            <a:pPr>
              <a:spcBef>
                <a:spcPct val="20000"/>
              </a:spcBef>
            </a:pPr>
            <a:endParaRPr lang="en-US" altLang="en-US" sz="1100">
              <a:latin typeface="Courier New" charset="0"/>
            </a:endParaRPr>
          </a:p>
          <a:p>
            <a:pPr>
              <a:spcBef>
                <a:spcPct val="20000"/>
              </a:spcBef>
            </a:pPr>
            <a:endParaRPr lang="en-US" altLang="en-US" sz="1800">
              <a:latin typeface="Courier New" charset="0"/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chemeClr val="accent2"/>
                </a:solidFill>
              </a:rPr>
              <a:t>note: capitalization matters, so </a:t>
            </a:r>
            <a:r>
              <a:rPr lang="en-US" altLang="en-US" sz="1800">
                <a:latin typeface="Courier New" charset="0"/>
              </a:rPr>
              <a:t>first_name ≠ first_Name</a:t>
            </a:r>
          </a:p>
          <a:p>
            <a:pPr>
              <a:spcBef>
                <a:spcPct val="20000"/>
              </a:spcBef>
            </a:pPr>
            <a:endParaRPr lang="en-US" altLang="en-US" sz="1800">
              <a:latin typeface="Courier New" charset="0"/>
            </a:endParaRPr>
          </a:p>
          <a:p>
            <a:pPr>
              <a:spcBef>
                <a:spcPct val="20000"/>
              </a:spcBef>
            </a:pPr>
            <a:endParaRPr lang="en-US" altLang="en-US" sz="1800">
              <a:latin typeface="Courier New" charset="0"/>
            </a:endParaRP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289800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population growth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3733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visit </a:t>
            </a:r>
            <a:r>
              <a:rPr lang="en-US" altLang="en-US" dirty="0">
                <a:ea typeface="ＭＳ Ｐゴシック" charset="-128"/>
                <a:hlinkClick r:id="rId2"/>
              </a:rPr>
              <a:t>http://www.census.gov/popclock</a:t>
            </a:r>
            <a:r>
              <a:rPr lang="en-US" altLang="en-US" dirty="0">
                <a:ea typeface="ＭＳ Ｐゴシック" charset="-128"/>
              </a:rPr>
              <a:t> for a current U.S. population estimate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e.g., 328,553,944 at 3:15 pm (CDT) on 9/10/18</a:t>
            </a:r>
          </a:p>
          <a:p>
            <a:r>
              <a:rPr lang="en-US" altLang="en-US" dirty="0">
                <a:ea typeface="ＭＳ Ｐゴシック" charset="-128"/>
              </a:rPr>
              <a:t>according to U.S. Census Bureau: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birth every 8 seconds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death every 12 seconds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naturalized citizen (net) every 28 seconds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we want to predict the population some number of years in the future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e.g., what would be the population 10 years from now</a:t>
            </a:r>
            <a:r>
              <a:rPr lang="en-US" altLang="en-US" dirty="0" smtClean="0">
                <a:ea typeface="ＭＳ Ｐゴシック" charset="-128"/>
              </a:rPr>
              <a:t>? </a:t>
            </a:r>
            <a:r>
              <a:rPr lang="en-US" altLang="en-US" i="1" dirty="0" smtClean="0">
                <a:ea typeface="ＭＳ Ｐゴシック" charset="-128"/>
              </a:rPr>
              <a:t>(assume 365 day years)</a:t>
            </a:r>
            <a:endParaRPr lang="en-US" altLang="en-US" i="1" dirty="0">
              <a:ea typeface="ＭＳ Ｐゴシック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714B4189-BF55-EE49-B18C-20B8F6B3B787}" type="slidenum">
              <a:rPr lang="en-US" altLang="en-US" sz="1400">
                <a:solidFill>
                  <a:srgbClr val="FF0033"/>
                </a:solidFill>
              </a:rPr>
              <a:pPr/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400" y="5907088"/>
            <a:ext cx="8305800" cy="1001712"/>
            <a:chOff x="533400" y="5907088"/>
            <a:chExt cx="8305800" cy="1001712"/>
          </a:xfrm>
        </p:grpSpPr>
        <p:pic>
          <p:nvPicPr>
            <p:cNvPr id="2560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907088"/>
              <a:ext cx="6527800" cy="749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7" name="TextBox 7"/>
            <p:cNvSpPr txBox="1">
              <a:spLocks noChangeArrowheads="1"/>
            </p:cNvSpPr>
            <p:nvPr/>
          </p:nvSpPr>
          <p:spPr bwMode="auto">
            <a:xfrm>
              <a:off x="1981200" y="6507162"/>
              <a:ext cx="6858000" cy="401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</a:rPr>
                <a:t>\ is the line continuation character – can break a statement across lines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Issues (pt. 1)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752600"/>
          </a:xfrm>
        </p:spPr>
        <p:txBody>
          <a:bodyPr/>
          <a:lstStyle/>
          <a:p>
            <a:pPr lvl="1"/>
            <a:r>
              <a:rPr lang="en-US" altLang="en-US">
                <a:ea typeface="ＭＳ Ｐゴシック" charset="-128"/>
              </a:rPr>
              <a:t>not readable</a:t>
            </a:r>
          </a:p>
          <a:p>
            <a:pPr lvl="1"/>
            <a:r>
              <a:rPr lang="en-US" altLang="en-US">
                <a:ea typeface="ＭＳ Ｐゴシック" charset="-128"/>
              </a:rPr>
              <a:t>significant duplication</a:t>
            </a:r>
          </a:p>
          <a:p>
            <a:pPr lvl="1"/>
            <a:r>
              <a:rPr lang="en-US" altLang="en-US">
                <a:ea typeface="ＭＳ Ｐゴシック" charset="-128"/>
              </a:rPr>
              <a:t>difficult to edit/fix/change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we can address readability &amp; duplication by introducing variables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567DBAA-8F80-F542-80CB-7CCBDB2C2881}" type="slidenum">
              <a:rPr lang="en-US" altLang="en-US" sz="1400">
                <a:solidFill>
                  <a:srgbClr val="FF0033"/>
                </a:solidFill>
              </a:rPr>
              <a:pPr/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868613"/>
            <a:ext cx="94488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Issues (pt. 2)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4038600"/>
            <a:ext cx="8702675" cy="21336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 IDLE environment has a built-in file editor</a:t>
            </a:r>
          </a:p>
          <a:p>
            <a:pPr lvl="1"/>
            <a:r>
              <a:rPr lang="en-US" altLang="en-US">
                <a:ea typeface="ＭＳ Ｐゴシック" charset="-128"/>
              </a:rPr>
              <a:t>under the File menu, select New Window</a:t>
            </a:r>
          </a:p>
          <a:p>
            <a:pPr lvl="1"/>
            <a:r>
              <a:rPr lang="en-US" altLang="en-US">
                <a:ea typeface="ＭＳ Ｐゴシック" charset="-128"/>
              </a:rPr>
              <a:t>this will open a simple file editor</a:t>
            </a:r>
          </a:p>
          <a:p>
            <a:pPr lvl="1"/>
            <a:r>
              <a:rPr lang="en-US" altLang="en-US">
                <a:ea typeface="ＭＳ Ｐゴシック" charset="-128"/>
              </a:rPr>
              <a:t>enter the statements</a:t>
            </a:r>
          </a:p>
          <a:p>
            <a:pPr lvl="1"/>
            <a:r>
              <a:rPr lang="en-US" altLang="en-US">
                <a:ea typeface="ＭＳ Ｐゴシック" charset="-128"/>
              </a:rPr>
              <a:t>save the file (using File</a:t>
            </a:r>
            <a:r>
              <a:rPr lang="en-US" altLang="en-US">
                <a:ea typeface="ＭＳ Ｐゴシック" charset="-128"/>
                <a:sym typeface="Wingdings" charset="2"/>
              </a:rPr>
              <a:t>Save) then load the function (using RunRun Module)</a:t>
            </a:r>
          </a:p>
          <a:p>
            <a:pPr lvl="1"/>
            <a:r>
              <a:rPr lang="en-US" altLang="en-US">
                <a:ea typeface="ＭＳ Ｐゴシック" charset="-128"/>
                <a:sym typeface="Wingdings" charset="2"/>
              </a:rPr>
              <a:t>the statements are loaded and run just as if you typed them in directly</a:t>
            </a:r>
          </a:p>
          <a:p>
            <a:pPr lvl="1"/>
            <a:endParaRPr lang="en-US" altLang="en-US">
              <a:ea typeface="ＭＳ Ｐゴシック" charset="-128"/>
              <a:sym typeface="Wingdings" charset="2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19F64D6-FEE8-4C40-BB71-EC83EE2D5603}" type="slidenum">
              <a:rPr lang="en-US" altLang="en-US" sz="1400">
                <a:solidFill>
                  <a:srgbClr val="FF0033"/>
                </a:solidFill>
              </a:rPr>
              <a:pPr/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371600"/>
            <a:ext cx="870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variables make the code more readable and reduce duplication, but entering statements directly into the interpreter has limitations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no way to go back and fix errors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no way to save the code for later use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better to enter the statements in a separate, editable, re-executable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49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Modules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096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 </a:t>
            </a:r>
            <a:r>
              <a:rPr lang="en-US" altLang="en-US" i="1">
                <a:ea typeface="ＭＳ Ｐゴシック" charset="-128"/>
              </a:rPr>
              <a:t>module </a:t>
            </a:r>
            <a:r>
              <a:rPr lang="en-US" altLang="en-US">
                <a:ea typeface="ＭＳ Ｐゴシック" charset="-128"/>
              </a:rPr>
              <a:t>is a file of code that can be repeatedly edited and loaded/run</a:t>
            </a:r>
          </a:p>
          <a:p>
            <a:pPr lvl="1"/>
            <a:r>
              <a:rPr lang="en-US" altLang="en-US">
                <a:ea typeface="ＭＳ Ｐゴシック" charset="-128"/>
              </a:rPr>
              <a:t>lines starting with # are comments, ignored by the Python interpreter</a:t>
            </a:r>
          </a:p>
          <a:p>
            <a:pPr lvl="1"/>
            <a:r>
              <a:rPr lang="en-US" altLang="en-US">
                <a:ea typeface="ＭＳ Ｐゴシック" charset="-128"/>
              </a:rPr>
              <a:t>should start each file with a comment block documenting the file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F878BF5-7690-3F47-91E8-0C683C0665BE}" type="slidenum">
              <a:rPr lang="en-US" altLang="en-US" sz="1400">
                <a:solidFill>
                  <a:srgbClr val="FF0033"/>
                </a:solidFill>
              </a:rPr>
              <a:pPr/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0" y="4343400"/>
            <a:ext cx="2286000" cy="1477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90"/>
                </a:solidFill>
              </a:rPr>
              <a:t>note: after running this module, you still need to query the interpreter for the value of </a:t>
            </a:r>
            <a:r>
              <a:rPr lang="en-US" altLang="en-US" sz="1800">
                <a:solidFill>
                  <a:srgbClr val="000090"/>
                </a:solidFill>
                <a:latin typeface="Lucida Sans Typewriter" charset="0"/>
              </a:rPr>
              <a:t>new_population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466975"/>
            <a:ext cx="8018462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Built-in </a:t>
            </a:r>
            <a:r>
              <a:rPr lang="en-US" altLang="en-US">
                <a:latin typeface="Lucida Sans Typewriter" charset="0"/>
                <a:ea typeface="ＭＳ Ｐゴシック" charset="-128"/>
              </a:rPr>
              <a:t>print </a:t>
            </a:r>
            <a:r>
              <a:rPr lang="en-US" altLang="en-US">
                <a:ea typeface="ＭＳ Ｐゴシック" charset="-128"/>
              </a:rPr>
              <a:t>function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600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 </a:t>
            </a:r>
            <a:r>
              <a:rPr lang="en-US" altLang="en-US">
                <a:latin typeface="Lucida Sans Typewriter" charset="0"/>
                <a:ea typeface="ＭＳ Ｐゴシック" charset="-128"/>
              </a:rPr>
              <a:t>print </a:t>
            </a:r>
            <a:r>
              <a:rPr lang="en-US" altLang="en-US">
                <a:ea typeface="ＭＳ Ｐゴシック" charset="-128"/>
              </a:rPr>
              <a:t>function can automatically display a value or sequence of values (separated by commas)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latin typeface="Lucida Sans Typewriter" charset="0"/>
                <a:ea typeface="ＭＳ Ｐゴシック" charset="-128"/>
              </a:rPr>
              <a:t>print(VALUE_1, VALUE_2, …, VALUE_n)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D6C9BFFC-66DE-7743-A4CB-B37DA2C1652E}" type="slidenum">
              <a:rPr lang="en-US" altLang="en-US" sz="1400">
                <a:solidFill>
                  <a:srgbClr val="FF0033"/>
                </a:solidFill>
              </a:rPr>
              <a:pPr/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39000" y="4343400"/>
            <a:ext cx="2057400" cy="1477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90"/>
                </a:solidFill>
              </a:rPr>
              <a:t>now, a complete message containing the answer is displayed when the module is run</a:t>
            </a:r>
            <a:endParaRPr lang="en-US" altLang="en-US" sz="1800">
              <a:solidFill>
                <a:srgbClr val="000090"/>
              </a:solidFill>
              <a:latin typeface="Lucida Sans Typewrit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User input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as is, changing the </a:t>
            </a:r>
            <a:r>
              <a:rPr lang="en-US" altLang="en-US">
                <a:latin typeface="Lucida Sans Typewriter" charset="0"/>
                <a:ea typeface="ＭＳ Ｐゴシック" charset="-128"/>
              </a:rPr>
              <a:t>years_in_future </a:t>
            </a:r>
            <a:r>
              <a:rPr lang="en-US" altLang="en-US">
                <a:ea typeface="ＭＳ Ｐゴシック" charset="-128"/>
              </a:rPr>
              <a:t>assignment and performing a different calculation is easy</a:t>
            </a:r>
          </a:p>
          <a:p>
            <a:pPr lvl="1"/>
            <a:r>
              <a:rPr lang="en-US" altLang="en-US">
                <a:ea typeface="ＭＳ Ｐゴシック" charset="-128"/>
              </a:rPr>
              <a:t>but it would be even better to just ask for the number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DC4C353-D02C-F14B-BC17-FFD2F5B3C69E}" type="slidenum">
              <a:rPr lang="en-US" altLang="en-US" sz="1400">
                <a:solidFill>
                  <a:srgbClr val="FF0033"/>
                </a:solidFill>
              </a:rPr>
              <a:pPr/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2743200"/>
            <a:ext cx="8702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/>
              <a:t>the built-in </a:t>
            </a:r>
            <a:r>
              <a:rPr lang="en-US" altLang="en-US">
                <a:latin typeface="Lucida Sans Typewriter" charset="0"/>
              </a:rPr>
              <a:t>input</a:t>
            </a:r>
            <a:r>
              <a:rPr lang="en-US" altLang="en-US"/>
              <a:t> function displays a prompt and reads in the user's input</a:t>
            </a:r>
          </a:p>
          <a:p>
            <a:pPr lvl="1"/>
            <a:endParaRPr lang="en-US" altLang="en-US" sz="240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altLang="en-US">
                <a:latin typeface="Lucida Sans Typewriter" charset="0"/>
              </a:rPr>
              <a:t>response = input("PROMPT MESSAGE")</a:t>
            </a:r>
          </a:p>
          <a:p>
            <a:pPr lvl="1">
              <a:buFontTx/>
              <a:buNone/>
            </a:pPr>
            <a:endParaRPr lang="en-US" altLang="en-US">
              <a:latin typeface="Lucida Sans Typewriter" charset="0"/>
            </a:endParaRPr>
          </a:p>
          <a:p>
            <a:r>
              <a:rPr lang="en-US" altLang="en-US"/>
              <a:t>the </a:t>
            </a:r>
            <a:r>
              <a:rPr lang="en-US" altLang="en-US">
                <a:latin typeface="Lucida Sans Typewriter" charset="0"/>
              </a:rPr>
              <a:t>input</a:t>
            </a:r>
            <a:r>
              <a:rPr lang="en-US" altLang="en-US"/>
              <a:t> function always returns what the user typed as a string</a:t>
            </a:r>
          </a:p>
          <a:p>
            <a:pPr lvl="1">
              <a:lnSpc>
                <a:spcPct val="100000"/>
              </a:lnSpc>
            </a:pPr>
            <a:r>
              <a:rPr lang="en-US" altLang="en-US"/>
              <a:t>if you want to treat the input as a number, you must explicitly convert them</a:t>
            </a:r>
          </a:p>
          <a:p>
            <a:pPr lvl="1"/>
            <a:endParaRPr lang="en-US" altLang="en-US" sz="240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altLang="en-US">
                <a:latin typeface="Lucida Sans Typewriter" charset="0"/>
              </a:rPr>
              <a:t>int_response = int(input("PROMPT MESSAGE"))</a:t>
            </a:r>
          </a:p>
          <a:p>
            <a:pPr lvl="1">
              <a:buFontTx/>
              <a:buNone/>
            </a:pPr>
            <a:endParaRPr lang="en-US" altLang="en-US">
              <a:latin typeface="Lucida Sans Typewriter" charset="0"/>
            </a:endParaRPr>
          </a:p>
          <a:p>
            <a:pPr lvl="1">
              <a:buFontTx/>
              <a:buNone/>
            </a:pPr>
            <a:r>
              <a:rPr lang="en-US" altLang="en-US">
                <a:latin typeface="Lucida Sans Typewriter" charset="0"/>
              </a:rPr>
              <a:t>float_response = float(input("PROMPT MESSAGE"))</a:t>
            </a:r>
          </a:p>
          <a:p>
            <a:pPr lvl="1">
              <a:buFontTx/>
              <a:buNone/>
            </a:pPr>
            <a:endParaRPr lang="en-US" altLang="en-US">
              <a:latin typeface="Lucida Sans Typewriter" charset="0"/>
            </a:endParaRPr>
          </a:p>
          <a:p>
            <a:pPr lvl="1">
              <a:buFontTx/>
              <a:buNone/>
            </a:pPr>
            <a:endParaRPr lang="en-US" altLang="en-US">
              <a:latin typeface="Lucida Sans Typewriter" charset="0"/>
            </a:endParaRPr>
          </a:p>
          <a:p>
            <a:pPr lvl="1">
              <a:buFontTx/>
              <a:buNone/>
            </a:pPr>
            <a:endParaRPr lang="en-US" altLang="en-US">
              <a:latin typeface="Lucida Sans Typewrit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Final version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762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now, can enter a different number of years each time the module is run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465BAF4-489F-0B40-962C-7C808F53E340}" type="slidenum">
              <a:rPr lang="en-US" altLang="en-US" sz="1400">
                <a:solidFill>
                  <a:srgbClr val="FF0033"/>
                </a:solidFill>
              </a:rPr>
              <a:pPr/>
              <a:t>18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144000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reading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702675" cy="3048000"/>
              </a:xfrm>
            </p:spPr>
            <p:txBody>
              <a:bodyPr/>
              <a:lstStyle/>
              <a:p>
                <a:r>
                  <a:rPr lang="en-US" altLang="en-US" dirty="0" smtClean="0">
                    <a:ea typeface="ＭＳ Ｐゴシック" charset="-128"/>
                  </a:rPr>
                  <a:t>in the 1970's, the U.S. military developed a formula for measuring the readability of text (*</a:t>
                </a:r>
                <a:r>
                  <a:rPr lang="en-US" altLang="en-US" sz="2000" i="1" dirty="0">
                    <a:ea typeface="ＭＳ Ｐゴシック" charset="-128"/>
                  </a:rPr>
                  <a:t>for young adults</a:t>
                </a:r>
                <a:r>
                  <a:rPr lang="en-US" altLang="en-US" dirty="0">
                    <a:ea typeface="ＭＳ Ｐゴシック" charset="-128"/>
                  </a:rPr>
                  <a:t>)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the FORCAST formula assigns a reading age to text based on the following: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	</a:t>
                </a:r>
                <a:endParaRPr lang="en-US" altLang="en-US" dirty="0" smtClean="0">
                  <a:ea typeface="ＭＳ Ｐゴシック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reading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age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= 20 </m:t>
                      </m:r>
                      <m:r>
                        <a:rPr lang="mr-IN" altLang="en-US" b="0" i="1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–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15 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 charset="0"/>
                          <a:ea typeface="ＭＳ Ｐゴシック" charset="-128"/>
                        </a:rPr>
                        <m:t> </m:t>
                      </m:r>
                      <m:f>
                        <m:fPr>
                          <m:ctrlPr>
                            <a:rPr lang="mr-IN" alt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single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syllable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words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#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ＭＳ Ｐゴシック" charset="-128"/>
                            </a:rPr>
                            <m:t>words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 </a:t>
                </a:r>
              </a:p>
              <a:p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27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702675" cy="3048000"/>
              </a:xfrm>
              <a:blipFill rotWithShape="0">
                <a:blip r:embed="rId2"/>
                <a:stretch>
                  <a:fillRect l="-1121" t="-160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C894D8C-E0AB-B747-BF39-66BA42174F3C}" type="slidenum">
              <a:rPr lang="en-US" altLang="en-US" sz="1400">
                <a:solidFill>
                  <a:srgbClr val="FF0033"/>
                </a:solidFill>
              </a:rPr>
              <a:pPr/>
              <a:t>19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4419600"/>
            <a:ext cx="87026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create a Python module that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prompts the user for the # of single syllable words and total # of words in a text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calculates the reading age for that text</a:t>
            </a:r>
          </a:p>
          <a:p>
            <a:pPr lvl="1"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dirty="0"/>
              <a:t>prints that reading age (in a readable format)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Python number types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209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Python distinguishes between different types of numbers</a:t>
            </a:r>
          </a:p>
          <a:p>
            <a:pPr lvl="1"/>
            <a:r>
              <a:rPr lang="en-US" altLang="en-US" b="1">
                <a:ea typeface="ＭＳ Ｐゴシック" charset="-128"/>
              </a:rPr>
              <a:t>int</a:t>
            </a:r>
            <a:r>
              <a:rPr lang="en-US" altLang="en-US">
                <a:ea typeface="ＭＳ Ｐゴシック" charset="-128"/>
              </a:rPr>
              <a:t>	integer values, e.g., 	2, -10, 1024, 99999999999999</a:t>
            </a:r>
          </a:p>
          <a:p>
            <a:pPr lvl="2"/>
            <a:r>
              <a:rPr lang="en-US" altLang="en-US" sz="900">
                <a:ea typeface="ＭＳ Ｐゴシック" charset="-128"/>
              </a:rPr>
              <a:t>	</a:t>
            </a:r>
            <a:r>
              <a:rPr lang="en-US" altLang="en-US" sz="1000">
                <a:ea typeface="ＭＳ Ｐゴシック" charset="-128"/>
              </a:rPr>
              <a:t>	</a:t>
            </a:r>
          </a:p>
          <a:p>
            <a:pPr lvl="2"/>
            <a:endParaRPr lang="en-US" altLang="en-US" sz="1000">
              <a:ea typeface="ＭＳ Ｐゴシック" charset="-128"/>
            </a:endParaRPr>
          </a:p>
          <a:p>
            <a:pPr lvl="2"/>
            <a:r>
              <a:rPr lang="en-US" altLang="en-US">
                <a:ea typeface="ＭＳ Ｐゴシック" charset="-128"/>
              </a:rPr>
              <a:t>can be specified in binary, octal or hexidecimal using '0b', '0o', and '0x' prefixes</a:t>
            </a:r>
          </a:p>
          <a:p>
            <a:pPr lvl="2"/>
            <a:r>
              <a:rPr lang="en-US" altLang="en-US">
                <a:ea typeface="ＭＳ Ｐゴシック" charset="-128"/>
              </a:rPr>
              <a:t>	0b1011 </a:t>
            </a:r>
            <a:r>
              <a:rPr lang="en-US" altLang="en-US">
                <a:ea typeface="ＭＳ Ｐゴシック" charset="-128"/>
                <a:sym typeface="Wingdings" charset="2"/>
              </a:rPr>
              <a:t> 1011</a:t>
            </a:r>
            <a:r>
              <a:rPr lang="en-US" altLang="en-US" baseline="-25000">
                <a:ea typeface="ＭＳ Ｐゴシック" charset="-128"/>
                <a:sym typeface="Wingdings" charset="2"/>
              </a:rPr>
              <a:t>2</a:t>
            </a:r>
            <a:r>
              <a:rPr lang="en-US" altLang="en-US">
                <a:ea typeface="ＭＳ Ｐゴシック" charset="-128"/>
                <a:sym typeface="Wingdings" charset="2"/>
              </a:rPr>
              <a:t>  11</a:t>
            </a:r>
            <a:r>
              <a:rPr lang="en-US" altLang="en-US" baseline="-25000">
                <a:ea typeface="ＭＳ Ｐゴシック" charset="-128"/>
                <a:sym typeface="Wingdings" charset="2"/>
              </a:rPr>
              <a:t>10</a:t>
            </a:r>
            <a:r>
              <a:rPr lang="en-US" altLang="en-US">
                <a:ea typeface="ＭＳ Ｐゴシック" charset="-128"/>
                <a:sym typeface="Wingdings" charset="2"/>
              </a:rPr>
              <a:t>        </a:t>
            </a:r>
            <a:r>
              <a:rPr lang="en-US" altLang="en-US">
                <a:ea typeface="ＭＳ Ｐゴシック" charset="-128"/>
              </a:rPr>
              <a:t>0o23 </a:t>
            </a:r>
            <a:r>
              <a:rPr lang="en-US" altLang="en-US">
                <a:ea typeface="ＭＳ Ｐゴシック" charset="-128"/>
                <a:sym typeface="Wingdings" charset="2"/>
              </a:rPr>
              <a:t> 23</a:t>
            </a:r>
            <a:r>
              <a:rPr lang="en-US" altLang="en-US" baseline="-25000">
                <a:ea typeface="ＭＳ Ｐゴシック" charset="-128"/>
                <a:sym typeface="Wingdings" charset="2"/>
              </a:rPr>
              <a:t>8</a:t>
            </a:r>
            <a:r>
              <a:rPr lang="en-US" altLang="en-US">
                <a:ea typeface="ＭＳ Ｐゴシック" charset="-128"/>
                <a:sym typeface="Wingdings" charset="2"/>
              </a:rPr>
              <a:t>  19</a:t>
            </a:r>
            <a:r>
              <a:rPr lang="en-US" altLang="en-US" baseline="-25000">
                <a:ea typeface="ＭＳ Ｐゴシック" charset="-128"/>
                <a:sym typeface="Wingdings" charset="2"/>
              </a:rPr>
              <a:t>10</a:t>
            </a:r>
            <a:r>
              <a:rPr lang="en-US" altLang="en-US">
                <a:ea typeface="ＭＳ Ｐゴシック" charset="-128"/>
                <a:sym typeface="Wingdings" charset="2"/>
              </a:rPr>
              <a:t>        0x1A  1A</a:t>
            </a:r>
            <a:r>
              <a:rPr lang="en-US" altLang="en-US" baseline="-25000">
                <a:ea typeface="ＭＳ Ｐゴシック" charset="-128"/>
                <a:sym typeface="Wingdings" charset="2"/>
              </a:rPr>
              <a:t>16</a:t>
            </a:r>
            <a:r>
              <a:rPr lang="en-US" altLang="en-US">
                <a:ea typeface="ＭＳ Ｐゴシック" charset="-128"/>
                <a:sym typeface="Wingdings" charset="2"/>
              </a:rPr>
              <a:t>  26</a:t>
            </a:r>
            <a:r>
              <a:rPr lang="en-US" altLang="en-US" baseline="-25000">
                <a:ea typeface="ＭＳ Ｐゴシック" charset="-128"/>
                <a:sym typeface="Wingdings" charset="2"/>
              </a:rPr>
              <a:t>10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DA0688A-FED8-E142-980E-46E17567C622}" type="slidenum">
              <a:rPr lang="en-US" altLang="en-US" sz="1400">
                <a:solidFill>
                  <a:srgbClr val="FF0033"/>
                </a:solidFill>
              </a:rPr>
              <a:pPr/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581400"/>
            <a:ext cx="870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744538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1144588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endParaRPr lang="en-US" altLang="en-US" sz="2000"/>
          </a:p>
          <a:p>
            <a:pPr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b="1"/>
              <a:t>float</a:t>
            </a:r>
            <a:r>
              <a:rPr lang="en-US" altLang="en-US" sz="2000"/>
              <a:t>	floating point (real) values, e.g., 	3.14, -2.0, 1.9999999</a:t>
            </a:r>
          </a:p>
          <a:p>
            <a:pPr>
              <a:spcBef>
                <a:spcPct val="20000"/>
              </a:spcBef>
              <a:buFont typeface="Wingdings" charset="2"/>
              <a:buChar char="§"/>
            </a:pPr>
            <a:endParaRPr lang="en-US" altLang="en-US" sz="100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2000"/>
              <a:t>scientific notation can be used to make very small/large values clearer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r>
              <a:rPr lang="en-US" altLang="en-US" sz="2000"/>
              <a:t>	1.234e5 </a:t>
            </a:r>
            <a:r>
              <a:rPr lang="en-US" altLang="en-US" sz="2000">
                <a:sym typeface="Wingdings" charset="2"/>
              </a:rPr>
              <a:t> 1.234 x 10</a:t>
            </a:r>
            <a:r>
              <a:rPr lang="en-US" altLang="en-US" sz="2000" baseline="30000">
                <a:sym typeface="Wingdings" charset="2"/>
              </a:rPr>
              <a:t>5</a:t>
            </a:r>
            <a:r>
              <a:rPr lang="en-US" altLang="en-US" sz="2000">
                <a:sym typeface="Wingdings" charset="2"/>
              </a:rPr>
              <a:t>  123400		9e-5  9 x 10</a:t>
            </a:r>
            <a:r>
              <a:rPr lang="en-US" altLang="en-US" sz="2000" baseline="30000">
                <a:sym typeface="Wingdings" charset="2"/>
              </a:rPr>
              <a:t>-5 </a:t>
            </a:r>
            <a:r>
              <a:rPr lang="en-US" altLang="en-US" sz="2000">
                <a:sym typeface="Wingdings" charset="2"/>
              </a:rPr>
              <a:t> 0.00009</a:t>
            </a:r>
            <a:endParaRPr lang="en-US" altLang="en-US" sz="20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5626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744538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1144588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</a:pPr>
            <a:endParaRPr lang="en-US" altLang="en-US" sz="2000">
              <a:sym typeface="Wingdings" charset="2"/>
            </a:endParaRPr>
          </a:p>
          <a:p>
            <a:pPr>
              <a:spcBef>
                <a:spcPct val="20000"/>
              </a:spcBef>
              <a:buFont typeface="Wingdings" charset="2"/>
              <a:buChar char="§"/>
            </a:pPr>
            <a:r>
              <a:rPr lang="en-US" altLang="en-US" sz="2000" b="1">
                <a:sym typeface="Wingdings" charset="2"/>
              </a:rPr>
              <a:t>complex</a:t>
            </a:r>
            <a:r>
              <a:rPr lang="en-US" altLang="en-US" sz="2000">
                <a:sym typeface="Wingdings" charset="2"/>
              </a:rPr>
              <a:t>	complex numbers (WE WILL IGNORE)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Python provides many built-in functions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 smtClean="0"/>
              <a:t>mathematically, a function is a mapping from some number of </a:t>
            </a:r>
            <a:r>
              <a:rPr lang="en-US" i="1" dirty="0" smtClean="0"/>
              <a:t>inputs </a:t>
            </a:r>
            <a:r>
              <a:rPr lang="en-US" dirty="0" smtClean="0"/>
              <a:t>to an </a:t>
            </a:r>
            <a:r>
              <a:rPr lang="en-US" i="1" dirty="0" smtClean="0"/>
              <a:t>output</a:t>
            </a:r>
          </a:p>
          <a:p>
            <a:pPr lvl="1">
              <a:buFont typeface="Wingdings" charset="2"/>
              <a:buChar char="§"/>
              <a:defRPr/>
            </a:pPr>
            <a:endParaRPr lang="en-US" sz="1200" dirty="0" smtClean="0"/>
          </a:p>
          <a:p>
            <a:pPr marL="3322638" lvl="1">
              <a:buFont typeface="Wingdings" charset="2"/>
              <a:buChar char="§"/>
              <a:defRPr/>
            </a:pPr>
            <a:r>
              <a:rPr lang="en-US" dirty="0" smtClean="0"/>
              <a:t>e.g., the </a:t>
            </a:r>
            <a:r>
              <a:rPr lang="en-US" sz="1800" dirty="0" smtClean="0">
                <a:latin typeface="Lucida Sans Typewriter"/>
                <a:cs typeface="Lucida Sans Typewriter"/>
              </a:rPr>
              <a:t>abs </a:t>
            </a:r>
            <a:r>
              <a:rPr lang="en-US" dirty="0" smtClean="0"/>
              <a:t>function maps a single number to its absolute value</a:t>
            </a:r>
          </a:p>
          <a:p>
            <a:pPr marL="3322638" lvl="1">
              <a:buFont typeface="Wingdings" charset="2"/>
              <a:buChar char="§"/>
              <a:defRPr/>
            </a:pPr>
            <a:endParaRPr lang="en-US" dirty="0" smtClean="0"/>
          </a:p>
          <a:p>
            <a:pPr marL="3322638" lvl="1">
              <a:buFont typeface="Wingdings" charset="2"/>
              <a:buChar char="§"/>
              <a:defRPr/>
            </a:pPr>
            <a:r>
              <a:rPr lang="en-US" dirty="0" smtClean="0"/>
              <a:t>e.g., the </a:t>
            </a:r>
            <a:r>
              <a:rPr lang="en-US" sz="1800" dirty="0" smtClean="0">
                <a:latin typeface="Lucida Sans Typewriter"/>
                <a:cs typeface="Lucida Sans Typewriter"/>
              </a:rPr>
              <a:t>max</a:t>
            </a:r>
            <a:r>
              <a:rPr lang="en-US" dirty="0" smtClean="0"/>
              <a:t>/</a:t>
            </a:r>
            <a:r>
              <a:rPr lang="en-US" sz="1800" dirty="0" smtClean="0">
                <a:latin typeface="Lucida Sans Typewriter"/>
                <a:cs typeface="Lucida Sans Typewriter"/>
              </a:rPr>
              <a:t>min</a:t>
            </a:r>
            <a:r>
              <a:rPr lang="en-US" dirty="0" smtClean="0"/>
              <a:t> functions map two or more numbers to the maximum/minimum number</a:t>
            </a:r>
          </a:p>
          <a:p>
            <a:pPr lvl="1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2AD4A-AB32-454B-8C9B-8ECC2E9B60BC}" type="slidenum">
              <a:rPr lang="en-US" smtClean="0">
                <a:latin typeface="Arial Narrow" pitchFamily="-84" charset="0"/>
              </a:rPr>
              <a:pPr/>
              <a:t>20</a:t>
            </a:fld>
            <a:endParaRPr lang="en-US" smtClean="0">
              <a:latin typeface="Arial Narrow" pitchFamily="-84" charset="0"/>
            </a:endParaRP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20828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962400"/>
            <a:ext cx="8702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 that these functions do not just </a:t>
            </a:r>
            <a:r>
              <a:rPr lang="en-US" i="1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output, they </a:t>
            </a:r>
            <a:r>
              <a:rPr lang="en-US" i="1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return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it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7" charset="-128"/>
              </a:rPr>
              <a:t>that is, a function call can appear in an expression, its value is the output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029200"/>
            <a:ext cx="6032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5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086600" cy="5993119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Modules &amp; functions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addition to these basic, built-in functions, the </a:t>
            </a:r>
            <a:r>
              <a:rPr lang="en-US" sz="2000" dirty="0" smtClean="0"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math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module contains other useful functions</a:t>
            </a:r>
          </a:p>
          <a:p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67D72-CA6C-564F-BAF6-2FA1338B4B87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876800" y="3429000"/>
            <a:ext cx="381000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you </a:t>
            </a:r>
            <a:r>
              <a:rPr lang="en-US" sz="2000" dirty="0">
                <a:solidFill>
                  <a:srgbClr val="FF0000"/>
                </a:solidFill>
              </a:rPr>
              <a:t>load a module using 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import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can then call functions from the math module as </a:t>
            </a:r>
            <a:r>
              <a:rPr lang="en-US" sz="1800" dirty="0" err="1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math.FUNC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(…)</a:t>
            </a:r>
            <a:endParaRPr lang="en-US" sz="2000" dirty="0">
              <a:solidFill>
                <a:srgbClr val="FF0000"/>
              </a:solidFill>
              <a:latin typeface="Lucida Sans Typewriter" pitchFamily="-84" charset="0"/>
              <a:ea typeface="Lucida Sans Typewriter" pitchFamily="-84" charset="0"/>
              <a:cs typeface="Lucida Sans Typewriter" pitchFamily="-84" charset="0"/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also have constants for </a:t>
            </a:r>
            <a:r>
              <a:rPr lang="en-US" sz="2000" dirty="0">
                <a:solidFill>
                  <a:srgbClr val="FF0000"/>
                </a:solidFill>
                <a:latin typeface="Lucida Grande" pitchFamily="-84" charset="0"/>
                <a:ea typeface="Lucida Grande" pitchFamily="-84" charset="0"/>
                <a:cs typeface="Lucida Grande" pitchFamily="-84" charset="0"/>
              </a:rPr>
              <a:t>π</a:t>
            </a:r>
            <a:r>
              <a:rPr lang="en-US" sz="2000" dirty="0">
                <a:solidFill>
                  <a:srgbClr val="FF0000"/>
                </a:solidFill>
              </a:rPr>
              <a:t> and e</a:t>
            </a:r>
          </a:p>
        </p:txBody>
      </p:sp>
    </p:spTree>
    <p:extLst>
      <p:ext uri="{BB962C8B-B14F-4D97-AF65-F5344CB8AC3E}">
        <p14:creationId xmlns:p14="http://schemas.microsoft.com/office/powerpoint/2010/main" val="1439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Why the prefix?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the round function does not have a prefix:	</a:t>
            </a:r>
            <a:r>
              <a:rPr lang="en-US" sz="2000" smtClean="0">
                <a:solidFill>
                  <a:schemeClr val="tx1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round(3.2)</a:t>
            </a:r>
            <a:endParaRPr lang="en-US" smtClean="0">
              <a:solidFill>
                <a:schemeClr val="tx1"/>
              </a:solidFill>
              <a:latin typeface="Lucida Sans Typewriter" pitchFamily="-84" charset="0"/>
              <a:ea typeface="Lucida Sans Typewriter" pitchFamily="-84" charset="0"/>
              <a:cs typeface="Lucida Sans Typewriter" pitchFamily="-84" charset="0"/>
            </a:endParaRPr>
          </a:p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but the ceiling function does:			</a:t>
            </a:r>
            <a:r>
              <a:rPr lang="en-US" sz="2000" smtClean="0">
                <a:solidFill>
                  <a:schemeClr val="tx1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math.ceil(3.2)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9ACEA-D779-7E45-9524-E20A21EDD2EF}" type="slidenum">
              <a:rPr lang="en-US" smtClean="0">
                <a:latin typeface="Arial Narrow" pitchFamily="-84" charset="0"/>
              </a:rPr>
              <a:pPr/>
              <a:t>22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9925" y="2438400"/>
            <a:ext cx="8702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when a module is loaded using </a:t>
            </a:r>
            <a:r>
              <a:rPr lang="en-US" sz="1800" kern="0" dirty="0">
                <a:latin typeface="Lucida Sans Typewriter"/>
                <a:ea typeface="ＭＳ Ｐゴシック" pitchFamily="-107" charset="-128"/>
                <a:cs typeface="Lucida Sans Typewriter"/>
              </a:rPr>
              <a:t>import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, the module prefix must be used</a:t>
            </a:r>
            <a:r>
              <a:rPr lang="en-US" sz="2000" dirty="0" smtClean="0">
                <a:ea typeface="ＭＳ Ｐゴシック" pitchFamily="-107" charset="-128"/>
                <a:cs typeface="ＭＳ Ｐゴシック" pitchFamily="-107" charset="-128"/>
              </a:rPr>
              <a:t> to clearly identify functions (since different modules might have functions with the same name)</a:t>
            </a: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 smtClean="0">
                <a:ea typeface="ＭＳ Ｐゴシック" pitchFamily="-107" charset="-128"/>
                <a:cs typeface="ＭＳ Ｐゴシック" pitchFamily="-107" charset="-128"/>
              </a:rPr>
              <a:t>no ambiguity 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for built-in functions or</a:t>
            </a:r>
            <a:r>
              <a:rPr lang="en-US" sz="2000" dirty="0" smtClean="0">
                <a:ea typeface="ＭＳ Ｐゴシック" pitchFamily="-107" charset="-128"/>
                <a:cs typeface="ＭＳ Ｐゴシック" pitchFamily="-107" charset="-128"/>
              </a:rPr>
              <a:t> modules 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run directly in IDLE, so no prefix required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ea typeface="ＭＳ Ｐゴシック" pitchFamily="-107" charset="-128"/>
                <a:cs typeface="ＭＳ Ｐゴシック" pitchFamily="-107" charset="-128"/>
              </a:rPr>
              <a:t>  </a:t>
            </a:r>
            <a:endParaRPr lang="en-US" sz="2000" kern="0" dirty="0">
              <a:latin typeface="Lucida Sans Typewriter"/>
              <a:ea typeface="ＭＳ Ｐゴシック" pitchFamily="-107" charset="-128"/>
              <a:cs typeface="Lucida Sans Typewrit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7648575" cy="40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06" y="990600"/>
            <a:ext cx="6253990" cy="662940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random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module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80125" y="1219200"/>
            <a:ext cx="3292475" cy="4914900"/>
          </a:xfrm>
        </p:spPr>
        <p:txBody>
          <a:bodyPr/>
          <a:lstStyle/>
          <a:p>
            <a:pPr marL="0" indent="0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 smtClean="0"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random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module contains functions for generating random values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9F5A9-FA40-424E-9128-A6048049177F}" type="slidenum">
              <a:rPr lang="en-US" smtClean="0">
                <a:latin typeface="Arial Narrow" pitchFamily="-84" charset="0"/>
              </a:rPr>
              <a:pPr/>
              <a:t>23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703255"/>
            <a:ext cx="32004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Lucida Sans Typewriter"/>
                <a:cs typeface="Lucida Sans Typewriter"/>
              </a:rPr>
              <a:t>random() </a:t>
            </a:r>
            <a:r>
              <a:rPr lang="en-US" sz="2000" dirty="0" smtClean="0">
                <a:solidFill>
                  <a:srgbClr val="FF0000"/>
                </a:solidFill>
              </a:rPr>
              <a:t>returns a float from range [0, 1)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1800" dirty="0" err="1">
                <a:solidFill>
                  <a:srgbClr val="FF0000"/>
                </a:solidFill>
                <a:latin typeface="Lucida Sans Typewriter"/>
                <a:cs typeface="Lucida Sans Typewriter"/>
              </a:rPr>
              <a:t>randint(X</a:t>
            </a:r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 Y) </a:t>
            </a:r>
            <a:r>
              <a:rPr lang="en-US" sz="2000" dirty="0" smtClean="0">
                <a:solidFill>
                  <a:srgbClr val="FF0000"/>
                </a:solidFill>
              </a:rPr>
              <a:t>returns an </a:t>
            </a:r>
            <a:r>
              <a:rPr lang="en-US" sz="2000" dirty="0" err="1" smtClean="0">
                <a:solidFill>
                  <a:srgbClr val="FF0000"/>
                </a:solidFill>
              </a:rPr>
              <a:t>int</a:t>
            </a:r>
            <a:r>
              <a:rPr lang="en-US" sz="2000" dirty="0" smtClean="0">
                <a:solidFill>
                  <a:srgbClr val="FF0000"/>
                </a:solidFill>
              </a:rPr>
              <a:t> from range [X, Y]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choice() </a:t>
            </a:r>
            <a:r>
              <a:rPr lang="en-US" sz="2000" dirty="0" smtClean="0">
                <a:solidFill>
                  <a:srgbClr val="FF0000"/>
                </a:solidFill>
              </a:rPr>
              <a:t>returns a random character/item from a string/list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Turtle graphics module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IDLE comes with a built-in module for turtle graphics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must import the </a:t>
            </a:r>
            <a:r>
              <a:rPr lang="en-US" altLang="en-US" sz="1800" dirty="0">
                <a:latin typeface="Lucida Sans Typewriter" charset="0"/>
                <a:ea typeface="ＭＳ Ｐゴシック" charset="-128"/>
              </a:rPr>
              <a:t>turtle</a:t>
            </a:r>
            <a:r>
              <a:rPr lang="en-US" altLang="en-US" dirty="0" smtClean="0">
                <a:ea typeface="ＭＳ Ｐゴシック" charset="-128"/>
              </a:rPr>
              <a:t> module </a:t>
            </a:r>
            <a:r>
              <a:rPr lang="en-US" altLang="en-US" dirty="0">
                <a:ea typeface="ＭＳ Ｐゴシック" charset="-128"/>
              </a:rPr>
              <a:t>to make the code accessible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then call functions from the module via the notation </a:t>
            </a:r>
            <a:r>
              <a:rPr lang="en-US" altLang="en-US" sz="1800" dirty="0" err="1">
                <a:latin typeface="Lucida Sans Typewriter" charset="0"/>
                <a:ea typeface="ＭＳ Ｐゴシック" charset="-128"/>
              </a:rPr>
              <a:t>turtle.FUNCTION</a:t>
            </a:r>
            <a:r>
              <a:rPr lang="en-US" altLang="en-US" sz="1800" dirty="0">
                <a:latin typeface="Lucida Sans Typewriter" charset="0"/>
                <a:ea typeface="ＭＳ Ｐゴシック" charset="-128"/>
              </a:rPr>
              <a:t>()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E0D29DF-AFA0-B84F-BEF9-1642CFF13FBF}" type="slidenum">
              <a:rPr lang="en-US" altLang="en-US" sz="1400">
                <a:solidFill>
                  <a:srgbClr val="FF0033"/>
                </a:solidFill>
              </a:rPr>
              <a:pPr/>
              <a:t>24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13100"/>
            <a:ext cx="7886700" cy="135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1669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5334000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play with the executable code in the interactive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Turtle commands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066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in addition to movement commands (left, right, forward, backward), there are commands for setting color and pen width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2A74FB0-00AD-164C-8728-622D7C32F3E5}" type="slidenum">
              <a:rPr lang="en-US" altLang="en-US" sz="1400">
                <a:solidFill>
                  <a:srgbClr val="FF0033"/>
                </a:solidFill>
              </a:rPr>
              <a:pPr/>
              <a:t>25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590800"/>
            <a:ext cx="7912100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4673600"/>
            <a:ext cx="18653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6019800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33"/>
                </a:solidFill>
              </a:rPr>
              <a:t>complete the </a:t>
            </a:r>
            <a:r>
              <a:rPr lang="en-US" altLang="en-US" dirty="0" smtClean="0">
                <a:solidFill>
                  <a:srgbClr val="FF0033"/>
                </a:solidFill>
              </a:rPr>
              <a:t>exercise (ch3_2) </a:t>
            </a:r>
            <a:r>
              <a:rPr lang="en-US" altLang="en-US" dirty="0">
                <a:solidFill>
                  <a:srgbClr val="FF0033"/>
                </a:solidFill>
              </a:rPr>
              <a:t>– prompt the user for </a:t>
            </a:r>
            <a:r>
              <a:rPr lang="en-US" altLang="en-US" dirty="0" smtClean="0">
                <a:solidFill>
                  <a:srgbClr val="FF0033"/>
                </a:solidFill>
              </a:rPr>
              <a:t>colors, pen size</a:t>
            </a:r>
            <a:endParaRPr lang="en-US" altLang="en-US" dirty="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For loops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096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suppose we want to draw a square – need to draw a side &amp; turn (4 times)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AFCE791-FC5C-9348-BFBF-6DAFC488FD1B}" type="slidenum">
              <a:rPr lang="en-US" altLang="en-US" sz="1400">
                <a:solidFill>
                  <a:srgbClr val="FF0033"/>
                </a:solidFill>
              </a:rPr>
              <a:pPr/>
              <a:t>26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584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921000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5791200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33"/>
                </a:solidFill>
              </a:rPr>
              <a:t>try the Turtle race </a:t>
            </a:r>
            <a:r>
              <a:rPr lang="en-US" altLang="en-US" dirty="0" smtClean="0">
                <a:solidFill>
                  <a:srgbClr val="FF0033"/>
                </a:solidFill>
              </a:rPr>
              <a:t>lab</a:t>
            </a:r>
          </a:p>
          <a:p>
            <a:r>
              <a:rPr lang="en-US" altLang="en-US" dirty="0" smtClean="0">
                <a:solidFill>
                  <a:srgbClr val="FF0033"/>
                </a:solidFill>
              </a:rPr>
              <a:t>(bottom of 4.8)</a:t>
            </a:r>
            <a:endParaRPr lang="en-US" altLang="en-US" dirty="0">
              <a:solidFill>
                <a:srgbClr val="FF0033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0" y="1828800"/>
            <a:ext cx="4953000" cy="1752600"/>
            <a:chOff x="3962400" y="1828800"/>
            <a:chExt cx="4953000" cy="1752600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962400" y="1828800"/>
              <a:ext cx="49530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r>
                <a:rPr lang="en-US" altLang="en-US" sz="2000" dirty="0"/>
                <a:t>a  for loop specifies </a:t>
              </a:r>
              <a:r>
                <a:rPr lang="en-US" altLang="en-US" sz="2000" dirty="0" smtClean="0"/>
                <a:t>a </a:t>
              </a:r>
              <a:r>
                <a:rPr lang="en-US" altLang="en-US" sz="2000" dirty="0"/>
                <a:t>repetitive task</a:t>
              </a:r>
            </a:p>
            <a:p>
              <a:endParaRPr lang="en-US" altLang="en-US" sz="1200" dirty="0"/>
            </a:p>
            <a:p>
              <a:r>
                <a:rPr lang="en-US" altLang="en-US" sz="1800" dirty="0">
                  <a:latin typeface="Courier New" charset="0"/>
                  <a:ea typeface="Courier New" charset="0"/>
                  <a:cs typeface="Courier New" charset="0"/>
                </a:rPr>
                <a:t>  </a:t>
              </a:r>
              <a:r>
                <a:rPr lang="en-US" altLang="en-US" sz="1800" dirty="0">
                  <a:solidFill>
                    <a:srgbClr val="FF0033"/>
                  </a:solidFill>
                  <a:latin typeface="Courier New" charset="0"/>
                  <a:ea typeface="Courier New" charset="0"/>
                  <a:cs typeface="Courier New" charset="0"/>
                </a:rPr>
                <a:t>for VARIABLE in LIST:</a:t>
              </a:r>
            </a:p>
            <a:p>
              <a:r>
                <a:rPr lang="en-US" altLang="en-US" sz="1800" dirty="0">
                  <a:solidFill>
                    <a:srgbClr val="FF0033"/>
                  </a:solidFill>
                  <a:latin typeface="Courier New" charset="0"/>
                  <a:ea typeface="Courier New" charset="0"/>
                  <a:cs typeface="Courier New" charset="0"/>
                </a:rPr>
                <a:t>      STATEMENTS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5900" y="2755900"/>
              <a:ext cx="2349500" cy="825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3962400" y="3738027"/>
            <a:ext cx="4953000" cy="1824573"/>
            <a:chOff x="3962400" y="3738027"/>
            <a:chExt cx="4953000" cy="1824573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962400" y="3738027"/>
              <a:ext cx="49530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r>
                <a:rPr lang="en-US" altLang="en-US" sz="2000" dirty="0"/>
                <a:t>the  </a:t>
              </a:r>
              <a:r>
                <a:rPr lang="en-US" altLang="en-US" sz="1800" dirty="0">
                  <a:latin typeface="Courier New" charset="0"/>
                  <a:ea typeface="Courier New" charset="0"/>
                  <a:cs typeface="Courier New" charset="0"/>
                </a:rPr>
                <a:t>range</a:t>
              </a:r>
              <a:r>
                <a:rPr lang="en-US" altLang="en-US" sz="1800" dirty="0">
                  <a:latin typeface="Lucida Sans Typewriter" charset="0"/>
                </a:rPr>
                <a:t> </a:t>
              </a:r>
              <a:r>
                <a:rPr lang="en-US" altLang="en-US" sz="2000" dirty="0"/>
                <a:t>function makes this even cleaner</a:t>
              </a:r>
            </a:p>
            <a:p>
              <a:endParaRPr lang="en-US" altLang="en-US" sz="1200" dirty="0"/>
            </a:p>
            <a:p>
              <a:r>
                <a:rPr lang="en-US" altLang="en-US" sz="1800" dirty="0">
                  <a:latin typeface="Lucida Sans Typewriter" charset="0"/>
                </a:rPr>
                <a:t>  </a:t>
              </a:r>
              <a:r>
                <a:rPr lang="en-US" altLang="en-US" sz="1800" dirty="0">
                  <a:solidFill>
                    <a:srgbClr val="FF0033"/>
                  </a:solidFill>
                  <a:latin typeface="Courier New" charset="0"/>
                  <a:ea typeface="Courier New" charset="0"/>
                  <a:cs typeface="Courier New" charset="0"/>
                </a:rPr>
                <a:t>for VARIABLE in range(SIZE):</a:t>
              </a:r>
            </a:p>
            <a:p>
              <a:r>
                <a:rPr lang="en-US" altLang="en-US" sz="1800" dirty="0">
                  <a:solidFill>
                    <a:srgbClr val="FF0033"/>
                  </a:solidFill>
                  <a:latin typeface="Courier New" charset="0"/>
                  <a:ea typeface="Courier New" charset="0"/>
                  <a:cs typeface="Courier New" charset="0"/>
                </a:rPr>
                <a:t>      STATEMENTS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5900" y="4660900"/>
              <a:ext cx="2209800" cy="901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3962400" y="5663625"/>
            <a:ext cx="4953000" cy="1422975"/>
            <a:chOff x="3962400" y="5663625"/>
            <a:chExt cx="4953000" cy="1422975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962400" y="5663625"/>
              <a:ext cx="4953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r>
                <a:rPr lang="en-US" altLang="en-US" sz="2000" dirty="0" smtClean="0"/>
                <a:t>if you don't ever need the loop variable, use _</a:t>
              </a:r>
              <a:endParaRPr lang="en-US" altLang="en-US" sz="2000" dirty="0"/>
            </a:p>
            <a:p>
              <a:endParaRPr lang="en-US" altLang="en-US" sz="12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5900" y="6210300"/>
              <a:ext cx="2171700" cy="876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3048000" cy="11430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Python documentation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2819400" cy="4800600"/>
          </a:xfrm>
        </p:spPr>
        <p:txBody>
          <a:bodyPr/>
          <a:lstStyle/>
          <a:p>
            <a:pPr marL="3175" indent="-3175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can get the latest Python details in IDLE by selecting Help&gt;Python Docs</a:t>
            </a:r>
          </a:p>
          <a:p>
            <a:pPr marL="3175" indent="-3175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03225" lvl="1" indent="-173038"/>
            <a:r>
              <a:rPr lang="en-US" i="1" dirty="0" smtClean="0"/>
              <a:t>Language Reference </a:t>
            </a:r>
            <a:r>
              <a:rPr lang="en-US" dirty="0" smtClean="0"/>
              <a:t>gives an overview of the language</a:t>
            </a:r>
          </a:p>
          <a:p>
            <a:pPr marL="403225" lvl="1" indent="-173038"/>
            <a:r>
              <a:rPr lang="en-US" i="1" dirty="0" smtClean="0"/>
              <a:t>Library Reference </a:t>
            </a:r>
            <a:r>
              <a:rPr lang="en-US" dirty="0" smtClean="0"/>
              <a:t>documents the common library modules (e.g., math, random, turtle)</a:t>
            </a:r>
          </a:p>
          <a:p>
            <a:pPr marL="403225" lvl="1" indent="-173038"/>
            <a:r>
              <a:rPr lang="en-US" i="1" dirty="0" smtClean="0"/>
              <a:t>Global Module Index </a:t>
            </a:r>
            <a:r>
              <a:rPr lang="en-US" dirty="0" smtClean="0"/>
              <a:t>allows you to search for modules by name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BBE7BA-43A9-2640-9CA4-CE13A094D9BE}" type="slidenum">
              <a:rPr lang="en-US" smtClean="0">
                <a:latin typeface="Arial Narrow" pitchFamily="-84" charset="0"/>
              </a:rPr>
              <a:pPr/>
              <a:t>27</a:t>
            </a:fld>
            <a:endParaRPr lang="en-US" smtClean="0">
              <a:latin typeface="Arial Narrow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35" y="1981200"/>
            <a:ext cx="6539665" cy="40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2057399" cy="4876800"/>
          </a:xfrm>
        </p:spPr>
        <p:txBody>
          <a:bodyPr/>
          <a:lstStyle/>
          <a:p>
            <a:pPr marL="6350" indent="-6350"/>
            <a:r>
              <a:rPr lang="en-US" dirty="0" smtClean="0"/>
              <a:t>modules are also self-documenting</a:t>
            </a:r>
          </a:p>
          <a:p>
            <a:pPr marL="6350" indent="-6350"/>
            <a:endParaRPr lang="en-US" dirty="0" smtClean="0"/>
          </a:p>
          <a:p>
            <a:pPr marL="6350" indent="-6350"/>
            <a:r>
              <a:rPr lang="en-US" dirty="0" smtClean="0"/>
              <a:t>call the </a:t>
            </a:r>
            <a:r>
              <a:rPr lang="en-US" sz="2000" dirty="0" smtClean="0">
                <a:latin typeface="Lucida Sans Typewriter"/>
                <a:cs typeface="Lucida Sans Typewriter"/>
              </a:rPr>
              <a:t>help </a:t>
            </a:r>
            <a:r>
              <a:rPr lang="en-US" dirty="0" smtClean="0"/>
              <a:t>function to see info on a function</a:t>
            </a:r>
          </a:p>
          <a:p>
            <a:pPr marL="6350" indent="-6350"/>
            <a:endParaRPr lang="en-US" dirty="0" smtClean="0"/>
          </a:p>
          <a:p>
            <a:pPr marL="6350" indent="-6350"/>
            <a:r>
              <a:rPr lang="en-US" dirty="0" smtClean="0"/>
              <a:t>can also call help on the entire module</a:t>
            </a:r>
          </a:p>
          <a:p>
            <a:pPr marL="6350" indent="-6350"/>
            <a:endParaRPr lang="en-US" dirty="0" smtClean="0"/>
          </a:p>
          <a:p>
            <a:pPr marL="458788" lvl="1" indent="-290513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2408B-5454-714E-B3D9-FC786DEB7A4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3068"/>
            <a:ext cx="7639538" cy="69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Numbers &amp; expressions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934200" cy="5410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standard numeric operators are provided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+</a:t>
            </a:r>
            <a:r>
              <a:rPr lang="en-US" altLang="en-US" dirty="0">
                <a:ea typeface="ＭＳ Ｐゴシック" charset="-128"/>
              </a:rPr>
              <a:t>	addition		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2+3 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 5	2+3.5  5.5</a:t>
            </a:r>
            <a:endParaRPr lang="en-US" altLang="en-US" dirty="0">
              <a:latin typeface="Courier New" charset="0"/>
              <a:ea typeface="ＭＳ Ｐゴシック" charset="-128"/>
            </a:endParaRP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– </a:t>
            </a:r>
            <a:r>
              <a:rPr lang="en-US" altLang="en-US" dirty="0">
                <a:ea typeface="ＭＳ Ｐゴシック" charset="-128"/>
              </a:rPr>
              <a:t>	subtraction		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10–2 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 8	99–99.5  -0.5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*</a:t>
            </a:r>
            <a:r>
              <a:rPr lang="en-US" altLang="en-US" dirty="0">
                <a:ea typeface="ＭＳ Ｐゴシック" charset="-128"/>
                <a:sym typeface="Wingdings" charset="2"/>
              </a:rPr>
              <a:t>	multiplication	 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2*10  20	2*0.5  1.0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/</a:t>
            </a:r>
            <a:r>
              <a:rPr lang="en-US" altLang="en-US" dirty="0">
                <a:ea typeface="ＭＳ Ｐゴシック" charset="-128"/>
              </a:rPr>
              <a:t>	division		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10/2.5  4.0	10/3  3.333…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**</a:t>
            </a:r>
            <a:r>
              <a:rPr lang="en-US" altLang="en-US" dirty="0">
                <a:ea typeface="ＭＳ Ｐゴシック" charset="-128"/>
                <a:sym typeface="Wingdings" charset="2"/>
              </a:rPr>
              <a:t>	exponent		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2**10  1024	9**0.5  3.0</a:t>
            </a:r>
          </a:p>
          <a:p>
            <a:pPr marL="808038" lvl="1" indent="-471488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r>
              <a:rPr lang="en-US" altLang="en-US" dirty="0">
                <a:ea typeface="ＭＳ Ｐゴシック" charset="-128"/>
              </a:rPr>
              <a:t>less common but sometimes useful</a:t>
            </a:r>
            <a:endParaRPr lang="en-US" altLang="en-US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%</a:t>
            </a:r>
            <a:r>
              <a:rPr lang="en-US" altLang="en-US" dirty="0">
                <a:ea typeface="ＭＳ Ｐゴシック" charset="-128"/>
                <a:sym typeface="Wingdings" charset="2"/>
              </a:rPr>
              <a:t>	remainder	 </a:t>
            </a:r>
            <a:r>
              <a:rPr lang="en-US" altLang="en-US" sz="1600" dirty="0">
                <a:ea typeface="ＭＳ Ｐゴシック" charset="-128"/>
                <a:sym typeface="Wingdings" charset="2"/>
              </a:rPr>
              <a:t>	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10%3  1	10.5%2  0.5</a:t>
            </a:r>
          </a:p>
          <a:p>
            <a:pPr marL="808038" lvl="1" indent="-471488">
              <a:spcBef>
                <a:spcPts val="1675"/>
              </a:spcBef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//</a:t>
            </a:r>
            <a:r>
              <a:rPr lang="en-US" altLang="en-US" dirty="0">
                <a:ea typeface="ＭＳ Ｐゴシック" charset="-128"/>
                <a:sym typeface="Wingdings" charset="2"/>
              </a:rPr>
              <a:t>	integer division </a:t>
            </a:r>
            <a:r>
              <a:rPr lang="en-US" altLang="en-US" sz="1600" dirty="0">
                <a:ea typeface="ＭＳ Ｐゴシック" charset="-128"/>
                <a:sym typeface="Wingdings" charset="2"/>
              </a:rPr>
              <a:t>	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10//</a:t>
            </a:r>
            <a:r>
              <a:rPr lang="en-US" altLang="en-US" sz="1600" dirty="0" smtClean="0">
                <a:latin typeface="Courier New" charset="0"/>
                <a:ea typeface="ＭＳ Ｐゴシック" charset="-128"/>
                <a:sym typeface="Wingdings" charset="2"/>
              </a:rPr>
              <a:t>4 </a:t>
            </a:r>
            <a:r>
              <a:rPr lang="en-US" altLang="en-US" sz="1600" dirty="0" smtClean="0">
                <a:latin typeface="Courier New" charset="0"/>
                <a:ea typeface="ＭＳ Ｐゴシック" charset="-128"/>
                <a:sym typeface="Wingdings"/>
              </a:rPr>
              <a:t> 2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	10//</a:t>
            </a:r>
            <a:r>
              <a:rPr lang="en-US" altLang="en-US" sz="1600" dirty="0" smtClean="0">
                <a:latin typeface="Courier New" charset="0"/>
                <a:ea typeface="ＭＳ Ｐゴシック" charset="-128"/>
                <a:sym typeface="Wingdings" charset="2"/>
              </a:rPr>
              <a:t>4.0 </a:t>
            </a:r>
            <a:r>
              <a:rPr lang="en-US" altLang="en-US" sz="1600" dirty="0">
                <a:latin typeface="Courier New" charset="0"/>
                <a:ea typeface="ＭＳ Ｐゴシック" charset="-128"/>
                <a:sym typeface="Wingdings" charset="2"/>
              </a:rPr>
              <a:t> </a:t>
            </a:r>
            <a:r>
              <a:rPr lang="en-US" altLang="en-US" sz="1600" dirty="0" smtClean="0">
                <a:latin typeface="Courier New" charset="0"/>
                <a:ea typeface="ＭＳ Ｐゴシック" charset="-128"/>
                <a:sym typeface="Wingdings" charset="2"/>
              </a:rPr>
              <a:t>2.0</a:t>
            </a: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dirty="0">
              <a:ea typeface="ＭＳ Ｐゴシック" charset="-128"/>
              <a:sym typeface="Wingdings" charset="2"/>
            </a:endParaRPr>
          </a:p>
          <a:p>
            <a:pPr marL="808038" lvl="1" indent="-471488">
              <a:buFont typeface="Wingdings" charset="2"/>
              <a:buNone/>
            </a:pPr>
            <a:endParaRPr lang="en-US" altLang="en-US" dirty="0">
              <a:ea typeface="ＭＳ Ｐゴシック" charset="-128"/>
              <a:sym typeface="Wingdings" charset="2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34C0ECF-BF0C-2C49-B955-D6235B611653}" type="slidenum">
              <a:rPr lang="en-US" altLang="en-US" sz="1400">
                <a:solidFill>
                  <a:srgbClr val="FF0033"/>
                </a:solidFill>
              </a:rPr>
              <a:pPr/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772400" y="914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1800"/>
              <a:t>recall in Scratch: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447800" y="6248400"/>
            <a:ext cx="6172200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note: spacing around an operator is optional:  </a:t>
            </a:r>
            <a:r>
              <a:rPr lang="en-US" altLang="en-US" sz="2000">
                <a:solidFill>
                  <a:srgbClr val="FF0000"/>
                </a:solidFill>
                <a:latin typeface="Courier New" charset="0"/>
              </a:rPr>
              <a:t>2/3 = 2 / 3 </a:t>
            </a:r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12700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calculations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use IDLE to determine</a:t>
            </a:r>
          </a:p>
          <a:p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 number of seconds in a day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 number of seconds in a year (assume 365 days in a year)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your age in seconds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 number of inches in a mile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 distance to the sun in inches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 solution to the Wheat &amp; Chessboard problem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A9CDBA7-D0B7-D444-9DE6-29A4AB42190C}" type="slidenum">
              <a:rPr lang="en-US" altLang="en-US" sz="1400">
                <a:solidFill>
                  <a:srgbClr val="FF0033"/>
                </a:solidFill>
              </a:rPr>
              <a:pPr/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Python strings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in addition to numbers, Python provides a type for representing text</a:t>
            </a:r>
          </a:p>
          <a:p>
            <a:pPr lvl="1"/>
            <a:r>
              <a:rPr lang="en-US" altLang="en-US">
                <a:ea typeface="ＭＳ Ｐゴシック" charset="-128"/>
              </a:rPr>
              <a:t>a </a:t>
            </a:r>
            <a:r>
              <a:rPr lang="en-US" altLang="en-US" i="1">
                <a:ea typeface="ＭＳ Ｐゴシック" charset="-128"/>
              </a:rPr>
              <a:t>string </a:t>
            </a:r>
            <a:r>
              <a:rPr lang="en-US" altLang="en-US">
                <a:ea typeface="ＭＳ Ｐゴシック" charset="-128"/>
              </a:rPr>
              <a:t>is a sequence of characters enclosed in quotes</a:t>
            </a:r>
          </a:p>
          <a:p>
            <a:pPr lvl="1"/>
            <a:r>
              <a:rPr lang="en-US" altLang="en-US">
                <a:ea typeface="ＭＳ Ｐゴシック" charset="-128"/>
              </a:rPr>
              <a:t>Python strings can be written using either single- or double-quote symbols  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(but they must match)  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OK:</a:t>
            </a:r>
          </a:p>
          <a:p>
            <a:pPr lvl="1">
              <a:buFont typeface="Wingdings" charset="2"/>
              <a:buNone/>
            </a:pPr>
            <a:r>
              <a:rPr lang="en-US" altLang="en-US" sz="2400">
                <a:ea typeface="ＭＳ Ｐゴシック" charset="-128"/>
              </a:rPr>
              <a:t>	</a:t>
            </a:r>
            <a:r>
              <a:rPr lang="en-US" altLang="en-US" sz="1800">
                <a:latin typeface="Courier New" charset="0"/>
                <a:ea typeface="ＭＳ Ｐゴシック" charset="-128"/>
              </a:rPr>
              <a:t>"Creighton"  'Billy Bluejay'  "Bob's your uncle"</a:t>
            </a: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solidFill>
                  <a:srgbClr val="3333CC"/>
                </a:solidFill>
                <a:ea typeface="ＭＳ Ｐゴシック" charset="-128"/>
              </a:rPr>
              <a:t>not OK:</a:t>
            </a:r>
          </a:p>
          <a:p>
            <a:pPr lvl="1">
              <a:buFont typeface="Wingdings" charset="2"/>
              <a:buNone/>
            </a:pPr>
            <a:r>
              <a:rPr lang="en-US" altLang="en-US" sz="1800">
                <a:solidFill>
                  <a:srgbClr val="3333CC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>
                <a:latin typeface="Courier New" charset="0"/>
                <a:ea typeface="ＭＳ Ｐゴシック" charset="-128"/>
              </a:rPr>
              <a:t>"Creighton'   'Bob's your uncle'</a:t>
            </a:r>
          </a:p>
          <a:p>
            <a:pPr lvl="1">
              <a:buFont typeface="Wingdings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	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can nest different quote symbols or use the escape '\' character</a:t>
            </a: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	"Bob's your uncle"		'Bob\'s your uncle'	</a:t>
            </a:r>
          </a:p>
          <a:p>
            <a:pPr lvl="1">
              <a:buFont typeface="Wingdings" charset="2"/>
              <a:buNone/>
            </a:pPr>
            <a:endParaRPr lang="en-US" altLang="en-US" sz="1600">
              <a:latin typeface="Courier New" charset="0"/>
              <a:ea typeface="ＭＳ Ｐゴシック" charset="-128"/>
            </a:endParaRPr>
          </a:p>
          <a:p>
            <a:pPr lvl="2"/>
            <a:endParaRPr lang="en-US" altLang="en-US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8FEAA73-23F1-0144-83CF-49DAD49BDED4}" type="slidenum">
              <a:rPr lang="en-US" altLang="en-US" sz="1400">
                <a:solidFill>
                  <a:srgbClr val="FF0033"/>
                </a:solidFill>
              </a:rPr>
              <a:pPr/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Python strings (cont.)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charset="2"/>
              <a:buNone/>
            </a:pPr>
            <a:endParaRPr lang="en-US" altLang="en-US" sz="1600">
              <a:latin typeface="Courier New" charset="0"/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on </a:t>
            </a:r>
            <a:r>
              <a:rPr lang="en-US" altLang="en-US" i="1">
                <a:ea typeface="ＭＳ Ｐゴシック" charset="-128"/>
              </a:rPr>
              <a:t>rare</a:t>
            </a:r>
            <a:r>
              <a:rPr lang="en-US" altLang="en-US">
                <a:ea typeface="ＭＳ Ｐゴシック" charset="-128"/>
              </a:rPr>
              <a:t> occasions when you want a string to span multiple lines, use three quotes </a:t>
            </a:r>
          </a:p>
          <a:p>
            <a:pPr lvl="1">
              <a:buFont typeface="Wingdings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	</a:t>
            </a:r>
          </a:p>
          <a:p>
            <a:pPr lvl="1">
              <a:buFont typeface="Wingdings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	</a:t>
            </a:r>
            <a:endParaRPr lang="en-US" altLang="en-US">
              <a:latin typeface="Courier New" charset="0"/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latin typeface="Courier New" charset="0"/>
                <a:ea typeface="ＭＳ Ｐゴシック" charset="-128"/>
              </a:rPr>
              <a:t>"""This is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latin typeface="Courier New" charset="0"/>
                <a:ea typeface="ＭＳ Ｐゴシック" charset="-128"/>
              </a:rPr>
              <a:t>a single string"""</a:t>
            </a:r>
          </a:p>
          <a:p>
            <a:pPr lvl="1">
              <a:buFont typeface="Wingdings" charset="2"/>
              <a:buNone/>
            </a:pPr>
            <a:endParaRPr lang="en-US" altLang="en-US">
              <a:latin typeface="Courier New" charset="0"/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latin typeface="Courier New" charset="0"/>
                <a:ea typeface="ＭＳ Ｐゴシック" charset="-128"/>
              </a:rPr>
              <a:t>'''So is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latin typeface="Courier New" charset="0"/>
                <a:ea typeface="ＭＳ Ｐゴシック" charset="-128"/>
              </a:rPr>
              <a:t>this'''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 + operator, when applied to strings, yields concatenation</a:t>
            </a:r>
          </a:p>
          <a:p>
            <a:pPr lvl="1">
              <a:buFont typeface="Wingdings" charset="2"/>
              <a:buNone/>
            </a:pPr>
            <a:endParaRPr lang="en-US" altLang="en-US" sz="1600">
              <a:latin typeface="Courier New" charset="0"/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endParaRPr lang="en-US" altLang="en-US" sz="1600">
              <a:latin typeface="Courier New" charset="0"/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latin typeface="Courier New" charset="0"/>
                <a:ea typeface="ＭＳ Ｐゴシック" charset="-128"/>
              </a:rPr>
              <a:t>"Billy " + "Bluejay" </a:t>
            </a:r>
            <a:r>
              <a:rPr lang="en-US" altLang="en-US">
                <a:latin typeface="Courier New" charset="0"/>
                <a:ea typeface="ＭＳ Ｐゴシック" charset="-128"/>
                <a:sym typeface="Wingdings" charset="2"/>
              </a:rPr>
              <a:t>  "Billy Bluejay"</a:t>
            </a:r>
            <a:endParaRPr lang="en-US" altLang="en-US">
              <a:latin typeface="Courier New" charset="0"/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E2EA84B-553C-3740-804A-00F7C28846CB}" type="slidenum">
              <a:rPr lang="en-US" altLang="en-US" sz="1400">
                <a:solidFill>
                  <a:srgbClr val="FF0033"/>
                </a:solidFill>
              </a:rPr>
              <a:pPr/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6019800"/>
            <a:ext cx="2498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Boolean type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096000" cy="2590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Scratch had implicit true/false values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recall that control blocks such as if, if-else, repeat-until had true/false tests that determined the action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Python has explicit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True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and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False</a:t>
            </a:r>
            <a:r>
              <a:rPr lang="en-US" altLang="en-US" dirty="0">
                <a:ea typeface="ＭＳ Ｐゴシック" charset="-128"/>
              </a:rPr>
              <a:t> values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these values can be used in expressions, assigned to variables, used to control other </a:t>
            </a:r>
            <a:r>
              <a:rPr lang="en-US" altLang="en-US" dirty="0" smtClean="0">
                <a:ea typeface="ＭＳ Ｐゴシック" charset="-128"/>
              </a:rPr>
              <a:t>statements, </a:t>
            </a:r>
            <a:r>
              <a:rPr lang="mr-IN" altLang="en-US" dirty="0" smtClean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True and False are Boolean values (named after mathematician George Boole)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E4E3DA1-1AC3-5D4E-A8F1-2F75A341EB87}" type="slidenum">
              <a:rPr lang="en-US" altLang="en-US" sz="1400">
                <a:solidFill>
                  <a:srgbClr val="FF0033"/>
                </a:solidFill>
              </a:rPr>
              <a:pPr/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381000"/>
            <a:ext cx="21971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14800"/>
            <a:ext cx="62547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charset="0"/>
                <a:ea typeface="Courier New" charset="0"/>
                <a:cs typeface="Courier New" charset="0"/>
              </a:rPr>
              <a:t>type</a:t>
            </a:r>
            <a:r>
              <a:rPr lang="en-US" altLang="en-US" dirty="0">
                <a:latin typeface="Lucida Sans Typewriter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315200" cy="1752600"/>
              </a:xfrm>
            </p:spPr>
            <p:txBody>
              <a:bodyPr/>
              <a:lstStyle/>
              <a:p>
                <a:r>
                  <a:rPr lang="en-US" altLang="en-US" dirty="0" smtClean="0">
                    <a:ea typeface="ＭＳ Ｐゴシック" charset="-128"/>
                  </a:rPr>
                  <a:t>in mathematics, a </a:t>
                </a:r>
                <a:r>
                  <a:rPr lang="en-US" altLang="en-US" i="1" dirty="0">
                    <a:ea typeface="ＭＳ Ｐゴシック" charset="-128"/>
                  </a:rPr>
                  <a:t>function </a:t>
                </a:r>
                <a:r>
                  <a:rPr lang="en-US" altLang="en-US" dirty="0">
                    <a:ea typeface="ＭＳ Ｐゴシック" charset="-128"/>
                  </a:rPr>
                  <a:t>is a mapping from some number of inputs to a single output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e.g., square root </a:t>
                </a:r>
                <a:r>
                  <a:rPr lang="en-US" altLang="en-US" dirty="0" smtClean="0">
                    <a:ea typeface="ＭＳ Ｐゴシック" charset="-128"/>
                  </a:rPr>
                  <a:t>function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charset="0"/>
                            <a:ea typeface="ＭＳ Ｐゴシック" charset="-128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 </a:t>
                </a:r>
                <a:r>
                  <a:rPr lang="en-US" altLang="en-US" dirty="0" smtClean="0">
                    <a:ea typeface="ＭＳ Ｐゴシック" charset="-128"/>
                    <a:sym typeface="Wingdings"/>
                  </a:rPr>
                  <a:t>  3</a:t>
                </a:r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e.g., maximum function	</a:t>
                </a:r>
                <a:r>
                  <a:rPr lang="en-US" altLang="en-US" dirty="0" smtClean="0">
                    <a:ea typeface="ＭＳ Ｐゴシック" charset="-128"/>
                  </a:rPr>
                  <a:t>max(3.8, 4.2)  </a:t>
                </a:r>
                <a:r>
                  <a:rPr lang="en-US" altLang="en-US" dirty="0" smtClean="0">
                    <a:ea typeface="ＭＳ Ｐゴシック" charset="-128"/>
                    <a:sym typeface="Wingdings"/>
                  </a:rPr>
                  <a:t>  4.2</a:t>
                </a:r>
                <a:r>
                  <a:rPr lang="en-US" altLang="en-US" dirty="0">
                    <a:ea typeface="ＭＳ Ｐゴシック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225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315200" cy="1752600"/>
              </a:xfrm>
              <a:blipFill rotWithShape="0">
                <a:blip r:embed="rId2"/>
                <a:stretch>
                  <a:fillRect l="-1333" t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EC1919E-D19C-554E-9277-4BA948C73202}" type="slidenum">
              <a:rPr lang="en-US" altLang="en-US" sz="1400">
                <a:solidFill>
                  <a:srgbClr val="FF0033"/>
                </a:solidFill>
              </a:rPr>
              <a:pPr/>
              <a:t>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276600"/>
            <a:ext cx="870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Python provides numerous built-in functions for performing useful tasks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the </a:t>
            </a:r>
            <a:r>
              <a:rPr lang="en-US" sz="1800" kern="0" dirty="0" smtClean="0">
                <a:latin typeface="Courier New" charset="0"/>
                <a:ea typeface="Courier New" charset="0"/>
                <a:cs typeface="Courier New" charset="0"/>
              </a:rPr>
              <a:t>type</a:t>
            </a:r>
            <a:r>
              <a:rPr lang="en-US" sz="2000" kern="0" dirty="0" smtClean="0">
                <a:latin typeface="+mn-lt"/>
                <a:ea typeface="ＭＳ Ｐゴシック" pitchFamily="-107" charset="-128"/>
              </a:rPr>
              <a:t> function 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takes one </a:t>
            </a:r>
            <a:r>
              <a:rPr lang="en-US" sz="2000" i="1" kern="0" dirty="0">
                <a:latin typeface="+mn-lt"/>
                <a:ea typeface="ＭＳ Ｐゴシック" pitchFamily="-107" charset="-128"/>
              </a:rPr>
              <a:t>input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, a value, and returns its type as </a:t>
            </a:r>
            <a:r>
              <a:rPr lang="en-US" sz="2000" i="1" kern="0" dirty="0">
                <a:latin typeface="+mn-lt"/>
                <a:ea typeface="ＭＳ Ｐゴシック" pitchFamily="-107" charset="-128"/>
              </a:rPr>
              <a:t>output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	</a:t>
            </a:r>
          </a:p>
        </p:txBody>
      </p:sp>
      <p:pic>
        <p:nvPicPr>
          <p:cNvPr id="2253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9032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935413"/>
            <a:ext cx="7913687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type conversions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2819400" cy="4800600"/>
          </a:xfrm>
        </p:spPr>
        <p:txBody>
          <a:bodyPr/>
          <a:lstStyle/>
          <a:p>
            <a:pPr marL="11113" indent="0"/>
            <a:r>
              <a:rPr lang="en-US" altLang="en-US" dirty="0" smtClean="0">
                <a:ea typeface="ＭＳ Ｐゴシック" charset="-128"/>
              </a:rPr>
              <a:t>there are functions associated with each type for converting values </a:t>
            </a:r>
          </a:p>
          <a:p>
            <a:pPr marL="457200" lvl="1" indent="0">
              <a:spcBef>
                <a:spcPts val="1032"/>
              </a:spcBef>
              <a:buNone/>
            </a:pPr>
            <a:r>
              <a:rPr lang="en-US" altLang="en-US" sz="1600" dirty="0" err="1" smtClean="0"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altLang="en-US" sz="1600" dirty="0" smtClean="0">
                <a:latin typeface="Courier New" charset="0"/>
                <a:ea typeface="Courier New" charset="0"/>
                <a:cs typeface="Courier New" charset="0"/>
              </a:rPr>
              <a:t>(X)  </a:t>
            </a:r>
            <a:r>
              <a:rPr lang="en-US" altLang="en-US" sz="1800" dirty="0" smtClean="0">
                <a:ea typeface="ＭＳ Ｐゴシック" charset="-128"/>
                <a:sym typeface="Wingdings"/>
              </a:rPr>
              <a:t> converts X into a string (with quotes around it)</a:t>
            </a:r>
          </a:p>
          <a:p>
            <a:pPr marL="457200" lvl="1" indent="0">
              <a:spcBef>
                <a:spcPts val="1032"/>
              </a:spcBef>
              <a:buNone/>
            </a:pPr>
            <a:r>
              <a:rPr lang="en-US" altLang="en-US" sz="1600" dirty="0" err="1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altLang="en-US" sz="1600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(X</a:t>
            </a: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 </a:t>
            </a:r>
            <a:r>
              <a:rPr lang="en-US" altLang="en-US" sz="1600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  <a:r>
              <a:rPr lang="en-US" altLang="en-US" sz="1800" dirty="0" smtClean="0">
                <a:ea typeface="ＭＳ Ｐゴシック" charset="-128"/>
                <a:sym typeface="Wingdings"/>
              </a:rPr>
              <a:t> converts X into an integer, if possible</a:t>
            </a:r>
          </a:p>
          <a:p>
            <a:pPr marL="457200" lvl="1" indent="0">
              <a:spcBef>
                <a:spcPts val="1032"/>
              </a:spcBef>
              <a:buNone/>
            </a:pP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float(X</a:t>
            </a:r>
            <a:r>
              <a:rPr lang="en-US" altLang="en-US" sz="1600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)</a:t>
            </a:r>
            <a:r>
              <a:rPr lang="en-US" altLang="en-US" sz="1800" dirty="0" smtClean="0">
                <a:ea typeface="ＭＳ Ｐゴシック" charset="-128"/>
                <a:sym typeface="Wingdings"/>
              </a:rPr>
              <a:t> converts X into a real number, if possible</a:t>
            </a:r>
          </a:p>
          <a:p>
            <a:pPr marL="457200" lvl="1" indent="0">
              <a:spcBef>
                <a:spcPts val="1032"/>
              </a:spcBef>
              <a:buNone/>
            </a:pPr>
            <a:r>
              <a:rPr lang="en-US" alt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bool(X</a:t>
            </a:r>
            <a:r>
              <a:rPr lang="en-US" altLang="en-US" sz="1600" dirty="0" smtClean="0">
                <a:latin typeface="Courier New" charset="0"/>
                <a:ea typeface="Courier New" charset="0"/>
                <a:cs typeface="Courier New" charset="0"/>
                <a:sym typeface="Wingdings"/>
              </a:rPr>
              <a:t>) </a:t>
            </a:r>
            <a:r>
              <a:rPr lang="en-US" altLang="en-US" sz="1800" dirty="0" smtClean="0">
                <a:ea typeface="ＭＳ Ｐゴシック" charset="-128"/>
                <a:sym typeface="Wingdings"/>
              </a:rPr>
              <a:t> converts X into a Boolean value (false if 0 or empty string, else true)</a:t>
            </a:r>
            <a:r>
              <a:rPr lang="en-US" altLang="en-US" sz="1800" dirty="0">
                <a:ea typeface="ＭＳ Ｐゴシック" charset="-128"/>
              </a:rPr>
              <a:t>	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EC1919E-D19C-554E-9277-4BA948C73202}" type="slidenum">
              <a:rPr lang="en-US" altLang="en-US" sz="1400">
                <a:solidFill>
                  <a:srgbClr val="FF0033"/>
                </a:solidFill>
              </a:rPr>
              <a:pPr/>
              <a:t>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2400"/>
            <a:ext cx="685480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5852</TotalTime>
  <Words>1482</Words>
  <Application>Microsoft Macintosh PowerPoint</Application>
  <PresentationFormat>Custom</PresentationFormat>
  <Paragraphs>298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Narrow</vt:lpstr>
      <vt:lpstr>Cambria Math</vt:lpstr>
      <vt:lpstr>Courier New</vt:lpstr>
      <vt:lpstr>Lucida Grande</vt:lpstr>
      <vt:lpstr>Lucida Sans Typewriter</vt:lpstr>
      <vt:lpstr>ＭＳ Ｐゴシック</vt:lpstr>
      <vt:lpstr>Times New Roman</vt:lpstr>
      <vt:lpstr>Wingdings</vt:lpstr>
      <vt:lpstr>Blank Presentation</vt:lpstr>
      <vt:lpstr>PowerPoint Presentation</vt:lpstr>
      <vt:lpstr>Python number types</vt:lpstr>
      <vt:lpstr>Numbers &amp; expressions</vt:lpstr>
      <vt:lpstr>Exercise: calculations</vt:lpstr>
      <vt:lpstr>Python strings</vt:lpstr>
      <vt:lpstr>Python strings (cont.)</vt:lpstr>
      <vt:lpstr>Boolean type</vt:lpstr>
      <vt:lpstr>type function</vt:lpstr>
      <vt:lpstr>type conversions</vt:lpstr>
      <vt:lpstr>Variables &amp; assignments</vt:lpstr>
      <vt:lpstr>Variable names</vt:lpstr>
      <vt:lpstr>Exercise: population growth</vt:lpstr>
      <vt:lpstr>Issues (pt. 1)</vt:lpstr>
      <vt:lpstr>Issues (pt. 2)</vt:lpstr>
      <vt:lpstr>Modules</vt:lpstr>
      <vt:lpstr>Built-in print function</vt:lpstr>
      <vt:lpstr>User input</vt:lpstr>
      <vt:lpstr>Final version</vt:lpstr>
      <vt:lpstr>Exercise: reading level</vt:lpstr>
      <vt:lpstr>Built-in functions</vt:lpstr>
      <vt:lpstr>Modules &amp; functions</vt:lpstr>
      <vt:lpstr>Why the prefix?</vt:lpstr>
      <vt:lpstr>random module</vt:lpstr>
      <vt:lpstr>Turtle graphics module</vt:lpstr>
      <vt:lpstr>Turtle commands</vt:lpstr>
      <vt:lpstr>For loops</vt:lpstr>
      <vt:lpstr>Python documentation</vt:lpstr>
      <vt:lpstr>Python help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107</cp:revision>
  <cp:lastPrinted>2018-09-11T18:55:26Z</cp:lastPrinted>
  <dcterms:created xsi:type="dcterms:W3CDTF">2013-09-09T02:19:16Z</dcterms:created>
  <dcterms:modified xsi:type="dcterms:W3CDTF">2018-09-13T18:56:24Z</dcterms:modified>
</cp:coreProperties>
</file>