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529" r:id="rId3"/>
    <p:sldId id="530" r:id="rId4"/>
    <p:sldId id="531" r:id="rId5"/>
    <p:sldId id="532" r:id="rId6"/>
    <p:sldId id="533" r:id="rId7"/>
    <p:sldId id="534" r:id="rId8"/>
    <p:sldId id="535" r:id="rId9"/>
    <p:sldId id="507" r:id="rId10"/>
    <p:sldId id="537" r:id="rId11"/>
    <p:sldId id="552" r:id="rId12"/>
    <p:sldId id="553" r:id="rId13"/>
    <p:sldId id="536" r:id="rId14"/>
    <p:sldId id="539" r:id="rId15"/>
    <p:sldId id="508" r:id="rId16"/>
    <p:sldId id="538" r:id="rId17"/>
    <p:sldId id="540" r:id="rId18"/>
    <p:sldId id="542" r:id="rId19"/>
    <p:sldId id="543" r:id="rId20"/>
    <p:sldId id="544" r:id="rId21"/>
    <p:sldId id="545" r:id="rId22"/>
    <p:sldId id="546" r:id="rId23"/>
    <p:sldId id="547" r:id="rId24"/>
    <p:sldId id="548" r:id="rId25"/>
    <p:sldId id="549" r:id="rId26"/>
    <p:sldId id="550" r:id="rId27"/>
    <p:sldId id="551" r:id="rId28"/>
    <p:sldId id="555" r:id="rId29"/>
    <p:sldId id="556" r:id="rId30"/>
    <p:sldId id="514" r:id="rId31"/>
    <p:sldId id="515" r:id="rId32"/>
    <p:sldId id="516" r:id="rId33"/>
    <p:sldId id="517" r:id="rId34"/>
    <p:sldId id="518" r:id="rId35"/>
    <p:sldId id="554" r:id="rId36"/>
    <p:sldId id="519" r:id="rId37"/>
    <p:sldId id="521" r:id="rId38"/>
    <p:sldId id="522" r:id="rId39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3"/>
    <p:restoredTop sz="94643"/>
  </p:normalViewPr>
  <p:slideViewPr>
    <p:cSldViewPr>
      <p:cViewPr varScale="1">
        <p:scale>
          <a:sx n="102" d="100"/>
          <a:sy n="102" d="100"/>
        </p:scale>
        <p:origin x="200" y="536"/>
      </p:cViewPr>
      <p:guideLst>
        <p:guide orient="horz" pos="2304"/>
        <p:guide pos="30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A879D1C-D2A4-FB4C-B2F5-AA438BB808B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14DBB38-B2F3-BC40-AAE0-C95DF6FF40C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90193362-B42B-9647-94D3-9791C33D917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A2090295-6A09-B54A-A48F-10855639A6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A6A771CD-9373-F148-81A0-8FFA06D25C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1938" y="1200150"/>
            <a:ext cx="42513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82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1938" y="1200150"/>
            <a:ext cx="42513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2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DC061-72A5-5D49-89F4-212FD0A363B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7BBCC-B53D-3C42-BF2A-A69CEF6750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95B07-68B1-CD43-ACA7-996F86D8D7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AC97C11A-AEC7-A646-B7BB-217FEFFC0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16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12E5EF-6145-A44A-A6DC-EEE3640F81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A55A14-811A-6C44-A3FA-3A090078D1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C0BE30-9BC5-F040-9550-C203F60AB7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8E273-C3EF-9044-A14D-08447F22F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29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4F28B8-A527-7240-B744-CCE9592C08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7C96F6-8A18-734D-9C89-9333BED9AB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04B9DF-B3C5-FE4D-AFA6-3D20B46C51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A0B9D-8765-2B46-A13E-472A4D17BF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503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E195FD0-3068-A748-A750-63CDD08100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CEE795F-D56A-444B-AF50-64B127CA5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AF5B6E7-C5F7-954C-97D6-8364AA4E54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BF631-B983-4E4B-8D2E-401022B91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02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7297C0-09A2-154B-B6BB-FCD05AECA2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C2F6E6-1296-A447-9E4C-F91EE6AA1E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815F4E-DEE5-F843-9463-B0DEF00F3E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D3C08-38A0-564E-98A8-D3FA73679F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65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E078A1-92BB-D24A-879A-89F208CF2E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237C4-14B3-FB4E-85CD-8F72B4DD92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D40CF3-27E5-2B41-9A79-21B13272AC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2F397-8E1C-634B-8542-4140931B4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99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54A8015-5650-7445-8E4E-EDA366D2CB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50CF460-C469-874B-AA3B-8E824477B9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82AE976-E514-C742-9400-A075B1D766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3369-9F83-9048-ACF0-795FF9D9D0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51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0376C29-653B-B24E-8703-C815CE5C55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28FA410-87BD-B546-91BF-0F27ECF717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EAC0D4C-282D-644C-B4C6-1C17B9A37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AD9A1-BB33-E54F-9BBB-282FF87AF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99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ABBD583-40EE-DB45-A2B9-6143D8A135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1D2AA0-66D7-834B-BE53-C748D41C65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3BEE4D-98FB-A248-85E9-C52A1B3894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2E46B-E205-B444-98F7-00B4C23A5A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68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9959CE2-091C-7842-9D28-0D919AE5B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F0D78CC-540E-6145-BE4D-0BA17D80E5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96D3BC4-E715-C249-9384-18ED194FD1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DD9F5-21C6-5549-8A9D-8BC4B1588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54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49E45AD-9BBC-2F4B-BDAE-59989122F0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AD45B5B-66B6-5E4E-82B2-B8DC98B686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08072EE-0EB0-2D47-8348-AD0023398E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46EC2-54E2-E54F-A7AF-49954B681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84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6B0AB02-366E-8D4A-A2A2-00DDAF12F7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3F03AAA-244B-D846-980D-5F8826C1E4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D8B0231-48F4-2545-B065-0316429962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BE493-90F9-014D-B996-BA6A562C4B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85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BD2E249-4C4D-CC44-A7EC-4E72D42C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2"/>
            <a:r>
              <a:rPr lang="en-US" altLang="en-US"/>
              <a:t>Fourth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05BF64-3DB2-D044-8CEA-B48E1AFBAC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5B7B599-EACD-B541-AC3F-DE15166473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BB34D16-CC94-AE47-A148-2E7BA6E363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0033"/>
                </a:solidFill>
                <a:latin typeface="Arial Narrow" charset="0"/>
                <a:ea typeface="ＭＳ Ｐゴシック" charset="-128"/>
              </a:defRPr>
            </a:lvl1pPr>
          </a:lstStyle>
          <a:p>
            <a:pPr>
              <a:defRPr/>
            </a:pPr>
            <a:fld id="{6A06C606-A53E-674D-BDB0-5B495B16D7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E778041-D730-8C4D-9CB6-19E3E99DD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>
            <a:extLst>
              <a:ext uri="{FF2B5EF4-FFF2-40B4-BE49-F238E27FC236}">
                <a16:creationId xmlns:a16="http://schemas.microsoft.com/office/drawing/2014/main" id="{244149D8-2C9D-094B-BF13-A952D1DA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72C117-8343-2143-8591-D254F8A1DB13}" type="slidenum">
              <a:rPr lang="en-US" altLang="en-US" sz="1400">
                <a:solidFill>
                  <a:srgbClr val="FF0033"/>
                </a:solidFill>
              </a:rPr>
              <a:pPr/>
              <a:t>1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6386" name="Rectangle 1036">
            <a:extLst>
              <a:ext uri="{FF2B5EF4-FFF2-40B4-BE49-F238E27FC236}">
                <a16:creationId xmlns:a16="http://schemas.microsoft.com/office/drawing/2014/main" id="{EC55AD03-8C79-854E-9F19-9DDBE23FB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427038"/>
            <a:ext cx="815975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>
                <a:solidFill>
                  <a:srgbClr val="FF0033"/>
                </a:solidFill>
              </a:rPr>
              <a:t>CSC 221: Introduction to Programming</a:t>
            </a:r>
            <a:br>
              <a:rPr lang="en-US" altLang="en-US" sz="3200">
                <a:solidFill>
                  <a:srgbClr val="FF0033"/>
                </a:solidFill>
              </a:rPr>
            </a:br>
            <a:br>
              <a:rPr lang="en-US" altLang="en-US">
                <a:solidFill>
                  <a:srgbClr val="FF0033"/>
                </a:solidFill>
              </a:rPr>
            </a:br>
            <a:r>
              <a:rPr lang="en-US" altLang="en-US" sz="3200">
                <a:solidFill>
                  <a:srgbClr val="FF0033"/>
                </a:solidFill>
              </a:rPr>
              <a:t>Fall 2018</a:t>
            </a:r>
          </a:p>
        </p:txBody>
      </p:sp>
      <p:sp>
        <p:nvSpPr>
          <p:cNvPr id="16387" name="Rectangle 1038">
            <a:extLst>
              <a:ext uri="{FF2B5EF4-FFF2-40B4-BE49-F238E27FC236}">
                <a16:creationId xmlns:a16="http://schemas.microsoft.com/office/drawing/2014/main" id="{F0BE20D9-A23E-A345-9737-E5806440038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819400"/>
            <a:ext cx="7772400" cy="3657600"/>
          </a:xfrm>
        </p:spPr>
        <p:txBody>
          <a:bodyPr/>
          <a:lstStyle/>
          <a:p>
            <a:pPr marL="0" indent="0"/>
            <a:r>
              <a:rPr lang="en-US" altLang="en-US" dirty="0">
                <a:ea typeface="ＭＳ Ｐゴシック" panose="020B0600070205080204" pitchFamily="34" charset="-128"/>
              </a:rPr>
              <a:t>Big data</a:t>
            </a:r>
          </a:p>
          <a:p>
            <a:pPr marL="733425" lvl="1" indent="-279400"/>
            <a:r>
              <a:rPr lang="en-US" altLang="en-US" dirty="0">
                <a:ea typeface="ＭＳ Ｐゴシック" panose="020B0600070205080204" pitchFamily="34" charset="-128"/>
              </a:rPr>
              <a:t>storing large data sets</a:t>
            </a:r>
          </a:p>
          <a:p>
            <a:pPr marL="1133475" lvl="2" indent="-279400"/>
            <a:r>
              <a:rPr lang="en-US" altLang="en-US" dirty="0">
                <a:ea typeface="ＭＳ Ｐゴシック" panose="020B0600070205080204" pitchFamily="34" charset="-128"/>
              </a:rPr>
              <a:t>reading a list of lines</a:t>
            </a:r>
          </a:p>
          <a:p>
            <a:pPr marL="1133475" lvl="2" indent="-279400"/>
            <a:r>
              <a:rPr lang="en-US" altLang="en-US" dirty="0">
                <a:ea typeface="ＭＳ Ｐゴシック" panose="020B0600070205080204" pitchFamily="34" charset="-128"/>
              </a:rPr>
              <a:t>	example: Trump tweets, word frequencies</a:t>
            </a:r>
          </a:p>
          <a:p>
            <a:pPr marL="1133475" lvl="2" indent="-279400"/>
            <a:r>
              <a:rPr lang="en-US" altLang="en-US" dirty="0">
                <a:ea typeface="ＭＳ Ｐゴシック" panose="020B0600070205080204" pitchFamily="34" charset="-128"/>
              </a:rPr>
              <a:t>reading a list of words</a:t>
            </a:r>
          </a:p>
          <a:p>
            <a:pPr marL="1133475" lvl="2" indent="-279400"/>
            <a:r>
              <a:rPr lang="en-US" altLang="en-US" dirty="0">
                <a:ea typeface="ＭＳ Ｐゴシック" panose="020B0600070205080204" pitchFamily="34" charset="-128"/>
              </a:rPr>
              <a:t>	example: dictionary, anagram finder</a:t>
            </a:r>
          </a:p>
          <a:p>
            <a:pPr marL="733425" lvl="1" indent="-279400"/>
            <a:r>
              <a:rPr lang="en-US" altLang="en-US" dirty="0">
                <a:ea typeface="ＭＳ Ｐゴシック" panose="020B0600070205080204" pitchFamily="34" charset="-128"/>
              </a:rPr>
              <a:t>structured data</a:t>
            </a:r>
          </a:p>
          <a:p>
            <a:pPr marL="1133475" lvl="2" indent="-279400"/>
            <a:r>
              <a:rPr lang="en-US" altLang="en-US" dirty="0">
                <a:ea typeface="ＭＳ Ｐゴシック" panose="020B0600070205080204" pitchFamily="34" charset="-128"/>
              </a:rPr>
              <a:t>reading and organizing a list of lists</a:t>
            </a:r>
          </a:p>
          <a:p>
            <a:pPr marL="1133475" lvl="2" indent="-279400"/>
            <a:r>
              <a:rPr lang="en-US" altLang="en-US" dirty="0">
                <a:ea typeface="ＭＳ Ｐゴシック" panose="020B0600070205080204" pitchFamily="34" charset="-128"/>
              </a:rPr>
              <a:t>	example: Trump tweets with metadata</a:t>
            </a:r>
          </a:p>
          <a:p>
            <a:pPr marL="796925" lvl="1" indent="-342900"/>
            <a:r>
              <a:rPr lang="en-US" altLang="en-US" dirty="0">
                <a:ea typeface="ＭＳ Ｐゴシック" panose="020B0600070205080204" pitchFamily="34" charset="-128"/>
              </a:rPr>
              <a:t>list comprehensions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7AAD2-DC6F-354C-9078-7B23CE2C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1A8E8-98DC-7943-918B-590FFB75C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8702675" cy="990600"/>
          </a:xfrm>
        </p:spPr>
        <p:txBody>
          <a:bodyPr/>
          <a:lstStyle/>
          <a:p>
            <a:r>
              <a:rPr lang="en-US" dirty="0"/>
              <a:t>in general, if we want to read the contents of a file and obtain a list of the words (regardless of lines), just need to change the split delimiter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93D67-21CE-D74A-BAE3-AC04DC035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3C08-38A0-564E-98A8-D3FA73679F1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12F0C-C25C-6543-80BF-117922930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529" y="2133600"/>
            <a:ext cx="5692071" cy="8519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19C2CC-8F94-DA4C-B4DC-FB96C0DD2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529" y="3088217"/>
            <a:ext cx="5222875" cy="40745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DD49BA-2430-9F49-99D4-EE699CDB8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800" y="3738008"/>
            <a:ext cx="3987800" cy="12022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19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69197BE-9194-6548-BA52-48523DC5D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1252940"/>
            <a:ext cx="7397750" cy="56939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32D39A-898A-0042-9390-21FC2928F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word length counts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AEAFF-B17A-EE4D-8D4D-DE0B393C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3C08-38A0-564E-98A8-D3FA73679F1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BA95DB-C984-5744-BA11-A1D478A7A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723900"/>
            <a:ext cx="3256669" cy="52006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413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90710-FDDC-D54B-8163-D8B1117A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passes vs. one pass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B5312-84E7-D44A-B24A-C9A62981A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143000"/>
          </a:xfrm>
        </p:spPr>
        <p:txBody>
          <a:bodyPr/>
          <a:lstStyle/>
          <a:p>
            <a:r>
              <a:rPr lang="en-US" dirty="0"/>
              <a:t>note that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word_stats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calls the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words </a:t>
            </a:r>
            <a:r>
              <a:rPr lang="en-US" dirty="0"/>
              <a:t>function over and over</a:t>
            </a:r>
          </a:p>
          <a:p>
            <a:pPr lvl="1"/>
            <a:r>
              <a:rPr lang="en-US" dirty="0"/>
              <a:t>simple, since each call counts a different word length</a:t>
            </a:r>
          </a:p>
          <a:p>
            <a:pPr lvl="1"/>
            <a:r>
              <a:rPr lang="en-US" dirty="0"/>
              <a:t>wasteful, since each call traverses the entire list of words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9D12B-798B-7048-A2D7-497313B73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3C08-38A0-564E-98A8-D3FA73679F1B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F9F7C0-0DAF-9E4D-962C-2BACED2E3297}"/>
              </a:ext>
            </a:extLst>
          </p:cNvPr>
          <p:cNvSpPr txBox="1">
            <a:spLocks/>
          </p:cNvSpPr>
          <p:nvPr/>
        </p:nvSpPr>
        <p:spPr bwMode="auto">
          <a:xfrm>
            <a:off x="685800" y="3429000"/>
            <a:ext cx="8702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kern="0" dirty="0"/>
              <a:t>if we really cared about efficiency, we could define a single function that counted all the word lengths in a single traversal of the list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C77AA6-3DAB-6648-8DB8-3F8ACEA7F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495800"/>
            <a:ext cx="5397500" cy="1485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A9C47D-6E03-C445-937A-606C95139A93}"/>
              </a:ext>
            </a:extLst>
          </p:cNvPr>
          <p:cNvSpPr txBox="1"/>
          <p:nvPr/>
        </p:nvSpPr>
        <p:spPr>
          <a:xfrm>
            <a:off x="7086600" y="4648200"/>
            <a:ext cx="2251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both are fast, so either version is fine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F6DBEE-42A4-0847-8C58-DB5734365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559050"/>
            <a:ext cx="7772400" cy="520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1ADEC0-F379-744C-A1E3-18A940FDE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6201948"/>
            <a:ext cx="7772400" cy="787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420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15EE22FF-2BD0-6147-9D2A-4D62EAF23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Example: finding anagrams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6C064728-D803-0845-8B46-25A164315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23622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suppose we want to be able to find all anagrams of a word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recall: anagrams are words made up of exactly the same letters</a:t>
            </a:r>
          </a:p>
          <a:p>
            <a:pPr lvl="1">
              <a:buFont typeface="Wingdings" pitchFamily="2" charset="2"/>
              <a:buNone/>
            </a:pP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	cool  loco</a:t>
            </a:r>
          </a:p>
          <a:p>
            <a:pPr marL="457200" lvl="1" indent="0">
              <a:buNone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	race  care  acre</a:t>
            </a: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  <a:sym typeface="Wingdings" pitchFamily="2" charset="2"/>
            </a:endParaRPr>
          </a:p>
          <a:p>
            <a:pPr lvl="2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pale  peal  leap  plea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banana</a:t>
            </a: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5D95F5C2-E4E5-6141-9A9A-784F62788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8E03D70-FEC8-8C4F-90FA-6459601CA53D}" type="slidenum">
              <a:rPr lang="en-US" altLang="en-US" sz="1400">
                <a:solidFill>
                  <a:srgbClr val="FF0033"/>
                </a:solidFill>
              </a:rPr>
              <a:pPr/>
              <a:t>13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68F733-85BE-DE49-B8A7-294ABD051427}"/>
              </a:ext>
            </a:extLst>
          </p:cNvPr>
          <p:cNvSpPr txBox="1">
            <a:spLocks/>
          </p:cNvSpPr>
          <p:nvPr/>
        </p:nvSpPr>
        <p:spPr bwMode="auto">
          <a:xfrm>
            <a:off x="685800" y="4149725"/>
            <a:ext cx="87026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4161750" indent="-24161750"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+mn-lt"/>
              </a:rPr>
              <a:t>how can we determine if two words are anagrams?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could count the number of a's, b's, … in each word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if all counts are the same, then the words are anagrams</a:t>
            </a:r>
          </a:p>
          <a:p>
            <a:pPr lvl="2"/>
            <a:endParaRPr lang="en-US" altLang="en-US" dirty="0">
              <a:solidFill>
                <a:srgbClr val="000000"/>
              </a:solidFill>
            </a:endParaRP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better yet, generate the </a:t>
            </a:r>
            <a:r>
              <a:rPr lang="en-US" altLang="en-US" i="1" dirty="0">
                <a:solidFill>
                  <a:srgbClr val="000000"/>
                </a:solidFill>
              </a:rPr>
              <a:t>alphagram (sorted letters) </a:t>
            </a:r>
            <a:r>
              <a:rPr lang="en-US" altLang="en-US" dirty="0">
                <a:solidFill>
                  <a:srgbClr val="000000"/>
                </a:solidFill>
              </a:rPr>
              <a:t>of each word:</a:t>
            </a:r>
          </a:p>
          <a:p>
            <a:pPr lvl="3"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 Narrow" panose="020B0604020202020204" pitchFamily="34" charset="0"/>
              </a:rPr>
              <a:t>"spear" </a:t>
            </a:r>
            <a:r>
              <a:rPr lang="en-US" altLang="en-US" dirty="0">
                <a:solidFill>
                  <a:srgbClr val="000000"/>
                </a:solidFill>
                <a:latin typeface="Arial Narrow" panose="020B0604020202020204" pitchFamily="34" charset="0"/>
                <a:sym typeface="Wingdings" pitchFamily="2" charset="2"/>
              </a:rPr>
              <a:t> "</a:t>
            </a:r>
            <a:r>
              <a:rPr lang="en-US" altLang="en-US" dirty="0" err="1">
                <a:solidFill>
                  <a:srgbClr val="000000"/>
                </a:solidFill>
                <a:latin typeface="Arial Narrow" panose="020B0604020202020204" pitchFamily="34" charset="0"/>
                <a:sym typeface="Wingdings" pitchFamily="2" charset="2"/>
              </a:rPr>
              <a:t>aeprs</a:t>
            </a:r>
            <a:r>
              <a:rPr lang="en-US" altLang="en-US" dirty="0">
                <a:solidFill>
                  <a:srgbClr val="000000"/>
                </a:solidFill>
                <a:latin typeface="Arial Narrow" panose="020B0604020202020204" pitchFamily="34" charset="0"/>
                <a:sym typeface="Wingdings" pitchFamily="2" charset="2"/>
              </a:rPr>
              <a:t>"	"pares"  "</a:t>
            </a:r>
            <a:r>
              <a:rPr lang="en-US" altLang="en-US" dirty="0" err="1">
                <a:solidFill>
                  <a:srgbClr val="000000"/>
                </a:solidFill>
                <a:latin typeface="Arial Narrow" panose="020B0604020202020204" pitchFamily="34" charset="0"/>
                <a:sym typeface="Wingdings" pitchFamily="2" charset="2"/>
              </a:rPr>
              <a:t>aeprs</a:t>
            </a:r>
            <a:endParaRPr lang="en-US" altLang="en-US" dirty="0">
              <a:solidFill>
                <a:srgbClr val="000000"/>
              </a:solidFill>
              <a:latin typeface="Arial Narrow" panose="020B0604020202020204" pitchFamily="34" charset="0"/>
              <a:sym typeface="Wingdings" pitchFamily="2" charset="2"/>
            </a:endParaRPr>
          </a:p>
          <a:p>
            <a:pPr marL="857250" lvl="2" indent="0"/>
            <a:r>
              <a:rPr lang="en-US" altLang="en-US" dirty="0">
                <a:solidFill>
                  <a:srgbClr val="000000"/>
                </a:solidFill>
                <a:sym typeface="Wingdings" pitchFamily="2" charset="2"/>
              </a:rPr>
              <a:t>if the alphagrams are identical, the words are anagrams</a:t>
            </a:r>
            <a:endParaRPr lang="en-US" altLang="en-US" dirty="0">
              <a:solidFill>
                <a:srgbClr val="000000"/>
              </a:solidFill>
            </a:endParaRP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1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3CB9E-74A1-FF47-A5D9-ED6F8D954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EA268-A447-0647-8675-EA7DABA30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use string &amp; list functions to produce an alphagram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46A6B-EB87-4A46-B2CB-91BFA4F66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3C08-38A0-564E-98A8-D3FA73679F1B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695B5-E1C5-9D4C-A759-D3BA55F49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1200"/>
            <a:ext cx="3352800" cy="2463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E47774-DAD1-2241-A8FC-FCEABE576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800600"/>
            <a:ext cx="7912100" cy="939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195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EE6FE657-B21A-EC4C-9F68-AB8BEAD6B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Anagram finder</a:t>
            </a:r>
          </a:p>
        </p:txBody>
      </p:sp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8BEA3BC1-23A3-E046-8CC2-0534BE6C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A25D57E-5F88-FC4D-BAEE-AE09A33A21A4}" type="slidenum">
              <a:rPr lang="en-US" altLang="en-US" sz="1400">
                <a:solidFill>
                  <a:srgbClr val="FF0033"/>
                </a:solidFill>
              </a:rPr>
              <a:pPr/>
              <a:t>15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7C97A8-E93A-DF4B-A8CA-1C1F4494A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47800"/>
            <a:ext cx="8007962" cy="5105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06DC-D152-C045-991B-EFFA157F4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9F1A9-4A42-E64B-9942-6A4FD9073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762000"/>
          </a:xfrm>
        </p:spPr>
        <p:txBody>
          <a:bodyPr/>
          <a:lstStyle/>
          <a:p>
            <a:r>
              <a:rPr lang="en-US" dirty="0"/>
              <a:t>download and experiment with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anagrams_prompt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what is the largest set of anagrams you can find?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28648-52FE-8D41-89D4-85D80EAD6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3C08-38A0-564E-98A8-D3FA73679F1B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6AEB66-A495-104B-90F5-555792710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0"/>
            <a:ext cx="6747062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7922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36770-0855-3F4A-9CF8-F247070B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largest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4697D-7AAB-3D42-BD2A-11096C74B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3581400"/>
          </a:xfrm>
        </p:spPr>
        <p:txBody>
          <a:bodyPr/>
          <a:lstStyle/>
          <a:p>
            <a:r>
              <a:rPr lang="en-US" dirty="0"/>
              <a:t>we can write a function to find the largest anagram set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ANY POTENTIAL PROBLEMS?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1E48C-7C0F-B64C-904D-C14E57F85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3C08-38A0-564E-98A8-D3FA73679F1B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80CC98-EDCB-E745-9146-50A673859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828800"/>
            <a:ext cx="49530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A0C93C-5021-3D48-8DBA-29CC8DA7B4A9}"/>
              </a:ext>
            </a:extLst>
          </p:cNvPr>
          <p:cNvSpPr txBox="1">
            <a:spLocks/>
          </p:cNvSpPr>
          <p:nvPr/>
        </p:nvSpPr>
        <p:spPr bwMode="auto">
          <a:xfrm>
            <a:off x="685800" y="4495800"/>
            <a:ext cx="8702675" cy="22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kern="0" dirty="0"/>
              <a:t>in theory this will work; in practice, it takes WAY too long!</a:t>
            </a:r>
          </a:p>
          <a:p>
            <a:pPr lvl="1"/>
            <a:r>
              <a:rPr lang="en-US" kern="0" dirty="0"/>
              <a:t>the for loop traverses the entire dictionary </a:t>
            </a:r>
            <a:r>
              <a:rPr lang="en-US" kern="0" dirty="0">
                <a:sym typeface="Wingdings" pitchFamily="2" charset="2"/>
              </a:rPr>
              <a:t> </a:t>
            </a:r>
            <a:r>
              <a:rPr lang="en-US" kern="0" dirty="0"/>
              <a:t>117,663 times</a:t>
            </a:r>
          </a:p>
          <a:p>
            <a:pPr lvl="2"/>
            <a:r>
              <a:rPr lang="en-US" kern="0" dirty="0"/>
              <a:t>each time, the call to </a:t>
            </a:r>
            <a: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anagrams</a:t>
            </a:r>
            <a:r>
              <a:rPr lang="en-US" kern="0" dirty="0"/>
              <a:t> also traverses the dictionary (117,663 words)</a:t>
            </a:r>
            <a:endParaRPr lang="en-US" kern="0" dirty="0">
              <a:sym typeface="Wingdings" pitchFamily="2" charset="2"/>
            </a:endParaRPr>
          </a:p>
          <a:p>
            <a:pPr lvl="1"/>
            <a:r>
              <a:rPr lang="en-US" kern="0" dirty="0">
                <a:sym typeface="Wingdings" pitchFamily="2" charset="2"/>
              </a:rPr>
              <a:t>so, must access/sort/compare 117,663 x 117,663 = 13,844,581,569 words!</a:t>
            </a:r>
          </a:p>
          <a:p>
            <a:r>
              <a:rPr lang="en-US" kern="0" dirty="0">
                <a:sym typeface="Wingdings" pitchFamily="2" charset="2"/>
              </a:rPr>
              <a:t>solution requires a new data structure that we are not covering (a </a:t>
            </a:r>
            <a:r>
              <a:rPr lang="en-US" i="1" kern="0" dirty="0">
                <a:sym typeface="Wingdings" pitchFamily="2" charset="2"/>
              </a:rPr>
              <a:t>dictionary</a:t>
            </a:r>
            <a:r>
              <a:rPr lang="en-US" kern="0" dirty="0">
                <a:sym typeface="Wingdings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US" sz="1800" kern="0" dirty="0">
                <a:sym typeface="Wingdings" pitchFamily="2" charset="2"/>
              </a:rPr>
              <a:t>['</a:t>
            </a:r>
            <a:r>
              <a:rPr lang="en-US" sz="1800" kern="0" dirty="0" err="1">
                <a:sym typeface="Wingdings" pitchFamily="2" charset="2"/>
              </a:rPr>
              <a:t>apers</a:t>
            </a:r>
            <a:r>
              <a:rPr lang="en-US" sz="1800" kern="0" dirty="0">
                <a:sym typeface="Wingdings" pitchFamily="2" charset="2"/>
              </a:rPr>
              <a:t>', '</a:t>
            </a:r>
            <a:r>
              <a:rPr lang="en-US" sz="1800" kern="0" dirty="0" err="1">
                <a:sym typeface="Wingdings" pitchFamily="2" charset="2"/>
              </a:rPr>
              <a:t>apres</a:t>
            </a:r>
            <a:r>
              <a:rPr lang="en-US" sz="1800" kern="0" dirty="0">
                <a:sym typeface="Wingdings" pitchFamily="2" charset="2"/>
              </a:rPr>
              <a:t>', 'asper', 'pares', 'parse', 'pears', '</a:t>
            </a:r>
            <a:r>
              <a:rPr lang="en-US" sz="1800" kern="0" dirty="0" err="1">
                <a:sym typeface="Wingdings" pitchFamily="2" charset="2"/>
              </a:rPr>
              <a:t>prase</a:t>
            </a:r>
            <a:r>
              <a:rPr lang="en-US" sz="1800" kern="0" dirty="0">
                <a:sym typeface="Wingdings" pitchFamily="2" charset="2"/>
              </a:rPr>
              <a:t>', 'presa', 'rapes', 'reaps', 'spare', 'spear']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62017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3D73-D128-5948-A8B6-3C668061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Tweets with 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B29FC-2E52-194E-8C73-E8E2057EF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90" y="1143000"/>
            <a:ext cx="8702675" cy="2680154"/>
          </a:xfrm>
        </p:spPr>
        <p:txBody>
          <a:bodyPr/>
          <a:lstStyle/>
          <a:p>
            <a:r>
              <a:rPr lang="en-US" dirty="0"/>
              <a:t>consider the file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TrumpTweetsMeta.csv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800" dirty="0"/>
              <a:t>column 0: text of the tweet (as in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TrumpTweets.txt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column 1: date of the tweet in YYYY-MM-DD format</a:t>
            </a:r>
          </a:p>
          <a:p>
            <a:pPr lvl="1"/>
            <a:r>
              <a:rPr lang="en-US" sz="1800" dirty="0"/>
              <a:t>column 2: time of the tweet in HH:MM:SS format </a:t>
            </a:r>
          </a:p>
          <a:p>
            <a:pPr lvl="1"/>
            <a:r>
              <a:rPr lang="en-US" sz="1800" dirty="0"/>
              <a:t>column 3: day of the tweet</a:t>
            </a:r>
          </a:p>
          <a:p>
            <a:pPr lvl="1"/>
            <a:r>
              <a:rPr lang="en-US" sz="1800" dirty="0"/>
              <a:t>column 4: # of times it was retweeted</a:t>
            </a:r>
          </a:p>
          <a:p>
            <a:pPr lvl="1"/>
            <a:r>
              <a:rPr lang="en-US" sz="1800" dirty="0"/>
              <a:t>column 5: # of times it was favorited</a:t>
            </a:r>
          </a:p>
          <a:p>
            <a:pPr lvl="1"/>
            <a:r>
              <a:rPr lang="en-US" sz="1800" dirty="0"/>
              <a:t>column 6: whether this tweet is a retweet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82E8C-E3D3-3543-8561-066ACCD15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3C08-38A0-564E-98A8-D3FA73679F1B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AF516A-5993-BC41-A599-65F51587D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20" y="3835400"/>
            <a:ext cx="747888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9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BBE03-9420-6A4F-9AB2-A49B2F512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84207-610A-6A40-82AC-68C1DE6D5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addition of metadata, we can ask more interesting questions</a:t>
            </a:r>
          </a:p>
          <a:p>
            <a:endParaRPr lang="en-US" dirty="0"/>
          </a:p>
          <a:p>
            <a:pPr lvl="1"/>
            <a:r>
              <a:rPr lang="en-US" dirty="0"/>
              <a:t>what percentage of his tweets were retweets (vs. original content)?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tweet was favorited the most?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does Trump tweet more in the a.m. or p.m.?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 what day does he tweet the most?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other 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15FF1-D74C-3440-BEE2-E3B3CCC32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3C08-38A0-564E-98A8-D3FA73679F1B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61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9BDFB-1AE3-3A43-AD6E-A4737975E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BE38F-0A99-6942-B4C8-FDB09E77C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447800"/>
          </a:xfrm>
        </p:spPr>
        <p:txBody>
          <a:bodyPr/>
          <a:lstStyle/>
          <a:p>
            <a:r>
              <a:rPr lang="en-US" dirty="0"/>
              <a:t>recall the task we completed as a class</a:t>
            </a:r>
          </a:p>
          <a:p>
            <a:pPr lvl="1"/>
            <a:r>
              <a:rPr lang="en-US" dirty="0"/>
              <a:t>create a list of common Trump tweet words and find the most common</a:t>
            </a:r>
          </a:p>
          <a:p>
            <a:pPr lvl="1"/>
            <a:r>
              <a:rPr lang="en-US" dirty="0"/>
              <a:t>we started with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file_stats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and modified it to our needs</a:t>
            </a:r>
          </a:p>
          <a:p>
            <a:pPr lvl="1"/>
            <a:r>
              <a:rPr lang="en-US" dirty="0"/>
              <a:t>more directly: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BF5D4-F816-F349-9E47-2014F8B6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3C08-38A0-564E-98A8-D3FA73679F1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5CDC9-9DDB-DC49-AE36-237CCD5E5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327156"/>
            <a:ext cx="6346637" cy="28450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F20D4F-3824-8C4B-B63B-CBFDCEF12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124200"/>
            <a:ext cx="3655134" cy="1333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570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99D4D-A4B4-6940-8CC0-01422A56E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1805B-4158-3F4D-8043-A4F63DC58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19200"/>
            <a:ext cx="8855075" cy="5410200"/>
          </a:xfrm>
        </p:spPr>
        <p:txBody>
          <a:bodyPr/>
          <a:lstStyle/>
          <a:p>
            <a:r>
              <a:rPr lang="en-US" dirty="0"/>
              <a:t>we could just store the tweet data as before, as a list of strings </a:t>
            </a:r>
          </a:p>
          <a:p>
            <a:pPr lvl="1">
              <a:tabLst>
                <a:tab pos="1025525" algn="l"/>
              </a:tabLst>
            </a:pPr>
            <a:r>
              <a:rPr lang="en-US" dirty="0"/>
              <a:t>1 string per tweet, consisting of comma-separated values</a:t>
            </a:r>
          </a:p>
          <a:p>
            <a:pPr lvl="1">
              <a:tabLst>
                <a:tab pos="1025525" algn="l"/>
              </a:tabLst>
            </a:pPr>
            <a:r>
              <a:rPr lang="en-US" dirty="0"/>
              <a:t>simple, but accessing any piece of data requires splitting the string</a:t>
            </a:r>
          </a:p>
          <a:p>
            <a:endParaRPr lang="en-US" dirty="0"/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["Ron @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RonsDeS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…,2018-10-22,1:49:00,Mon,21155,71094,FALSE",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"Facebook has…,2018-10-21,22:48:00,Sun,43869,168679,FALSE",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"Best Jobs Nu…,2018-10-21,19:26:00,Sun,22931,92245,FALSE",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…]</a:t>
            </a:r>
          </a:p>
          <a:p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better to store as structured data</a:t>
            </a:r>
          </a:p>
          <a:p>
            <a:pPr lvl="1"/>
            <a:r>
              <a:rPr lang="en-US" dirty="0"/>
              <a:t>a list where each entry is itself a list, containing each of the column data values</a:t>
            </a:r>
          </a:p>
          <a:p>
            <a:pPr lvl="1"/>
            <a:endParaRPr lang="en-US" dirty="0"/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[["Ron @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RonsDeS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…","2018-10-22","1:49:00","Mon",21155,71094,"FALSE"],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["Facebook has…","2018-10-21","22:48:00","Sun",43869,168679,"FALSE"],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["Best Jobs Nu…","2018-10-21","19:26:00","Sun",22931,92245,"FALSE"],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…]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03AC9-9758-414B-BCE1-E8B29BBFE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3C08-38A0-564E-98A8-D3FA73679F1B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865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F1F6C-3359-4A42-A89B-BADCCF471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structured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7B6E7-9C6C-204D-9DFA-110315023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838200"/>
          </a:xfrm>
        </p:spPr>
        <p:txBody>
          <a:bodyPr/>
          <a:lstStyle/>
          <a:p>
            <a:r>
              <a:rPr lang="en-US" dirty="0"/>
              <a:t>in order to create structured data, must split and convert when reading</a:t>
            </a:r>
          </a:p>
          <a:p>
            <a:pPr lvl="1"/>
            <a:r>
              <a:rPr lang="en-US" dirty="0"/>
              <a:t>requires up-front work, but then the data is in an accessible format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B3245-56B8-3245-BF8B-CE640700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3C08-38A0-564E-98A8-D3FA73679F1B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64598A-208E-9A48-8E33-DFB5E3BEB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53633"/>
            <a:ext cx="4521200" cy="22733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C84DAD-11E6-FA4A-93AE-A0B7FD330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495800"/>
            <a:ext cx="6289652" cy="26263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170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0C533-F33C-C64D-87EC-831F98DE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 of retweets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C0A3-2DD1-5B45-9661-51CB50629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752600"/>
          </a:xfrm>
        </p:spPr>
        <p:txBody>
          <a:bodyPr/>
          <a:lstStyle/>
          <a:p>
            <a:r>
              <a:rPr lang="en-US" dirty="0"/>
              <a:t>to determine the percentage of retweets</a:t>
            </a:r>
          </a:p>
          <a:p>
            <a:pPr lvl="1"/>
            <a:r>
              <a:rPr lang="en-US" dirty="0"/>
              <a:t>traverse the list of tweets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for each tweet (a list), access column 6 to see if it is "TRUE"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if so, add to a count</a:t>
            </a:r>
          </a:p>
          <a:p>
            <a:pPr lvl="1"/>
            <a:r>
              <a:rPr lang="en-US" dirty="0"/>
              <a:t>calculate the percentage using the count and total number of tweets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F6113-11A7-3046-B69C-D30E81F82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3C08-38A0-564E-98A8-D3FA73679F1B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476CB0-0BA2-D04E-866C-805F718C3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416300"/>
            <a:ext cx="4546600" cy="2298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A6EDE4-15A1-C348-9AEF-BEBFD3BE8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137" y="6015935"/>
            <a:ext cx="3124200" cy="533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49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0C533-F33C-C64D-87EC-831F98DE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favorited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C0A3-2DD1-5B45-9661-51CB50629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752600"/>
          </a:xfrm>
        </p:spPr>
        <p:txBody>
          <a:bodyPr/>
          <a:lstStyle/>
          <a:p>
            <a:r>
              <a:rPr lang="en-US" dirty="0"/>
              <a:t>to determine the tweet that was favorited the most:</a:t>
            </a:r>
          </a:p>
          <a:p>
            <a:pPr lvl="1"/>
            <a:r>
              <a:rPr lang="en-US" dirty="0"/>
              <a:t>traverse the list of tweets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for each tweet (a list), access column 5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if larger than most favorited so far, then update to be new most favorited</a:t>
            </a:r>
          </a:p>
          <a:p>
            <a:pPr lvl="1"/>
            <a:r>
              <a:rPr lang="en-US" dirty="0"/>
              <a:t>print the most favorited tweet, along with its number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F6113-11A7-3046-B69C-D30E81F82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3C08-38A0-564E-98A8-D3FA73679F1B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F8DF9A-D49C-4F4D-9B0B-8D23CF376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352800"/>
            <a:ext cx="39370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D4C88B-08DC-2649-9BD3-DD075860A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927" y="4316412"/>
            <a:ext cx="5511800" cy="1003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816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AAE4C-F6A8-044E-B855-28E07F8F3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a.m. vs. p.m.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E81EB-A0DD-5742-804E-BA033685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2133600"/>
          </a:xfrm>
        </p:spPr>
        <p:txBody>
          <a:bodyPr/>
          <a:lstStyle/>
          <a:p>
            <a:r>
              <a:rPr lang="en-US" dirty="0"/>
              <a:t>to determine which is more frequent, a.m. or p.m.:</a:t>
            </a:r>
          </a:p>
          <a:p>
            <a:pPr lvl="1"/>
            <a:r>
              <a:rPr lang="en-US" dirty="0"/>
              <a:t>traverse the list of tweets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for each tweet (a list), access column 2 (e.g., 8:40:00)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split using ":" and access the first component (e.g., 8)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if the hour is &lt; 12, add to an a.m. counter, else add to a p.m. counter</a:t>
            </a:r>
          </a:p>
          <a:p>
            <a:pPr lvl="1"/>
            <a:r>
              <a:rPr lang="en-US" dirty="0"/>
              <a:t>print the a.m. and p.m. counts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45A8B-D4A3-1B4D-9F70-62EE285C3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3C08-38A0-564E-98A8-D3FA73679F1B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171C98-9F15-3E48-844A-363A7C891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04" y="3511826"/>
            <a:ext cx="3898900" cy="3263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21AE78-21C9-CF4E-A905-5CD38C3A0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853138"/>
            <a:ext cx="2628900" cy="774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CF50A5-4AC0-634F-96A8-E766CC852905}"/>
              </a:ext>
            </a:extLst>
          </p:cNvPr>
          <p:cNvSpPr txBox="1"/>
          <p:nvPr/>
        </p:nvSpPr>
        <p:spPr>
          <a:xfrm>
            <a:off x="5438360" y="5030450"/>
            <a:ext cx="35532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BUT WAIT - times are in GMT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GMT is 5 hours later than Eastern, so results are off</a:t>
            </a:r>
          </a:p>
        </p:txBody>
      </p:sp>
    </p:spTree>
    <p:extLst>
      <p:ext uri="{BB962C8B-B14F-4D97-AF65-F5344CB8AC3E}">
        <p14:creationId xmlns:p14="http://schemas.microsoft.com/office/powerpoint/2010/main" val="16070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AAE4C-F6A8-044E-B855-28E07F8F3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a.m. vs. p.m. (revised)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E81EB-A0DD-5742-804E-BA033685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8702675" cy="2133600"/>
          </a:xfrm>
        </p:spPr>
        <p:txBody>
          <a:bodyPr/>
          <a:lstStyle/>
          <a:p>
            <a:r>
              <a:rPr lang="en-US" dirty="0"/>
              <a:t>to determine which is more frequent in the Eastern time zone,</a:t>
            </a:r>
          </a:p>
          <a:p>
            <a:pPr lvl="1"/>
            <a:r>
              <a:rPr lang="en-US" dirty="0"/>
              <a:t>traverse the list of tweets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for each tweet (a list), access column 2 (e.g., 8:40:00)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split using ":" and access the first component (e.g., 8)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convert to Eastern time (e.g., 8 </a:t>
            </a:r>
            <a:r>
              <a:rPr lang="en-US" dirty="0">
                <a:solidFill>
                  <a:schemeClr val="tx2"/>
                </a:solidFill>
                <a:sym typeface="Wingdings" pitchFamily="2" charset="2"/>
              </a:rPr>
              <a:t> 3)</a:t>
            </a:r>
            <a:endParaRPr lang="en-US" dirty="0">
              <a:solidFill>
                <a:schemeClr val="tx2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if the Eastern hour is &lt; 12, add to an a.m. counter, else add to a p.m. counter</a:t>
            </a:r>
          </a:p>
          <a:p>
            <a:pPr lvl="1"/>
            <a:r>
              <a:rPr lang="en-US" dirty="0"/>
              <a:t>print the a.m. and p.m. counts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45A8B-D4A3-1B4D-9F70-62EE285C3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3C08-38A0-564E-98A8-D3FA73679F1B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D89842-4D8A-B143-B830-B58921190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3581400"/>
            <a:ext cx="4483100" cy="3479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09F1BC-3596-3A42-9420-940582644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925" y="4651375"/>
            <a:ext cx="2667000" cy="76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064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AAE4C-F6A8-044E-B855-28E07F8F3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E81EB-A0DD-5742-804E-BA033685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8702675" cy="2133600"/>
          </a:xfrm>
        </p:spPr>
        <p:txBody>
          <a:bodyPr/>
          <a:lstStyle/>
          <a:p>
            <a:r>
              <a:rPr lang="en-US" dirty="0"/>
              <a:t>to determine the number of tweets on a given weekday</a:t>
            </a:r>
          </a:p>
          <a:p>
            <a:pPr lvl="1"/>
            <a:r>
              <a:rPr lang="en-US" dirty="0"/>
              <a:t>traverse the list of tweets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for each tweet (a list), access column 3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if it is the desired day, add to a counter</a:t>
            </a:r>
          </a:p>
          <a:p>
            <a:pPr lvl="1"/>
            <a:r>
              <a:rPr lang="en-US" dirty="0"/>
              <a:t>return the counter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45A8B-D4A3-1B4D-9F70-62EE285C3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3C08-38A0-564E-98A8-D3FA73679F1B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11E4E8-C512-DC40-9209-F9351F254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433762"/>
            <a:ext cx="2971800" cy="1536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5FDC28-39BF-504A-8F23-BA71CC636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456112"/>
            <a:ext cx="3111500" cy="1028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818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29D6-06AE-414B-BE38-6B24BBA2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77A29-32E8-7446-A92B-DF946F172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752600"/>
          </a:xfrm>
        </p:spPr>
        <p:txBody>
          <a:bodyPr/>
          <a:lstStyle/>
          <a:p>
            <a:r>
              <a:rPr lang="en-US" dirty="0"/>
              <a:t>to compare the counts from all the weekdays,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could just call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day_count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seven times, once for each day</a:t>
            </a:r>
          </a:p>
          <a:p>
            <a:pPr marL="800100" lvl="2" indent="0"/>
            <a:r>
              <a:rPr lang="en-US" dirty="0"/>
              <a:t> (requires traversing the list seven times, but it is fast)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could traverse once and keep seven counters, one or each day</a:t>
            </a:r>
          </a:p>
          <a:p>
            <a:pPr marL="800100" lvl="2" indent="0"/>
            <a:r>
              <a:rPr lang="en-US" dirty="0"/>
              <a:t> (similar to dice stats &amp; word lengths examples, more work to code but faster)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4C044-7EEC-384E-B727-5C57EB71D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3C08-38A0-564E-98A8-D3FA73679F1B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10D1EC-29CE-D54D-91BC-5511B539F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17655"/>
            <a:ext cx="6629400" cy="3479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AB14CB-B9EF-B442-8E8D-22CE5A202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00" y="4114800"/>
            <a:ext cx="2832100" cy="1968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34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E8BA9-A568-C14A-A565-7C2473FC4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66FE2-54D9-F24A-83E3-25E88C222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199"/>
            <a:ext cx="8702675" cy="2674283"/>
          </a:xfrm>
        </p:spPr>
        <p:txBody>
          <a:bodyPr/>
          <a:lstStyle/>
          <a:p>
            <a:r>
              <a:rPr lang="en-US" dirty="0"/>
              <a:t>for HW6, you will answer two other questions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In what hour of the day has Trump tweeted the most?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In 2016, did he tweet more before or after election day?</a:t>
            </a:r>
          </a:p>
          <a:p>
            <a:pPr marL="857250" lvl="1" indent="-457200">
              <a:buFont typeface="+mj-lt"/>
              <a:buAutoNum type="arabicPeriod"/>
            </a:pPr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for the first question, you will write a function named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all_hour_stats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that displays the tweet counts for each hour of the day (0-23)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BD34E-0D04-774F-B2B8-0C190951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3C08-38A0-564E-98A8-D3FA73679F1B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486AA6-CFDF-7C4D-BD2C-F1FCA54C1A27}"/>
              </a:ext>
            </a:extLst>
          </p:cNvPr>
          <p:cNvSpPr txBox="1"/>
          <p:nvPr/>
        </p:nvSpPr>
        <p:spPr>
          <a:xfrm>
            <a:off x="5791200" y="4309408"/>
            <a:ext cx="354647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note: this task is very similar to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all_day_stats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33400" indent="-342900">
              <a:buFont typeface="Wingdings" pitchFamily="2" charset="2"/>
              <a:buChar char="§"/>
            </a:pPr>
            <a:r>
              <a:rPr lang="en-US" sz="2000" dirty="0"/>
              <a:t>consider a similar approach</a:t>
            </a:r>
          </a:p>
          <a:p>
            <a:endParaRPr lang="en-US" sz="2000" dirty="0"/>
          </a:p>
          <a:p>
            <a:r>
              <a:rPr lang="en-US" sz="2000" dirty="0"/>
              <a:t>as with am/pm, be sure to adjust to Eastern time zone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9D7287-5B33-F540-84F5-459798DF9AD3}"/>
              </a:ext>
            </a:extLst>
          </p:cNvPr>
          <p:cNvGrpSpPr/>
          <p:nvPr/>
        </p:nvGrpSpPr>
        <p:grpSpPr>
          <a:xfrm>
            <a:off x="228600" y="4356100"/>
            <a:ext cx="5486400" cy="2133600"/>
            <a:chOff x="228600" y="4356100"/>
            <a:chExt cx="5486400" cy="21336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E2A652-A6CD-C74D-85E9-DBF3E879E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500" y="6172200"/>
              <a:ext cx="5118100" cy="3175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0DBEBEC-8F0B-3D40-8CAA-728D254CE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500" y="4356100"/>
              <a:ext cx="5118100" cy="14351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611168-74E0-4C40-A069-30DFE4005E56}"/>
                </a:ext>
              </a:extLst>
            </p:cNvPr>
            <p:cNvSpPr txBox="1"/>
            <p:nvPr/>
          </p:nvSpPr>
          <p:spPr>
            <a:xfrm>
              <a:off x="228600" y="5772090"/>
              <a:ext cx="5486400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rest of output redacted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81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E8BA9-A568-C14A-A565-7C2473FC4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66FE2-54D9-F24A-83E3-25E88C222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570155" cy="1600200"/>
          </a:xfrm>
        </p:spPr>
        <p:txBody>
          <a:bodyPr/>
          <a:lstStyle/>
          <a:p>
            <a:pPr marL="0" indent="0"/>
            <a:r>
              <a:rPr lang="en-US" dirty="0"/>
              <a:t>for the second question, you will write a function named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year_splits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that takes an additional date as input</a:t>
            </a:r>
          </a:p>
          <a:p>
            <a:pPr marL="587375" lvl="1" indent="-238125"/>
            <a:r>
              <a:rPr lang="en-US" dirty="0"/>
              <a:t>displays the number of tweets </a:t>
            </a:r>
            <a:r>
              <a:rPr lang="en-US" i="1" dirty="0"/>
              <a:t>in that year </a:t>
            </a:r>
            <a:r>
              <a:rPr lang="en-US" dirty="0"/>
              <a:t>from before that date</a:t>
            </a:r>
          </a:p>
          <a:p>
            <a:pPr marL="587375" lvl="1" indent="-238125"/>
            <a:r>
              <a:rPr lang="en-US" dirty="0"/>
              <a:t>displays the number of tweets </a:t>
            </a:r>
            <a:r>
              <a:rPr lang="en-US" i="1" dirty="0"/>
              <a:t>in that year </a:t>
            </a:r>
            <a:r>
              <a:rPr lang="en-US" dirty="0"/>
              <a:t>on or after that 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BD34E-0D04-774F-B2B8-0C190951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3C08-38A0-564E-98A8-D3FA73679F1B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486AA6-CFDF-7C4D-BD2C-F1FCA54C1A27}"/>
              </a:ext>
            </a:extLst>
          </p:cNvPr>
          <p:cNvSpPr txBox="1"/>
          <p:nvPr/>
        </p:nvSpPr>
        <p:spPr>
          <a:xfrm>
            <a:off x="5257800" y="2819400"/>
            <a:ext cx="4130675" cy="984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note: this task is very similar to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am_pm_counts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33400" indent="-342900">
              <a:buFont typeface="Wingdings" pitchFamily="2" charset="2"/>
              <a:buChar char="§"/>
            </a:pPr>
            <a:r>
              <a:rPr lang="en-US" sz="2000" dirty="0"/>
              <a:t>consider a similar approach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05531C-C53C-0340-9D12-1B90728CE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4400198"/>
            <a:ext cx="5334000" cy="25659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CB366B-D34F-B342-8561-2383176D402A}"/>
              </a:ext>
            </a:extLst>
          </p:cNvPr>
          <p:cNvSpPr txBox="1"/>
          <p:nvPr/>
        </p:nvSpPr>
        <p:spPr>
          <a:xfrm>
            <a:off x="4724400" y="4876562"/>
            <a:ext cx="4613275" cy="1538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in completing this task, you will need to be able to compare two dates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this brute-force function does that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C269FF-43B6-4844-A884-480BE57B6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5966460"/>
            <a:ext cx="3998155" cy="4343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44D451-D5D3-4F44-B213-23FF8E707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950" y="2931398"/>
            <a:ext cx="4122440" cy="8244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923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5691A-4B01-F74D-A4AB-9791E7268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repetition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0FE28-8B84-3F41-8E69-A95703B4F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447800"/>
          </a:xfrm>
        </p:spPr>
        <p:txBody>
          <a:bodyPr/>
          <a:lstStyle/>
          <a:p>
            <a:r>
              <a:rPr lang="en-US" dirty="0"/>
              <a:t>it becomes tedious to have to make a separate call for each possible word</a:t>
            </a:r>
          </a:p>
          <a:p>
            <a:endParaRPr lang="en-US" dirty="0"/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we could have a 2</a:t>
            </a:r>
            <a:r>
              <a:rPr lang="en-US" baseline="30000" dirty="0"/>
              <a:t>nd</a:t>
            </a:r>
            <a:r>
              <a:rPr lang="en-US" dirty="0"/>
              <a:t> function with a list of words as parameter, and which calls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file_counts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on each of those words</a:t>
            </a:r>
          </a:p>
          <a:p>
            <a:pPr marL="85725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1C15B-F0C5-5442-9FFB-FD47A5BAC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3C08-38A0-564E-98A8-D3FA73679F1B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DEADE-0E86-B745-BF20-143DD69B1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149600"/>
            <a:ext cx="4076700" cy="812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BF53A4-7716-6B4D-AA6B-3F7460D16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975" y="4343400"/>
            <a:ext cx="6743700" cy="101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307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CFF6463D-9AC7-4549-A3D3-45F3A230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List building revisited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C6317FFA-E12A-5940-8D8B-45D6EA548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8702675" cy="6096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we have seen numerous examples of building lists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93747ABF-9F86-BD43-B740-595A6426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E235C8-BDF5-D246-8D37-B813FD0A5C81}" type="slidenum">
              <a:rPr lang="en-US" altLang="en-US" sz="1400">
                <a:solidFill>
                  <a:srgbClr val="FF0033"/>
                </a:solidFill>
              </a:rPr>
              <a:pPr/>
              <a:t>30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598CE3-7A38-B744-B47D-A5A48B7F8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712" y="2286000"/>
            <a:ext cx="4906107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0E5821-198E-D94D-80EC-BEC6BE057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711" y="4267200"/>
            <a:ext cx="4153989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4231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>
            <a:extLst>
              <a:ext uri="{FF2B5EF4-FFF2-40B4-BE49-F238E27FC236}">
                <a16:creationId xmlns:a16="http://schemas.microsoft.com/office/drawing/2014/main" id="{E95F3F2E-D2AC-EA48-BC53-58C4DD15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List comprehensions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0" name="Content Placeholder 2">
                <a:extLst>
                  <a:ext uri="{FF2B5EF4-FFF2-40B4-BE49-F238E27FC236}">
                    <a16:creationId xmlns:a16="http://schemas.microsoft.com/office/drawing/2014/main" id="{1D1F5D29-196A-0E49-959D-316EE19D01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295400"/>
                <a:ext cx="8702675" cy="1447800"/>
              </a:xfrm>
            </p:spPr>
            <p:txBody>
              <a:bodyPr/>
              <a:lstStyle/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Python has an alternative mechanism for building lists: comprehensions</a:t>
                </a: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inspired by math notation for defining sets</a:t>
                </a:r>
              </a:p>
              <a:p>
                <a:pPr lvl="1"/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lvl="2"/>
                <a:r>
                  <a:rPr lang="en-US" altLang="en-US" dirty="0">
                    <a:ea typeface="ＭＳ Ｐゴシック" panose="020B0600070205080204" pitchFamily="34" charset="-128"/>
                  </a:rPr>
                  <a:t>squares(N)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en-US" b="0" i="0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for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 1 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≤</m:t>
                              </m:r>
                              <m:r>
                                <m:rPr>
                                  <m:nor/>
                                </m:rPr>
                                <a:rPr lang="en-US" alt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lvl="2"/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in Python:</a:t>
                </a:r>
                <a:r>
                  <a:rPr lang="en-US" altLang="en-US" dirty="0">
                    <a:latin typeface="Courier New" panose="02070309020205020404" pitchFamily="49" charset="0"/>
                    <a:ea typeface="ＭＳ Ｐゴシック" panose="020B0600070205080204" pitchFamily="34" charset="-128"/>
                    <a:cs typeface="Courier New" panose="02070309020205020404" pitchFamily="49" charset="0"/>
                  </a:rPr>
                  <a:t> </a:t>
                </a:r>
                <a:r>
                  <a:rPr lang="en-US" altLang="en-US" sz="1800" dirty="0">
                    <a:latin typeface="Courier New" panose="02070309020205020404" pitchFamily="49" charset="0"/>
                    <a:ea typeface="ＭＳ Ｐゴシック" panose="020B0600070205080204" pitchFamily="34" charset="-128"/>
                    <a:cs typeface="Courier New" panose="02070309020205020404" pitchFamily="49" charset="0"/>
                  </a:rPr>
                  <a:t>[EXPR_ON_VAR for VAR in SEQUENCE]</a:t>
                </a:r>
                <a:endParaRPr lang="en-US" altLang="en-US" dirty="0">
                  <a:latin typeface="Courier New" panose="02070309020205020404" pitchFamily="49" charset="0"/>
                  <a:ea typeface="ＭＳ Ｐゴシック" panose="020B0600070205080204" pitchFamily="34" charset="-128"/>
                  <a:cs typeface="Courier New" panose="02070309020205020404" pitchFamily="49" charset="0"/>
                </a:endParaRPr>
              </a:p>
              <a:p>
                <a:pPr lvl="2"/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9460" name="Content Placeholder 2">
                <a:extLst>
                  <a:ext uri="{FF2B5EF4-FFF2-40B4-BE49-F238E27FC236}">
                    <a16:creationId xmlns:a16="http://schemas.microsoft.com/office/drawing/2014/main" id="{1D1F5D29-196A-0E49-959D-316EE19D01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295400"/>
                <a:ext cx="8702675" cy="1447800"/>
              </a:xfrm>
              <a:blipFill>
                <a:blip r:embed="rId2"/>
                <a:stretch>
                  <a:fillRect l="-1020" t="-3478" b="-6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Slide Number Placeholder 3">
            <a:extLst>
              <a:ext uri="{FF2B5EF4-FFF2-40B4-BE49-F238E27FC236}">
                <a16:creationId xmlns:a16="http://schemas.microsoft.com/office/drawing/2014/main" id="{6E45136C-35FB-5345-84DC-AF1CD848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9182F9B-DB18-0149-9E08-603C9BF25305}" type="slidenum">
              <a:rPr lang="en-US" altLang="en-US" sz="1400">
                <a:solidFill>
                  <a:srgbClr val="FF0033"/>
                </a:solidFill>
              </a:rPr>
              <a:pPr/>
              <a:t>31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8" name="Bent Arrow 17">
            <a:extLst>
              <a:ext uri="{FF2B5EF4-FFF2-40B4-BE49-F238E27FC236}">
                <a16:creationId xmlns:a16="http://schemas.microsoft.com/office/drawing/2014/main" id="{B28DA5B7-9FDA-1545-86C0-E5931C94658D}"/>
              </a:ext>
            </a:extLst>
          </p:cNvPr>
          <p:cNvSpPr/>
          <p:nvPr/>
        </p:nvSpPr>
        <p:spPr bwMode="auto">
          <a:xfrm flipV="1">
            <a:off x="1143000" y="5067300"/>
            <a:ext cx="1295400" cy="11430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0658"/>
            </a:avLst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Narrow" charset="0"/>
              <a:ea typeface="+mn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214EB6-75BB-454C-9368-37419B2FA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609975"/>
            <a:ext cx="4029075" cy="1343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D667D5-98B0-2A43-A075-518C47C2A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5638800"/>
            <a:ext cx="5319433" cy="6056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5617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>
            <a:extLst>
              <a:ext uri="{FF2B5EF4-FFF2-40B4-BE49-F238E27FC236}">
                <a16:creationId xmlns:a16="http://schemas.microsoft.com/office/drawing/2014/main" id="{DD81B8DB-516A-5744-A6B3-308E36D5C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comprehensions…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4158C681-114F-6048-9F3C-72369652A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0396F8-C549-294D-BF3C-9770C3C549E9}" type="slidenum">
              <a:rPr lang="en-US" altLang="en-US" sz="1400">
                <a:solidFill>
                  <a:srgbClr val="FF0033"/>
                </a:solidFill>
              </a:rPr>
              <a:pPr/>
              <a:t>32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7" name="Bent Arrow 16">
            <a:extLst>
              <a:ext uri="{FF2B5EF4-FFF2-40B4-BE49-F238E27FC236}">
                <a16:creationId xmlns:a16="http://schemas.microsoft.com/office/drawing/2014/main" id="{7F87D324-E529-244E-A93C-EA08ED67A4F6}"/>
              </a:ext>
            </a:extLst>
          </p:cNvPr>
          <p:cNvSpPr/>
          <p:nvPr/>
        </p:nvSpPr>
        <p:spPr bwMode="auto">
          <a:xfrm flipV="1">
            <a:off x="1219200" y="2667000"/>
            <a:ext cx="1295400" cy="8382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0658"/>
            </a:avLst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Narrow" charset="0"/>
              <a:ea typeface="+mn-ea"/>
            </a:endParaRPr>
          </a:p>
        </p:txBody>
      </p:sp>
      <p:sp>
        <p:nvSpPr>
          <p:cNvPr id="18" name="Bent Arrow 17">
            <a:extLst>
              <a:ext uri="{FF2B5EF4-FFF2-40B4-BE49-F238E27FC236}">
                <a16:creationId xmlns:a16="http://schemas.microsoft.com/office/drawing/2014/main" id="{9463448E-7ABA-A249-B961-1F53CC4BB4E6}"/>
              </a:ext>
            </a:extLst>
          </p:cNvPr>
          <p:cNvSpPr/>
          <p:nvPr/>
        </p:nvSpPr>
        <p:spPr bwMode="auto">
          <a:xfrm flipV="1">
            <a:off x="1219200" y="5791200"/>
            <a:ext cx="762000" cy="838200"/>
          </a:xfrm>
          <a:prstGeom prst="bentArrow">
            <a:avLst>
              <a:gd name="adj1" fmla="val 25000"/>
              <a:gd name="adj2" fmla="val 21135"/>
              <a:gd name="adj3" fmla="val 25000"/>
              <a:gd name="adj4" fmla="val 40658"/>
            </a:avLst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Narrow" charset="0"/>
              <a:ea typeface="+mn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19D821-D8FB-334A-BFD4-89584644F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44400"/>
            <a:ext cx="3352800" cy="1346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F9A8AE-F0B9-E946-B778-5B4ACCCDB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947800"/>
            <a:ext cx="4567200" cy="633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04E947-C878-0344-98DE-29232F28E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133400"/>
            <a:ext cx="3088800" cy="158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497760-D460-4E44-B05C-A7AE02E66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099" y="6019800"/>
            <a:ext cx="6123709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619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>
            <a:extLst>
              <a:ext uri="{FF2B5EF4-FFF2-40B4-BE49-F238E27FC236}">
                <a16:creationId xmlns:a16="http://schemas.microsoft.com/office/drawing/2014/main" id="{B86C4F8A-2B5F-3544-A404-5567DB7CE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Even more…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A59B7B95-7CBA-B048-A9A0-7E72CF4D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FFE888-224B-2647-A372-046682E8510C}" type="slidenum">
              <a:rPr lang="en-US" altLang="en-US" sz="1400">
                <a:solidFill>
                  <a:srgbClr val="FF0033"/>
                </a:solidFill>
              </a:rPr>
              <a:pPr/>
              <a:t>33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8" name="Bent Arrow 17">
            <a:extLst>
              <a:ext uri="{FF2B5EF4-FFF2-40B4-BE49-F238E27FC236}">
                <a16:creationId xmlns:a16="http://schemas.microsoft.com/office/drawing/2014/main" id="{3C0E9AC4-78C9-8840-815E-33E7A5EF5E7A}"/>
              </a:ext>
            </a:extLst>
          </p:cNvPr>
          <p:cNvSpPr/>
          <p:nvPr/>
        </p:nvSpPr>
        <p:spPr bwMode="auto">
          <a:xfrm flipV="1">
            <a:off x="1066800" y="4025900"/>
            <a:ext cx="990600" cy="1676400"/>
          </a:xfrm>
          <a:prstGeom prst="bentArrow">
            <a:avLst>
              <a:gd name="adj1" fmla="val 25000"/>
              <a:gd name="adj2" fmla="val 21135"/>
              <a:gd name="adj3" fmla="val 25000"/>
              <a:gd name="adj4" fmla="val 38957"/>
            </a:avLst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Narrow" charset="0"/>
              <a:ea typeface="+mn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EDD818-1A51-A043-9891-037B16B1C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49" y="1473200"/>
            <a:ext cx="3018367" cy="2362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403E52-5EB5-684F-9209-D86840BD3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4864100"/>
            <a:ext cx="4615039" cy="1181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E7D7A4-0401-E84F-838E-5D73F2EC0132}"/>
              </a:ext>
            </a:extLst>
          </p:cNvPr>
          <p:cNvSpPr txBox="1"/>
          <p:nvPr/>
        </p:nvSpPr>
        <p:spPr>
          <a:xfrm>
            <a:off x="4648200" y="1658541"/>
            <a:ext cx="4343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we saw in previous examples, it is useful to be able to convert a list of strings into a list of numbers</a:t>
            </a:r>
          </a:p>
          <a:p>
            <a:endParaRPr lang="en-US" dirty="0"/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["12","3","60"]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 [12,3,60]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00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3D11AB05-4465-B242-84CB-4E015FDA5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Exercises: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94C40CCC-E1B3-8346-A736-5C2B492D6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8702675" cy="25146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use list comprehensions to build the following lists of numbers: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 list of the first 20 cubes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 list of the first 20 powers of 2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D30E6C9B-B82F-0243-AAE4-C69D57D4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A54D58D-8476-444D-A6E9-D377E4FB2D09}" type="slidenum">
              <a:rPr lang="en-US" altLang="en-US" sz="1400">
                <a:solidFill>
                  <a:srgbClr val="FF0033"/>
                </a:solidFill>
              </a:rPr>
              <a:pPr/>
              <a:t>34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87D0EC-B658-1648-9127-A5CEA06E91E9}"/>
              </a:ext>
            </a:extLst>
          </p:cNvPr>
          <p:cNvSpPr txBox="1">
            <a:spLocks/>
          </p:cNvSpPr>
          <p:nvPr/>
        </p:nvSpPr>
        <p:spPr bwMode="auto">
          <a:xfrm>
            <a:off x="685800" y="3733800"/>
            <a:ext cx="87026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given a list of words, use list comprehensions to build:</a:t>
            </a:r>
          </a:p>
          <a:p>
            <a:pPr marL="457200" lvl="1" indent="0">
              <a:lnSpc>
                <a:spcPct val="80000"/>
              </a:lnSpc>
              <a:spcBef>
                <a:spcPct val="20000"/>
              </a:spcBef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2000" dirty="0"/>
              <a:t>a list containing all of the same words, but each word reversed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2000" dirty="0"/>
              <a:t>a list containing the lengths of all of the same words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8265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BEBDD-C5DF-0C4F-9FBE-6AE09FA45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Reimplementing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dice_stats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E8552-CFC2-CF4F-BBD1-87BDD4017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3C08-38A0-564E-98A8-D3FA73679F1B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5" name="Bent Arrow 4">
            <a:extLst>
              <a:ext uri="{FF2B5EF4-FFF2-40B4-BE49-F238E27FC236}">
                <a16:creationId xmlns:a16="http://schemas.microsoft.com/office/drawing/2014/main" id="{C32F3177-8369-B741-BA13-DCCB8A3AD5AF}"/>
              </a:ext>
            </a:extLst>
          </p:cNvPr>
          <p:cNvSpPr/>
          <p:nvPr/>
        </p:nvSpPr>
        <p:spPr bwMode="auto">
          <a:xfrm flipV="1">
            <a:off x="1066800" y="3352800"/>
            <a:ext cx="990600" cy="1676400"/>
          </a:xfrm>
          <a:prstGeom prst="bentArrow">
            <a:avLst>
              <a:gd name="adj1" fmla="val 25000"/>
              <a:gd name="adj2" fmla="val 21135"/>
              <a:gd name="adj3" fmla="val 25000"/>
              <a:gd name="adj4" fmla="val 38957"/>
            </a:avLst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Narrow" charset="0"/>
              <a:ea typeface="+mn-e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4F7A00-16AC-A347-BC5D-0944E5510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1600200"/>
            <a:ext cx="5544553" cy="16633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C75947-127C-0B4B-9F3D-EA7B02BC6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4267200"/>
            <a:ext cx="6363034" cy="1003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7831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FA6D51B3-6BFD-3743-A6C0-1EB867FA4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Throwaway comprehensions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21E16676-B1B9-B649-A3F6-F8BABFC73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685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comprehensions can be useful as part of bigger tasks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58B52763-6CEE-F94E-86F9-5B209547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ACBF3BB-6B86-EA43-8BF3-0837B497FD26}" type="slidenum">
              <a:rPr lang="en-US" altLang="en-US" sz="1400">
                <a:solidFill>
                  <a:srgbClr val="FF0033"/>
                </a:solidFill>
              </a:rPr>
              <a:pPr/>
              <a:t>36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7" name="Bent Arrow 6">
            <a:extLst>
              <a:ext uri="{FF2B5EF4-FFF2-40B4-BE49-F238E27FC236}">
                <a16:creationId xmlns:a16="http://schemas.microsoft.com/office/drawing/2014/main" id="{AF56B84A-BFE2-CB40-969B-3DAF1A6A93DE}"/>
              </a:ext>
            </a:extLst>
          </p:cNvPr>
          <p:cNvSpPr/>
          <p:nvPr/>
        </p:nvSpPr>
        <p:spPr bwMode="auto">
          <a:xfrm flipV="1">
            <a:off x="1371600" y="4267200"/>
            <a:ext cx="609600" cy="11430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4379"/>
            </a:avLst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Narrow" charset="0"/>
              <a:ea typeface="+mn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51DC89-8CFD-BE48-99BC-933483C3E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057400"/>
            <a:ext cx="3136900" cy="20826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FBDE29-B1E1-8549-BCBC-DEF34D4DB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741680"/>
            <a:ext cx="5708129" cy="13370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5511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62A26BB0-6712-AA41-9D4F-72F166D7C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Conditional comprehensions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FC5ED16E-9978-CC44-9920-627624D96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9906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comprehensions can include conditions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each expression is included in the list only if the condition holds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 general: 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[EXPR_ON_VAR for VAR in SEQUENCE if CONDITION]</a:t>
            </a: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1CC467C7-DDF2-7B41-9246-41488BFCB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6D8B498-1781-AC4F-A4C0-541D75E4028F}" type="slidenum">
              <a:rPr lang="en-US" altLang="en-US" sz="1400">
                <a:solidFill>
                  <a:srgbClr val="FF0033"/>
                </a:solidFill>
              </a:rPr>
              <a:pPr/>
              <a:t>37</a:t>
            </a:fld>
            <a:endParaRPr lang="en-US" altLang="en-US" sz="1400" dirty="0">
              <a:solidFill>
                <a:srgbClr val="FF0033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46F808-1D90-8845-B100-35DAA8F59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0" y="2736224"/>
            <a:ext cx="3803650" cy="16071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9D660D-BF63-BA42-B016-84DF22846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5146250"/>
            <a:ext cx="5812620" cy="6696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Bent Arrow 9">
            <a:extLst>
              <a:ext uri="{FF2B5EF4-FFF2-40B4-BE49-F238E27FC236}">
                <a16:creationId xmlns:a16="http://schemas.microsoft.com/office/drawing/2014/main" id="{4A34B2E0-ECB6-A84D-857D-2537DCF1A891}"/>
              </a:ext>
            </a:extLst>
          </p:cNvPr>
          <p:cNvSpPr/>
          <p:nvPr/>
        </p:nvSpPr>
        <p:spPr bwMode="auto">
          <a:xfrm flipV="1">
            <a:off x="1143000" y="4450187"/>
            <a:ext cx="609600" cy="11430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4379"/>
            </a:avLst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Narrow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895413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00F44546-F26C-A74D-A945-AA88B0559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Reimplementing anagrams</a:t>
            </a: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C0EEF846-18B5-BC48-9CD2-0E512438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8D52EF-47E9-5345-8A9D-303467CA79B0}" type="slidenum">
              <a:rPr lang="en-US" altLang="en-US" sz="1400">
                <a:solidFill>
                  <a:srgbClr val="FF0033"/>
                </a:solidFill>
              </a:rPr>
              <a:pPr/>
              <a:t>38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1" name="Bent Arrow 10">
            <a:extLst>
              <a:ext uri="{FF2B5EF4-FFF2-40B4-BE49-F238E27FC236}">
                <a16:creationId xmlns:a16="http://schemas.microsoft.com/office/drawing/2014/main" id="{E84A65AD-FCFB-2F47-AAE3-990904D4DA86}"/>
              </a:ext>
            </a:extLst>
          </p:cNvPr>
          <p:cNvSpPr/>
          <p:nvPr/>
        </p:nvSpPr>
        <p:spPr bwMode="auto">
          <a:xfrm flipV="1">
            <a:off x="1066800" y="3505200"/>
            <a:ext cx="609600" cy="914400"/>
          </a:xfrm>
          <a:prstGeom prst="bentArrow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Narrow" charset="0"/>
              <a:ea typeface="+mn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877B84-BD90-BD48-B3FD-C84FCFA81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411" y="3981450"/>
            <a:ext cx="6452755" cy="876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92E54-C003-1042-BC32-24184B331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524000"/>
            <a:ext cx="4153989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2DB112-98E8-3640-BBE0-460D5636504D}"/>
              </a:ext>
            </a:extLst>
          </p:cNvPr>
          <p:cNvSpPr txBox="1"/>
          <p:nvPr/>
        </p:nvSpPr>
        <p:spPr>
          <a:xfrm>
            <a:off x="1066800" y="5562600"/>
            <a:ext cx="6934200" cy="138499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list comprehensions are extremely handy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</a:rPr>
              <a:t>you should be comfortable reading/tracing comprehensions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</a:rPr>
              <a:t>it is fine to keep using loops to build lists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</a:rPr>
              <a:t>as you get more comfortable, consider writing comprehensions</a:t>
            </a:r>
          </a:p>
        </p:txBody>
      </p:sp>
    </p:spTree>
    <p:extLst>
      <p:ext uri="{BB962C8B-B14F-4D97-AF65-F5344CB8AC3E}">
        <p14:creationId xmlns:p14="http://schemas.microsoft.com/office/powerpoint/2010/main" val="386008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5691A-4B01-F74D-A4AB-9791E7268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repetition (alt.)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0FE28-8B84-3F41-8E69-A95703B4F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447800"/>
          </a:xfrm>
        </p:spPr>
        <p:txBody>
          <a:bodyPr/>
          <a:lstStyle/>
          <a:p>
            <a:r>
              <a:rPr lang="en-US" dirty="0"/>
              <a:t>another approach to repetition is to have the user specify values directly</a:t>
            </a:r>
          </a:p>
          <a:p>
            <a:endParaRPr lang="en-US" dirty="0"/>
          </a:p>
          <a:p>
            <a:pPr marL="857250" lvl="1" indent="-457200">
              <a:buFont typeface="+mj-lt"/>
              <a:buAutoNum type="arabicPeriod" startAt="2"/>
            </a:pPr>
            <a:r>
              <a:rPr lang="en-US" dirty="0"/>
              <a:t>prompt the user for each word, quitting when an empty string is entered</a:t>
            </a:r>
          </a:p>
          <a:p>
            <a:pPr marL="857250" lvl="1" indent="-457200">
              <a:buFont typeface="+mj-lt"/>
              <a:buAutoNum type="arabicPeriod" startAt="2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1C15B-F0C5-5442-9FFB-FD47A5BAC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3C08-38A0-564E-98A8-D3FA73679F1B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759D21-D7E7-6B4F-8C8F-DCBFB22FD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819400"/>
            <a:ext cx="6172200" cy="1384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E16F3E-7656-4B48-9F0D-1340F56B9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4305300"/>
            <a:ext cx="5499100" cy="2476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864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6AEC-8630-9641-A781-52F45C5CE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B2278-FC31-E04A-9A9C-382BB4CE9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each call to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file_counts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rereads the file</a:t>
            </a:r>
          </a:p>
          <a:p>
            <a:pPr lvl="1"/>
            <a:r>
              <a:rPr lang="en-US" dirty="0"/>
              <a:t>e.g., reads the file and counts "America", then rereads the file and counts "</a:t>
            </a:r>
            <a:r>
              <a:rPr lang="en-US" dirty="0" err="1"/>
              <a:t>obama</a:t>
            </a:r>
            <a:r>
              <a:rPr lang="en-US" dirty="0"/>
              <a:t>", then rereads the file and counts "GREAT", …</a:t>
            </a:r>
          </a:p>
          <a:p>
            <a:pPr lvl="1"/>
            <a:r>
              <a:rPr lang="en-US" dirty="0"/>
              <a:t>opening and reading from a file is a relatively slow operation</a:t>
            </a:r>
          </a:p>
          <a:p>
            <a:pPr lvl="1"/>
            <a:endParaRPr lang="en-US" dirty="0"/>
          </a:p>
          <a:p>
            <a:r>
              <a:rPr lang="en-US" dirty="0"/>
              <a:t>when possible, it is preferable to </a:t>
            </a:r>
          </a:p>
          <a:p>
            <a:pPr lvl="1"/>
            <a:r>
              <a:rPr lang="en-US" dirty="0"/>
              <a:t>read in the data from the file</a:t>
            </a:r>
          </a:p>
          <a:p>
            <a:pPr lvl="1"/>
            <a:r>
              <a:rPr lang="en-US" dirty="0"/>
              <a:t>store it in an easily searchable format</a:t>
            </a:r>
          </a:p>
          <a:p>
            <a:pPr lvl="1"/>
            <a:r>
              <a:rPr lang="en-US" dirty="0"/>
              <a:t>perform repeated searches on that stored data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e.g., for file counts, we would need to store a list of lines (one tweet per line)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recall: </a:t>
            </a:r>
            <a:r>
              <a:rPr lang="en-US" dirty="0" err="1"/>
              <a:t>TrumpTweets.txt</a:t>
            </a:r>
            <a:r>
              <a:rPr lang="en-US" dirty="0"/>
              <a:t> had 35,553 lines with a total of 4,120,538 characters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CAN WE STORE THAT MUCH DATA IN A PYTHON LIST?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7A5A7-A8BA-1145-836B-31796FA9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3C08-38A0-564E-98A8-D3FA73679F1B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083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C2FBB-AAE0-F74F-B4BC-B4149A6B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BF96D-9C00-284F-A88E-10BEA1FB9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990600"/>
          </a:xfrm>
        </p:spPr>
        <p:txBody>
          <a:bodyPr/>
          <a:lstStyle/>
          <a:p>
            <a:r>
              <a:rPr lang="en-US" dirty="0"/>
              <a:t>is there a limit to how long a Python string can be?</a:t>
            </a:r>
          </a:p>
          <a:p>
            <a:r>
              <a:rPr lang="en-US" dirty="0"/>
              <a:t>is there a limit to how long a Python list can be?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DC22B-1E69-D94F-9C4C-3A8A1FE7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3C08-38A0-564E-98A8-D3FA73679F1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956A4E-96CD-6B48-91C8-A16D7DA13D00}"/>
              </a:ext>
            </a:extLst>
          </p:cNvPr>
          <p:cNvSpPr txBox="1">
            <a:spLocks/>
          </p:cNvSpPr>
          <p:nvPr/>
        </p:nvSpPr>
        <p:spPr bwMode="auto">
          <a:xfrm>
            <a:off x="685801" y="2514600"/>
            <a:ext cx="403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kern="0" dirty="0">
                <a:solidFill>
                  <a:srgbClr val="FF0000"/>
                </a:solidFill>
              </a:rPr>
              <a:t>	BORING ANSWER: Google it!</a:t>
            </a:r>
          </a:p>
          <a:p>
            <a:endParaRPr lang="en-US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24F440-5EF2-FF4D-A3DF-A6B75D274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137" y="2573093"/>
            <a:ext cx="2120900" cy="787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35A74E-818A-4C40-8304-B88DBA97B1CA}"/>
              </a:ext>
            </a:extLst>
          </p:cNvPr>
          <p:cNvSpPr txBox="1">
            <a:spLocks/>
          </p:cNvSpPr>
          <p:nvPr/>
        </p:nvSpPr>
        <p:spPr bwMode="auto">
          <a:xfrm>
            <a:off x="685800" y="3810000"/>
            <a:ext cx="838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kern="0" dirty="0">
                <a:solidFill>
                  <a:srgbClr val="FF0000"/>
                </a:solidFill>
              </a:rPr>
              <a:t>	MORE PRACTICAL ANSWER: see what sizes produce reasonable performance in Python</a:t>
            </a:r>
          </a:p>
          <a:p>
            <a:endParaRPr lang="en-US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257AC5-B2C8-AF40-93DA-E416FE381A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0" y="5105400"/>
            <a:ext cx="2819400" cy="1282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8614D5-BD93-094D-A653-531D269E3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5105400"/>
            <a:ext cx="2781300" cy="1282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89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00E83-556D-FE43-8284-1F4EA01C0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Sky's the limit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3E3F9-CBFD-1644-B822-8295E26AE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117600"/>
          </a:xfrm>
        </p:spPr>
        <p:txBody>
          <a:bodyPr/>
          <a:lstStyle/>
          <a:p>
            <a:r>
              <a:rPr lang="en-US" dirty="0"/>
              <a:t>so, Python can easily handle storing the entire file of Trump tweets</a:t>
            </a:r>
          </a:p>
          <a:p>
            <a:pPr lvl="1"/>
            <a:r>
              <a:rPr lang="en-US" dirty="0"/>
              <a:t>we can write a function to read in the file and store it as a list of lines</a:t>
            </a:r>
          </a:p>
          <a:p>
            <a:pPr lvl="1"/>
            <a:r>
              <a:rPr lang="en-US" dirty="0"/>
              <a:t>can then revise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occurs_prompt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to use it (similarly with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occurs_list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A5272-3FA1-BD4C-BB6A-78309052E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3C08-38A0-564E-98A8-D3FA73679F1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A10B6-1A11-A44C-84A6-8296A1CAF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743200"/>
            <a:ext cx="5930900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9E8995-345F-734D-B86E-D5049C229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91" y="3795505"/>
            <a:ext cx="6388100" cy="3238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2753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2526E-0ED5-C04A-A4C5-909D23987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read() vs. </a:t>
            </a:r>
            <a:r>
              <a:rPr lang="en-US" dirty="0" err="1"/>
              <a:t>readline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5302B-650F-1A45-9B5B-343EEA374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5562600"/>
          </a:xfrm>
        </p:spPr>
        <p:txBody>
          <a:bodyPr/>
          <a:lstStyle/>
          <a:p>
            <a:r>
              <a:rPr lang="en-US" dirty="0"/>
              <a:t>note that this version of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read_lines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first reads in the entire file contents as a string, then splits that string into a list</a:t>
            </a:r>
          </a:p>
          <a:p>
            <a:pPr lvl="1"/>
            <a:r>
              <a:rPr lang="en-US" dirty="0"/>
              <a:t>it stores the file contents twice! WASTEFUL!</a:t>
            </a:r>
          </a:p>
          <a:p>
            <a:pPr lvl="1"/>
            <a:r>
              <a:rPr lang="en-US" dirty="0"/>
              <a:t>we could avoid this by reading each line separately and building up a list of lines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 reality, memory is cheap so either version is fine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83AA8-248A-AB47-8681-8869277CA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3C08-38A0-564E-98A8-D3FA73679F1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6258DB-E621-F94B-862A-C5E24ABFF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650" y="2895600"/>
            <a:ext cx="5880100" cy="3035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2360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15EE22FF-2BD0-6147-9D2A-4D62EAF23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Another example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6C064728-D803-0845-8B46-25A164315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2057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suppose we want to be able to process a large dictionary of words</a:t>
            </a:r>
          </a:p>
          <a:p>
            <a:pPr lvl="1"/>
            <a:r>
              <a:rPr lang="en-US" alt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dictionary.txt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contains 117,663 words </a:t>
            </a:r>
          </a:p>
          <a:p>
            <a:pPr lvl="1">
              <a:buFont typeface="Wingdings" pitchFamily="2" charset="2"/>
              <a:buNone/>
            </a:pP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the files has one word per line, so </a:t>
            </a:r>
            <a:r>
              <a:rPr lang="en-US" altLang="en-US" sz="1800" dirty="0" err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read_lines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would work to read in and store the words</a:t>
            </a: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5D95F5C2-E4E5-6141-9A9A-784F62788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8E03D70-FEC8-8C4F-90FA-6459601CA53D}" type="slidenum">
              <a:rPr lang="en-US" altLang="en-US" sz="1400">
                <a:solidFill>
                  <a:srgbClr val="FF0033"/>
                </a:solidFill>
              </a:rPr>
              <a:pPr/>
              <a:t>9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3CD7F0-CE0B-DE40-B351-339E3D21E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3276600"/>
            <a:ext cx="6057900" cy="2705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10436</TotalTime>
  <Words>2018</Words>
  <Application>Microsoft Macintosh PowerPoint</Application>
  <PresentationFormat>Custom</PresentationFormat>
  <Paragraphs>293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ＭＳ Ｐゴシック</vt:lpstr>
      <vt:lpstr>Arial</vt:lpstr>
      <vt:lpstr>Arial Narrow</vt:lpstr>
      <vt:lpstr>Cambria Math</vt:lpstr>
      <vt:lpstr>Courier New</vt:lpstr>
      <vt:lpstr>Times New Roman</vt:lpstr>
      <vt:lpstr>Wingdings</vt:lpstr>
      <vt:lpstr>Blank Presentation</vt:lpstr>
      <vt:lpstr>PowerPoint Presentation</vt:lpstr>
      <vt:lpstr>Last week…</vt:lpstr>
      <vt:lpstr>Handling repetition</vt:lpstr>
      <vt:lpstr>Handling repetition (alt.)</vt:lpstr>
      <vt:lpstr>Efficiency alert</vt:lpstr>
      <vt:lpstr>Side questions</vt:lpstr>
      <vt:lpstr>Sky's the limit</vt:lpstr>
      <vt:lpstr>read() vs. readline()</vt:lpstr>
      <vt:lpstr>Another example</vt:lpstr>
      <vt:lpstr>Reading words</vt:lpstr>
      <vt:lpstr>Adding word length counts</vt:lpstr>
      <vt:lpstr>Many passes vs. one pass</vt:lpstr>
      <vt:lpstr>Example: finding anagrams</vt:lpstr>
      <vt:lpstr>Alphagrams</vt:lpstr>
      <vt:lpstr>Anagram finder</vt:lpstr>
      <vt:lpstr>Anagrams</vt:lpstr>
      <vt:lpstr>Finding the largest</vt:lpstr>
      <vt:lpstr>Tweets with metadata</vt:lpstr>
      <vt:lpstr>New questions</vt:lpstr>
      <vt:lpstr>Structured data</vt:lpstr>
      <vt:lpstr>Reading structured data</vt:lpstr>
      <vt:lpstr>Percent of retweets</vt:lpstr>
      <vt:lpstr>Most favorited</vt:lpstr>
      <vt:lpstr>a.m. vs. p.m.</vt:lpstr>
      <vt:lpstr>a.m. vs. p.m. (revised)</vt:lpstr>
      <vt:lpstr>Day of the week</vt:lpstr>
      <vt:lpstr>All days</vt:lpstr>
      <vt:lpstr>HW6</vt:lpstr>
      <vt:lpstr>HW6</vt:lpstr>
      <vt:lpstr>List building revisited</vt:lpstr>
      <vt:lpstr>List comprehensions</vt:lpstr>
      <vt:lpstr>More comprehensions…</vt:lpstr>
      <vt:lpstr>Even more…</vt:lpstr>
      <vt:lpstr>Exercises:</vt:lpstr>
      <vt:lpstr>Reimplementing dice_stats</vt:lpstr>
      <vt:lpstr>Throwaway comprehensions</vt:lpstr>
      <vt:lpstr>Conditional comprehensions</vt:lpstr>
      <vt:lpstr>Reimplementing anagrams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Reed, David W</cp:lastModifiedBy>
  <cp:revision>223</cp:revision>
  <cp:lastPrinted>2018-11-06T18:02:39Z</cp:lastPrinted>
  <dcterms:created xsi:type="dcterms:W3CDTF">2013-11-06T04:34:59Z</dcterms:created>
  <dcterms:modified xsi:type="dcterms:W3CDTF">2018-11-14T06:24:42Z</dcterms:modified>
</cp:coreProperties>
</file>