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17" r:id="rId3"/>
    <p:sldId id="518" r:id="rId4"/>
    <p:sldId id="512" r:id="rId5"/>
    <p:sldId id="519" r:id="rId6"/>
    <p:sldId id="520" r:id="rId7"/>
    <p:sldId id="521" r:id="rId8"/>
    <p:sldId id="550" r:id="rId9"/>
    <p:sldId id="564" r:id="rId10"/>
    <p:sldId id="551" r:id="rId11"/>
    <p:sldId id="552" r:id="rId12"/>
    <p:sldId id="553" r:id="rId13"/>
    <p:sldId id="554" r:id="rId14"/>
    <p:sldId id="555" r:id="rId15"/>
    <p:sldId id="556" r:id="rId16"/>
    <p:sldId id="558" r:id="rId17"/>
    <p:sldId id="559" r:id="rId18"/>
    <p:sldId id="565" r:id="rId19"/>
    <p:sldId id="560" r:id="rId20"/>
    <p:sldId id="561" r:id="rId21"/>
    <p:sldId id="562" r:id="rId22"/>
    <p:sldId id="563" r:id="rId23"/>
    <p:sldId id="566" r:id="rId24"/>
    <p:sldId id="567" r:id="rId25"/>
    <p:sldId id="568" r:id="rId26"/>
    <p:sldId id="570" r:id="rId27"/>
    <p:sldId id="571" r:id="rId28"/>
    <p:sldId id="572" r:id="rId29"/>
    <p:sldId id="573" r:id="rId30"/>
    <p:sldId id="576" r:id="rId31"/>
    <p:sldId id="577" r:id="rId32"/>
    <p:sldId id="578" r:id="rId33"/>
    <p:sldId id="569" r:id="rId34"/>
    <p:sldId id="580" r:id="rId35"/>
    <p:sldId id="581" r:id="rId36"/>
    <p:sldId id="582" r:id="rId37"/>
    <p:sldId id="584" r:id="rId38"/>
    <p:sldId id="579" r:id="rId39"/>
    <p:sldId id="583" r:id="rId4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5"/>
    <p:restoredTop sz="94579"/>
  </p:normalViewPr>
  <p:slideViewPr>
    <p:cSldViewPr>
      <p:cViewPr varScale="1">
        <p:scale>
          <a:sx n="100" d="100"/>
          <a:sy n="100" d="100"/>
        </p:scale>
        <p:origin x="176" y="568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3C5DD3C-1BBB-594E-901A-4F5DE4BAC8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1598462-FA14-3A4A-BCCA-32114C9AC7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A2668DA-EC73-D84F-8A47-1C39B3B9EB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1C0C181-62A2-2B46-94CD-9863C9F4BE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8BC63B-F9AF-4546-A2D2-F2579B496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D8B85-B718-4A4A-8D7B-DF3AC9AB921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ED8E-718C-B34C-93C5-EFB47236C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3974-3610-794D-8629-6C42CCB27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C30F34-8FBD-4A4E-B242-739D52B23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75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A58C1-CE9F-4F4E-9015-9B0AA5DAA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8DDF4-9D60-364E-91FF-3F5817307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D1B3B-03B8-E843-80FB-7915C40DF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9A07-26AB-044C-B5AF-698F3A9D4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8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D4297-9F02-2B4C-8C1F-FDB94C5A2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27E56-722D-C747-BBBF-F76FE769F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21D3B-D502-4645-9A80-63B0F98A2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D489F-7426-2448-B988-039F7B504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4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1E705F-A2CB-C444-A023-7A6DA895A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31029F-6A2B-8542-8BE4-2B3A5A2EA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46E4F6-9016-2241-9805-4A373F661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9568-3B61-B94A-91CF-AFF676474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79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C9DBF-7B52-9E45-9681-8343D2D0D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53170-8ACD-874A-B28C-D59FD79B8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2A018-89E5-804E-8536-D7FAE7646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29BC4-1AA4-D149-B4BF-32926E345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FBC04-9C57-8E43-86C9-D184181F6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31912-536B-0744-B0F9-F343555DA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50F20-CE47-4149-9DC1-FBCB6DABD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7BF2-D734-4446-B9AB-64DD4AF30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9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9C629A-1BED-9D45-AB90-740D5F937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4506ECC-556A-284B-BD86-F9AC5AC7F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07E7C90-8DFC-1845-AD0C-7E68CE433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0225-2027-F548-B191-98020124F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4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B5AC6EF-93F8-234B-BFF4-3F34D0E5B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88A334A-C558-D647-92CB-7B40BFE7F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BE1485D-6ED4-C442-BE48-863E2BFEF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36AB-73F2-7941-B39C-593B4E4F6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77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6226B36-73EA-C448-9A68-BCEFE3649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A3ECF0-892A-EF43-B702-4AA5066E4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AF784-3AA4-AF41-91EA-273D438F6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A7A7E-268F-AF43-840D-647FECF37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00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84D0C03-B7DE-7D4F-9271-5919132EE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E108EE-BF6A-9745-98FE-0C4443BC8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9CBAF0-2966-4A4C-824F-4B029C970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0CA9-DA95-954A-A498-CDE977749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4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2528BB-1F56-DC43-A991-678935861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8031C3-84F7-CA4C-9662-8BEA79A64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3A2EB5E-F5B7-EA46-8B44-95C97626B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7578-1CE4-2246-8754-9E4704C71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0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F01B9B-797E-AE4C-A616-22FCC9C20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907836-E704-8044-A353-03A6E6646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47171D-64D0-8748-A024-145696F93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5C11-116C-1946-A1C8-970CA5515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AD42A8-E3AC-1048-BD7B-6C3282700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1E6ACE-F884-0044-95FC-FAC2A3E90C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BF938F-3369-264F-AF96-E846BE6926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7FA638-12EF-3A41-B610-4B57084D33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1BA3218E-A3A2-BB4A-8AF0-4AF6BF405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3285E3-6A5B-8840-A984-CAE619305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C2FFAAD6-EBC3-3448-9734-67AF5FB7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D87099-0E32-8A49-87FA-053162E5CFC2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>
            <a:extLst>
              <a:ext uri="{FF2B5EF4-FFF2-40B4-BE49-F238E27FC236}">
                <a16:creationId xmlns:a16="http://schemas.microsoft.com/office/drawing/2014/main" id="{8A9E068D-5685-9E40-B86C-BE4113CD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>
                <a:solidFill>
                  <a:srgbClr val="FF0033"/>
                </a:solidFill>
              </a:rPr>
            </a:br>
            <a:br>
              <a:rPr lang="en-US" altLang="en-US">
                <a:solidFill>
                  <a:srgbClr val="FF0033"/>
                </a:solidFill>
              </a:rPr>
            </a:br>
            <a:r>
              <a:rPr lang="en-US" altLang="en-US" sz="3200">
                <a:solidFill>
                  <a:srgbClr val="FF0033"/>
                </a:solidFill>
              </a:rPr>
              <a:t>Fall 2018</a:t>
            </a:r>
          </a:p>
        </p:txBody>
      </p:sp>
      <p:sp>
        <p:nvSpPr>
          <p:cNvPr id="16387" name="Rectangle 1038">
            <a:extLst>
              <a:ext uri="{FF2B5EF4-FFF2-40B4-BE49-F238E27FC236}">
                <a16:creationId xmlns:a16="http://schemas.microsoft.com/office/drawing/2014/main" id="{32A19D91-F495-C140-83C6-1C0845D2D0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895600"/>
            <a:ext cx="7772400" cy="3581400"/>
          </a:xfrm>
        </p:spPr>
        <p:txBody>
          <a:bodyPr/>
          <a:lstStyle/>
          <a:p>
            <a:pPr marL="0" indent="0"/>
            <a:r>
              <a:rPr lang="en-US" altLang="en-US" dirty="0">
                <a:ea typeface="ＭＳ Ｐゴシック" panose="020B0600070205080204" pitchFamily="34" charset="-128"/>
              </a:rPr>
              <a:t>Object-oriented programming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object-oriented approach</a:t>
            </a:r>
          </a:p>
          <a:p>
            <a:pPr marL="914400" lvl="2" indent="0"/>
            <a:r>
              <a:rPr lang="en-US" altLang="en-US" dirty="0">
                <a:ea typeface="ＭＳ Ｐゴシック" panose="020B0600070205080204" pitchFamily="34" charset="-128"/>
              </a:rPr>
              <a:t>classes &amp; objects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user-defined classes</a:t>
            </a:r>
          </a:p>
          <a:p>
            <a:pPr marL="914400" lvl="2" indent="0"/>
            <a:r>
              <a:rPr lang="en-US" altLang="en-US" dirty="0">
                <a:ea typeface="ＭＳ Ｐゴシック" panose="020B0600070205080204" pitchFamily="34" charset="-128"/>
              </a:rPr>
              <a:t>examples: Die, Coin, Card, </a:t>
            </a:r>
            <a:r>
              <a:rPr lang="en-US" altLang="en-US" dirty="0" err="1">
                <a:ea typeface="ＭＳ Ｐゴシック" panose="020B0600070205080204" pitchFamily="34" charset="-128"/>
              </a:rPr>
              <a:t>Deck_of_cards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914400" lvl="2" indent="0"/>
            <a:r>
              <a:rPr lang="en-US" altLang="en-US" dirty="0">
                <a:ea typeface="ＭＳ Ｐゴシック" panose="020B0600070205080204" pitchFamily="34" charset="-128"/>
              </a:rPr>
              <a:t>useful methods: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str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dirty="0">
                <a:ea typeface="ＭＳ Ｐゴシック" panose="020B0600070205080204" pitchFamily="34" charset="-128"/>
                <a:cs typeface="Courier New" panose="02070309020205020404" pitchFamily="49" charset="0"/>
              </a:rPr>
              <a:t>,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eq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sz="2400" dirty="0">
                <a:ea typeface="ＭＳ Ｐゴシック" panose="020B0600070205080204" pitchFamily="34" charset="-128"/>
                <a:cs typeface="Courier New" panose="02070309020205020404" pitchFamily="49" charset="0"/>
              </a:rPr>
              <a:t>,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sz="2400" dirty="0">
                <a:ea typeface="ＭＳ Ｐゴシック" panose="020B0600070205080204" pitchFamily="34" charset="-128"/>
                <a:cs typeface="Courier New" panose="02070309020205020404" pitchFamily="49" charset="0"/>
              </a:rPr>
              <a:t>,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__le__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Card examples:</a:t>
            </a:r>
          </a:p>
          <a:p>
            <a:pPr marL="914400" lvl="2" indent="0"/>
            <a:r>
              <a:rPr lang="en-US" altLang="en-US" dirty="0">
                <a:ea typeface="ＭＳ Ｐゴシック" panose="020B0600070205080204" pitchFamily="34" charset="-128"/>
              </a:rPr>
              <a:t>flush statistics, game of war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variables &amp; scope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parameter passing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A12FA72-4E3F-E049-906F-EF5444840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Card game simulations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0E22379-ACAE-4E47-873D-2AEA1739AC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25495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we wanted to simulate card games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Game of War, solitaire, poker, …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need to model individual cards, decks of cards, 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we could do so with built-in structures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could represent a card as a string: "2C"  "9H"   "QS"   "AD"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could represent a deck as a list of such strings: ["AS", "KS", "QS", …, "2C"]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would need to remember the details (rank before suit, top of deck is end, …)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common tasks would result in duplicated code (e.g., dealing from the deck)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BDD2466-D34F-7D4A-BD91-BC9AE3CA8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F20EC0-40DF-6A45-800A-D15A63D4F757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0D5A4B-52F2-1E42-95CD-D6DF615DFDD8}"/>
              </a:ext>
            </a:extLst>
          </p:cNvPr>
          <p:cNvSpPr txBox="1">
            <a:spLocks/>
          </p:cNvSpPr>
          <p:nvPr/>
        </p:nvSpPr>
        <p:spPr bwMode="auto">
          <a:xfrm>
            <a:off x="685800" y="4572000"/>
            <a:ext cx="8702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kern="0" dirty="0"/>
              <a:t>better solution: define classes that capture their data + behaviors</a:t>
            </a:r>
          </a:p>
          <a:p>
            <a:pPr>
              <a:defRPr/>
            </a:pPr>
            <a:endParaRPr lang="en-US" sz="1000" kern="0" dirty="0"/>
          </a:p>
          <a:p>
            <a:pPr lvl="1">
              <a:defRPr/>
            </a:pPr>
            <a:r>
              <a:rPr lang="en-US" kern="0" dirty="0"/>
              <a:t>Card class</a:t>
            </a:r>
          </a:p>
          <a:p>
            <a:pPr lvl="2">
              <a:defRPr/>
            </a:pPr>
            <a:r>
              <a:rPr lang="en-US" kern="0" dirty="0"/>
              <a:t>fields: rank, suit</a:t>
            </a:r>
          </a:p>
          <a:p>
            <a:pPr lvl="2">
              <a:defRPr/>
            </a:pPr>
            <a:r>
              <a:rPr lang="en-US" kern="0" dirty="0"/>
              <a:t>methods: </a:t>
            </a:r>
            <a:r>
              <a:rPr lang="en-US" kern="0" dirty="0" err="1"/>
              <a:t>get_rank</a:t>
            </a:r>
            <a:r>
              <a:rPr lang="en-US" kern="0" dirty="0"/>
              <a:t>, </a:t>
            </a:r>
            <a:r>
              <a:rPr lang="en-US" kern="0" dirty="0" err="1"/>
              <a:t>get_suit</a:t>
            </a:r>
            <a:r>
              <a:rPr lang="en-US" kern="0" dirty="0"/>
              <a:t>, …</a:t>
            </a:r>
          </a:p>
          <a:p>
            <a:pPr lvl="1">
              <a:defRPr/>
            </a:pPr>
            <a:r>
              <a:rPr lang="en-US" kern="0" dirty="0" err="1"/>
              <a:t>Deck_of_cards</a:t>
            </a:r>
            <a:r>
              <a:rPr lang="en-US" kern="0" dirty="0"/>
              <a:t> class</a:t>
            </a:r>
          </a:p>
          <a:p>
            <a:pPr marL="857250" lvl="2" indent="0">
              <a:defRPr/>
            </a:pPr>
            <a:r>
              <a:rPr lang="en-US" kern="0" dirty="0"/>
              <a:t>fields: list of cards</a:t>
            </a:r>
          </a:p>
          <a:p>
            <a:pPr marL="857250" lvl="2" indent="0">
              <a:defRPr/>
            </a:pPr>
            <a:r>
              <a:rPr lang="en-US" kern="0" dirty="0"/>
              <a:t>methods: shuffle, </a:t>
            </a:r>
            <a:r>
              <a:rPr lang="en-US" kern="0" dirty="0" err="1"/>
              <a:t>deal_card</a:t>
            </a:r>
            <a:r>
              <a:rPr lang="en-US" kern="0" dirty="0"/>
              <a:t>, </a:t>
            </a:r>
            <a:r>
              <a:rPr lang="en-US" kern="0" dirty="0" err="1"/>
              <a:t>add_card</a:t>
            </a:r>
            <a:r>
              <a:rPr lang="en-US" kern="0" dirty="0"/>
              <a:t>, </a:t>
            </a:r>
            <a:r>
              <a:rPr lang="en-US" kern="0" dirty="0" err="1"/>
              <a:t>num_cards</a:t>
            </a:r>
            <a:r>
              <a:rPr lang="en-US" kern="0" dirty="0"/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E8957DF-EEC4-4B42-BAC0-ED2487604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Card class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D02C285-DBDC-534C-A2FF-D4CC4F10FD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1676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Card object will have two fields: rank and suit</a:t>
            </a:r>
          </a:p>
          <a:p>
            <a:pPr lvl="1"/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__init__ </a:t>
            </a:r>
            <a:r>
              <a:rPr lang="en-US" altLang="en-US">
                <a:ea typeface="ＭＳ Ｐゴシック" panose="020B0600070205080204" pitchFamily="34" charset="-128"/>
              </a:rPr>
              <a:t>has two inputs (in addition to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self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when you create a Card object, must specify the rank and suit 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1035E065-921D-8845-A134-3F2B3FD0A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57F13F-7EED-1246-B962-E86B4AAD2335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F4D3554F-F70A-0647-BCBF-FD93703EB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537075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6">
            <a:extLst>
              <a:ext uri="{FF2B5EF4-FFF2-40B4-BE49-F238E27FC236}">
                <a16:creationId xmlns:a16="http://schemas.microsoft.com/office/drawing/2014/main" id="{9AF4787E-98A3-8942-ADB6-45819513D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994275"/>
            <a:ext cx="45370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2"/>
                </a:solidFill>
              </a:rPr>
              <a:t>note: by default, printing an object just prints info about that object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2"/>
                </a:solidFill>
              </a:rPr>
              <a:t>not very useful!</a:t>
            </a:r>
          </a:p>
        </p:txBody>
      </p:sp>
      <p:pic>
        <p:nvPicPr>
          <p:cNvPr id="25606" name="Picture 7">
            <a:extLst>
              <a:ext uri="{FF2B5EF4-FFF2-40B4-BE49-F238E27FC236}">
                <a16:creationId xmlns:a16="http://schemas.microsoft.com/office/drawing/2014/main" id="{786EAE68-2D87-3B40-BE21-745224998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875088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F554775-E4C0-A843-9EE2-0A093EBC5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__str__ </a:t>
            </a:r>
            <a:r>
              <a:rPr lang="en-US" altLang="en-US">
                <a:ea typeface="ＭＳ Ｐゴシック" panose="020B0600070205080204" pitchFamily="34" charset="-128"/>
              </a:rPr>
              <a:t>method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BE90A609-BCE9-AE4B-AB58-C910DE7B5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1676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if you want to naturally print an object of a class,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define a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__str__ </a:t>
            </a:r>
            <a:r>
              <a:rPr lang="en-US" altLang="en-US">
                <a:ea typeface="ＭＳ Ｐゴシック" panose="020B0600070205080204" pitchFamily="34" charset="-128"/>
              </a:rPr>
              <a:t>method that returns the string representation of that object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this method is automatically called when printing an object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43DF4EF-EBBD-8147-AFE1-41A342498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CF9C5D-1572-8948-B1E6-26D1468527C8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6628" name="Picture 8">
            <a:extLst>
              <a:ext uri="{FF2B5EF4-FFF2-40B4-BE49-F238E27FC236}">
                <a16:creationId xmlns:a16="http://schemas.microsoft.com/office/drawing/2014/main" id="{47725491-16A4-0946-BBFC-A1EB5FB76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4"/>
          <a:stretch/>
        </p:blipFill>
        <p:spPr bwMode="auto">
          <a:xfrm>
            <a:off x="4838700" y="2667000"/>
            <a:ext cx="4192588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9">
            <a:extLst>
              <a:ext uri="{FF2B5EF4-FFF2-40B4-BE49-F238E27FC236}">
                <a16:creationId xmlns:a16="http://schemas.microsoft.com/office/drawing/2014/main" id="{141F66C5-4A3D-FC42-B62A-EBB62CE3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3188"/>
            <a:ext cx="3889375" cy="3605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5A99D3A-BA79-FB4D-BA5B-70E804C2A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Object comparisons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68093DC-6E4B-5E4A-B86D-99D62CFF4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54451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by default, == and != are defined for objects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X == Y if and only if X and Y are the same object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not incredibly useful – we would like to define when two objects are equal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3324B387-D2AA-C44E-B3D4-DCBDD7A84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CF1CD9-8DA4-9248-ADFC-7852D8521123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C7A91164-EA61-344E-80FD-995C8BC8D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81225"/>
            <a:ext cx="2819400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4F4A9D60-6817-0040-987D-363ECA6EC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__eq__ </a:t>
            </a:r>
            <a:r>
              <a:rPr lang="en-US" altLang="en-US">
                <a:ea typeface="ＭＳ Ｐゴシック" panose="020B0600070205080204" pitchFamily="34" charset="-128"/>
              </a:rPr>
              <a:t>method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199DE21-3928-324B-981D-D607262A86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1524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define the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eq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 </a:t>
            </a:r>
            <a:r>
              <a:rPr lang="en-US" altLang="en-US" dirty="0">
                <a:ea typeface="ＭＳ Ｐゴシック" panose="020B0600070205080204" pitchFamily="34" charset="-128"/>
              </a:rPr>
              <a:t>method that has another object as input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returns True if this object and the other are equal, else False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this method is used when you use == to compare objects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note: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X != Y </a:t>
            </a:r>
            <a:r>
              <a:rPr lang="en-US" altLang="en-US" dirty="0">
                <a:ea typeface="ＭＳ Ｐゴシック" panose="020B0600070205080204" pitchFamily="34" charset="-128"/>
              </a:rPr>
              <a:t>is automatically inferred as 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not (X == Y)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B1C3C09-4478-D643-82CA-6EBBA5AA2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52FE5B-7AAA-4341-8A9D-B1AD2875A5A6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F1AC19CE-DF50-DF49-9D63-5229FAA40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301875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CE1E2BB7-AC1B-214B-B200-694AA21A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4114800" cy="383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CC311CB-15AD-7841-8C81-EDDE5718E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249238"/>
            <a:ext cx="9067800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cs typeface="Courier New" panose="02070309020205020404" pitchFamily="49" charset="0"/>
              </a:rPr>
              <a:t>Other comparisons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14E6DEB-8C76-3046-812F-3A1FCC0960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702675" cy="81121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similarly define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</a:t>
            </a:r>
            <a:r>
              <a:rPr lang="en-US" altLang="en-US" sz="20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lt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__ </a:t>
            </a:r>
            <a:r>
              <a:rPr lang="en-US" altLang="en-US" dirty="0"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__le__ </a:t>
            </a:r>
            <a:r>
              <a:rPr lang="en-US" altLang="en-US" dirty="0">
                <a:ea typeface="ＭＳ Ｐゴシック" panose="020B0600070205080204" pitchFamily="34" charset="-128"/>
              </a:rPr>
              <a:t>methods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used for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&lt;=</a:t>
            </a:r>
            <a:r>
              <a:rPr lang="en-US" altLang="en-US" dirty="0">
                <a:ea typeface="ＭＳ Ｐゴシック" panose="020B0600070205080204" pitchFamily="34" charset="-128"/>
              </a:rPr>
              <a:t>;  all other comparisons are inferred from these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3C62F500-9E79-3940-AF52-E9C04A81C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EE957D-2DFB-DA40-BE33-50CFCB9E1AAC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9700" name="TextBox 9">
            <a:extLst>
              <a:ext uri="{FF2B5EF4-FFF2-40B4-BE49-F238E27FC236}">
                <a16:creationId xmlns:a16="http://schemas.microsoft.com/office/drawing/2014/main" id="{AC6370C6-DA3B-0D43-84C2-47ECA2F41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9050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constants specify the order of the ranks &amp; suits</a:t>
            </a:r>
          </a:p>
        </p:txBody>
      </p:sp>
      <p:pic>
        <p:nvPicPr>
          <p:cNvPr id="29701" name="Picture 11">
            <a:extLst>
              <a:ext uri="{FF2B5EF4-FFF2-40B4-BE49-F238E27FC236}">
                <a16:creationId xmlns:a16="http://schemas.microsoft.com/office/drawing/2014/main" id="{48EA49A3-2D65-A740-8E03-F6185AF0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4954588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Left Arrow 10">
            <a:extLst>
              <a:ext uri="{FF2B5EF4-FFF2-40B4-BE49-F238E27FC236}">
                <a16:creationId xmlns:a16="http://schemas.microsoft.com/office/drawing/2014/main" id="{27352ADF-ABE6-EE4A-95F5-51AB77CF6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105025"/>
            <a:ext cx="3048000" cy="180975"/>
          </a:xfrm>
          <a:prstGeom prst="leftArrow">
            <a:avLst>
              <a:gd name="adj1" fmla="val 50000"/>
              <a:gd name="adj2" fmla="val 498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29703" name="Picture 12">
            <a:extLst>
              <a:ext uri="{FF2B5EF4-FFF2-40B4-BE49-F238E27FC236}">
                <a16:creationId xmlns:a16="http://schemas.microsoft.com/office/drawing/2014/main" id="{9D727569-4BCB-9B49-8D49-282FC58C3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86075"/>
            <a:ext cx="25146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D396523-30A8-A340-AE15-F621FC902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Deck of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8D32-0756-AC49-ACBF-986D8036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352800"/>
          </a:xfrm>
        </p:spPr>
        <p:txBody>
          <a:bodyPr/>
          <a:lstStyle/>
          <a:p>
            <a:pPr>
              <a:defRPr/>
            </a:pPr>
            <a:r>
              <a:rPr lang="en-US" dirty="0"/>
              <a:t>for most games, we really want to model a deck of cards</a:t>
            </a:r>
          </a:p>
          <a:p>
            <a:pPr lvl="1">
              <a:defRPr/>
            </a:pPr>
            <a:r>
              <a:rPr lang="en-US" dirty="0"/>
              <a:t>by default, a deck of cards is initialized to represent a list of 52 cards (in order)</a:t>
            </a:r>
          </a:p>
          <a:p>
            <a:pPr lvl="1">
              <a:defRPr/>
            </a:pPr>
            <a:endParaRPr lang="en-US" sz="1200" dirty="0"/>
          </a:p>
          <a:p>
            <a:pPr lvl="2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[2C, 3C, 4C, 5C, …, KS, AS]</a:t>
            </a:r>
          </a:p>
          <a:p>
            <a:pPr lvl="1">
              <a:defRPr/>
            </a:pPr>
            <a:endParaRPr lang="en-US" sz="1200" dirty="0"/>
          </a:p>
          <a:p>
            <a:pPr lvl="1">
              <a:defRPr/>
            </a:pPr>
            <a:r>
              <a:rPr lang="en-US" dirty="0"/>
              <a:t>want to be able to: 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en-US" dirty="0"/>
              <a:t>shuffle the deck (randomly rearrange the cards)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en-US" dirty="0"/>
              <a:t>deal a card (remove it from the "top")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en-US" dirty="0"/>
              <a:t>add a card (insert it on the "bottom")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en-US" dirty="0"/>
              <a:t>determine the number of cards remaining in the deck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660FD90-8EC3-AA4E-94EB-C72B8C0C3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448297-4462-854B-8122-82F571757DF5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D0C703D4-2BF0-F44A-BAD1-E1703FF51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08488"/>
            <a:ext cx="2590800" cy="274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6B8DE41C-2865-2C4E-95A9-5CA298C6A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410075"/>
            <a:ext cx="258921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43E3F792-7FA4-4D43-BB8A-0A53CD26E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Deck_of_cards </a:t>
            </a:r>
            <a:r>
              <a:rPr lang="en-US" altLang="en-US">
                <a:ea typeface="ＭＳ Ｐゴシック" panose="020B0600070205080204" pitchFamily="34" charset="-128"/>
              </a:rPr>
              <a:t>class</a:t>
            </a:r>
          </a:p>
        </p:txBody>
      </p:sp>
      <p:pic>
        <p:nvPicPr>
          <p:cNvPr id="32770" name="Content Placeholder 4">
            <a:extLst>
              <a:ext uri="{FF2B5EF4-FFF2-40B4-BE49-F238E27FC236}">
                <a16:creationId xmlns:a16="http://schemas.microsoft.com/office/drawing/2014/main" id="{7538D095-19A7-BD42-A579-1414B6435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025" y="1295400"/>
            <a:ext cx="5870575" cy="2590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EB27F19A-E369-9E44-AB72-8B94F6D03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3DF871-E0F3-7E44-8A7A-2226061DD42E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693D8D-0BD4-A840-8413-A18807B81E42}"/>
              </a:ext>
            </a:extLst>
          </p:cNvPr>
          <p:cNvSpPr txBox="1">
            <a:spLocks/>
          </p:cNvSpPr>
          <p:nvPr/>
        </p:nvSpPr>
        <p:spPr bwMode="auto">
          <a:xfrm>
            <a:off x="304800" y="4191000"/>
            <a:ext cx="90328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defRPr/>
            </a:pPr>
            <a:r>
              <a:rPr lang="en-US" kern="0" dirty="0"/>
              <a:t>initializing the 52 card deck seems like a complex task </a:t>
            </a:r>
          </a:p>
          <a:p>
            <a:pPr lvl="2">
              <a:defRPr/>
            </a:pPr>
            <a:r>
              <a:rPr lang="en-US" kern="0" dirty="0"/>
              <a:t>a list comprehension makes it EASY!</a:t>
            </a:r>
            <a:endParaRPr lang="en-US" sz="1200" kern="0" dirty="0"/>
          </a:p>
          <a:p>
            <a:pPr lvl="1">
              <a:defRPr/>
            </a:pPr>
            <a:endParaRPr lang="en-US" sz="1200" kern="0" dirty="0"/>
          </a:p>
          <a:p>
            <a:pPr lvl="2">
              <a:defRPr/>
            </a:pPr>
            <a:r>
              <a:rPr lang="en-US" kern="0" dirty="0"/>
              <a:t>we want a list of Card objects, </a:t>
            </a:r>
          </a:p>
          <a:p>
            <a:pPr lvl="2">
              <a:defRPr/>
            </a:pPr>
            <a:r>
              <a:rPr lang="en-US" kern="0" dirty="0"/>
              <a:t>	so the expression in the comprehension is 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Card(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r,s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54113" lvl="2" indent="-295275">
              <a:defRPr/>
            </a:pPr>
            <a:r>
              <a:rPr lang="en-US" kern="0" dirty="0"/>
              <a:t>we want the values for s to range over the SUITS ("CHDS") and the values for r to range over the RANKS ("23456789TJQKA")</a:t>
            </a:r>
          </a:p>
          <a:p>
            <a:pPr marL="754063" lvl="1" indent="-295275">
              <a:defRPr/>
            </a:pPr>
            <a:endParaRPr lang="en-US" kern="0" dirty="0">
              <a:solidFill>
                <a:schemeClr val="tx2"/>
              </a:solidFill>
            </a:endParaRPr>
          </a:p>
          <a:p>
            <a:pPr marL="514350" lvl="1" indent="0">
              <a:buFont typeface="Wingdings" pitchFamily="2" charset="2"/>
              <a:buNone/>
              <a:defRPr/>
            </a:pPr>
            <a:r>
              <a:rPr lang="en-US" kern="0" dirty="0">
                <a:solidFill>
                  <a:schemeClr val="tx2"/>
                </a:solidFill>
              </a:rPr>
              <a:t>QUESTION: same as </a:t>
            </a:r>
            <a:r>
              <a:rPr lang="en-US" sz="1800" kern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[Card(</a:t>
            </a:r>
            <a:r>
              <a:rPr lang="en-US" sz="1800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r,s</a:t>
            </a:r>
            <a:r>
              <a:rPr lang="en-US" sz="1800" kern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for r in RANKS for s in SUITS] </a:t>
            </a:r>
            <a:r>
              <a:rPr lang="en-US" kern="0" dirty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43E3F792-7FA4-4D43-BB8A-0A53CD26E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Comprehending the comprehension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EB27F19A-E369-9E44-AB72-8B94F6D03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3DF871-E0F3-7E44-8A7A-2226061DD42E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FD73C-85BC-C342-A30B-EC8E0C6A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95400"/>
            <a:ext cx="8153400" cy="2971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cards = [Card(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r,s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for s in SUITS for r in RANKS]</a:t>
            </a:r>
          </a:p>
          <a:p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is equivalent to	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cards = []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for s in SUITS: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    for r in RANKS: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        cards += [Card(r, s)]</a:t>
            </a:r>
          </a:p>
          <a:p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cs typeface="Courier New" panose="02070309020205020404" pitchFamily="49" charset="0"/>
              </a:rPr>
              <a:t>which builds 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[2C, 3C, 4C, 5C, …, TS, JS, QS, KS, AS]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13ED95-CFB0-1E41-B201-8D0B1834C4D9}"/>
              </a:ext>
            </a:extLst>
          </p:cNvPr>
          <p:cNvSpPr txBox="1">
            <a:spLocks/>
          </p:cNvSpPr>
          <p:nvPr/>
        </p:nvSpPr>
        <p:spPr bwMode="auto">
          <a:xfrm>
            <a:off x="685800" y="4724400"/>
            <a:ext cx="81534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cards = [Card(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r,s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for r in RANKS for s in SUITS]</a:t>
            </a:r>
          </a:p>
          <a:p>
            <a:endParaRPr lang="en-US" sz="1600" kern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kern="0" dirty="0">
                <a:solidFill>
                  <a:schemeClr val="tx1"/>
                </a:solidFill>
                <a:cs typeface="Courier New" panose="02070309020205020404" pitchFamily="49" charset="0"/>
              </a:rPr>
              <a:t>would reverse the order of the loops	</a:t>
            </a:r>
          </a:p>
          <a:p>
            <a:endParaRPr lang="en-US" sz="1400" kern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kern="0" dirty="0">
                <a:solidFill>
                  <a:schemeClr val="tx1"/>
                </a:solidFill>
                <a:cs typeface="Courier New" panose="02070309020205020404" pitchFamily="49" charset="0"/>
              </a:rPr>
              <a:t>and build </a:t>
            </a:r>
            <a:r>
              <a:rPr lang="en-US" sz="2000" kern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[2C, 2D, 2H, 2S, 3C, 3D, …, AC, AD, AH, AS]</a:t>
            </a:r>
          </a:p>
          <a:p>
            <a:endParaRPr lang="en-US" sz="2000" kern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kern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D3781ED-9D64-F743-AC29-D3556D8BC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Printing a deck</a:t>
            </a:r>
          </a:p>
        </p:txBody>
      </p:sp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6A423EA7-5CC6-304E-8290-9B2E89C90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96FDC8-4ADE-1C43-82E6-66E5E36A9543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33795" name="Content Placeholder 6">
            <a:extLst>
              <a:ext uri="{FF2B5EF4-FFF2-40B4-BE49-F238E27FC236}">
                <a16:creationId xmlns:a16="http://schemas.microsoft.com/office/drawing/2014/main" id="{549FF454-D7D4-E94F-BCE4-1B5744E02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 convert to a string (e.g., for printing), it is tempting to just convert the list of cards field to a string and return that</a:t>
            </a:r>
          </a:p>
        </p:txBody>
      </p:sp>
      <p:pic>
        <p:nvPicPr>
          <p:cNvPr id="33796" name="Picture 7">
            <a:extLst>
              <a:ext uri="{FF2B5EF4-FFF2-40B4-BE49-F238E27FC236}">
                <a16:creationId xmlns:a16="http://schemas.microsoft.com/office/drawing/2014/main" id="{137FA20D-908A-654C-8D10-DE2E98FC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400300"/>
            <a:ext cx="4538662" cy="167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025DF3-C851-E244-A866-00E3999E1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928938" cy="247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436D34-9B44-164B-9E89-EA040062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92650"/>
            <a:ext cx="3962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</a:rPr>
              <a:t>problem: when converting the list to a string, Python does not automatically convert the individual cards into strings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</a:rPr>
              <a:t>how can we fix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8EF2E420-6C1A-0E40-88A8-2B54AD81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705005-F0C2-F845-A325-DA935EE2B128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7FA33E0-EC79-4448-8F51-6166C7D64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Object-oriented programming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D7C952-C450-1D4C-BC33-D6913CF98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2895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dominant approach to (large-scale) software development today is </a:t>
            </a:r>
            <a:r>
              <a:rPr lang="en-US" altLang="en-US" i="1" dirty="0">
                <a:ea typeface="ＭＳ Ｐゴシック" panose="020B0600070205080204" pitchFamily="34" charset="-128"/>
              </a:rPr>
              <a:t>object-oriented programming (OOP)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order to solve a problem, you identify the objects involved in the real-world solution and model them in software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if designing a banking system, model clients, accounts, deposits, 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program is a collection of interacting objects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software, objects are created from classes</a:t>
            </a:r>
          </a:p>
          <a:p>
            <a:pPr lvl="2"/>
            <a:r>
              <a:rPr lang="en-US" altLang="en-US" i="1" dirty="0">
                <a:ea typeface="ＭＳ Ｐゴシック" panose="020B0600070205080204" pitchFamily="34" charset="-128"/>
              </a:rPr>
              <a:t>the class describes the kind of object (its properties and behaviors)</a:t>
            </a:r>
          </a:p>
          <a:p>
            <a:pPr lvl="2"/>
            <a:r>
              <a:rPr lang="en-US" altLang="en-US" i="1" dirty="0">
                <a:ea typeface="ＭＳ Ｐゴシック" panose="020B0600070205080204" pitchFamily="34" charset="-128"/>
              </a:rPr>
              <a:t>the objects represent individual instantiations of the class</a:t>
            </a:r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F056130C-01DD-E145-8690-84F7DDA88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4400"/>
            <a:ext cx="853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573088" indent="-2301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  <a:tab pos="47498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/>
              <a:t>classes &amp; objects in Scratch: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i="1"/>
              <a:t>class:</a:t>
            </a:r>
            <a:r>
              <a:rPr lang="en-US" altLang="en-US"/>
              <a:t> 			cat, baseball, die, …	(collections of sprite templates)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i="1"/>
              <a:t>object:</a:t>
            </a:r>
            <a:r>
              <a:rPr lang="en-US" altLang="en-US"/>
              <a:t> 			sprite1, rollButton, …	(can create or stamp out instances)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i="1"/>
              <a:t>properties/fields:</a:t>
            </a:r>
            <a:r>
              <a:rPr lang="en-US" altLang="en-US"/>
              <a:t> 	size, coords, costume, …	(can view on stage and above scripts)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i="1"/>
              <a:t>behaviors/methods:</a:t>
            </a:r>
            <a:r>
              <a:rPr lang="en-US" altLang="en-US"/>
              <a:t> 	turn, move, think, …	(can execute by clicking script or flag)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229FFA34-109D-C441-8272-86427272D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Printing a deck (cont.)</a:t>
            </a:r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41D45C8B-E254-E246-8338-4D43FEF99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5A1B0D-A5C1-8A4F-95BC-4B5A4062BB6C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693D8D-0BD4-A840-8413-A18807B81E42}"/>
              </a:ext>
            </a:extLst>
          </p:cNvPr>
          <p:cNvSpPr txBox="1">
            <a:spLocks/>
          </p:cNvSpPr>
          <p:nvPr/>
        </p:nvSpPr>
        <p:spPr bwMode="auto">
          <a:xfrm>
            <a:off x="304800" y="4495800"/>
            <a:ext cx="861059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defRPr/>
            </a:pPr>
            <a:r>
              <a:rPr lang="en-US" kern="0" dirty="0"/>
              <a:t>again, can use a list comprehension to make this EASY!</a:t>
            </a:r>
          </a:p>
          <a:p>
            <a:pPr lvl="1">
              <a:defRPr/>
            </a:pPr>
            <a:endParaRPr lang="en-US" sz="1200" kern="0" dirty="0"/>
          </a:p>
          <a:p>
            <a:pPr lvl="2">
              <a:defRPr/>
            </a:pPr>
            <a:r>
              <a:rPr lang="en-US" kern="0" dirty="0"/>
              <a:t>build a list that contains the string representation of each card in 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self.cards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defRPr/>
            </a:pPr>
            <a:r>
              <a:rPr lang="en-US" kern="0" dirty="0"/>
              <a:t>then, convert that list to a string</a:t>
            </a:r>
          </a:p>
          <a:p>
            <a:pPr lvl="2">
              <a:defRPr/>
            </a:pP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defRPr/>
            </a:pP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4820" name="Picture 7">
            <a:extLst>
              <a:ext uri="{FF2B5EF4-FFF2-40B4-BE49-F238E27FC236}">
                <a16:creationId xmlns:a16="http://schemas.microsoft.com/office/drawing/2014/main" id="{3F9DF360-0584-E648-8BD3-2E506F1B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84517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4414666-C6B7-9A43-85C3-CF219652F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Deck_of_cards </a:t>
            </a:r>
            <a:r>
              <a:rPr lang="en-US" altLang="en-US">
                <a:ea typeface="ＭＳ Ｐゴシック" panose="020B0600070205080204" pitchFamily="34" charset="-128"/>
              </a:rPr>
              <a:t>class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C12AFC8B-4959-3449-B0FF-002347FAE6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3292475" cy="5410200"/>
          </a:xfrm>
        </p:spPr>
        <p:txBody>
          <a:bodyPr/>
          <a:lstStyle/>
          <a:p>
            <a:pPr marL="238125" indent="-220663"/>
            <a:r>
              <a:rPr lang="en-US" altLang="en-US" dirty="0">
                <a:ea typeface="ＭＳ Ｐゴシック" panose="020B0600070205080204" pitchFamily="34" charset="-128"/>
              </a:rPr>
              <a:t>shuffle</a:t>
            </a:r>
          </a:p>
          <a:p>
            <a:pPr marL="349250" lvl="1" indent="-220663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shuffle</a:t>
            </a:r>
            <a:r>
              <a:rPr lang="en-US" altLang="en-US" dirty="0">
                <a:ea typeface="ＭＳ Ｐゴシック" panose="020B0600070205080204" pitchFamily="34" charset="-128"/>
              </a:rPr>
              <a:t> method from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random</a:t>
            </a:r>
            <a:r>
              <a:rPr lang="en-US" altLang="en-US" dirty="0">
                <a:ea typeface="ＭＳ Ｐゴシック" panose="020B0600070205080204" pitchFamily="34" charset="-128"/>
              </a:rPr>
              <a:t> does this</a:t>
            </a:r>
          </a:p>
          <a:p>
            <a:pPr marL="238125" indent="-220663"/>
            <a:r>
              <a:rPr lang="en-US" altLang="en-US" dirty="0" err="1">
                <a:ea typeface="ＭＳ Ｐゴシック" panose="020B0600070205080204" pitchFamily="34" charset="-128"/>
              </a:rPr>
              <a:t>deal_card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349250" lvl="1" indent="-220663"/>
            <a:r>
              <a:rPr lang="en-US" altLang="en-US" dirty="0">
                <a:ea typeface="ＭＳ Ｐゴシック" panose="020B0600070205080204" pitchFamily="34" charset="-128"/>
              </a:rPr>
              <a:t>assuming there are cards in the deck, want to remove from the "top" (end of the list)</a:t>
            </a:r>
          </a:p>
          <a:p>
            <a:pPr marL="349250" lvl="1" indent="-220663"/>
            <a:r>
              <a:rPr lang="en-US" altLang="en-US" dirty="0">
                <a:ea typeface="ＭＳ Ｐゴシック" panose="020B0600070205080204" pitchFamily="34" charset="-128"/>
              </a:rPr>
              <a:t>the list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pop</a:t>
            </a:r>
            <a:r>
              <a:rPr lang="en-US" altLang="en-US" dirty="0">
                <a:ea typeface="ＭＳ Ｐゴシック" panose="020B0600070205080204" pitchFamily="34" charset="-128"/>
              </a:rPr>
              <a:t> method removes and returns the last item</a:t>
            </a:r>
          </a:p>
          <a:p>
            <a:pPr marL="238125" indent="-220663"/>
            <a:r>
              <a:rPr lang="en-US" altLang="en-US" dirty="0" err="1">
                <a:ea typeface="ＭＳ Ｐゴシック" panose="020B0600070205080204" pitchFamily="34" charset="-128"/>
              </a:rPr>
              <a:t>add_card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349250" lvl="1" indent="-220663"/>
            <a:r>
              <a:rPr lang="en-US" altLang="en-US" dirty="0">
                <a:ea typeface="ＭＳ Ｐゴシック" panose="020B0600070205080204" pitchFamily="34" charset="-128"/>
              </a:rPr>
              <a:t>want to add at the "bottom" (front of the list)</a:t>
            </a:r>
          </a:p>
          <a:p>
            <a:pPr marL="349250" lvl="1" indent="-220663"/>
            <a:r>
              <a:rPr lang="en-US" altLang="en-US" dirty="0">
                <a:ea typeface="ＭＳ Ｐゴシック" panose="020B0600070205080204" pitchFamily="34" charset="-128"/>
              </a:rPr>
              <a:t>call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insert</a:t>
            </a:r>
            <a:r>
              <a:rPr lang="en-US" altLang="en-US" dirty="0">
                <a:ea typeface="ＭＳ Ｐゴシック" panose="020B0600070205080204" pitchFamily="34" charset="-128"/>
              </a:rPr>
              <a:t> with index 0</a:t>
            </a:r>
          </a:p>
          <a:p>
            <a:pPr marL="238125" indent="-220663"/>
            <a:r>
              <a:rPr lang="en-US" altLang="en-US" dirty="0" err="1">
                <a:ea typeface="ＭＳ Ｐゴシック" panose="020B0600070205080204" pitchFamily="34" charset="-128"/>
              </a:rPr>
              <a:t>num_cards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349250" lvl="1" indent="-220663"/>
            <a:r>
              <a:rPr lang="en-US" altLang="en-US" dirty="0">
                <a:ea typeface="ＭＳ Ｐゴシック" panose="020B0600070205080204" pitchFamily="34" charset="-128"/>
              </a:rPr>
              <a:t>simply returns the length of the card list</a:t>
            </a:r>
          </a:p>
          <a:p>
            <a:pPr marL="0" indent="-271463"/>
            <a:r>
              <a:rPr lang="en-US" altLang="en-US" dirty="0">
                <a:ea typeface="ＭＳ Ｐゴシック" panose="020B0600070205080204" pitchFamily="34" charset="-128"/>
              </a:rPr>
              <a:t>clear</a:t>
            </a:r>
          </a:p>
          <a:p>
            <a:pPr marL="400050" lvl="1" indent="-271463"/>
            <a:r>
              <a:rPr lang="en-US" altLang="en-US" dirty="0">
                <a:ea typeface="ＭＳ Ｐゴシック" panose="020B0600070205080204" pitchFamily="34" charset="-128"/>
              </a:rPr>
              <a:t>discards all cards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7F9A2F59-5F92-9B4D-AA7D-3ED5EF60D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FE8FB-5BE1-5C4C-9B1A-D5B132021C5A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19D7F-6220-5A4D-94D3-D4228D293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19200"/>
            <a:ext cx="5038978" cy="579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E5F7804D-BD9A-6D49-9112-4356DADB6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8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is_flush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3570BDE9-4649-394C-96C8-DF5B18EBE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determine if a hand (list) of cards are all of the same suit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there are a number of way to approach this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8485F699-2D2E-D941-9939-62877B1E3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36D66E-A0D4-3441-9513-A439B255B6CF}" type="slidenum">
              <a:rPr lang="en-US" altLang="en-US" sz="1400" smtClean="0">
                <a:solidFill>
                  <a:srgbClr val="FF0033"/>
                </a:solidFill>
              </a:rPr>
              <a:pPr/>
              <a:t>22</a:t>
            </a:fld>
            <a:endParaRPr lang="en-US" altLang="en-US" sz="1400" dirty="0">
              <a:solidFill>
                <a:srgbClr val="FF00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152BA-678A-D240-861D-A9EB1B38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04" y="4429125"/>
            <a:ext cx="8178800" cy="124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A4EA3F-8639-0D4E-B83D-15EE36DF08C1}"/>
              </a:ext>
            </a:extLst>
          </p:cNvPr>
          <p:cNvSpPr txBox="1"/>
          <p:nvPr/>
        </p:nvSpPr>
        <p:spPr>
          <a:xfrm>
            <a:off x="5037137" y="2514600"/>
            <a:ext cx="4106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the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en-US" sz="2000" dirty="0"/>
              <a:t>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Deck_of_cards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classes are defined in </a:t>
            </a:r>
            <a:r>
              <a:rPr lang="en-US" sz="2000" dirty="0" err="1"/>
              <a:t>cards.py</a:t>
            </a:r>
            <a:endParaRPr lang="en-US" sz="2000" dirty="0"/>
          </a:p>
          <a:p>
            <a:endParaRPr lang="en-US" sz="2000" dirty="0"/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is_flush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is in a different module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79164-F1DB-5F4A-8263-CB244D7E2A1D}"/>
              </a:ext>
            </a:extLst>
          </p:cNvPr>
          <p:cNvSpPr txBox="1"/>
          <p:nvPr/>
        </p:nvSpPr>
        <p:spPr>
          <a:xfrm>
            <a:off x="708212" y="6026150"/>
            <a:ext cx="843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QUESTION: will this function work if the card list doesn't contain 5 cards?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F8D97-EFDC-624F-B569-777E64C5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63800"/>
            <a:ext cx="4013200" cy="157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BBB-A9EA-544C-ACC7-A241EF74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is_flush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43019-ED6A-E945-8C98-D4C84FAA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09600"/>
          </a:xfrm>
        </p:spPr>
        <p:txBody>
          <a:bodyPr/>
          <a:lstStyle/>
          <a:p>
            <a:r>
              <a:rPr lang="en-US" dirty="0"/>
              <a:t>to be safe, add a check for an empty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60CF7-7AA3-684F-BC4B-C34D1B38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79A57-8B96-504D-83FB-5F0E2FFA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445770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F651FD-877E-584B-BF7D-CA8CA56DCFFD}"/>
              </a:ext>
            </a:extLst>
          </p:cNvPr>
          <p:cNvSpPr txBox="1">
            <a:spLocks/>
          </p:cNvSpPr>
          <p:nvPr/>
        </p:nvSpPr>
        <p:spPr bwMode="auto">
          <a:xfrm>
            <a:off x="685800" y="4419600"/>
            <a:ext cx="8702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QUESTION: what are your odds of being dealt a flush?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A1F03-D40F-A140-8096-523299B3E5CD}"/>
              </a:ext>
            </a:extLst>
          </p:cNvPr>
          <p:cNvSpPr txBox="1"/>
          <p:nvPr/>
        </p:nvSpPr>
        <p:spPr>
          <a:xfrm>
            <a:off x="685800" y="5029200"/>
            <a:ext cx="838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for a 5-card hand:</a:t>
            </a:r>
          </a:p>
          <a:p>
            <a:pPr lvl="2"/>
            <a:r>
              <a:rPr lang="en-US" dirty="0"/>
              <a:t>1 * (12/51) * (11/50) * (10/49) * (9/48) = 0.00198 = .198%</a:t>
            </a:r>
          </a:p>
          <a:p>
            <a:pPr lvl="2"/>
            <a:endParaRPr lang="en-US" sz="16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/>
              <a:t>for a 3-card hand</a:t>
            </a:r>
          </a:p>
          <a:p>
            <a:pPr lvl="2"/>
            <a:r>
              <a:rPr lang="en-US" dirty="0"/>
              <a:t>1 * (12/51) * (11/50) = 0.05176 = 5.176%</a:t>
            </a:r>
          </a:p>
        </p:txBody>
      </p:sp>
    </p:spTree>
    <p:extLst>
      <p:ext uri="{BB962C8B-B14F-4D97-AF65-F5344CB8AC3E}">
        <p14:creationId xmlns:p14="http://schemas.microsoft.com/office/powerpoint/2010/main" val="34711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7ABCB4-F19E-8648-A9FA-FF315437D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7960"/>
            <a:ext cx="7696200" cy="5902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CCEDC-688E-8F4D-9644-FC481F00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B27F5-8B21-AD42-A3F2-4F37FE54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709949-DD6E-D647-8E5E-32A47E65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321300"/>
            <a:ext cx="4025900" cy="130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45532E-DE77-B14E-BA9F-16F94C55DAD6}"/>
              </a:ext>
            </a:extLst>
          </p:cNvPr>
          <p:cNvSpPr txBox="1"/>
          <p:nvPr/>
        </p:nvSpPr>
        <p:spPr>
          <a:xfrm>
            <a:off x="5584825" y="1676400"/>
            <a:ext cx="36226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note: it simplifies the main loop to have separate functions to generate the hand, check for flush</a:t>
            </a:r>
          </a:p>
        </p:txBody>
      </p:sp>
    </p:spTree>
    <p:extLst>
      <p:ext uri="{BB962C8B-B14F-4D97-AF65-F5344CB8AC3E}">
        <p14:creationId xmlns:p14="http://schemas.microsoft.com/office/powerpoint/2010/main" val="2608119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AD2-7866-E04E-8FC9-7B68117A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of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5011-77EF-254C-8A93-59CD7AE1A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95400"/>
            <a:ext cx="8702675" cy="3581400"/>
          </a:xfrm>
        </p:spPr>
        <p:txBody>
          <a:bodyPr/>
          <a:lstStyle/>
          <a:p>
            <a:r>
              <a:rPr lang="en-US" dirty="0"/>
              <a:t>suppose we wanted to model the "game of war" card game</a:t>
            </a:r>
          </a:p>
          <a:p>
            <a:pPr lvl="1"/>
            <a:r>
              <a:rPr lang="en-US" dirty="0"/>
              <a:t>shuffle and split a deck of cards among two players</a:t>
            </a:r>
          </a:p>
          <a:p>
            <a:pPr lvl="1"/>
            <a:r>
              <a:rPr lang="en-US" dirty="0"/>
              <a:t>repeatedly, each player deals a card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/>
              <a:t>higher card (by rank only) wins, that player adds both cards to his/her deck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/>
              <a:t>if there is a tie, a war ensues</a:t>
            </a:r>
          </a:p>
          <a:p>
            <a:pPr lvl="3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each player deals three cards and the last cards are compared</a:t>
            </a:r>
          </a:p>
          <a:p>
            <a:pPr lvl="3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winner adds all cards to his/her deck (repeat if another tie)</a:t>
            </a:r>
          </a:p>
          <a:p>
            <a:pPr marL="750888" lvl="1" indent="-287338"/>
            <a:r>
              <a:rPr lang="en-US" dirty="0"/>
              <a:t>game ends when a player runs out of cards</a:t>
            </a:r>
          </a:p>
          <a:p>
            <a:pPr marL="750888" lvl="1" indent="-287338"/>
            <a:endParaRPr lang="en-US" dirty="0"/>
          </a:p>
          <a:p>
            <a:pPr marL="350838" indent="-287338"/>
            <a:r>
              <a:rPr lang="en-US" dirty="0"/>
              <a:t>how do we design, code &amp; debug a solution?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8946D-3779-EC46-828E-F325D39F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059151-BFEC-CA44-821C-ABB805BA7395}"/>
              </a:ext>
            </a:extLst>
          </p:cNvPr>
          <p:cNvSpPr txBox="1">
            <a:spLocks/>
          </p:cNvSpPr>
          <p:nvPr/>
        </p:nvSpPr>
        <p:spPr bwMode="auto">
          <a:xfrm>
            <a:off x="634999" y="4876800"/>
            <a:ext cx="87026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/>
            <a:r>
              <a:rPr lang="en-US" kern="0" dirty="0"/>
              <a:t>first step: object-oriented design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kern="0" dirty="0"/>
              <a:t>identify the physical objects involved and build software models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kern="0" dirty="0"/>
              <a:t>we have already done this with 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en-US" kern="0" dirty="0"/>
              <a:t> and 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Deck_of_card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kern="0" dirty="0"/>
              <a:t>classes</a:t>
            </a:r>
          </a:p>
          <a:p>
            <a:pPr lvl="1"/>
            <a:endParaRPr lang="en-US" sz="1000" kern="0" dirty="0"/>
          </a:p>
          <a:p>
            <a:pPr lvl="1"/>
            <a:r>
              <a:rPr lang="en-US" kern="0" dirty="0"/>
              <a:t>next step: divide-and-conquer?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kern="0" dirty="0"/>
              <a:t>identify the smaller tasks, implement &amp; test code for each task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kern="0" dirty="0"/>
              <a:t>this has worked fine so far (when problems are modestly sized)</a:t>
            </a:r>
          </a:p>
        </p:txBody>
      </p:sp>
    </p:spTree>
    <p:extLst>
      <p:ext uri="{BB962C8B-B14F-4D97-AF65-F5344CB8AC3E}">
        <p14:creationId xmlns:p14="http://schemas.microsoft.com/office/powerpoint/2010/main" val="32223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68F4-0293-7D46-B4C5-20ADAF09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Agile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AFE0-2B4B-5F41-8822-181E6F0F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71600"/>
            <a:ext cx="8001000" cy="5562600"/>
          </a:xfrm>
        </p:spPr>
        <p:txBody>
          <a:bodyPr/>
          <a:lstStyle/>
          <a:p>
            <a:r>
              <a:rPr lang="en-US" dirty="0"/>
              <a:t>going straight to coding subtasks does not work as well with large, real-world problems</a:t>
            </a:r>
          </a:p>
          <a:p>
            <a:pPr marL="857250" lvl="1" indent="-457200"/>
            <a:r>
              <a:rPr lang="en-US" dirty="0"/>
              <a:t>can be too much complexity</a:t>
            </a:r>
          </a:p>
          <a:p>
            <a:pPr marL="857250" lvl="1" indent="-457200"/>
            <a:r>
              <a:rPr lang="en-US" dirty="0"/>
              <a:t>waiting until you have a complete design before coding is not practical</a:t>
            </a:r>
          </a:p>
          <a:p>
            <a:pPr marL="857250" lvl="1" indent="-457200"/>
            <a:r>
              <a:rPr lang="en-US" dirty="0"/>
              <a:t>in the real world, customers want to see working code, provide feedback</a:t>
            </a:r>
          </a:p>
          <a:p>
            <a:pPr marL="857250" lvl="1" indent="-457200"/>
            <a:endParaRPr lang="en-US" dirty="0"/>
          </a:p>
          <a:p>
            <a:pPr marL="857250" lvl="1" indent="-457200"/>
            <a:endParaRPr lang="en-US" dirty="0"/>
          </a:p>
          <a:p>
            <a:pPr marL="357188" indent="-339725"/>
            <a:r>
              <a:rPr lang="en-US" dirty="0"/>
              <a:t>the predominant development process in commercial software engineering is </a:t>
            </a:r>
            <a:r>
              <a:rPr lang="en-US" i="1" dirty="0"/>
              <a:t>agile development</a:t>
            </a:r>
          </a:p>
          <a:p>
            <a:pPr marL="357188" indent="-339725"/>
            <a:endParaRPr lang="en-US" dirty="0"/>
          </a:p>
          <a:p>
            <a:pPr marL="357188" indent="-339725"/>
            <a:r>
              <a:rPr lang="en-US" dirty="0"/>
              <a:t>agile development takes a high-level (usually OO) design and builds a series of incremental prototypes</a:t>
            </a:r>
          </a:p>
          <a:p>
            <a:pPr marL="857250" lvl="1" indent="-446088"/>
            <a:r>
              <a:rPr lang="en-US" dirty="0"/>
              <a:t>simplify the problem, get a working prototype done quickly</a:t>
            </a:r>
          </a:p>
          <a:p>
            <a:pPr marL="857250" lvl="1" indent="-446088"/>
            <a:r>
              <a:rPr lang="en-US" dirty="0"/>
              <a:t>then, can repeatedly augment/revise the prototypes to build toward the complete version</a:t>
            </a:r>
          </a:p>
          <a:p>
            <a:pPr marL="1501775" lvl="2" indent="-376238">
              <a:buFont typeface="Wingdings" pitchFamily="2" charset="2"/>
              <a:buChar char="Ø"/>
            </a:pPr>
            <a:endParaRPr lang="en-US" dirty="0"/>
          </a:p>
          <a:p>
            <a:pPr marL="1501775" lvl="2" indent="-376238">
              <a:buFont typeface="Wingdings" pitchFamily="2" charset="2"/>
              <a:buChar char="Ø"/>
            </a:pPr>
            <a:endParaRPr lang="en-US" dirty="0"/>
          </a:p>
          <a:p>
            <a:pPr marL="1501775" lvl="2" indent="-376238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712D3-BDD3-C74F-8C77-C50750D3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379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68F4-0293-7D46-B4C5-20ADAF09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approach to the game of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AFE0-2B4B-5F41-8822-181E6F0F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9200"/>
            <a:ext cx="8382000" cy="4267200"/>
          </a:xfrm>
        </p:spPr>
        <p:txBody>
          <a:bodyPr/>
          <a:lstStyle/>
          <a:p>
            <a:r>
              <a:rPr lang="en-US" dirty="0"/>
              <a:t>high-level design</a:t>
            </a:r>
          </a:p>
          <a:p>
            <a:pPr lvl="1"/>
            <a:r>
              <a:rPr lang="en-US" dirty="0"/>
              <a:t>start with a shuffled deck of cards</a:t>
            </a:r>
          </a:p>
          <a:p>
            <a:pPr lvl="1"/>
            <a:r>
              <a:rPr lang="en-US" dirty="0"/>
              <a:t>deal an equal number to each player</a:t>
            </a:r>
          </a:p>
          <a:p>
            <a:pPr lvl="1"/>
            <a:r>
              <a:rPr lang="en-US" dirty="0"/>
              <a:t>while both players have cards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/>
              <a:t>each deals a card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/>
              <a:t>if different ranks, player with higher rank adds both cards (in random order) to the bottom of his/her deck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/>
              <a:t>if same rank, a war ensues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repeatedly deal three cards and compare, until ranks are different (or a player runs out of cards)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player with higher ranked card wins all and adds (in random order) to the bottom of his/her deck</a:t>
            </a:r>
          </a:p>
          <a:p>
            <a:pPr marL="750888" lvl="1" indent="-287338"/>
            <a:r>
              <a:rPr lang="en-US" dirty="0"/>
              <a:t>winner is declared when opponent runs out of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712D3-BDD3-C74F-8C77-C50750D3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882BA8-9779-BC4D-A562-143FE3C27E7D}"/>
              </a:ext>
            </a:extLst>
          </p:cNvPr>
          <p:cNvSpPr txBox="1">
            <a:spLocks/>
          </p:cNvSpPr>
          <p:nvPr/>
        </p:nvSpPr>
        <p:spPr bwMode="auto">
          <a:xfrm>
            <a:off x="685800" y="5715000"/>
            <a:ext cx="870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what are the most complicated parts of this solution?</a:t>
            </a:r>
          </a:p>
          <a:p>
            <a:pPr marL="857250" lvl="1" indent="-457200"/>
            <a:endParaRPr lang="en-US" sz="1050" kern="0" dirty="0"/>
          </a:p>
          <a:p>
            <a:pPr marL="17463" indent="0"/>
            <a:r>
              <a:rPr lang="en-US" kern="0" dirty="0"/>
              <a:t>what can be simplified, then incrementally added back in?</a:t>
            </a:r>
          </a:p>
        </p:txBody>
      </p:sp>
    </p:spTree>
    <p:extLst>
      <p:ext uri="{BB962C8B-B14F-4D97-AF65-F5344CB8AC3E}">
        <p14:creationId xmlns:p14="http://schemas.microsoft.com/office/powerpoint/2010/main" val="25981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CE43-2D1A-AE47-9290-A040B2ED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of war (prototype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0610-47EA-DB46-804A-5AA2E89F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11C5-1A6E-664D-814D-4FFE731A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219200"/>
            <a:ext cx="5959475" cy="98443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357188" lvl="1"/>
            <a:r>
              <a:rPr lang="en-US" kern="0" dirty="0"/>
              <a:t>assume each player starts with a complete deck of cards</a:t>
            </a:r>
          </a:p>
          <a:p>
            <a:pPr marL="357188" lvl="1"/>
            <a:r>
              <a:rPr lang="en-US" kern="0" dirty="0"/>
              <a:t>use card comparison (which uses rank &amp; suit)</a:t>
            </a:r>
          </a:p>
          <a:p>
            <a:pPr marL="357188" lvl="1"/>
            <a:r>
              <a:rPr lang="en-US" kern="0" dirty="0"/>
              <a:t>throw away cards after each comparison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0AF7B-C2DB-D249-A5D6-625D8EA7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5105400" cy="4562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7547C-1849-694A-80E2-4216CC90B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5" y="2514600"/>
            <a:ext cx="275082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425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CE43-2D1A-AE47-9290-A040B2ED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of war (prototype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0610-47EA-DB46-804A-5AA2E89F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11C5-1A6E-664D-814D-4FFE731A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288" y="1308100"/>
            <a:ext cx="3389312" cy="33401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-328612"/>
            <a:r>
              <a:rPr lang="en-US" kern="0" dirty="0"/>
              <a:t>next, modify so that a single deck is split between the players</a:t>
            </a:r>
          </a:p>
          <a:p>
            <a:pPr marL="357188" lvl="1"/>
            <a:endParaRPr lang="en-US" dirty="0"/>
          </a:p>
          <a:p>
            <a:pPr marL="357188" lvl="1"/>
            <a:endParaRPr lang="en-US" dirty="0"/>
          </a:p>
          <a:p>
            <a:pPr marL="357188" lvl="1"/>
            <a:r>
              <a:rPr lang="en-US" kern="0" dirty="0"/>
              <a:t>to keep the main loop simple, can define a separate function for splitting the decks</a:t>
            </a:r>
          </a:p>
          <a:p>
            <a:pPr marL="357188" lvl="1"/>
            <a:endParaRPr lang="en-US" kern="0" dirty="0"/>
          </a:p>
          <a:p>
            <a:pPr marL="357188" lvl="1"/>
            <a:r>
              <a:rPr lang="en-US" dirty="0"/>
              <a:t>here, the function returns the pair of decks</a:t>
            </a:r>
            <a:endParaRPr lang="en-US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A54337-8C52-B047-8FDD-79DEBE11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1148885"/>
            <a:ext cx="5446712" cy="5937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7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>
            <a:extLst>
              <a:ext uri="{FF2B5EF4-FFF2-40B4-BE49-F238E27FC236}">
                <a16:creationId xmlns:a16="http://schemas.microsoft.com/office/drawing/2014/main" id="{BA47AF25-8DA9-D84B-B343-0B133C5E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7187EA-DC3A-574D-9135-830DE00CDC97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9E27F0B-21EA-2843-AE1E-4F90FC77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 &amp; object examples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5EB47AA3-93A8-6546-B1ED-71838C61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21336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573088" indent="-2301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258888" indent="-228600">
              <a:lnSpc>
                <a:spcPct val="80000"/>
              </a:lnSpc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en-US"/>
              <a:t>the class encompasses all automobiles </a:t>
            </a:r>
          </a:p>
          <a:p>
            <a:pPr lvl="2">
              <a:lnSpc>
                <a:spcPct val="100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altLang="en-US"/>
              <a:t>they all have common properties: wheels, engine, brakes, …</a:t>
            </a:r>
          </a:p>
          <a:p>
            <a:pPr lvl="2">
              <a:lnSpc>
                <a:spcPct val="100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altLang="en-US"/>
              <a:t>they all have common behaviors: can sit in them, start them, accelerate, steer, …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en-US"/>
              <a:t>each car object has its own specific characteristics and ways of producing behaviors</a:t>
            </a:r>
          </a:p>
          <a:p>
            <a:pPr lvl="2">
              <a:lnSpc>
                <a:spcPct val="100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altLang="en-US"/>
              <a:t>my car is white &amp; seats 5; the batmobile is black &amp; seats 2</a:t>
            </a:r>
          </a:p>
          <a:p>
            <a:pPr lvl="2">
              <a:lnSpc>
                <a:spcPct val="100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altLang="en-US"/>
              <a:t>accelerating with V-4 is different than accelerating with jet engine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BC265BB5-6EE6-4545-A40F-494B1F8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870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/>
              <a:t>REAL WORLD CLASS: automobiles</a:t>
            </a:r>
          </a:p>
          <a:p>
            <a:pPr>
              <a:spcBef>
                <a:spcPct val="5000"/>
              </a:spcBef>
            </a:pPr>
            <a:r>
              <a:rPr lang="en-US" altLang="en-US"/>
              <a:t>REAL WORLD OBJECTS: my 2011 Subaru Outback, the batmobile, …</a:t>
            </a:r>
            <a:endParaRPr lang="en-US" altLang="en-US" sz="1600"/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F5759DDA-4B7A-1949-AFD0-A4D81620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8702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573088" indent="-230188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71600" algn="l"/>
                <a:tab pos="1833563" algn="l"/>
                <a:tab pos="2279650" algn="l"/>
                <a:tab pos="2741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"/>
              </a:spcBef>
              <a:buFont typeface="Wingdings" pitchFamily="2" charset="2"/>
              <a:buNone/>
            </a:pPr>
            <a:r>
              <a:rPr lang="en-US" altLang="en-US"/>
              <a:t>class or object?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/>
              <a:t>student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/>
              <a:t>Creighton University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/>
              <a:t>Morrison Stadium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/>
              <a:t>shoe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CE43-2D1A-AE47-9290-A040B2ED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of war (prototype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0610-47EA-DB46-804A-5AA2E89F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11C5-1A6E-664D-814D-4FFE731A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308100"/>
            <a:ext cx="3810000" cy="34925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-328612"/>
            <a:r>
              <a:rPr lang="en-US" kern="0" dirty="0"/>
              <a:t>next, modify so that cards with the same rank are ties</a:t>
            </a:r>
          </a:p>
          <a:p>
            <a:pPr marL="71438" lvl="1" indent="0">
              <a:buNone/>
            </a:pPr>
            <a:endParaRPr lang="en-US" dirty="0"/>
          </a:p>
          <a:p>
            <a:pPr marL="357188" lvl="1"/>
            <a:r>
              <a:rPr lang="en-US" kern="0" dirty="0"/>
              <a:t>again, can define a separate function to perform the comparison</a:t>
            </a:r>
          </a:p>
          <a:p>
            <a:pPr marL="357188" lvl="1"/>
            <a:endParaRPr lang="en-US" kern="0" dirty="0"/>
          </a:p>
          <a:p>
            <a:pPr marL="357188" lvl="1"/>
            <a:r>
              <a:rPr lang="en-US" dirty="0"/>
              <a:t>uses the RANKS string from </a:t>
            </a:r>
            <a:r>
              <a:rPr lang="en-US" dirty="0" err="1"/>
              <a:t>cards.py</a:t>
            </a:r>
            <a:endParaRPr lang="en-US" dirty="0"/>
          </a:p>
          <a:p>
            <a:pPr marL="357188" lvl="1"/>
            <a:r>
              <a:rPr lang="en-US" kern="0" dirty="0"/>
              <a:t>if </a:t>
            </a:r>
            <a:r>
              <a:rPr lang="en-US" dirty="0"/>
              <a:t>a </a:t>
            </a:r>
            <a:r>
              <a:rPr lang="en-US" kern="0" dirty="0"/>
              <a:t>rank appears later in the RANKS string, then it is higher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FD8AC-04D7-F147-A101-C1B5B823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876799" cy="5911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10FBF-9A05-DC4B-A668-B3E950B0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800600"/>
            <a:ext cx="334868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2782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CE43-2D1A-AE47-9290-A040B2ED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of war (prototype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0610-47EA-DB46-804A-5AA2E89F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11C5-1A6E-664D-814D-4FFE731A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308100"/>
            <a:ext cx="3352800" cy="47117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-328612"/>
            <a:r>
              <a:rPr lang="en-US" kern="0" dirty="0"/>
              <a:t>next, modify so that cards are awarded to the winner (still ignoring ties)</a:t>
            </a:r>
            <a:endParaRPr lang="en-US" dirty="0"/>
          </a:p>
          <a:p>
            <a:pPr marL="357188" lvl="1"/>
            <a:r>
              <a:rPr lang="en-US" kern="0" dirty="0"/>
              <a:t>note: the card order should be random</a:t>
            </a:r>
          </a:p>
          <a:p>
            <a:pPr marL="357188" lvl="1"/>
            <a:endParaRPr lang="en-US" kern="0" dirty="0"/>
          </a:p>
          <a:p>
            <a:pPr marL="357188" lvl="1"/>
            <a:r>
              <a:rPr lang="en-US" dirty="0"/>
              <a:t>again, can define a separate function to keep the main loop simple</a:t>
            </a:r>
          </a:p>
          <a:p>
            <a:pPr marL="357188" lvl="1"/>
            <a:endParaRPr lang="en-US" dirty="0"/>
          </a:p>
          <a:p>
            <a:pPr marL="357188" lvl="1"/>
            <a:endParaRPr lang="en-US" dirty="0"/>
          </a:p>
          <a:p>
            <a:pPr marL="357188" lvl="1"/>
            <a:r>
              <a:rPr lang="en-US" dirty="0"/>
              <a:t>note: for brevity,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split_deck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rank_value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functions are not shown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527F2-35B7-DA4D-8326-F3DABDD45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0" y="1066800"/>
            <a:ext cx="5465379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310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CE43-2D1A-AE47-9290-A040B2ED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of war (final version)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0610-47EA-DB46-804A-5AA2E89F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11C5-1A6E-664D-814D-4FFE731A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1308099"/>
            <a:ext cx="2819400" cy="53562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0" indent="-328612"/>
            <a:r>
              <a:rPr lang="en-US" kern="0" dirty="0"/>
              <a:t>the last step, handling ties, is by far the most complex</a:t>
            </a:r>
            <a:endParaRPr lang="en-US" dirty="0"/>
          </a:p>
          <a:p>
            <a:pPr marL="357188" lvl="1"/>
            <a:r>
              <a:rPr lang="en-US" kern="0" dirty="0"/>
              <a:t>how do you display the war?</a:t>
            </a:r>
          </a:p>
          <a:p>
            <a:pPr marL="357188" lvl="1"/>
            <a:r>
              <a:rPr lang="en-US" kern="0" dirty="0"/>
              <a:t>what if the war ends in a tie?</a:t>
            </a:r>
          </a:p>
          <a:p>
            <a:pPr marL="357188" lvl="1"/>
            <a:r>
              <a:rPr lang="en-US" dirty="0"/>
              <a:t>what if a player runs out of cards in a war?</a:t>
            </a:r>
          </a:p>
          <a:p>
            <a:pPr marL="357188" lvl="1"/>
            <a:endParaRPr lang="en-US" dirty="0"/>
          </a:p>
          <a:p>
            <a:pPr marL="357188" lvl="1"/>
            <a:endParaRPr lang="en-US" dirty="0"/>
          </a:p>
          <a:p>
            <a:pPr marL="357188" lvl="1"/>
            <a:endParaRPr lang="en-US" dirty="0"/>
          </a:p>
          <a:p>
            <a:pPr marL="357188" lvl="1"/>
            <a:endParaRPr lang="en-US" dirty="0"/>
          </a:p>
          <a:p>
            <a:pPr marL="357188" lvl="1"/>
            <a:endParaRPr lang="en-US" dirty="0"/>
          </a:p>
          <a:p>
            <a:pPr marL="357188" lvl="1"/>
            <a:endParaRPr lang="en-US" dirty="0"/>
          </a:p>
          <a:p>
            <a:pPr marL="357188" lvl="1"/>
            <a:r>
              <a:rPr lang="en-US" dirty="0"/>
              <a:t>again, for brevity, supporting functions are not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DBD87-38C3-424A-BD16-85116BA5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6172200" cy="5815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16774-866F-BA48-9C45-C86DE5D7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450976"/>
            <a:ext cx="3232150" cy="1239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2409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7184-C73B-7442-857A-C5CFE3F2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FC1E-6F6D-094D-B91D-1629D0F7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702675" cy="5181600"/>
          </a:xfrm>
        </p:spPr>
        <p:txBody>
          <a:bodyPr/>
          <a:lstStyle/>
          <a:p>
            <a:r>
              <a:rPr lang="en-US" dirty="0"/>
              <a:t>throughout this course, we have used variables to </a:t>
            </a:r>
          </a:p>
          <a:p>
            <a:pPr lvl="1"/>
            <a:r>
              <a:rPr lang="en-US" dirty="0"/>
              <a:t>store the results of calculations</a:t>
            </a:r>
          </a:p>
          <a:p>
            <a:pPr lvl="1"/>
            <a:r>
              <a:rPr lang="en-US" dirty="0"/>
              <a:t>keep running counts or sums</a:t>
            </a:r>
          </a:p>
          <a:p>
            <a:pPr lvl="1"/>
            <a:r>
              <a:rPr lang="en-US" dirty="0"/>
              <a:t>store values read in from the user or from a file</a:t>
            </a:r>
          </a:p>
          <a:p>
            <a:pPr lvl="1"/>
            <a:r>
              <a:rPr lang="en-US" dirty="0"/>
              <a:t>store inputs to functions (known as </a:t>
            </a:r>
            <a:r>
              <a:rPr lang="en-US" i="1" dirty="0"/>
              <a:t>parameters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maintain the internal values of objects (known as </a:t>
            </a:r>
            <a:r>
              <a:rPr lang="en-US" i="1" dirty="0"/>
              <a:t>fields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addition to its value and type, each variable has another attribute associated with it, known as its </a:t>
            </a:r>
            <a:r>
              <a:rPr lang="en-US" i="1" dirty="0"/>
              <a:t>scope</a:t>
            </a:r>
          </a:p>
          <a:p>
            <a:pPr lvl="1"/>
            <a:r>
              <a:rPr lang="en-US" dirty="0"/>
              <a:t>the scope of a variable is that portion of the code in which that variable exists and can be accessed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61BD6-4060-CB4A-90C0-8A9ADFD1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009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5181-598C-DF4B-A1AC-D5112CD4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vs. local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D921-2047-AD44-8348-1DF3A3B0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35180"/>
            <a:ext cx="2667000" cy="5522820"/>
          </a:xfrm>
        </p:spPr>
        <p:txBody>
          <a:bodyPr/>
          <a:lstStyle/>
          <a:p>
            <a:pPr marL="17463" indent="0"/>
            <a:r>
              <a:rPr lang="en-US" dirty="0"/>
              <a:t>variables that appear outside of any function are </a:t>
            </a:r>
            <a:r>
              <a:rPr lang="en-US" i="1" dirty="0"/>
              <a:t>global</a:t>
            </a:r>
          </a:p>
          <a:p>
            <a:pPr marL="417513" lvl="1" indent="-293688"/>
            <a:r>
              <a:rPr lang="en-US" dirty="0"/>
              <a:t>their scope is unlimited</a:t>
            </a:r>
          </a:p>
          <a:p>
            <a:pPr marL="417513" lvl="1" indent="-293688"/>
            <a:endParaRPr lang="en-US" dirty="0"/>
          </a:p>
          <a:p>
            <a:pPr marL="17463" indent="-293688"/>
            <a:r>
              <a:rPr lang="en-US" dirty="0"/>
              <a:t>variables that appear only in a function (which includes parameters) are </a:t>
            </a:r>
            <a:r>
              <a:rPr lang="en-US" i="1" dirty="0"/>
              <a:t>local</a:t>
            </a:r>
            <a:r>
              <a:rPr lang="en-US" dirty="0"/>
              <a:t> to that function</a:t>
            </a:r>
          </a:p>
          <a:p>
            <a:pPr marL="417513" lvl="1" indent="-293688"/>
            <a:r>
              <a:rPr lang="en-US" dirty="0"/>
              <a:t>their scope is limited to the function</a:t>
            </a:r>
          </a:p>
          <a:p>
            <a:pPr marL="417513" lvl="1" indent="-293688"/>
            <a:r>
              <a:rPr lang="en-US" dirty="0"/>
              <a:t>attempting to access them outside of their function produces an error</a:t>
            </a:r>
          </a:p>
          <a:p>
            <a:pPr marL="417513" lvl="1" indent="-293688"/>
            <a:endParaRPr lang="en-US" dirty="0"/>
          </a:p>
          <a:p>
            <a:pPr marL="417513" lvl="1" indent="-293688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9456D-37BC-9D45-8BF6-6774C6CA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15D2B-9AC0-B940-B9C7-C9637FE4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5" y="1335180"/>
            <a:ext cx="6121400" cy="2044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BE4AE-6BF6-6947-BC0D-C582A97A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275" y="3695700"/>
            <a:ext cx="4902200" cy="321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887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5181-598C-DF4B-A1AC-D5112CD4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D921-2047-AD44-8348-1DF3A3B0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35180"/>
            <a:ext cx="2286000" cy="5522820"/>
          </a:xfrm>
        </p:spPr>
        <p:txBody>
          <a:bodyPr/>
          <a:lstStyle/>
          <a:p>
            <a:pPr marL="17463" indent="0"/>
            <a:r>
              <a:rPr lang="en-US" dirty="0"/>
              <a:t>locality simplifies the development of functions</a:t>
            </a:r>
            <a:endParaRPr lang="en-US" i="1" dirty="0"/>
          </a:p>
          <a:p>
            <a:pPr marL="417513" lvl="1" indent="-293688"/>
            <a:r>
              <a:rPr lang="en-US" dirty="0"/>
              <a:t>can have local variables with the same name in different functions</a:t>
            </a:r>
          </a:p>
          <a:p>
            <a:pPr marL="417513" lvl="1" indent="-293688"/>
            <a:r>
              <a:rPr lang="en-US" dirty="0"/>
              <a:t>each function has its own, distinct variable</a:t>
            </a:r>
          </a:p>
          <a:p>
            <a:pPr marL="417513" lvl="1" indent="-293688"/>
            <a:endParaRPr lang="en-US" dirty="0"/>
          </a:p>
          <a:p>
            <a:pPr marL="417513" lvl="1" indent="-293688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9456D-37BC-9D45-8BF6-6774C6CA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BE46C-0571-B743-9801-68E8357B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718" y="1089212"/>
            <a:ext cx="6297682" cy="521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938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7031-4992-EC4F-B7D3-BC2C5463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&amp;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F398-B09C-604A-B46F-793EC757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9200"/>
            <a:ext cx="3070224" cy="5410200"/>
          </a:xfrm>
        </p:spPr>
        <p:txBody>
          <a:bodyPr/>
          <a:lstStyle/>
          <a:p>
            <a:pPr marL="17463" indent="0"/>
            <a:r>
              <a:rPr lang="en-US" dirty="0"/>
              <a:t>in most languages, the scope of a field is limited to within the object</a:t>
            </a:r>
          </a:p>
          <a:p>
            <a:pPr marL="417513" lvl="1" indent="-293688"/>
            <a:r>
              <a:rPr lang="en-US" dirty="0"/>
              <a:t>this protects the integrity of fields - can only access and change them through methods</a:t>
            </a:r>
          </a:p>
          <a:p>
            <a:pPr marL="417513" lvl="1" indent="-293688"/>
            <a:endParaRPr lang="en-US" dirty="0"/>
          </a:p>
          <a:p>
            <a:pPr marL="17463" indent="-293688"/>
            <a:r>
              <a:rPr lang="en-US" dirty="0"/>
              <a:t>Python is flawed in this respect</a:t>
            </a:r>
          </a:p>
          <a:p>
            <a:pPr marL="417513" lvl="1" indent="-293688"/>
            <a:r>
              <a:rPr lang="en-US" dirty="0"/>
              <a:t>fields are global – can be accessed and even changed outside of the methods</a:t>
            </a:r>
          </a:p>
          <a:p>
            <a:pPr marL="417513" lvl="1" indent="-293688"/>
            <a:r>
              <a:rPr lang="en-US" dirty="0">
                <a:solidFill>
                  <a:srgbClr val="FF0000"/>
                </a:solidFill>
              </a:rPr>
              <a:t>DO NOT EXPLOIT THIS FLAW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CA27-AD72-B845-ADD4-2D8F6F1A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CF9E5E8-4262-2E4A-9759-A4DAF5A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32865"/>
            <a:ext cx="5051425" cy="431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F7C1D-465B-4E4D-803B-81C52119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206813"/>
            <a:ext cx="2286000" cy="1312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9E0B9-6717-DE49-9F36-D6A5A25AAC6C}"/>
              </a:ext>
            </a:extLst>
          </p:cNvPr>
          <p:cNvSpPr txBox="1"/>
          <p:nvPr/>
        </p:nvSpPr>
        <p:spPr>
          <a:xfrm>
            <a:off x="6477000" y="5206813"/>
            <a:ext cx="2613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don't' ever do this!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only access/change fields through methods</a:t>
            </a:r>
          </a:p>
        </p:txBody>
      </p:sp>
    </p:spTree>
    <p:extLst>
      <p:ext uri="{BB962C8B-B14F-4D97-AF65-F5344CB8AC3E}">
        <p14:creationId xmlns:p14="http://schemas.microsoft.com/office/powerpoint/2010/main" val="1373835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FBAA-87F2-5F41-BC43-16EAA945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Immutable vs. mutable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D2B6-D021-124A-9EF5-8655A79D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4648199" cy="5239871"/>
          </a:xfrm>
        </p:spPr>
        <p:txBody>
          <a:bodyPr/>
          <a:lstStyle/>
          <a:p>
            <a:r>
              <a:rPr lang="en-US" dirty="0"/>
              <a:t>recall that some types in Python are immutable (</a:t>
            </a:r>
            <a:r>
              <a:rPr lang="en-US" dirty="0" err="1"/>
              <a:t>int</a:t>
            </a:r>
            <a:r>
              <a:rPr lang="en-US" dirty="0"/>
              <a:t>, float, bool, </a:t>
            </a:r>
            <a:r>
              <a:rPr lang="en-US" dirty="0" err="1"/>
              <a:t>str</a:t>
            </a:r>
            <a:r>
              <a:rPr lang="en-US" dirty="0"/>
              <a:t>), while others are mutable (list, objects)</a:t>
            </a:r>
          </a:p>
          <a:p>
            <a:endParaRPr lang="en-US" dirty="0"/>
          </a:p>
          <a:p>
            <a:pPr lvl="1"/>
            <a:r>
              <a:rPr lang="en-US" dirty="0"/>
              <a:t>you cannot change an immutable value, you can only reassign a variable to a different value</a:t>
            </a:r>
          </a:p>
          <a:p>
            <a:pPr lvl="1"/>
            <a:r>
              <a:rPr lang="en-US" dirty="0"/>
              <a:t>so, if more than one variable refers to the same immutable value, changing one does not affect the others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can change a mutable value</a:t>
            </a:r>
          </a:p>
          <a:p>
            <a:pPr lvl="1"/>
            <a:r>
              <a:rPr lang="en-US" dirty="0"/>
              <a:t>so, if more than one variable refers to the same mutable value, changing one changes them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D9A26-C9D2-6149-AD66-B9B447C6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98E5E-8DCB-504C-87BA-38B4974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782171"/>
            <a:ext cx="3403600" cy="5829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7368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7184-C73B-7442-857A-C5CFE3F2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immutable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FC1E-6F6D-094D-B91D-1629D0F7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5105400" cy="5181600"/>
          </a:xfrm>
        </p:spPr>
        <p:txBody>
          <a:bodyPr/>
          <a:lstStyle/>
          <a:p>
            <a:r>
              <a:rPr lang="en-US" dirty="0"/>
              <a:t>parameters are local variables</a:t>
            </a:r>
          </a:p>
          <a:p>
            <a:pPr lvl="1"/>
            <a:r>
              <a:rPr lang="en-US" dirty="0"/>
              <a:t>meaning their names exist and can only be accessed within the function</a:t>
            </a:r>
          </a:p>
          <a:p>
            <a:pPr lvl="1"/>
            <a:r>
              <a:rPr lang="en-US" dirty="0"/>
              <a:t>when you pass a value to a function, that value is automatically assigned to the parameter variable</a:t>
            </a:r>
          </a:p>
          <a:p>
            <a:endParaRPr lang="en-US" dirty="0"/>
          </a:p>
          <a:p>
            <a:r>
              <a:rPr lang="en-US" dirty="0"/>
              <a:t>for immutable types (</a:t>
            </a:r>
            <a:r>
              <a:rPr lang="en-US" dirty="0" err="1"/>
              <a:t>int</a:t>
            </a:r>
            <a:r>
              <a:rPr lang="en-US" dirty="0"/>
              <a:t>, float, bool, </a:t>
            </a:r>
            <a:r>
              <a:rPr lang="en-US" dirty="0" err="1"/>
              <a:t>str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any changes you make in the function will not affect the outside</a:t>
            </a:r>
          </a:p>
          <a:p>
            <a:pPr lvl="1"/>
            <a:endParaRPr lang="en-US" dirty="0"/>
          </a:p>
          <a:p>
            <a:pPr marL="750888" lvl="2" indent="0"/>
            <a:r>
              <a:rPr lang="en-US" dirty="0"/>
              <a:t>e.g., for the call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increment(x)</a:t>
            </a:r>
            <a:r>
              <a:rPr lang="en-US" dirty="0"/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/>
              <a:t> both refer to 0. Incrementing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/>
              <a:t> does not change the value of 0, it reassigns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/>
              <a:t> (and only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/>
              <a:t>) to be 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61BD6-4060-CB4A-90C0-8A9ADFD1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0B0E4-DA4B-F246-9D1F-BF97BFB0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7800"/>
            <a:ext cx="2997200" cy="181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9C214-7A1C-5A46-802D-DBB81471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3865"/>
            <a:ext cx="2578100" cy="269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2436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7184-C73B-7442-857A-C5CFE3F2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mutable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FC1E-6F6D-094D-B91D-1629D0F7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4952999" cy="5410200"/>
          </a:xfrm>
        </p:spPr>
        <p:txBody>
          <a:bodyPr/>
          <a:lstStyle/>
          <a:p>
            <a:r>
              <a:rPr lang="en-US" dirty="0"/>
              <a:t>however, for mutable types (lists, objects), the behavior is quite different</a:t>
            </a:r>
          </a:p>
          <a:p>
            <a:pPr lvl="1"/>
            <a:r>
              <a:rPr lang="en-US" dirty="0"/>
              <a:t>as before, the parameter variable is assigned the passed value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change you make to a mutable value affects all variable that refer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so, if you pass a list to a function and add to or rearrange its contents, those changes will persist</a:t>
            </a:r>
          </a:p>
          <a:p>
            <a:pPr lvl="1"/>
            <a:r>
              <a:rPr lang="en-US" dirty="0"/>
              <a:t>likewise, if you pass an object to a function and call methods that change its fields, those changes will persist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61BD6-4060-CB4A-90C0-8A9ADFD1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BC4-1AA4-D149-B4BF-32926E34589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E788-2492-0049-B617-71261A8D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75" y="3451225"/>
            <a:ext cx="3086100" cy="290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0E1DA4-7603-864E-9075-AC150599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75" y="1371600"/>
            <a:ext cx="3911600" cy="1790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993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EDD2EAB-E390-794D-B9BC-191E211D3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OO in Python</a:t>
            </a:r>
          </a:p>
        </p:txBody>
      </p:sp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64A15D63-1C43-FB4C-8AF2-A4EBA672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5CD999-F987-C64B-9D15-5C338B363D98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0F94D38-5F34-A04C-8F44-BB41A34CA986}"/>
              </a:ext>
            </a:extLst>
          </p:cNvPr>
          <p:cNvSpPr txBox="1">
            <a:spLocks/>
          </p:cNvSpPr>
          <p:nvPr/>
        </p:nvSpPr>
        <p:spPr bwMode="auto">
          <a:xfrm>
            <a:off x="876754" y="1219200"/>
            <a:ext cx="8702675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Python fully supports the object-oriented approach</a:t>
            </a:r>
            <a:endParaRPr lang="en-US" altLang="en-US" i="1" dirty="0"/>
          </a:p>
          <a:p>
            <a:pPr lvl="1"/>
            <a:r>
              <a:rPr lang="en-US" altLang="en-US" dirty="0"/>
              <a:t>useful classes are built-in (e.g., string, list);  new classes can be defined</a:t>
            </a:r>
          </a:p>
          <a:p>
            <a:pPr lvl="1"/>
            <a:endParaRPr lang="en-US" altLang="en-US" dirty="0"/>
          </a:p>
          <a:p>
            <a:r>
              <a:rPr lang="en-US" altLang="en-US" dirty="0" err="1"/>
              <a:t>str</a:t>
            </a:r>
            <a:r>
              <a:rPr lang="en-US" altLang="en-US" dirty="0"/>
              <a:t> class: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/>
              <a:t>properties/fields: the sequence of characters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/>
              <a:t>behaviors/methods: upper, lower, </a:t>
            </a:r>
            <a:r>
              <a:rPr lang="en-US" altLang="en-US" dirty="0" err="1"/>
              <a:t>toupper</a:t>
            </a:r>
            <a:r>
              <a:rPr lang="en-US" altLang="en-US" dirty="0"/>
              <a:t>, </a:t>
            </a:r>
            <a:r>
              <a:rPr lang="en-US" altLang="en-US" dirty="0" err="1"/>
              <a:t>tolower</a:t>
            </a:r>
            <a:r>
              <a:rPr lang="en-US" altLang="en-US" dirty="0"/>
              <a:t>, capitalize, strip, split, …</a:t>
            </a:r>
          </a:p>
          <a:p>
            <a:pPr lvl="2">
              <a:buFontTx/>
              <a:buChar char="•"/>
            </a:pPr>
            <a:endParaRPr lang="en-US" altLang="en-US" sz="1000" dirty="0"/>
          </a:p>
          <a:p>
            <a:pPr lvl="2"/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str1 = "foo"	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 </a:t>
            </a:r>
            <a:r>
              <a:rPr lang="en-US" altLang="en-US" sz="1600" dirty="0">
                <a:cs typeface="Courier New" panose="02070309020205020404" pitchFamily="49" charset="0"/>
                <a:sym typeface="Wingdings" pitchFamily="2" charset="2"/>
              </a:rPr>
              <a:t>shorthand for  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str1 =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str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("foo")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lvl="2"/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str1.upper()	</a:t>
            </a:r>
          </a:p>
          <a:p>
            <a:pPr lvl="2"/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'FOO'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</a:p>
          <a:p>
            <a:pPr lvl="2"/>
            <a:endParaRPr lang="en-US" alt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cs typeface="Courier New" panose="02070309020205020404" pitchFamily="49" charset="0"/>
              </a:rPr>
              <a:t>list class: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/>
              <a:t>properties/fields: the sequence of items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/>
              <a:t>behaviors/methods: sort, reverse, index, count,…</a:t>
            </a:r>
          </a:p>
          <a:p>
            <a:pPr lvl="2">
              <a:buFontTx/>
              <a:buChar char="•"/>
            </a:pPr>
            <a:endParaRPr lang="en-US" altLang="en-US" sz="1000" dirty="0"/>
          </a:p>
          <a:p>
            <a:pPr lvl="2"/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list1 = [2, 6, 4]	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 </a:t>
            </a:r>
            <a:r>
              <a:rPr lang="en-US" altLang="en-US" sz="1600" dirty="0">
                <a:cs typeface="Courier New" panose="02070309020205020404" pitchFamily="49" charset="0"/>
                <a:sym typeface="Wingdings" pitchFamily="2" charset="2"/>
              </a:rPr>
              <a:t>shorthand for 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list1 = list([2, 6, 4])</a:t>
            </a:r>
          </a:p>
          <a:p>
            <a:pPr lvl="2"/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list1.sort()	</a:t>
            </a:r>
          </a:p>
          <a:p>
            <a:pPr lvl="2"/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list1		</a:t>
            </a:r>
          </a:p>
          <a:p>
            <a:pPr lvl="2"/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[2, 4, 6]</a:t>
            </a:r>
          </a:p>
          <a:p>
            <a:pPr lvl="2"/>
            <a:endParaRPr lang="en-US" alt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cs typeface="Courier New" panose="02070309020205020404" pitchFamily="49" charset="0"/>
              </a:rPr>
              <a:t>Turtle class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B643ACE-FC33-1641-AEA6-242314507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Python class definition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35B6791-B1DF-5B45-BBF2-C82FE39C3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5029200" cy="464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form:</a:t>
            </a: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class CLASSNAME: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def __init__(self):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self.FIELD1 = INITIAL_VALUE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…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self.FIELDn = INITIAL_VALUE</a:t>
            </a:r>
          </a:p>
          <a:p>
            <a:pPr lvl="1">
              <a:buFont typeface="Wingdings" pitchFamily="2" charset="2"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def METHOD1(self):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STATEMENTS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…</a:t>
            </a:r>
          </a:p>
          <a:p>
            <a:pPr lvl="1">
              <a:buFont typeface="Wingdings" pitchFamily="2" charset="2"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def METHODn(self):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STATEMENTS</a:t>
            </a:r>
          </a:p>
          <a:p>
            <a:pPr lvl="1">
              <a:buFont typeface="Wingdings" pitchFamily="2" charset="2"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4E346621-4FE1-8C48-A41E-DB2AD0AD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CF1BBD-C8B1-5148-ACF3-780B6967FB84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E5204200-F543-8D48-96A1-812987E8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838200"/>
            <a:ext cx="3962400" cy="5878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341313" indent="-23177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341313" indent="-23177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tx2"/>
                </a:solidFill>
              </a:rPr>
              <a:t>each method has an </a:t>
            </a:r>
            <a:r>
              <a:rPr lang="en-US" altLang="en-US" sz="2000" i="1">
                <a:solidFill>
                  <a:schemeClr val="tx2"/>
                </a:solidFill>
              </a:rPr>
              <a:t>implicit</a:t>
            </a:r>
            <a:r>
              <a:rPr lang="en-US" altLang="en-US" sz="2000">
                <a:solidFill>
                  <a:schemeClr val="tx2"/>
                </a:solidFill>
              </a:rPr>
              <a:t> parameter </a:t>
            </a:r>
            <a:r>
              <a:rPr lang="en-US" altLang="en-US" sz="180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altLang="en-US" sz="2000">
                <a:solidFill>
                  <a:schemeClr val="tx2"/>
                </a:solidFill>
                <a:cs typeface="Courier New" panose="02070309020205020404" pitchFamily="49" charset="0"/>
              </a:rPr>
              <a:t>, which refers to the object that the method is being applied to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180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__init__</a:t>
            </a:r>
            <a:r>
              <a:rPr lang="en-US" altLang="en-US" sz="2000">
                <a:solidFill>
                  <a:schemeClr val="tx2"/>
                </a:solidFill>
                <a:cs typeface="Courier New" panose="02070309020205020404" pitchFamily="49" charset="0"/>
              </a:rPr>
              <a:t> is a special method for initializing an object; it is automatically called when an object is created:</a:t>
            </a:r>
          </a:p>
          <a:p>
            <a:pPr lvl="3"/>
            <a:r>
              <a:rPr lang="en-US" altLang="en-US" sz="180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obj = CLASSNAME()</a:t>
            </a:r>
          </a:p>
          <a:p>
            <a:pPr lvl="2"/>
            <a:endParaRPr lang="en-US" altLang="en-US" sz="2000"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tx2"/>
                </a:solidFill>
                <a:cs typeface="Courier New" panose="02070309020205020404" pitchFamily="49" charset="0"/>
              </a:rPr>
              <a:t>the fields (i.e., properties) of the object are variables with the prefix </a:t>
            </a:r>
            <a:r>
              <a:rPr lang="en-US" altLang="en-US" sz="180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</a:t>
            </a:r>
            <a:r>
              <a:rPr lang="en-US" altLang="en-US" sz="2000">
                <a:solidFill>
                  <a:schemeClr val="tx2"/>
                </a:solidFill>
                <a:cs typeface="Courier New" panose="02070309020205020404" pitchFamily="49" charset="0"/>
              </a:rPr>
              <a:t>, which implies that they belong to this object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2000"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tx2"/>
                </a:solidFill>
                <a:cs typeface="Courier New" panose="02070309020205020404" pitchFamily="49" charset="0"/>
              </a:rPr>
              <a:t>fields can be accessed by all the methods; they exist as long as the object does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BFEE656-FD5E-7A44-B8B6-DAAB98963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modeling a 6-sided die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122D120-6F6E-634D-A8B2-334113162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855663"/>
          </a:xfrm>
        </p:spPr>
        <p:txBody>
          <a:bodyPr/>
          <a:lstStyle/>
          <a:p>
            <a:pPr marL="57150" indent="0"/>
            <a:r>
              <a:rPr lang="en-US" altLang="en-US">
                <a:ea typeface="ＭＳ Ｐゴシック" panose="020B0600070205080204" pitchFamily="34" charset="-128"/>
              </a:rPr>
              <a:t>properties/fields: rolls</a:t>
            </a:r>
          </a:p>
          <a:p>
            <a:pPr marL="57150" indent="0"/>
            <a:r>
              <a:rPr lang="en-US" altLang="en-US">
                <a:ea typeface="ＭＳ Ｐゴシック" panose="020B0600070205080204" pitchFamily="34" charset="-128"/>
              </a:rPr>
              <a:t>behaviors/methods: roll, number_of_rolls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B2DA6A5C-9487-C14D-BD04-66BFDDB4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856D89-67B9-1A4C-845C-D001F82F5029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C02CDC85-09A7-074C-8745-8CA4006FD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74900"/>
            <a:ext cx="2436813" cy="387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Box 7">
            <a:extLst>
              <a:ext uri="{FF2B5EF4-FFF2-40B4-BE49-F238E27FC236}">
                <a16:creationId xmlns:a16="http://schemas.microsoft.com/office/drawing/2014/main" id="{09F6E71B-DD38-6D42-BAC2-FCBEF7B91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57950"/>
            <a:ext cx="821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2"/>
                </a:solidFill>
              </a:rPr>
              <a:t>by convention: class names are capitalized; field &amp; method names are lowercase</a:t>
            </a:r>
          </a:p>
        </p:txBody>
      </p:sp>
      <p:pic>
        <p:nvPicPr>
          <p:cNvPr id="21510" name="Picture 1">
            <a:extLst>
              <a:ext uri="{FF2B5EF4-FFF2-40B4-BE49-F238E27FC236}">
                <a16:creationId xmlns:a16="http://schemas.microsoft.com/office/drawing/2014/main" id="{B97C3261-45BA-5A47-8659-3DB63AC81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4900"/>
            <a:ext cx="48133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057C68D-1B1F-B845-83D8-3FBB705E7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N-sided die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62657A0B-706C-524E-8252-F60C407789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easily generalize the class to allow for different sided dice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properties/fields: number of sides, number of rolls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behaviors/methods: rolls, numberOfSides, numberOfRolls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3909680-DF2F-6041-996C-EDB5BC90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656621-C639-B240-82E5-E872F90E8AD7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2532" name="TextBox 10">
            <a:extLst>
              <a:ext uri="{FF2B5EF4-FFF2-40B4-BE49-F238E27FC236}">
                <a16:creationId xmlns:a16="http://schemas.microsoft.com/office/drawing/2014/main" id="{7620A3B6-6290-214C-AD1F-753D7496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436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note: each Die object has its own copy of the fields</a:t>
            </a:r>
          </a:p>
        </p:txBody>
      </p:sp>
      <p:sp>
        <p:nvSpPr>
          <p:cNvPr id="22533" name="TextBox 11">
            <a:extLst>
              <a:ext uri="{FF2B5EF4-FFF2-40B4-BE49-F238E27FC236}">
                <a16:creationId xmlns:a16="http://schemas.microsoft.com/office/drawing/2014/main" id="{4A25955E-52E7-764C-A593-C72D6169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59080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if a method has explicit parameters, place after self</a:t>
            </a:r>
          </a:p>
        </p:txBody>
      </p:sp>
      <p:pic>
        <p:nvPicPr>
          <p:cNvPr id="22534" name="Picture 1">
            <a:extLst>
              <a:ext uri="{FF2B5EF4-FFF2-40B4-BE49-F238E27FC236}">
                <a16:creationId xmlns:a16="http://schemas.microsoft.com/office/drawing/2014/main" id="{53337B6E-D1D6-6F44-B41A-474E9355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54300"/>
            <a:ext cx="5051425" cy="431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2">
            <a:extLst>
              <a:ext uri="{FF2B5EF4-FFF2-40B4-BE49-F238E27FC236}">
                <a16:creationId xmlns:a16="http://schemas.microsoft.com/office/drawing/2014/main" id="{F81F3D3A-CB5F-D04A-9123-11D54FEC4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608388"/>
            <a:ext cx="2470150" cy="225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DAF28E9-D35D-2643-9E6B-2CC7A6452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Exercise: Coin class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3F1E147-ACD8-D14B-B66B-67392A0D3E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define a class named Coin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field: flips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methods: flip (returns "HEADS" or "TAILS"), number_of_flips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254E3C3-2825-394F-9525-7543B53D9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4ECF17-689E-8940-B872-19D322FAE330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79166-B029-3945-B6DD-FF04B7AE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507523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BA67324F-FC27-FE4F-91A1-D0997D373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7176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DAF28E9-D35D-2643-9E6B-2CC7A6452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Exercise: Coin simulations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3F1E147-ACD8-D14B-B66B-67392A0D3E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write a function that repeatedly flips two coins until identical flips are made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should print the flips, and return the number of flips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254E3C3-2825-394F-9525-7543B53D9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4ECF17-689E-8940-B872-19D322FAE330}" type="slidenum">
              <a:rPr lang="en-US" altLang="en-US" sz="1400" smtClean="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7360A-7D58-8D42-9C48-66F40295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97200"/>
            <a:ext cx="5803900" cy="332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79017A-69FB-4A41-B1C2-4E9C94216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14600"/>
            <a:ext cx="2298700" cy="295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63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17855</TotalTime>
  <Words>2727</Words>
  <Application>Microsoft Macintosh PowerPoint</Application>
  <PresentationFormat>Custom</PresentationFormat>
  <Paragraphs>408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Arial Narrow</vt:lpstr>
      <vt:lpstr>Courier New</vt:lpstr>
      <vt:lpstr>Times New Roman</vt:lpstr>
      <vt:lpstr>Wingdings</vt:lpstr>
      <vt:lpstr>Blank Presentation</vt:lpstr>
      <vt:lpstr>PowerPoint Presentation</vt:lpstr>
      <vt:lpstr>Object-oriented programming</vt:lpstr>
      <vt:lpstr>Class &amp; object examples</vt:lpstr>
      <vt:lpstr>OO in Python</vt:lpstr>
      <vt:lpstr>Python class definition</vt:lpstr>
      <vt:lpstr>Example: modeling a 6-sided die</vt:lpstr>
      <vt:lpstr>Example: N-sided die</vt:lpstr>
      <vt:lpstr>Exercise: Coin class</vt:lpstr>
      <vt:lpstr>Exercise: Coin simulations</vt:lpstr>
      <vt:lpstr>Card game simulations</vt:lpstr>
      <vt:lpstr>Card class</vt:lpstr>
      <vt:lpstr>__str__ method</vt:lpstr>
      <vt:lpstr>Object comparisons</vt:lpstr>
      <vt:lpstr>__eq__ method</vt:lpstr>
      <vt:lpstr>Other comparisons</vt:lpstr>
      <vt:lpstr>Deck of cards</vt:lpstr>
      <vt:lpstr>Deck_of_cards class</vt:lpstr>
      <vt:lpstr>Comprehending the comprehension</vt:lpstr>
      <vt:lpstr>Printing a deck</vt:lpstr>
      <vt:lpstr>Printing a deck (cont.)</vt:lpstr>
      <vt:lpstr>Deck_of_cards class</vt:lpstr>
      <vt:lpstr>Example: is_flush</vt:lpstr>
      <vt:lpstr>Example: is_flush (cont.)</vt:lpstr>
      <vt:lpstr>Experimental verification</vt:lpstr>
      <vt:lpstr>Game of War</vt:lpstr>
      <vt:lpstr>Agile development</vt:lpstr>
      <vt:lpstr>Agile approach to the game of war</vt:lpstr>
      <vt:lpstr>Game of war (prototype 1)</vt:lpstr>
      <vt:lpstr>Game of war (prototype 2)</vt:lpstr>
      <vt:lpstr>Game of war (prototype 3)</vt:lpstr>
      <vt:lpstr>Game of war (prototype 4)</vt:lpstr>
      <vt:lpstr>Game of war (final version)</vt:lpstr>
      <vt:lpstr>Variables &amp; scope</vt:lpstr>
      <vt:lpstr>Global vs. local scope</vt:lpstr>
      <vt:lpstr>Locality</vt:lpstr>
      <vt:lpstr>Fields &amp; scope</vt:lpstr>
      <vt:lpstr>Immutable vs. mutable values</vt:lpstr>
      <vt:lpstr>Passing immutable values</vt:lpstr>
      <vt:lpstr>Passing mutable values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246</cp:revision>
  <cp:lastPrinted>2018-11-25T05:46:05Z</cp:lastPrinted>
  <dcterms:created xsi:type="dcterms:W3CDTF">2013-11-21T03:45:36Z</dcterms:created>
  <dcterms:modified xsi:type="dcterms:W3CDTF">2018-11-28T17:45:22Z</dcterms:modified>
</cp:coreProperties>
</file>