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5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1" r:id="rId3"/>
    <p:sldId id="476" r:id="rId4"/>
    <p:sldId id="477" r:id="rId5"/>
    <p:sldId id="481" r:id="rId6"/>
    <p:sldId id="482" r:id="rId7"/>
    <p:sldId id="483" r:id="rId8"/>
    <p:sldId id="484" r:id="rId9"/>
    <p:sldId id="478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0A5A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422"/>
  </p:normalViewPr>
  <p:slideViewPr>
    <p:cSldViewPr>
      <p:cViewPr varScale="1">
        <p:scale>
          <a:sx n="116" d="100"/>
          <a:sy n="116" d="100"/>
        </p:scale>
        <p:origin x="196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257910-346A-7E47-B785-AE45ED743E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Verdana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BBFD08-4A88-C041-8B0B-402692FD871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698A32C-5677-2443-8829-DEAC933BF995}" type="datetime1">
              <a:rPr lang="en-US" altLang="en-US"/>
              <a:pPr>
                <a:defRPr/>
              </a:pPr>
              <a:t>3/6/23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59765E-E5B8-F040-8BA6-8141845AF5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Verdana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B59374-3051-5340-BF4A-6F08EA82B6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98E6E9F-A247-BC41-B5C5-6F9A9DA74A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1E559D2C-6B06-9745-93DE-E919B3FCABA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89490F72-E0FF-8C41-B38D-A010E494735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A73110F1-8002-9140-BD64-5B91BEBD4CD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A9F0A3F2-651E-2A43-82BE-A0BA3C931F8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AA6AD373-70FC-E341-BBBC-71BAF0457FF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E992F736-BE6B-724F-BD78-9B0AF894C3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A9C4DB7-C82D-BA4F-9921-AD86126C3E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9C4DB7-C82D-BA4F-9921-AD86126C3E1E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4628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609600"/>
            <a:ext cx="5791200" cy="2819400"/>
          </a:xfrm>
          <a:noFill/>
        </p:spPr>
        <p:txBody>
          <a:bodyPr/>
          <a:lstStyle>
            <a:lvl1pPr algn="ctr">
              <a:defRPr sz="3200">
                <a:solidFill>
                  <a:srgbClr val="0A5A8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w Cen MT Condensed Extra Bold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425950"/>
            <a:ext cx="6477000" cy="1212850"/>
          </a:xfrm>
        </p:spPr>
        <p:txBody>
          <a:bodyPr/>
          <a:lstStyle>
            <a:lvl1pPr marL="0" indent="0" algn="ctr">
              <a:defRPr sz="2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C34FE4C9-E5A7-684F-9FA6-AF06F3A38C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7AC4D38C-AFE4-014E-A5AC-FBEAC96E3F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C1B9ABA6-2CB8-B648-85D2-838DD4490C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BBE54-0483-9D42-A09C-E8C1664E28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4D269E0-2FD3-F447-BCA2-5784EE2BF2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48400" y="607408"/>
            <a:ext cx="2201863" cy="2821592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A1CBDB-F54D-C347-A762-5B53E08AB755}"/>
              </a:ext>
            </a:extLst>
          </p:cNvPr>
          <p:cNvCxnSpPr/>
          <p:nvPr userDrawn="1"/>
        </p:nvCxnSpPr>
        <p:spPr bwMode="auto">
          <a:xfrm>
            <a:off x="647700" y="3962400"/>
            <a:ext cx="78486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oval" w="lg" len="lg"/>
            <a:tailEnd type="oval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4274545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E1D248B-F346-B64A-8E00-D7B22FAAAB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185CEC-00A7-3343-AB32-6F7D118C6B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C26223-96F3-A941-BE4E-4F3D4544AC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E3021-8ED2-354D-94EC-9ACBDC9D5B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40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6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6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DF4D3E-6662-5D49-BE67-D5B26BA7F2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A680FD-B72F-BB47-B59E-7D83C9E1F8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96CC3-0FB2-9C49-BF76-EC37CAA27B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DC95E-8D71-2949-9DD2-8ECDA52927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0337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086600" cy="7318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759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9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44C680-CBE1-5045-8E3F-26006A44EE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7D5BD7-E6A5-E940-9E39-0E0E1D15C4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6697A2-542F-2247-9E3F-6A78FEBE70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FADEA-B3B1-BC4A-A88B-2A26C2724D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9637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086600" cy="7318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759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303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27463"/>
            <a:ext cx="4038600" cy="2303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6A47BC3-9EE3-D44D-AF90-174CB1A07A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D119F0A-B267-CF44-8288-5149E19C86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176F275E-5800-A841-9B18-5D89EB6411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51E5A-4786-614D-9C35-453086C33A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080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03BBF4-FA9C-ED43-B18A-51E7D0025A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4E7D9A-6CAF-814C-907D-74DF9AF770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EF083E-6A37-1047-8119-2B56D48019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B7627-1651-1D44-9CE8-A0EB23EC41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554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DB0E0A-5BC0-6645-9895-3678B448F2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F55E05-6019-0240-99F1-3FD19AFD49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4A96BB-8CF7-0B4B-9C33-639FB41D6B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9E122-4317-584E-B3CB-CA6691AA4A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5607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9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9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44D7C4-8471-0247-A4A0-58877B436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E16284-08CB-894C-BC0C-2201E001FE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69C7D1-2A5A-774F-8FB6-6C739BBF8C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F173D-5A0B-C346-A75E-AA62574868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4895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326F98A-9538-154D-BA2C-2EB02EBB36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2B806D4-73B5-4E4D-B468-008AF9424A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DF082C2-618B-554F-89A3-BF1585625F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00941-94D2-AA4E-8E07-FEA7014641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81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B1098B8-9E5C-F540-ADB1-4EA480016F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6703AB8-E1B4-D14A-BEB3-A50B5BB066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3F16429-5D49-FB4A-A954-6C64BEBAC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818E9-FDEE-A84F-B5F0-629DC484B6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598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37A1378-87C6-1C43-B411-8CD621695E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931185B-687A-5043-81FF-FC6F00035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D8DC9A1-389D-994D-A186-4F0117C740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34224-221E-334B-8463-92802727E1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9066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5FEEFD-A752-2547-9E3C-65F0695D35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6D51C1-B32D-4040-AE5E-0B3D101D2A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CC4337-4DAD-A947-858C-465FB6BA5A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52749-8BE1-2C4C-A926-99A590F34B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50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1D3FAE-A75B-DA4C-8E8A-F6526AD4F9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E56B6A-7BA4-D246-A170-FB7346135C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194E94-D974-1040-93EF-FE1EED94B2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2289F-C264-6E44-BEA6-B8BFFE569E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725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DCB3986-99E8-6A43-8271-7E9FBE2905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0866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226EFA1-4907-6E4C-88A3-D7C072E5A1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5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22F3B96E-BB67-5F42-A275-E2F9E434261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chemeClr val="tx1"/>
                </a:solidFill>
                <a:effectLst/>
                <a:latin typeface="Verdan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C93B2B73-94E7-2B45-BF76-3A28234C936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tx1"/>
                </a:solidFill>
                <a:effectLst/>
                <a:latin typeface="Verdan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DD855EEF-1A79-CD42-A3AF-3A0C15FFC14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274C3B2-47DC-9B4D-8DB6-7375195CB36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3D037CD5-2899-764E-B082-207C33FCEF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066800"/>
            <a:ext cx="8382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631D702-FE47-914D-808D-4DAB691344EF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7817898" y="30703"/>
            <a:ext cx="1009780" cy="948375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C775F416-BF67-4946-A0D7-EB25B70CEF1B}"/>
              </a:ext>
            </a:extLst>
          </p:cNvPr>
          <p:cNvSpPr/>
          <p:nvPr userDrawn="1"/>
        </p:nvSpPr>
        <p:spPr bwMode="auto">
          <a:xfrm>
            <a:off x="0" y="0"/>
            <a:ext cx="152400" cy="6858000"/>
          </a:xfrm>
          <a:prstGeom prst="rect">
            <a:avLst/>
          </a:prstGeom>
          <a:solidFill>
            <a:srgbClr val="0A5A8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chemeClr val="bg1">
                      <a:lumMod val="200000"/>
                      <a:satMod val="200000"/>
                    </a:schemeClr>
                  </a:outerShdw>
                </a:cont>
                <a:cont type="tree" name="">
                  <a:effect ref="fillLine"/>
                  <a:outerShdw dist="38100" dir="2700000" algn="tl">
                    <a:schemeClr val="bg1">
                      <a:lumMod val="60000"/>
                      <a:satMod val="60000"/>
                    </a:schemeClr>
                  </a:outerShdw>
                </a:cont>
                <a:effect ref="fillLine"/>
              </a:effectDag>
              <a:latin typeface="Verdan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  <p:sldLayoutId id="2147483869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A5A8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Lucida Console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Lucida Console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Lucida Console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Lucida Console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Lucida Console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Lucida Console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Lucida Console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Lucida Console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Wingdings" pitchFamily="2" charset="2"/>
        <a:buChar char="p"/>
        <a:defRPr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defRPr sz="16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2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2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2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2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D0D7CBE3-1A52-A648-950E-17B36068A6D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66800" y="4419600"/>
            <a:ext cx="6934200" cy="12192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Test1 Prep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B905AB-9BE8-4343-AA95-2D89620E73D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762000"/>
            <a:ext cx="5486400" cy="2590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>
                <a:latin typeface="Tw Cen MT Condensed Extra Bold" charset="0"/>
                <a:ea typeface="ＭＳ Ｐゴシック" charset="0"/>
                <a:cs typeface="ＭＳ Ｐゴシック" charset="0"/>
              </a:rPr>
              <a:t>Computer Science:</a:t>
            </a:r>
            <a:br>
              <a:rPr lang="en-US" sz="3600" dirty="0">
                <a:latin typeface="Tw Cen MT Condensed Extra Bold" charset="0"/>
                <a:ea typeface="ＭＳ Ｐゴシック" charset="0"/>
                <a:cs typeface="ＭＳ Ｐゴシック" charset="0"/>
              </a:rPr>
            </a:br>
            <a:r>
              <a:rPr lang="en-US" sz="3600" dirty="0">
                <a:latin typeface="Tw Cen MT Condensed Extra Bold" charset="0"/>
                <a:ea typeface="ＭＳ Ｐゴシック" charset="0"/>
                <a:cs typeface="ＭＳ Ｐゴシック" charset="0"/>
              </a:rPr>
              <a:t>Concepts &amp; Explorations</a:t>
            </a:r>
            <a:br>
              <a:rPr lang="en-US" sz="3800" dirty="0">
                <a:latin typeface="Tw Cen MT Condensed Extra Bold" charset="0"/>
                <a:ea typeface="ＭＳ Ｐゴシック" charset="0"/>
                <a:cs typeface="ＭＳ Ｐゴシック" charset="0"/>
              </a:rPr>
            </a:br>
            <a:br>
              <a:rPr lang="en-US" sz="1500" dirty="0">
                <a:latin typeface="Tw Cen MT Condensed Extra Bold" charset="0"/>
                <a:ea typeface="ＭＳ Ｐゴシック" charset="0"/>
                <a:cs typeface="ＭＳ Ｐゴシック" charset="0"/>
              </a:rPr>
            </a:br>
            <a:r>
              <a:rPr lang="en-US" sz="2400" dirty="0">
                <a:latin typeface="Tw Cen MT Condensed Extra Bold" charset="0"/>
                <a:ea typeface="ＭＳ Ｐゴシック" charset="0"/>
                <a:cs typeface="ＭＳ Ｐゴシック" charset="0"/>
              </a:rPr>
              <a:t>David Reed, Creighton University</a:t>
            </a:r>
            <a:br>
              <a:rPr lang="en-US" sz="3400" dirty="0">
                <a:latin typeface="Tw Cen MT Condensed Extra Bold" charset="0"/>
                <a:ea typeface="ＭＳ Ｐゴシック" charset="0"/>
                <a:cs typeface="ＭＳ Ｐゴシック" charset="0"/>
              </a:rPr>
            </a:br>
            <a:br>
              <a:rPr lang="en-US" sz="1200" dirty="0">
                <a:latin typeface="Tw Cen MT Condensed Extra Bold" charset="0"/>
                <a:ea typeface="ＭＳ Ｐゴシック" charset="0"/>
                <a:cs typeface="ＭＳ Ｐゴシック" charset="0"/>
              </a:rPr>
            </a:br>
            <a:endParaRPr lang="en-US" sz="2100" dirty="0">
              <a:latin typeface="Tw Cen MT Condensed Extra Bold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A77AD02-A22F-DC40-A114-787143654B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Test1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F64027D-9BC9-BB4F-9E7B-73ED5FC378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2667000"/>
          </a:xfrm>
        </p:spPr>
        <p:txBody>
          <a:bodyPr/>
          <a:lstStyle/>
          <a:p>
            <a:r>
              <a:rPr lang="en-US" altLang="en-US" sz="1800" dirty="0">
                <a:ea typeface="ＭＳ Ｐゴシック" panose="020B0600070205080204" pitchFamily="34" charset="-128"/>
              </a:rPr>
              <a:t>the test is Tuesday, Feb 14 💝</a:t>
            </a:r>
          </a:p>
          <a:p>
            <a:pPr lvl="1"/>
            <a:r>
              <a:rPr lang="en-US" altLang="en-US" sz="1600" dirty="0">
                <a:ea typeface="ＭＳ Ｐゴシック" panose="020B0600070205080204" pitchFamily="34" charset="-128"/>
              </a:rPr>
              <a:t>60 minutes (2:00-3:00)</a:t>
            </a:r>
          </a:p>
          <a:p>
            <a:pPr lvl="1"/>
            <a:r>
              <a:rPr lang="en-US" altLang="en-US" sz="1600" dirty="0">
                <a:ea typeface="ＭＳ Ｐゴシック" panose="020B0600070205080204" pitchFamily="34" charset="-128"/>
              </a:rPr>
              <a:t>will be administered via Blueline, requires Lockdown browser</a:t>
            </a:r>
          </a:p>
          <a:p>
            <a:pPr lvl="2"/>
            <a:r>
              <a:rPr lang="en-US" altLang="en-US" sz="1400" dirty="0">
                <a:ea typeface="ＭＳ Ｐゴシック" panose="020B0600070205080204" pitchFamily="34" charset="-128"/>
              </a:rPr>
              <a:t>bring a laptop, make sure Lockdown is installed and working</a:t>
            </a:r>
          </a:p>
          <a:p>
            <a:pPr lvl="2"/>
            <a:r>
              <a:rPr lang="en-US" altLang="en-US" sz="1400" dirty="0">
                <a:ea typeface="ＭＳ Ｐゴシック" panose="020B0600070205080204" pitchFamily="34" charset="-128"/>
              </a:rPr>
              <a:t>I'd recommend coming a few minutes early to get set up</a:t>
            </a:r>
          </a:p>
          <a:p>
            <a:pPr lvl="1"/>
            <a:r>
              <a:rPr lang="en-US" altLang="en-US" sz="1600" dirty="0">
                <a:ea typeface="ＭＳ Ｐゴシック" panose="020B0600070205080204" pitchFamily="34" charset="-128"/>
              </a:rPr>
              <a:t>closed notes, closed book, closed neighbor, …</a:t>
            </a:r>
          </a:p>
          <a:p>
            <a:pPr lvl="1"/>
            <a:r>
              <a:rPr lang="en-US" altLang="en-US" sz="1600" dirty="0">
                <a:ea typeface="ＭＳ Ｐゴシック" panose="020B0600070205080204" pitchFamily="34" charset="-128"/>
              </a:rPr>
              <a:t>you MUST take it in-person in our regular classroom (Hixson-Lied 361)</a:t>
            </a:r>
          </a:p>
          <a:p>
            <a:pPr lvl="2"/>
            <a:r>
              <a:rPr lang="en-US" altLang="en-US" sz="1400" dirty="0">
                <a:ea typeface="ＭＳ Ｐゴシック" panose="020B0600070205080204" pitchFamily="34" charset="-128"/>
              </a:rPr>
              <a:t>unless you have arranged special accommodations ahead of time</a:t>
            </a:r>
          </a:p>
          <a:p>
            <a:pPr lvl="1"/>
            <a:r>
              <a:rPr lang="en-US" altLang="en-US" sz="1600" dirty="0">
                <a:ea typeface="ＭＳ Ｐゴシック" panose="020B0600070205080204" pitchFamily="34" charset="-128"/>
              </a:rPr>
              <a:t>you MUST sit in your assigned seat</a:t>
            </a:r>
          </a:p>
          <a:p>
            <a:pPr marL="457200" lvl="1" indent="0">
              <a:buNone/>
            </a:pPr>
            <a:endParaRPr lang="en-US" altLang="en-US" sz="1600" dirty="0">
              <a:ea typeface="ＭＳ Ｐゴシック" panose="020B0600070205080204" pitchFamily="34" charset="-128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38748C2-8AEF-8346-9670-B505C0BF2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FB7627-1651-1D44-9CE8-A0EB23EC412E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373C8CE-50F4-DC28-CE2B-9998143A5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438650"/>
            <a:ext cx="83820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65000"/>
              <a:buFont typeface="Wingdings" pitchFamily="2" charset="2"/>
              <a:buChar char="p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charset="2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charset="2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charset="2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charset="2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altLang="en-US" sz="1800" kern="0" dirty="0">
                <a:ea typeface="ＭＳ Ｐゴシック" panose="020B0600070205080204" pitchFamily="34" charset="-128"/>
              </a:rPr>
              <a:t>a practice test is available in Blueline</a:t>
            </a:r>
          </a:p>
          <a:p>
            <a:pPr lvl="1"/>
            <a:r>
              <a:rPr lang="en-US" altLang="en-US" sz="1600" kern="0" dirty="0">
                <a:ea typeface="ＭＳ Ｐゴシック" panose="020B0600070205080204" pitchFamily="34" charset="-128"/>
              </a:rPr>
              <a:t>same format &amp; approximate length of actual test</a:t>
            </a:r>
          </a:p>
          <a:p>
            <a:pPr lvl="2"/>
            <a:r>
              <a:rPr lang="en-US" altLang="en-US" sz="1400" kern="0" dirty="0">
                <a:ea typeface="ＭＳ Ｐゴシック" panose="020B0600070205080204" pitchFamily="34" charset="-128"/>
              </a:rPr>
              <a:t>can see answers after you complete the test, can retake if you desire</a:t>
            </a:r>
            <a:endParaRPr lang="en-US" altLang="en-US" sz="1600" kern="0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1600" kern="0" dirty="0">
                <a:ea typeface="ＭＳ Ｐゴシック" panose="020B0600070205080204" pitchFamily="34" charset="-128"/>
              </a:rPr>
              <a:t>does not affect your grade</a:t>
            </a:r>
          </a:p>
          <a:p>
            <a:pPr lvl="2"/>
            <a:r>
              <a:rPr lang="en-US" altLang="en-US" sz="1400" kern="0" dirty="0">
                <a:ea typeface="ＭＳ Ｐゴシック" panose="020B0600070205080204" pitchFamily="34" charset="-128"/>
              </a:rPr>
              <a:t>but HIGHLY recommended to help you prepare for the test</a:t>
            </a:r>
          </a:p>
          <a:p>
            <a:pPr lvl="2"/>
            <a:r>
              <a:rPr lang="en-US" altLang="en-US" sz="1400" kern="0" dirty="0">
                <a:ea typeface="ＭＳ Ｐゴシック" panose="020B0600070205080204" pitchFamily="34" charset="-128"/>
              </a:rPr>
              <a:t>requires Lockdown browser, so good way to verify your installation</a:t>
            </a:r>
          </a:p>
          <a:p>
            <a:pPr marL="457200" lvl="1" indent="0">
              <a:buFont typeface="Wingdings" pitchFamily="2" charset="2"/>
              <a:buNone/>
            </a:pPr>
            <a:endParaRPr lang="en-US" altLang="en-US" sz="1600" kern="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3DDC-8108-2C20-D7FD-0818FDCAA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Test1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B86EA-5646-E4D7-3532-95560B6CB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r>
              <a:rPr lang="en-US" sz="1800" dirty="0"/>
              <a:t>three types of questions on the test</a:t>
            </a:r>
          </a:p>
          <a:p>
            <a:pPr lvl="1">
              <a:buFont typeface="+mj-lt"/>
              <a:buAutoNum type="arabicPeriod"/>
            </a:pPr>
            <a:r>
              <a:rPr lang="en-US" sz="1600" dirty="0"/>
              <a:t>factual knowledge: true/false or multiple choice</a:t>
            </a:r>
          </a:p>
          <a:p>
            <a:pPr lvl="1">
              <a:buFont typeface="+mj-lt"/>
              <a:buAutoNum type="arabicPeriod"/>
            </a:pPr>
            <a:r>
              <a:rPr lang="en-US" sz="1600" dirty="0"/>
              <a:t>conceptual understanding: short answer</a:t>
            </a:r>
          </a:p>
          <a:p>
            <a:pPr lvl="1">
              <a:buFont typeface="+mj-lt"/>
              <a:buAutoNum type="arabicPeriod"/>
            </a:pPr>
            <a:r>
              <a:rPr lang="en-US" sz="1600" dirty="0"/>
              <a:t>synthesis &amp; application: describe/modify HTML and/or JavaScript</a:t>
            </a:r>
          </a:p>
          <a:p>
            <a:endParaRPr lang="en-US" sz="1800" dirty="0"/>
          </a:p>
          <a:p>
            <a:r>
              <a:rPr lang="en-US" sz="1800" dirty="0"/>
              <a:t>test will be graded out of 50 points</a:t>
            </a:r>
          </a:p>
          <a:p>
            <a:pPr lvl="1"/>
            <a:r>
              <a:rPr lang="en-US" sz="1600" dirty="0"/>
              <a:t>however, there will be 52 points available</a:t>
            </a:r>
          </a:p>
          <a:p>
            <a:pPr lvl="2"/>
            <a:r>
              <a:rPr lang="en-US" sz="1400" dirty="0"/>
              <a:t>mistakes/brain freezes happen during a test, I understand that</a:t>
            </a:r>
          </a:p>
          <a:p>
            <a:pPr lvl="2"/>
            <a:r>
              <a:rPr lang="en-US" sz="1400" dirty="0"/>
              <a:t>you can miss two points and still get a perfect score!</a:t>
            </a:r>
          </a:p>
          <a:p>
            <a:pPr lvl="1"/>
            <a:endParaRPr lang="en-US" sz="1400" dirty="0"/>
          </a:p>
          <a:p>
            <a:r>
              <a:rPr lang="en-US" sz="1800" dirty="0"/>
              <a:t>time management is important</a:t>
            </a:r>
          </a:p>
          <a:p>
            <a:pPr lvl="1"/>
            <a:r>
              <a:rPr lang="en-US" sz="1600" dirty="0"/>
              <a:t>52 points in 60 minutes </a:t>
            </a:r>
            <a:r>
              <a:rPr lang="en-US" sz="1600" dirty="0">
                <a:sym typeface="Wingdings" pitchFamily="2" charset="2"/>
              </a:rPr>
              <a:t> a little more than 1 minute per point</a:t>
            </a:r>
          </a:p>
          <a:p>
            <a:pPr lvl="1"/>
            <a:r>
              <a:rPr lang="en-US" sz="1600" dirty="0">
                <a:sym typeface="Wingdings" pitchFamily="2" charset="2"/>
              </a:rPr>
              <a:t>don't spend 5 minutes thinking about a 1-point T/F question</a:t>
            </a:r>
          </a:p>
          <a:p>
            <a:pPr lvl="1"/>
            <a:r>
              <a:rPr lang="en-US" sz="1600" dirty="0">
                <a:sym typeface="Wingdings" pitchFamily="2" charset="2"/>
              </a:rPr>
              <a:t>application questions are worth a lot &amp; appear towards the end</a:t>
            </a: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FEC633-D5A7-607B-5132-651126CFF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FB7627-1651-1D44-9CE8-A0EB23EC412E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3775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8366E-1553-9DB3-20B4-0F45119DB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Factual knowledge: T/F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17F218-22C8-97D0-CA29-EAC2D177B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FB7627-1651-1D44-9CE8-A0EB23EC412E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D96B30-260F-C219-544D-68AFC75834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733235"/>
            <a:ext cx="6464300" cy="38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438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8366E-1553-9DB3-20B4-0F45119DB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Factual knowledge: MC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17F218-22C8-97D0-CA29-EAC2D177B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FB7627-1651-1D44-9CE8-A0EB23EC412E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B5FEF9-DC27-3FA7-B53C-BCE75B116C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31900"/>
            <a:ext cx="6426200" cy="4394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157F9FC-6194-BCF3-5ADF-4FCA698F38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1841347"/>
            <a:ext cx="5913471" cy="439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66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8366E-1553-9DB3-20B4-0F45119DB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Understanding: SA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17F218-22C8-97D0-CA29-EAC2D177B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FB7627-1651-1D44-9CE8-A0EB23EC412E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CF3D12-EEAA-CD82-6770-32B0D1667317}"/>
              </a:ext>
            </a:extLst>
          </p:cNvPr>
          <p:cNvSpPr txBox="1"/>
          <p:nvPr/>
        </p:nvSpPr>
        <p:spPr>
          <a:xfrm>
            <a:off x="5029200" y="1447800"/>
            <a:ext cx="36576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for a 4-point question, there will be 4 ideas I am looking for: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/>
              <a:t>describe CPU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/>
              <a:t>describe memory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/>
              <a:t>describe I/O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/>
              <a:t>how programmable?</a:t>
            </a:r>
          </a:p>
          <a:p>
            <a:pPr marL="800100" lvl="1" indent="-342900">
              <a:buFont typeface="+mj-lt"/>
              <a:buAutoNum type="arabicPeriod"/>
            </a:pPr>
            <a:endParaRPr lang="en-US" sz="1600" dirty="0"/>
          </a:p>
          <a:p>
            <a:r>
              <a:rPr lang="en-US" sz="1600" dirty="0"/>
              <a:t>give complete answers, but don't brain dump!</a:t>
            </a:r>
          </a:p>
          <a:p>
            <a:pPr marL="5143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typically, 3-5 sentences suffice</a:t>
            </a:r>
          </a:p>
          <a:p>
            <a:endParaRPr lang="en-US" sz="1600" dirty="0"/>
          </a:p>
          <a:p>
            <a:r>
              <a:rPr lang="en-US" sz="1600" dirty="0"/>
              <a:t>maximize partial credit</a:t>
            </a:r>
          </a:p>
          <a:p>
            <a:pPr marL="5143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even if you don't know it all, answer what you can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43485D2-6C44-3140-EFE2-326C5F8FAA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219200"/>
            <a:ext cx="418788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917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8366E-1553-9DB3-20B4-0F45119DB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Synthesis/Application: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17F218-22C8-97D0-CA29-EAC2D177B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FB7627-1651-1D44-9CE8-A0EB23EC412E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7A51ADB-678A-76CB-A02C-A30CB06604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456" y="1143918"/>
            <a:ext cx="3569921" cy="5562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FA2066-484B-8087-B20F-B2CB683C20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4377" y="1524000"/>
            <a:ext cx="4141423" cy="4542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579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8366E-1553-9DB3-20B4-0F45119DB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Synthesis/Application: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17F218-22C8-97D0-CA29-EAC2D177B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FB7627-1651-1D44-9CE8-A0EB23EC412E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7CB4BE0-989C-F380-48FB-018FE5CD6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r>
              <a:rPr lang="en-US" sz="1800" dirty="0"/>
              <a:t>typically, these are multi-part questions</a:t>
            </a:r>
          </a:p>
          <a:p>
            <a:pPr lvl="1">
              <a:buSzPct val="140000"/>
              <a:buFont typeface="Wingdings" pitchFamily="2" charset="2"/>
              <a:buChar char="§"/>
            </a:pPr>
            <a:r>
              <a:rPr lang="en-US" sz="1600" dirty="0"/>
              <a:t>provide an example Web page (or excerpt from a page) </a:t>
            </a:r>
          </a:p>
          <a:p>
            <a:pPr lvl="1">
              <a:buSzPct val="140000"/>
              <a:buFont typeface="Wingdings" pitchFamily="2" charset="2"/>
              <a:buChar char="§"/>
            </a:pPr>
            <a:r>
              <a:rPr lang="en-US" sz="1600" dirty="0"/>
              <a:t>you may then be asked to:</a:t>
            </a:r>
          </a:p>
          <a:p>
            <a:pPr marL="1200150" lvl="2" indent="-342900">
              <a:buSzPct val="100000"/>
              <a:buFont typeface="+mj-lt"/>
              <a:buAutoNum type="arabicPeriod"/>
            </a:pPr>
            <a:r>
              <a:rPr lang="en-US" sz="1400" dirty="0"/>
              <a:t>describe how the page looks or behaves</a:t>
            </a:r>
          </a:p>
          <a:p>
            <a:pPr marL="1200150" lvl="2" indent="-342900">
              <a:buSzPct val="100000"/>
              <a:buFont typeface="+mj-lt"/>
              <a:buAutoNum type="arabicPeriod"/>
            </a:pPr>
            <a:r>
              <a:rPr lang="en-US" sz="1400" dirty="0"/>
              <a:t>make modifications to the page</a:t>
            </a:r>
          </a:p>
          <a:p>
            <a:pPr marL="1200150" lvl="2" indent="-342900">
              <a:buSzPct val="100000"/>
              <a:buFont typeface="+mj-lt"/>
              <a:buAutoNum type="arabicPeriod"/>
            </a:pPr>
            <a:r>
              <a:rPr lang="en-US" sz="1400" dirty="0"/>
              <a:t>add features</a:t>
            </a:r>
          </a:p>
          <a:p>
            <a:pPr lvl="1"/>
            <a:r>
              <a:rPr lang="en-US" sz="1600" dirty="0"/>
              <a:t>these questions may focus on HTML or JavaScript (or both)</a:t>
            </a:r>
          </a:p>
          <a:p>
            <a:endParaRPr lang="en-US" sz="1800" dirty="0"/>
          </a:p>
          <a:p>
            <a:r>
              <a:rPr lang="en-US" sz="1800" dirty="0"/>
              <a:t>these questions will focus on skills you have practiced</a:t>
            </a:r>
          </a:p>
          <a:p>
            <a:pPr lvl="1"/>
            <a:r>
              <a:rPr lang="en-US" sz="1600" dirty="0"/>
              <a:t>Project 1.A: HTML document, paragraphs, headings, style, …</a:t>
            </a:r>
          </a:p>
          <a:p>
            <a:pPr lvl="1"/>
            <a:r>
              <a:rPr lang="en-US" sz="1600" dirty="0"/>
              <a:t>Project 2.A: links, images, lists, tables</a:t>
            </a:r>
          </a:p>
          <a:p>
            <a:pPr lvl="1"/>
            <a:r>
              <a:rPr lang="en-US" sz="1600" dirty="0"/>
              <a:t>Project 3.A: JavaScript, event-handlers, dynamic images &amp; text</a:t>
            </a:r>
          </a:p>
          <a:p>
            <a:pPr lvl="1"/>
            <a:endParaRPr lang="en-US" sz="1400" dirty="0"/>
          </a:p>
          <a:p>
            <a:r>
              <a:rPr lang="en-US" sz="1800" dirty="0"/>
              <a:t>maximize partial credit</a:t>
            </a:r>
          </a:p>
          <a:p>
            <a:pPr lvl="1"/>
            <a:r>
              <a:rPr lang="en-US" sz="1600" dirty="0">
                <a:sym typeface="Wingdings" pitchFamily="2" charset="2"/>
              </a:rPr>
              <a:t>even if you don't know the entire solution, you know parts</a:t>
            </a:r>
          </a:p>
          <a:p>
            <a:pPr lvl="1"/>
            <a:r>
              <a:rPr lang="en-US" sz="1600" dirty="0">
                <a:sym typeface="Wingdings" pitchFamily="2" charset="2"/>
              </a:rPr>
              <a:t>show those parts to get credit for what you do know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91426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665FD03-2448-0328-6812-ECCB9AB24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r>
              <a:rPr lang="en-US" sz="1800" dirty="0"/>
              <a:t>Review Sheet (linked from online syllabus)</a:t>
            </a:r>
          </a:p>
          <a:p>
            <a:pPr lvl="1"/>
            <a:r>
              <a:rPr lang="en-US" sz="1400" dirty="0"/>
              <a:t>provides outline of course by topics</a:t>
            </a:r>
          </a:p>
          <a:p>
            <a:pPr lvl="1"/>
            <a:r>
              <a:rPr lang="en-US" sz="1400" dirty="0"/>
              <a:t>serves as a good study guide</a:t>
            </a:r>
          </a:p>
          <a:p>
            <a:endParaRPr lang="en-US" sz="1800" dirty="0"/>
          </a:p>
          <a:p>
            <a:r>
              <a:rPr lang="en-US" sz="1800" dirty="0"/>
              <a:t>preparation priorities</a:t>
            </a:r>
          </a:p>
          <a:p>
            <a:pPr lvl="1">
              <a:buFont typeface="+mj-lt"/>
              <a:buAutoNum type="arabicPeriod"/>
            </a:pPr>
            <a:r>
              <a:rPr lang="en-US" sz="1800" dirty="0"/>
              <a:t>PowerPoints cover the main ideas from the chapters</a:t>
            </a:r>
          </a:p>
          <a:p>
            <a:pPr lvl="1">
              <a:buFont typeface="+mj-lt"/>
              <a:buAutoNum type="arabicPeriod"/>
            </a:pPr>
            <a:r>
              <a:rPr lang="en-US" sz="1800" dirty="0"/>
              <a:t>review projects and quiz questions</a:t>
            </a:r>
          </a:p>
          <a:p>
            <a:pPr lvl="1">
              <a:buFont typeface="+mj-lt"/>
              <a:buAutoNum type="arabicPeriod"/>
            </a:pPr>
            <a:r>
              <a:rPr lang="en-US" sz="1800" dirty="0"/>
              <a:t>reread the chapters </a:t>
            </a:r>
            <a:r>
              <a:rPr lang="en-US" sz="1800"/>
              <a:t>(especially </a:t>
            </a:r>
            <a:r>
              <a:rPr lang="en-US" sz="1800" dirty="0"/>
              <a:t>summaries at end)</a:t>
            </a:r>
          </a:p>
          <a:p>
            <a:pPr lvl="2"/>
            <a:r>
              <a:rPr lang="en-US" sz="1600" dirty="0"/>
              <a:t>C chapters: look at review questions at end</a:t>
            </a:r>
          </a:p>
          <a:p>
            <a:pPr lvl="2"/>
            <a:r>
              <a:rPr lang="en-US" sz="1600" dirty="0"/>
              <a:t>X chapters: try some of the exercises</a:t>
            </a:r>
          </a:p>
          <a:p>
            <a:pPr marL="800100" lvl="1" indent="-342900">
              <a:buFont typeface="+mj-lt"/>
              <a:buAutoNum type="arabicPeriod"/>
            </a:pPr>
            <a:endParaRPr lang="en-US" sz="1800" dirty="0"/>
          </a:p>
          <a:p>
            <a:pPr marL="57150" indent="0"/>
            <a:r>
              <a:rPr lang="en-US" sz="2000" dirty="0"/>
              <a:t>consider a study group &amp; share you understanding</a:t>
            </a:r>
          </a:p>
          <a:p>
            <a:pPr marL="57150" indent="0"/>
            <a:endParaRPr lang="en-US" sz="2000" dirty="0"/>
          </a:p>
          <a:p>
            <a:pPr marL="57150" indent="0"/>
            <a:r>
              <a:rPr lang="en-US" sz="2000" dirty="0"/>
              <a:t>utilize instructor and TA office hours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88366E-1553-9DB3-20B4-0F45119DB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17F218-22C8-97D0-CA29-EAC2D177B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FB7627-1651-1D44-9CE8-A0EB23EC412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96178374"/>
      </p:ext>
    </p:extLst>
  </p:cSld>
  <p:clrMapOvr>
    <a:masterClrMapping/>
  </p:clrMapOvr>
</p:sld>
</file>

<file path=ppt/theme/theme1.xml><?xml version="1.0" encoding="utf-8"?>
<a:theme xmlns:a="http://schemas.openxmlformats.org/drawingml/2006/main" name="Book3e">
  <a:themeElements>
    <a:clrScheme name="Book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19D8E7"/>
      </a:accent1>
      <a:accent2>
        <a:srgbClr val="3E10B2"/>
      </a:accent2>
      <a:accent3>
        <a:srgbClr val="D61A28"/>
      </a:accent3>
      <a:accent4>
        <a:srgbClr val="FAF639"/>
      </a:accent4>
      <a:accent5>
        <a:srgbClr val="209C15"/>
      </a:accent5>
      <a:accent6>
        <a:srgbClr val="660075"/>
      </a:accent6>
      <a:hlink>
        <a:srgbClr val="ABF24D"/>
      </a:hlink>
      <a:folHlink>
        <a:srgbClr val="A0E7FB"/>
      </a:folHlink>
    </a:clrScheme>
    <a:fontScheme name="Level">
      <a:majorFont>
        <a:latin typeface="Lucida Console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bg1"/>
            </a:solidFill>
            <a:effectDag name="">
              <a:cont type="tree" name="">
                <a:effect ref="fillLine"/>
                <a:outerShdw dist="38100" dir="13500000" algn="br">
                  <a:schemeClr val="bg1">
                    <a:lumMod val="200000"/>
                    <a:satMod val="200000"/>
                  </a:schemeClr>
                </a:outerShdw>
              </a:cont>
              <a:cont type="tree" name="">
                <a:effect ref="fillLine"/>
                <a:outerShdw dist="38100" dir="2700000" algn="tl">
                  <a:schemeClr val="bg1">
                    <a:lumMod val="60000"/>
                    <a:satMod val="60000"/>
                  </a:schemeClr>
                </a:outerShdw>
              </a:cont>
              <a:effect ref="fillLine"/>
            </a:effectDag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bg1"/>
            </a:solidFill>
            <a:effectDag name="">
              <a:cont type="tree" name="">
                <a:effect ref="fillLine"/>
                <a:outerShdw dist="38100" dir="13500000" algn="br">
                  <a:schemeClr val="bg1">
                    <a:lumMod val="200000"/>
                    <a:satMod val="200000"/>
                  </a:schemeClr>
                </a:outerShdw>
              </a:cont>
              <a:cont type="tree" name="">
                <a:effect ref="fillLine"/>
                <a:outerShdw dist="38100" dir="2700000" algn="tl">
                  <a:schemeClr val="bg1">
                    <a:lumMod val="60000"/>
                    <a:satMod val="60000"/>
                  </a:schemeClr>
                </a:outerShdw>
              </a:cont>
              <a:effect ref="fillLine"/>
            </a:effectDag>
            <a:latin typeface="Verdana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Book3e.thmx</Template>
  <TotalTime>2702</TotalTime>
  <Words>561</Words>
  <Application>Microsoft Macintosh PowerPoint</Application>
  <PresentationFormat>On-screen Show (4:3)</PresentationFormat>
  <Paragraphs>89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Lucida Console</vt:lpstr>
      <vt:lpstr>Tw Cen MT Condensed Extra Bold</vt:lpstr>
      <vt:lpstr>Verdana</vt:lpstr>
      <vt:lpstr>Wingdings</vt:lpstr>
      <vt:lpstr>Book3e</vt:lpstr>
      <vt:lpstr>Computer Science: Concepts &amp; Explorations  David Reed, Creighton University  </vt:lpstr>
      <vt:lpstr>Test1</vt:lpstr>
      <vt:lpstr>Test1 format</vt:lpstr>
      <vt:lpstr>Factual knowledge: T/F</vt:lpstr>
      <vt:lpstr>Factual knowledge: MC</vt:lpstr>
      <vt:lpstr>Conceptual Understanding: SA</vt:lpstr>
      <vt:lpstr>Synthesis/Application:</vt:lpstr>
      <vt:lpstr>Synthesis/Application:</vt:lpstr>
      <vt:lpstr>Advice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Reed, Dave</cp:lastModifiedBy>
  <cp:revision>84</cp:revision>
  <cp:lastPrinted>1601-01-01T00:00:00Z</cp:lastPrinted>
  <dcterms:created xsi:type="dcterms:W3CDTF">2013-09-18T18:19:23Z</dcterms:created>
  <dcterms:modified xsi:type="dcterms:W3CDTF">2023-03-06T14:53:30Z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