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1" r:id="rId3"/>
    <p:sldId id="476" r:id="rId4"/>
    <p:sldId id="477" r:id="rId5"/>
    <p:sldId id="478" r:id="rId6"/>
    <p:sldId id="479" r:id="rId7"/>
    <p:sldId id="480" r:id="rId8"/>
    <p:sldId id="475" r:id="rId9"/>
    <p:sldId id="260" r:id="rId10"/>
    <p:sldId id="262" r:id="rId11"/>
    <p:sldId id="267" r:id="rId12"/>
    <p:sldId id="474" r:id="rId13"/>
    <p:sldId id="286" r:id="rId14"/>
    <p:sldId id="310" r:id="rId15"/>
    <p:sldId id="307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A5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422"/>
  </p:normalViewPr>
  <p:slideViewPr>
    <p:cSldViewPr>
      <p:cViewPr varScale="1">
        <p:scale>
          <a:sx n="116" d="100"/>
          <a:sy n="116" d="100"/>
        </p:scale>
        <p:origin x="7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257910-346A-7E47-B785-AE45ED743E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BBFD08-4A88-C041-8B0B-402692FD87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8A32C-5677-2443-8829-DEAC933BF995}" type="datetime1">
              <a:rPr lang="en-US" altLang="en-US"/>
              <a:pPr>
                <a:defRPr/>
              </a:pPr>
              <a:t>2/8/23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59765E-E5B8-F040-8BA6-8141845AF5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59374-3051-5340-BF4A-6F08EA82B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8E6E9F-A247-BC41-B5C5-6F9A9DA74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E559D2C-6B06-9745-93DE-E919B3FCAB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89490F72-E0FF-8C41-B38D-A010E4947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73110F1-8002-9140-BD64-5B91BEBD4C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9F0A3F2-651E-2A43-82BE-A0BA3C931F8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A6AD373-70FC-E341-BBBC-71BAF0457FF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E992F736-BE6B-724F-BD78-9B0AF894C3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9C4DB7-C82D-BA4F-9921-AD86126C3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09600"/>
            <a:ext cx="5791200" cy="2819400"/>
          </a:xfrm>
          <a:noFill/>
        </p:spPr>
        <p:txBody>
          <a:bodyPr/>
          <a:lstStyle>
            <a:lvl1pPr algn="ctr">
              <a:defRPr sz="3200">
                <a:solidFill>
                  <a:srgbClr val="0A5A8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w Cen MT Condensed Extra Bold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425950"/>
            <a:ext cx="6477000" cy="1212850"/>
          </a:xfrm>
        </p:spPr>
        <p:txBody>
          <a:bodyPr/>
          <a:lstStyle>
            <a:lvl1pPr marL="0" indent="0" algn="ctr"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C34FE4C9-E5A7-684F-9FA6-AF06F3A38C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7AC4D38C-AFE4-014E-A5AC-FBEAC96E3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C1B9ABA6-2CB8-B648-85D2-838DD4490C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BBE54-0483-9D42-A09C-E8C1664E2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D269E0-2FD3-F447-BCA2-5784EE2BF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607408"/>
            <a:ext cx="2201863" cy="28215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A1CBDB-F54D-C347-A762-5B53E08AB755}"/>
              </a:ext>
            </a:extLst>
          </p:cNvPr>
          <p:cNvCxnSpPr/>
          <p:nvPr userDrawn="1"/>
        </p:nvCxnSpPr>
        <p:spPr bwMode="auto">
          <a:xfrm>
            <a:off x="647700" y="3962400"/>
            <a:ext cx="7848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oval" w="lg" len="lg"/>
            <a:tailEnd type="oval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27454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1D248B-F346-B64A-8E00-D7B22FAAAB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185CEC-00A7-3343-AB32-6F7D118C6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C26223-96F3-A941-BE4E-4F3D4544AC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E3021-8ED2-354D-94EC-9ACBDC9D5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DF4D3E-6662-5D49-BE67-D5B26BA7F2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A680FD-B72F-BB47-B59E-7D83C9E1F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496CC3-0FB2-9C49-BF76-EC37CAA27B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DC95E-8D71-2949-9DD2-8ECDA52927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033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44C680-CBE1-5045-8E3F-26006A44EE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D5BD7-E6A5-E940-9E39-0E0E1D15C4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6697A2-542F-2247-9E3F-6A78FEBE7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FADEA-B3B1-BC4A-A88B-2A26C2724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637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86600" cy="7318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038600" cy="2303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27463"/>
            <a:ext cx="4038600" cy="23034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6A47BC3-9EE3-D44D-AF90-174CB1A07A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119F0A-B267-CF44-8288-5149E19C8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76F275E-5800-A841-9B18-5D89EB641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51E5A-4786-614D-9C35-453086C3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80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03BBF4-FA9C-ED43-B18A-51E7D0025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E7D9A-6CAF-814C-907D-74DF9AF770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EF083E-6A37-1047-8119-2B56D4801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B7627-1651-1D44-9CE8-A0EB23EC4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54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DB0E0A-5BC0-6645-9895-3678B448F2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F55E05-6019-0240-99F1-3FD19AFD49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4A96BB-8CF7-0B4B-9C33-639FB41D6B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9E122-4317-584E-B3CB-CA6691AA4A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0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9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44D7C4-8471-0247-A4A0-58877B436A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16284-08CB-894C-BC0C-2201E001F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69C7D1-2A5A-774F-8FB6-6C739BBF8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F173D-5A0B-C346-A75E-AA6257486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9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326F98A-9538-154D-BA2C-2EB02EBB36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B806D4-73B5-4E4D-B468-008AF9424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DF082C2-618B-554F-89A3-BF1585625F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00941-94D2-AA4E-8E07-FEA701464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8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1098B8-9E5C-F540-ADB1-4EA480016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703AB8-E1B4-D14A-BEB3-A50B5BB066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F16429-5D49-FB4A-A954-6C64BEBACC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818E9-FDEE-A84F-B5F0-629DC484B6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98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A1378-87C6-1C43-B411-8CD621695E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931185B-687A-5043-81FF-FC6F00035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8DC9A1-389D-994D-A186-4F0117C74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34224-221E-334B-8463-92802727E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9066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5FEEFD-A752-2547-9E3C-65F0695D3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D51C1-B32D-4040-AE5E-0B3D101D2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C4337-4DAD-A947-858C-465FB6BA5A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52749-8BE1-2C4C-A926-99A590F34B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D3FAE-A75B-DA4C-8E8A-F6526AD4F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56B6A-7BA4-D246-A170-FB7346135C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194E94-D974-1040-93EF-FE1EED94B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2289F-C264-6E44-BEA6-B8BFFE569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DCB3986-99E8-6A43-8271-7E9FBE290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226EFA1-4907-6E4C-88A3-D7C072E5A1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2F3B96E-BB67-5F42-A275-E2F9E4342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id="{C93B2B73-94E7-2B45-BF76-3A28234C936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/>
                <a:latin typeface="Verdan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DD855EEF-1A79-CD42-A3AF-3A0C15FFC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274C3B2-47DC-9B4D-8DB6-7375195CB36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31" name="Line 8">
            <a:extLst>
              <a:ext uri="{FF2B5EF4-FFF2-40B4-BE49-F238E27FC236}">
                <a16:creationId xmlns:a16="http://schemas.microsoft.com/office/drawing/2014/main" id="{3D037CD5-2899-764E-B082-207C33FCEFF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066800"/>
            <a:ext cx="838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631D702-FE47-914D-808D-4DAB691344E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817898" y="30703"/>
            <a:ext cx="1009780" cy="94837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775F416-BF67-4946-A0D7-EB25B70CEF1B}"/>
              </a:ext>
            </a:extLst>
          </p:cNvPr>
          <p:cNvSpPr/>
          <p:nvPr userDrawn="1"/>
        </p:nvSpPr>
        <p:spPr bwMode="auto">
          <a:xfrm>
            <a:off x="0" y="0"/>
            <a:ext cx="152400" cy="6858000"/>
          </a:xfrm>
          <a:prstGeom prst="rect">
            <a:avLst/>
          </a:prstGeom>
          <a:solidFill>
            <a:srgbClr val="0A5A8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chemeClr val="bg1">
                      <a:lumMod val="200000"/>
                      <a:satMod val="200000"/>
                    </a:schemeClr>
                  </a:outerShdw>
                </a:cont>
                <a:cont type="tree" name="">
                  <a:effect ref="fillLine"/>
                  <a:outerShdw dist="38100" dir="2700000" algn="tl">
                    <a:schemeClr val="bg1">
                      <a:lumMod val="60000"/>
                      <a:satMod val="60000"/>
                    </a:schemeClr>
                  </a:outerShdw>
                </a:cont>
                <a:effect ref="fillLine"/>
              </a:effectDag>
              <a:latin typeface="Verdan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A5A87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Lucida Console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Lucida Console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Wingdings" pitchFamily="2" charset="2"/>
        <a:buChar char="p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artsheet.com/neural-network-applicati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D0D7CBE3-1A52-A648-950E-17B36068A6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19600"/>
            <a:ext cx="6934200" cy="12192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Applications in Machine Learning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B905AB-9BE8-4343-AA95-2D89620E73D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5486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Computer Science:</a:t>
            </a:r>
            <a:b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3600" dirty="0">
                <a:latin typeface="Tw Cen MT Condensed Extra Bold" charset="0"/>
                <a:ea typeface="ＭＳ Ｐゴシック" charset="0"/>
                <a:cs typeface="ＭＳ Ｐゴシック" charset="0"/>
              </a:rPr>
              <a:t>Concepts &amp; Explorations</a:t>
            </a:r>
            <a:br>
              <a:rPr lang="en-US" sz="38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5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r>
              <a:rPr lang="en-US" sz="2400" dirty="0">
                <a:latin typeface="Tw Cen MT Condensed Extra Bold" charset="0"/>
                <a:ea typeface="ＭＳ Ｐゴシック" charset="0"/>
                <a:cs typeface="ＭＳ Ｐゴシック" charset="0"/>
              </a:rPr>
              <a:t>David Reed, Creighton University</a:t>
            </a:r>
            <a:br>
              <a:rPr lang="en-US" sz="34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br>
              <a:rPr lang="en-US" sz="1200" dirty="0">
                <a:latin typeface="Tw Cen MT Condensed Extra Bold" charset="0"/>
                <a:ea typeface="ＭＳ Ｐゴシック" charset="0"/>
                <a:cs typeface="ＭＳ Ｐゴシック" charset="0"/>
              </a:rPr>
            </a:br>
            <a:endParaRPr lang="en-US" sz="2100" dirty="0">
              <a:latin typeface="Tw Cen MT Condensed Extra Bold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BA08D45C-2DA2-B743-BC1C-02D6451F9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Computation via Neurons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CB47A087-7403-D14A-80EC-98DD44D0A7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6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can view an (artificial or not) neuron as a computational element</a:t>
            </a:r>
          </a:p>
          <a:p>
            <a:pPr lvl="1" eaLnBrk="1" hangingPunct="1"/>
            <a:r>
              <a:rPr lang="en-US" altLang="en-US" sz="1400" i="1" dirty="0">
                <a:ea typeface="ＭＳ Ｐゴシック" panose="020B0600070205080204" pitchFamily="34" charset="-128"/>
              </a:rPr>
              <a:t>accepts</a:t>
            </a:r>
            <a:r>
              <a:rPr lang="en-US" altLang="en-US" sz="1400" dirty="0">
                <a:ea typeface="ＭＳ Ｐゴシック" panose="020B0600070205080204" pitchFamily="34" charset="-128"/>
              </a:rPr>
              <a:t> or </a:t>
            </a:r>
            <a:r>
              <a:rPr lang="en-US" altLang="en-US" sz="1400" i="1" dirty="0">
                <a:ea typeface="ＭＳ Ｐゴシック" panose="020B0600070205080204" pitchFamily="34" charset="-128"/>
              </a:rPr>
              <a:t>classifies</a:t>
            </a:r>
            <a:r>
              <a:rPr lang="en-US" altLang="en-US" sz="1400" dirty="0">
                <a:ea typeface="ＭＳ Ｐゴシック" panose="020B0600070205080204" pitchFamily="34" charset="-128"/>
              </a:rPr>
              <a:t> an input if the output fires</a:t>
            </a:r>
          </a:p>
        </p:txBody>
      </p:sp>
      <p:sp>
        <p:nvSpPr>
          <p:cNvPr id="21509" name="Slide Number Placeholder 5">
            <a:extLst>
              <a:ext uri="{FF2B5EF4-FFF2-40B4-BE49-F238E27FC236}">
                <a16:creationId xmlns:a16="http://schemas.microsoft.com/office/drawing/2014/main" id="{3185DB23-96AB-B945-B8DC-C7A472F48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7D79CEF0-38FD-814C-AB4E-94FFAF2E7DB2}" type="slidenum">
              <a:rPr lang="en-US" altLang="en-US" sz="1400">
                <a:solidFill>
                  <a:srgbClr val="FF0000"/>
                </a:solidFill>
              </a:rPr>
              <a:pPr/>
              <a:t>10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1510" name="Text Box 4">
            <a:extLst>
              <a:ext uri="{FF2B5EF4-FFF2-40B4-BE49-F238E27FC236}">
                <a16:creationId xmlns:a16="http://schemas.microsoft.com/office/drawing/2014/main" id="{058269BE-F57C-1F40-AEF4-6503DDAF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2609850"/>
            <a:ext cx="4645025" cy="2800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31800" defTabSz="865188"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757488" algn="l"/>
              </a:tabLs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1, x</a:t>
            </a:r>
            <a:r>
              <a:rPr lang="en-US" altLang="en-US" sz="1300" baseline="-25000"/>
              <a:t>2</a:t>
            </a:r>
            <a:r>
              <a:rPr lang="en-US" altLang="en-US" sz="1300"/>
              <a:t> = 1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.75*1 + .75*1 = 1.5 &gt;= 1	</a:t>
            </a:r>
            <a:r>
              <a:rPr lang="en-US" altLang="en-US" sz="1300">
                <a:sym typeface="Wingdings" pitchFamily="2" charset="2"/>
              </a:rPr>
              <a:t> OUTPUT: 1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1, x</a:t>
            </a:r>
            <a:r>
              <a:rPr lang="en-US" altLang="en-US" sz="1300" baseline="-25000"/>
              <a:t>2</a:t>
            </a:r>
            <a:r>
              <a:rPr lang="en-US" altLang="en-US" sz="1300"/>
              <a:t> = 0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.75*1 + .75*0 = .75 &lt; 1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0, x</a:t>
            </a:r>
            <a:r>
              <a:rPr lang="en-US" altLang="en-US" sz="1300" baseline="-25000"/>
              <a:t>2</a:t>
            </a:r>
            <a:r>
              <a:rPr lang="en-US" altLang="en-US" sz="1300"/>
              <a:t> = 1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.75*0 + .75*1 = .75 &lt; 1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  <a:p>
            <a:pPr lvl="1">
              <a:spcBef>
                <a:spcPct val="50000"/>
              </a:spcBef>
            </a:pPr>
            <a:endParaRPr lang="en-US" altLang="en-US" sz="600">
              <a:sym typeface="Wingdings" pitchFamily="2" charset="2"/>
            </a:endParaRPr>
          </a:p>
          <a:p>
            <a:pPr>
              <a:spcBef>
                <a:spcPct val="50000"/>
              </a:spcBef>
            </a:pPr>
            <a:r>
              <a:rPr lang="en-US" altLang="en-US" sz="1300"/>
              <a:t>INPUT:  x</a:t>
            </a:r>
            <a:r>
              <a:rPr lang="en-US" altLang="en-US" sz="1300" baseline="-25000"/>
              <a:t>1</a:t>
            </a:r>
            <a:r>
              <a:rPr lang="en-US" altLang="en-US" sz="1300"/>
              <a:t> = 0, x</a:t>
            </a:r>
            <a:r>
              <a:rPr lang="en-US" altLang="en-US" sz="1300" baseline="-25000"/>
              <a:t>2</a:t>
            </a:r>
            <a:r>
              <a:rPr lang="en-US" altLang="en-US" sz="1300"/>
              <a:t> = 0</a:t>
            </a:r>
          </a:p>
          <a:p>
            <a:pPr lvl="1">
              <a:spcBef>
                <a:spcPct val="50000"/>
              </a:spcBef>
            </a:pPr>
            <a:r>
              <a:rPr lang="en-US" altLang="en-US" sz="1300"/>
              <a:t>.75*0 + .75*0 = 0 &lt; 1 	</a:t>
            </a:r>
            <a:r>
              <a:rPr lang="en-US" altLang="en-US" sz="1300">
                <a:sym typeface="Wingdings" pitchFamily="2" charset="2"/>
              </a:rPr>
              <a:t> OUTPUT: 0</a:t>
            </a:r>
          </a:p>
        </p:txBody>
      </p:sp>
      <p:graphicFrame>
        <p:nvGraphicFramePr>
          <p:cNvPr id="21506" name="Object 2">
            <a:extLst>
              <a:ext uri="{FF2B5EF4-FFF2-40B4-BE49-F238E27FC236}">
                <a16:creationId xmlns:a16="http://schemas.microsoft.com/office/drawing/2014/main" id="{C72F33F0-94CD-404C-8F17-2F6A3780EF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025" y="2714625"/>
          <a:ext cx="2335213" cy="26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19202400" imgH="22072600" progId="Visio.Drawing.5">
                  <p:embed/>
                </p:oleObj>
              </mc:Choice>
              <mc:Fallback>
                <p:oleObj name="VISIO" r:id="rId2" imgW="19202400" imgH="22072600" progId="Visio.Drawing.5">
                  <p:embed/>
                  <p:pic>
                    <p:nvPicPr>
                      <p:cNvPr id="21506" name="Object 2">
                        <a:extLst>
                          <a:ext uri="{FF2B5EF4-FFF2-40B4-BE49-F238E27FC236}">
                            <a16:creationId xmlns:a16="http://schemas.microsoft.com/office/drawing/2014/main" id="{C72F33F0-94CD-404C-8F17-2F6A3780EF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025" y="2714625"/>
                        <a:ext cx="2335213" cy="264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Text Box 6">
            <a:extLst>
              <a:ext uri="{FF2B5EF4-FFF2-40B4-BE49-F238E27FC236}">
                <a16:creationId xmlns:a16="http://schemas.microsoft.com/office/drawing/2014/main" id="{3F7EEE25-EBA3-E34D-915B-55EBBB8DA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9025" y="5562600"/>
            <a:ext cx="50069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F0033"/>
                </a:solidFill>
              </a:rPr>
              <a:t>this neuron </a:t>
            </a:r>
            <a:r>
              <a:rPr lang="en-US" altLang="en-US" sz="1600" i="1">
                <a:solidFill>
                  <a:srgbClr val="FF0033"/>
                </a:solidFill>
              </a:rPr>
              <a:t>computes</a:t>
            </a:r>
            <a:r>
              <a:rPr lang="en-US" altLang="en-US" sz="1600">
                <a:solidFill>
                  <a:srgbClr val="FF0033"/>
                </a:solidFill>
              </a:rPr>
              <a:t> the AND function</a:t>
            </a:r>
          </a:p>
        </p:txBody>
      </p:sp>
    </p:spTree>
    <p:extLst>
      <p:ext uri="{BB962C8B-B14F-4D97-AF65-F5344CB8AC3E}">
        <p14:creationId xmlns:p14="http://schemas.microsoft.com/office/powerpoint/2010/main" val="215926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3AE77C7-00FF-ED4D-9E19-01977D454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Learning Algorithm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2E59AC2-C9BE-1E43-89B7-0B6E2998D6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288338" cy="1716087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Rosenblatt (1958) devised a learning algorithm for artificial neurons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start with a training set (example inputs &amp; corresponding desired outputs)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train the network to recognize the examples in the training set (by adjusting the weights on the connections)</a:t>
            </a:r>
          </a:p>
          <a:p>
            <a:pPr marL="838200" lvl="1" indent="-381000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once trained, the network can be applied to new examples</a:t>
            </a:r>
          </a:p>
          <a:p>
            <a:pPr marL="838200" lvl="1" indent="-381000" eaLnBrk="1" hangingPunct="1">
              <a:lnSpc>
                <a:spcPct val="80000"/>
              </a:lnSpc>
            </a:pPr>
            <a:endParaRPr lang="en-US" altLang="en-US" sz="1400" dirty="0">
              <a:ea typeface="ＭＳ Ｐゴシック" panose="020B0600070205080204" pitchFamily="34" charset="-128"/>
            </a:endParaRPr>
          </a:p>
          <a:p>
            <a:pPr marL="438150" indent="-381000"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this basic algorithm has been expanded to handle complex applications 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9E8DADA9-D11F-444F-B748-E0A1D1C6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40ECA0E-DA22-C844-A5E1-9AA21830F329}" type="slidenum">
              <a:rPr lang="en-US" altLang="en-US" sz="1400">
                <a:solidFill>
                  <a:srgbClr val="FF0000"/>
                </a:solidFill>
              </a:rPr>
              <a:pPr/>
              <a:t>11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3781" name="Rectangle 5">
            <a:extLst>
              <a:ext uri="{FF2B5EF4-FFF2-40B4-BE49-F238E27FC236}">
                <a16:creationId xmlns:a16="http://schemas.microsoft.com/office/drawing/2014/main" id="{E780E244-7F06-674A-B5E9-DCEF99BF4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786" y="3770314"/>
            <a:ext cx="4298414" cy="270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317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403225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en-US" sz="1600" dirty="0"/>
              <a:t>e.g., OCR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inputs are pixels in a scanned image</a:t>
            </a:r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a "hidden" layer identifies relevant features (e.g., horizontal line near top, diagonal in middle)</a:t>
            </a:r>
            <a:endParaRPr lang="en-US" altLang="en-US" sz="800" dirty="0"/>
          </a:p>
          <a:p>
            <a:pPr lvl="1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altLang="en-US" sz="1400" dirty="0"/>
              <a:t>the combination of features discovered by the hidden layer identifies the character</a:t>
            </a:r>
          </a:p>
        </p:txBody>
      </p:sp>
      <p:pic>
        <p:nvPicPr>
          <p:cNvPr id="203782" name="Picture 6" descr="msotw9_temp0">
            <a:extLst>
              <a:ext uri="{FF2B5EF4-FFF2-40B4-BE49-F238E27FC236}">
                <a16:creationId xmlns:a16="http://schemas.microsoft.com/office/drawing/2014/main" id="{D6347968-CD3A-214B-81C4-31C6E5A4C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42" t="4089" r="5142"/>
          <a:stretch>
            <a:fillRect/>
          </a:stretch>
        </p:blipFill>
        <p:spPr bwMode="auto">
          <a:xfrm>
            <a:off x="568102" y="3200400"/>
            <a:ext cx="3972684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08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B5C8A73-7093-CB4F-8DDF-FABD94E33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E6E6-E2B3-A049-A1C7-FA4C414E915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77506" name="Rectangle 2">
            <a:extLst>
              <a:ext uri="{FF2B5EF4-FFF2-40B4-BE49-F238E27FC236}">
                <a16:creationId xmlns:a16="http://schemas.microsoft.com/office/drawing/2014/main" id="{C1FFDE8D-5696-0040-BE65-9F7C14AF9B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Generalization problem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CD46115D-1446-9348-A074-8235DDFCC9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74" y="4357687"/>
            <a:ext cx="8277225" cy="2214563"/>
          </a:xfrm>
        </p:spPr>
        <p:txBody>
          <a:bodyPr/>
          <a:lstStyle/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there is always a danger that the network will focus on specific (maybe unintentional) features as opposed to general patterns</a:t>
            </a:r>
          </a:p>
          <a:p>
            <a:pPr marL="428625" indent="-428625">
              <a:lnSpc>
                <a:spcPct val="90000"/>
              </a:lnSpc>
            </a:pPr>
            <a:endParaRPr lang="en-US" altLang="en-US" sz="1100" dirty="0"/>
          </a:p>
          <a:p>
            <a:pPr marL="428625" indent="-428625">
              <a:lnSpc>
                <a:spcPct val="90000"/>
              </a:lnSpc>
            </a:pPr>
            <a:r>
              <a:rPr lang="en-US" altLang="en-US" sz="1800" dirty="0"/>
              <a:t> to avoid networks that are too specific, </a:t>
            </a:r>
            <a:r>
              <a:rPr lang="en-US" altLang="en-US" sz="1800" i="1" dirty="0"/>
              <a:t>cross-validation</a:t>
            </a:r>
            <a:r>
              <a:rPr lang="en-US" altLang="en-US" sz="1800" dirty="0"/>
              <a:t> can be used 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split training set into training &amp;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after each generation, test the net on the validation data</a:t>
            </a:r>
          </a:p>
          <a:p>
            <a:pPr marL="785813" lvl="1" indent="-357188">
              <a:lnSpc>
                <a:spcPct val="70000"/>
              </a:lnSpc>
              <a:buFontTx/>
              <a:buAutoNum type="arabicPeriod"/>
            </a:pPr>
            <a:r>
              <a:rPr lang="en-US" altLang="en-US" sz="1600" dirty="0"/>
              <a:t>continue until performance on the validation data diminishes</a:t>
            </a:r>
            <a:endParaRPr lang="en-US" altLang="en-US" sz="1800" dirty="0"/>
          </a:p>
        </p:txBody>
      </p:sp>
      <p:sp>
        <p:nvSpPr>
          <p:cNvPr id="277510" name="Text Box 6">
            <a:extLst>
              <a:ext uri="{FF2B5EF4-FFF2-40B4-BE49-F238E27FC236}">
                <a16:creationId xmlns:a16="http://schemas.microsoft.com/office/drawing/2014/main" id="{0BC71228-C317-D043-A00A-76207A163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1</a:t>
            </a:r>
          </a:p>
        </p:txBody>
      </p:sp>
      <p:sp>
        <p:nvSpPr>
          <p:cNvPr id="277511" name="Text Box 7">
            <a:extLst>
              <a:ext uri="{FF2B5EF4-FFF2-40B4-BE49-F238E27FC236}">
                <a16:creationId xmlns:a16="http://schemas.microsoft.com/office/drawing/2014/main" id="{F2A1377E-1D81-B74E-B29A-3593870F1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1</a:t>
            </a:r>
          </a:p>
        </p:txBody>
      </p:sp>
      <p:sp>
        <p:nvSpPr>
          <p:cNvPr id="277512" name="Text Box 8">
            <a:extLst>
              <a:ext uri="{FF2B5EF4-FFF2-40B4-BE49-F238E27FC236}">
                <a16:creationId xmlns:a16="http://schemas.microsoft.com/office/drawing/2014/main" id="{D119D6AD-21DD-4F41-93FF-13110A0F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1</a:t>
            </a:r>
          </a:p>
        </p:txBody>
      </p:sp>
      <p:sp>
        <p:nvSpPr>
          <p:cNvPr id="277513" name="Text Box 9">
            <a:extLst>
              <a:ext uri="{FF2B5EF4-FFF2-40B4-BE49-F238E27FC236}">
                <a16:creationId xmlns:a16="http://schemas.microsoft.com/office/drawing/2014/main" id="{934ADE75-357C-F74E-8783-0B7E9738F1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1714500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1</a:t>
            </a:r>
          </a:p>
        </p:txBody>
      </p:sp>
      <p:sp>
        <p:nvSpPr>
          <p:cNvPr id="277514" name="Text Box 10">
            <a:extLst>
              <a:ext uri="{FF2B5EF4-FFF2-40B4-BE49-F238E27FC236}">
                <a16:creationId xmlns:a16="http://schemas.microsoft.com/office/drawing/2014/main" id="{348FA386-7388-E34A-8672-D72291CAF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/>
              <a:t>2</a:t>
            </a:r>
          </a:p>
        </p:txBody>
      </p:sp>
      <p:sp>
        <p:nvSpPr>
          <p:cNvPr id="277515" name="Text Box 11">
            <a:extLst>
              <a:ext uri="{FF2B5EF4-FFF2-40B4-BE49-F238E27FC236}">
                <a16:creationId xmlns:a16="http://schemas.microsoft.com/office/drawing/2014/main" id="{45DE85D4-88BC-FB47-B04D-A18D9BA8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Courier New" panose="02070309020205020404" pitchFamily="49" charset="0"/>
              </a:rPr>
              <a:t>2</a:t>
            </a:r>
          </a:p>
        </p:txBody>
      </p:sp>
      <p:sp>
        <p:nvSpPr>
          <p:cNvPr id="277516" name="Text Box 12">
            <a:extLst>
              <a:ext uri="{FF2B5EF4-FFF2-40B4-BE49-F238E27FC236}">
                <a16:creationId xmlns:a16="http://schemas.microsoft.com/office/drawing/2014/main" id="{22A77958-0615-EA41-9E32-2CEA6FC78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Helvetica" pitchFamily="2" charset="0"/>
              </a:rPr>
              <a:t>2</a:t>
            </a:r>
          </a:p>
        </p:txBody>
      </p:sp>
      <p:sp>
        <p:nvSpPr>
          <p:cNvPr id="277517" name="Text Box 13">
            <a:extLst>
              <a:ext uri="{FF2B5EF4-FFF2-40B4-BE49-F238E27FC236}">
                <a16:creationId xmlns:a16="http://schemas.microsoft.com/office/drawing/2014/main" id="{F75B1D06-F15C-BC47-A36A-297A9B96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2357438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SimSun" panose="02010600030101010101" pitchFamily="2" charset="-122"/>
              </a:rPr>
              <a:t>2</a:t>
            </a:r>
          </a:p>
        </p:txBody>
      </p:sp>
      <p:sp>
        <p:nvSpPr>
          <p:cNvPr id="277522" name="Line 18">
            <a:extLst>
              <a:ext uri="{FF2B5EF4-FFF2-40B4-BE49-F238E27FC236}">
                <a16:creationId xmlns:a16="http://schemas.microsoft.com/office/drawing/2014/main" id="{B5C6A363-13E8-5347-BCDC-E118383B4C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3437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3" name="Line 19">
            <a:extLst>
              <a:ext uri="{FF2B5EF4-FFF2-40B4-BE49-F238E27FC236}">
                <a16:creationId xmlns:a16="http://schemas.microsoft.com/office/drawing/2014/main" id="{486580CE-B971-374A-B24C-8F745C2075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0500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4" name="Line 20">
            <a:extLst>
              <a:ext uri="{FF2B5EF4-FFF2-40B4-BE49-F238E27FC236}">
                <a16:creationId xmlns:a16="http://schemas.microsoft.com/office/drawing/2014/main" id="{524B6AB6-13F7-AF49-BE9B-08B9C53B58B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6375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5" name="Line 21">
            <a:extLst>
              <a:ext uri="{FF2B5EF4-FFF2-40B4-BE49-F238E27FC236}">
                <a16:creationId xmlns:a16="http://schemas.microsoft.com/office/drawing/2014/main" id="{27ECAFBC-A570-4546-A2B1-09F9EFC51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9312" y="2928938"/>
            <a:ext cx="714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9" name="Rectangle 25">
            <a:extLst>
              <a:ext uri="{FF2B5EF4-FFF2-40B4-BE49-F238E27FC236}">
                <a16:creationId xmlns:a16="http://schemas.microsoft.com/office/drawing/2014/main" id="{8867C99F-38DD-9944-BAD3-5B59AE7B7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4" y="1214438"/>
            <a:ext cx="68294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800" dirty="0">
                <a:latin typeface="+mn-lt"/>
              </a:rPr>
              <a:t>suppose a network is trained to recognize digits: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875" dirty="0">
              <a:latin typeface="Arial Narrow" panose="020B0604020202020204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1: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en-US" altLang="en-US" sz="1600" dirty="0">
              <a:latin typeface="+mn-lt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600" dirty="0">
                <a:latin typeface="+mn-lt"/>
              </a:rPr>
              <a:t>training set for 2:</a:t>
            </a:r>
          </a:p>
        </p:txBody>
      </p:sp>
      <p:sp>
        <p:nvSpPr>
          <p:cNvPr id="277528" name="Text Box 24">
            <a:extLst>
              <a:ext uri="{FF2B5EF4-FFF2-40B4-BE49-F238E27FC236}">
                <a16:creationId xmlns:a16="http://schemas.microsoft.com/office/drawing/2014/main" id="{4AD9E0F1-BF2B-6D4D-94E2-98E1798C5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151" y="3158865"/>
            <a:ext cx="571500" cy="6117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375">
                <a:latin typeface="Andale Mono" panose="020B0509000000000004" pitchFamily="49" charset="0"/>
              </a:rPr>
              <a:t>2</a:t>
            </a:r>
          </a:p>
        </p:txBody>
      </p:sp>
      <p:sp>
        <p:nvSpPr>
          <p:cNvPr id="277530" name="Rectangle 26">
            <a:extLst>
              <a:ext uri="{FF2B5EF4-FFF2-40B4-BE49-F238E27FC236}">
                <a16:creationId xmlns:a16="http://schemas.microsoft.com/office/drawing/2014/main" id="{9B5324D1-D962-1349-9550-EAD99CBB2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3178969"/>
            <a:ext cx="84010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320" tIns="43161" rIns="86320" bIns="43161"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r>
              <a:rPr lang="en-US" altLang="en-US" sz="1600" dirty="0">
                <a:latin typeface="+mn-lt"/>
              </a:rPr>
              <a:t>when the network is asked to identify             it comes back with 1.  WHY?</a:t>
            </a:r>
          </a:p>
        </p:txBody>
      </p:sp>
    </p:spTree>
    <p:extLst>
      <p:ext uri="{BB962C8B-B14F-4D97-AF65-F5344CB8AC3E}">
        <p14:creationId xmlns:p14="http://schemas.microsoft.com/office/powerpoint/2010/main" val="204664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3537B681-13EC-6945-9A02-EC8AB44A3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 Applications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D8EF58C-CBC7-1A44-B898-670C884CEC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371599"/>
            <a:ext cx="8001000" cy="342900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Aerospace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Aircraft component fault detectors and simulations, aircraft control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Automotive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Improved guidance systems, virtual sensors, warranty activity analyzers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Electronics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Chip failure analysis, circuit chip layouts, machine vision, non-linear modeling, process control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Manufacturing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Machine diagnosis, product design and analysis, visual quality inspection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Robotics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Forklift robots, manipulator controllers, trajectory control, and vision systems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Telecommunications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Network monitoring, speech recognition, customer payment processing systems</a:t>
            </a:r>
          </a:p>
          <a:p>
            <a:pPr marL="0" indent="0" algn="l" rtl="0" fontAlgn="base"/>
            <a:endParaRPr lang="en-US" sz="1400" dirty="0">
              <a:solidFill>
                <a:srgbClr val="455264"/>
              </a:solidFill>
              <a:latin typeface="TT Norms"/>
            </a:endParaRP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Banking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Credit card attrition, credit and loan application evaluation, fraud and risk evaluation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Business Analytics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Customer behavior modeling, fraud propensity, market research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Financial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Corporate financial analysis, currency price prediction, loan advising, portfolio trading</a:t>
            </a:r>
          </a:p>
          <a:p>
            <a:pPr marL="0" indent="0" algn="l" rtl="0" fontAlgn="base"/>
            <a:r>
              <a:rPr lang="en-US" sz="1400" b="1" i="0" dirty="0">
                <a:solidFill>
                  <a:srgbClr val="455264"/>
                </a:solidFill>
                <a:effectLst/>
                <a:latin typeface="TT Norms"/>
              </a:rPr>
              <a:t>Securities</a:t>
            </a:r>
            <a:r>
              <a:rPr lang="en-US" sz="1400" b="0" i="0" dirty="0">
                <a:solidFill>
                  <a:srgbClr val="455264"/>
                </a:solidFill>
                <a:effectLst/>
                <a:latin typeface="TT Norms"/>
              </a:rPr>
              <a:t>: Automatic bond rating, market analysis, and stock trading advisory systems</a:t>
            </a:r>
          </a:p>
          <a:p>
            <a:pPr marL="0" indent="0" algn="l" rtl="0" fontAlgn="base"/>
            <a:endParaRPr lang="en-US" sz="1400" dirty="0">
              <a:solidFill>
                <a:srgbClr val="455264"/>
              </a:solidFill>
              <a:latin typeface="TT Norms"/>
            </a:endParaRPr>
          </a:p>
          <a:p>
            <a:pPr marL="0" indent="0" algn="r" rtl="0" fontAlgn="base"/>
            <a:r>
              <a:rPr lang="en-US" sz="1400" b="0" i="1" dirty="0">
                <a:solidFill>
                  <a:srgbClr val="455264"/>
                </a:solidFill>
                <a:effectLst/>
                <a:latin typeface="TT Norms"/>
              </a:rPr>
              <a:t>source: </a:t>
            </a:r>
            <a:r>
              <a:rPr lang="en-US" sz="1400" b="0" i="1" dirty="0">
                <a:solidFill>
                  <a:schemeClr val="bg2"/>
                </a:solidFill>
                <a:effectLst/>
                <a:latin typeface="TT Norm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https://www.smartsheet.com/neural-network-applications</a:t>
            </a:r>
            <a:endParaRPr lang="en-US" sz="1400" b="0" i="1" dirty="0">
              <a:solidFill>
                <a:schemeClr val="bg2"/>
              </a:solidFill>
              <a:effectLst/>
              <a:latin typeface="TT Norms"/>
            </a:endParaRPr>
          </a:p>
          <a:p>
            <a:pPr marL="0" indent="0" algn="r" rtl="0" fontAlgn="base"/>
            <a:endParaRPr lang="en-US" sz="1400" b="0" i="0" dirty="0">
              <a:solidFill>
                <a:srgbClr val="455264"/>
              </a:solidFill>
              <a:effectLst/>
              <a:latin typeface="TT Norms"/>
            </a:endParaRPr>
          </a:p>
          <a:p>
            <a:br>
              <a:rPr lang="en-US" sz="1050" dirty="0"/>
            </a:br>
            <a:endParaRPr lang="en-US" sz="1200" b="0" i="0" dirty="0">
              <a:solidFill>
                <a:srgbClr val="455264"/>
              </a:solidFill>
              <a:effectLst/>
              <a:latin typeface="TT Norms"/>
            </a:endParaRPr>
          </a:p>
        </p:txBody>
      </p:sp>
      <p:sp>
        <p:nvSpPr>
          <p:cNvPr id="25604" name="Slide Number Placeholder 5">
            <a:extLst>
              <a:ext uri="{FF2B5EF4-FFF2-40B4-BE49-F238E27FC236}">
                <a16:creationId xmlns:a16="http://schemas.microsoft.com/office/drawing/2014/main" id="{154CF943-7DA3-1E4D-8974-49D4DDDE5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76EEA24-4B4F-DD4A-B5CC-03381941C721}" type="slidenum">
              <a:rPr lang="en-US" altLang="en-US" sz="1400">
                <a:solidFill>
                  <a:srgbClr val="FF0000"/>
                </a:solidFill>
              </a:rPr>
              <a:pPr/>
              <a:t>13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E1EA1FB-4B40-67DE-D7F8-E8FB32CF1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001000" cy="99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more than 9,000 companies (including credit cards) use FICO Falcon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uses neural nets to model customer behavior, identify fraud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claims improvement in credit card fraud detection of 30-70%</a:t>
            </a:r>
          </a:p>
          <a:p>
            <a:pPr marL="0" indent="0"/>
            <a:endParaRPr lang="en-US" sz="1400" kern="0" dirty="0">
              <a:solidFill>
                <a:srgbClr val="455264"/>
              </a:solidFill>
              <a:latin typeface="TT Norms"/>
            </a:endParaRPr>
          </a:p>
          <a:p>
            <a:br>
              <a:rPr lang="en-US" sz="1050" kern="0" dirty="0"/>
            </a:br>
            <a:endParaRPr lang="en-US" sz="1200" kern="0" dirty="0">
              <a:solidFill>
                <a:srgbClr val="455264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2876285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FF7A8D8-642D-DA43-9457-8A950D8F1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3F8447-F82E-BF43-931E-788FB33038FF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1"/>
            <a:ext cx="8458200" cy="175259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defRPr sz="24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Wingdings" pitchFamily="2" charset="2"/>
              <a:buChar char="p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2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US" sz="1800" kern="0" dirty="0"/>
              <a:t>suppose we wanted to provide guidance on major selection</a:t>
            </a:r>
          </a:p>
          <a:p>
            <a:pPr lvl="1">
              <a:defRPr/>
            </a:pPr>
            <a:r>
              <a:rPr lang="en-US" sz="1400" kern="0" dirty="0"/>
              <a:t>hypothesis: certain personality traits or life skills </a:t>
            </a:r>
            <a:r>
              <a:rPr lang="en-US" sz="1400" i="1" kern="0" dirty="0"/>
              <a:t>suggest</a:t>
            </a:r>
            <a:r>
              <a:rPr lang="en-US" sz="1400" kern="0" dirty="0"/>
              <a:t> certain majors</a:t>
            </a:r>
          </a:p>
          <a:p>
            <a:pPr lvl="1">
              <a:defRPr/>
            </a:pPr>
            <a:r>
              <a:rPr lang="en-US" sz="1400" kern="0" dirty="0"/>
              <a:t>conduct a survey of students, asking them to self-assess their traits/skills on a scale of 0 to 1.0, along with their major</a:t>
            </a:r>
          </a:p>
          <a:p>
            <a:pPr lvl="1">
              <a:defRPr/>
            </a:pPr>
            <a:r>
              <a:rPr lang="en-US" sz="1400" kern="0" dirty="0"/>
              <a:t>build a network of artificial neurons, with three inputs (corresponding to survey skills) and a single output (corresponding to major)</a:t>
            </a:r>
          </a:p>
        </p:txBody>
      </p:sp>
      <p:graphicFrame>
        <p:nvGraphicFramePr>
          <p:cNvPr id="7" name="Group 72">
            <a:extLst>
              <a:ext uri="{FF2B5EF4-FFF2-40B4-BE49-F238E27FC236}">
                <a16:creationId xmlns:a16="http://schemas.microsoft.com/office/drawing/2014/main" id="{327C5949-17ED-A945-B5CF-F781EF0333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89361"/>
              </p:ext>
            </p:extLst>
          </p:nvPr>
        </p:nvGraphicFramePr>
        <p:xfrm>
          <a:off x="734919" y="3763963"/>
          <a:ext cx="4218082" cy="2048898"/>
        </p:xfrm>
        <a:graphic>
          <a:graphicData uri="http://schemas.openxmlformats.org/drawingml/2006/table">
            <a:tbl>
              <a:tblPr/>
              <a:tblGrid>
                <a:gridCol w="6328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4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5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8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94B88C-6F6A-184C-B5D8-F1A73E10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85DC9B-7877-4D42-B5FF-5FDD98D38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359" y="3665471"/>
            <a:ext cx="3352800" cy="227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6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A651E8EC-4136-0147-AED8-727165C45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NN example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17ECAA50-96B3-904E-AC47-AE609B8750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731838"/>
          </a:xfrm>
        </p:spPr>
        <p:txBody>
          <a:bodyPr/>
          <a:lstStyle/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feed those inputs and outputs to the network and train it to recognize</a:t>
            </a:r>
          </a:p>
          <a:p>
            <a:pPr marL="461963" lvl="1" indent="-225425"/>
            <a:r>
              <a:rPr lang="en-US" altLang="en-US" sz="1400" dirty="0">
                <a:ea typeface="ＭＳ Ｐゴシック" panose="020B0600070205080204" pitchFamily="34" charset="-128"/>
              </a:rPr>
              <a:t>once trained, it can be applied to new patterns to classify them (based on best fit)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EC38C77-A452-CD4D-9C88-3DF6A8C5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561" y="5334000"/>
            <a:ext cx="8288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431800" indent="-4318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92163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2255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57350" indent="-360363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defTabSz="865188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865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dirty="0"/>
              <a:t>note: this is a very small, non-scientific example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data scientists typically deal with massive amounts of data (e.g., hundreds or thousands of survey responses)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altLang="en-US" sz="1400" dirty="0"/>
              <a:t>utilize analytical methods to ensure statistical significance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5D030-F8B7-4846-9CE5-6F2FE2D85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graphicFrame>
        <p:nvGraphicFramePr>
          <p:cNvPr id="9" name="Group 72">
            <a:extLst>
              <a:ext uri="{FF2B5EF4-FFF2-40B4-BE49-F238E27FC236}">
                <a16:creationId xmlns:a16="http://schemas.microsoft.com/office/drawing/2014/main" id="{61D83796-AC07-3847-80E6-12F0FE96B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35564"/>
              </p:ext>
            </p:extLst>
          </p:nvPr>
        </p:nvGraphicFramePr>
        <p:xfrm>
          <a:off x="457200" y="2370702"/>
          <a:ext cx="3581400" cy="1820298"/>
        </p:xfrm>
        <a:graphic>
          <a:graphicData uri="http://schemas.openxmlformats.org/drawingml/2006/table">
            <a:tbl>
              <a:tblPr/>
              <a:tblGrid>
                <a:gridCol w="537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9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7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endParaRPr kumimoji="0" lang="en-US" sz="1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creative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Good at problem solving?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How extraverted are you?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Major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stu1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0.75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stu2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1.0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stu3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charset="0"/>
                        </a:rPr>
                        <a:t>GDE (0)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stu4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0.9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0.2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90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stu5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0.6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0.8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0.4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9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stu6</a:t>
                      </a:r>
                    </a:p>
                  </a:txBody>
                  <a:tcPr marL="86493" marR="86493" marT="43247" marB="4324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0.7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Verdana" charset="0"/>
                        </a:rPr>
                        <a:t>CSC (1)</a:t>
                      </a:r>
                    </a:p>
                  </a:txBody>
                  <a:tcPr marL="86493" marR="86493" marT="43247" marB="432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6922261-9CC8-774C-8026-7302A5C945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7200" y="2085076"/>
            <a:ext cx="4504962" cy="2959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A77AD02-A22F-DC40-A114-787143654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Machine Learning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64027D-9BC9-BB4F-9E7B-73ED5FC37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800600"/>
          </a:xfrm>
        </p:spPr>
        <p:txBody>
          <a:bodyPr/>
          <a:lstStyle/>
          <a:p>
            <a:r>
              <a:rPr lang="en-US" altLang="en-US" sz="1800" i="1" dirty="0">
                <a:ea typeface="ＭＳ Ｐゴシック" panose="020B0600070205080204" pitchFamily="34" charset="-128"/>
              </a:rPr>
              <a:t>Machine Learning (ML) </a:t>
            </a:r>
            <a:r>
              <a:rPr lang="en-US" altLang="en-US" sz="1800" dirty="0">
                <a:ea typeface="ＭＳ Ｐゴシック" panose="020B0600070205080204" pitchFamily="34" charset="-128"/>
              </a:rPr>
              <a:t>is driving many powerful applications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ML utilizes algorithms </a:t>
            </a:r>
            <a:r>
              <a:rPr lang="en-US" altLang="en-US" sz="1600">
                <a:ea typeface="ＭＳ Ｐゴシック" panose="020B0600070205080204" pitchFamily="34" charset="-128"/>
              </a:rPr>
              <a:t>to process </a:t>
            </a:r>
            <a:r>
              <a:rPr lang="en-US" altLang="en-US" sz="1600" dirty="0">
                <a:ea typeface="ＭＳ Ｐゴシック" panose="020B0600070205080204" pitchFamily="34" charset="-128"/>
              </a:rPr>
              <a:t>(potentially large) data sets to improve problem solving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historically, has been seen as a subdiscipline of Artificial Intelligence</a:t>
            </a:r>
          </a:p>
          <a:p>
            <a:pPr marL="457200" lvl="1" indent="0">
              <a:buNone/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new discipline Data Science utilizes ML to process (potentially large) data sets to discover patterns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this process is known as Data Mining</a:t>
            </a: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 lvl="1">
              <a:spcBef>
                <a:spcPct val="40000"/>
              </a:spcBef>
            </a:pPr>
            <a:endParaRPr lang="en-US" altLang="en-US" sz="1600" dirty="0">
              <a:ea typeface="ＭＳ Ｐゴシック" panose="020B0600070205080204" pitchFamily="34" charset="-128"/>
            </a:endParaRPr>
          </a:p>
          <a:p>
            <a:pPr>
              <a:spcBef>
                <a:spcPct val="40000"/>
              </a:spcBef>
            </a:pPr>
            <a:r>
              <a:rPr lang="en-US" altLang="en-US" sz="1800" dirty="0">
                <a:ea typeface="ＭＳ Ｐゴシック" panose="020B0600070205080204" pitchFamily="34" charset="-128"/>
              </a:rPr>
              <a:t>Machine Learning relies heavily on </a:t>
            </a:r>
            <a:r>
              <a:rPr lang="en-US" altLang="en-US" sz="1800" i="1" dirty="0">
                <a:ea typeface="ＭＳ Ｐゴシック" panose="020B0600070205080204" pitchFamily="34" charset="-128"/>
              </a:rPr>
              <a:t>supervised learning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algorithms are trained by providing sample inputs and classifications</a:t>
            </a:r>
          </a:p>
          <a:p>
            <a:pPr lvl="1">
              <a:spcBef>
                <a:spcPct val="40000"/>
              </a:spcBef>
            </a:pPr>
            <a:r>
              <a:rPr lang="en-US" altLang="en-US" sz="1600" dirty="0">
                <a:ea typeface="ＭＳ Ｐゴシック" panose="020B0600070205080204" pitchFamily="34" charset="-128"/>
              </a:rPr>
              <a:t>the algorithms learn to recognize patterns and classify new inputs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8748C2-8AEF-8346-9670-B505C0BF2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3DDC-8108-2C20-D7FD-0818FDCA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OCR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6EA-5646-E4D7-3532-95560B6CB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27" y="1524000"/>
            <a:ext cx="8229600" cy="5181600"/>
          </a:xfrm>
        </p:spPr>
        <p:txBody>
          <a:bodyPr/>
          <a:lstStyle/>
          <a:p>
            <a:r>
              <a:rPr lang="en-US" sz="1800" dirty="0"/>
              <a:t>Optical Character Recognition is used by devices (e.g., phones, tablets, scanners) to extract text from images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r>
              <a:rPr lang="en-US" sz="1400" dirty="0"/>
              <a:t>when scanning printed text, each font has slight variations</a:t>
            </a:r>
          </a:p>
          <a:p>
            <a:pPr lvl="1"/>
            <a:r>
              <a:rPr lang="en-US" sz="1400" dirty="0"/>
              <a:t>handwriting can have extreme variations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programming every variation would be impossible</a:t>
            </a:r>
          </a:p>
          <a:p>
            <a:pPr lvl="1"/>
            <a:r>
              <a:rPr lang="en-US" sz="1400" dirty="0"/>
              <a:t>instead, provide numerous examples and have the program learn to identify</a:t>
            </a:r>
          </a:p>
          <a:p>
            <a:pPr lvl="2"/>
            <a:r>
              <a:rPr lang="en-US" sz="1200" dirty="0"/>
              <a:t>essentially, the program deduces which features are essential to each character</a:t>
            </a:r>
          </a:p>
          <a:p>
            <a:pPr lvl="2"/>
            <a:r>
              <a:rPr lang="en-US" sz="1200" dirty="0"/>
              <a:t>uses those features to classify new 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EC633-D5A7-607B-5132-651126CF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074" name="Picture 2" descr="how ocr works">
            <a:extLst>
              <a:ext uri="{FF2B5EF4-FFF2-40B4-BE49-F238E27FC236}">
                <a16:creationId xmlns:a16="http://schemas.microsoft.com/office/drawing/2014/main" id="{9F32AA7A-533E-6CD6-B04A-6F9D06B11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" t="27808" r="-1563" b="27259"/>
          <a:stretch/>
        </p:blipFill>
        <p:spPr bwMode="auto">
          <a:xfrm>
            <a:off x="2482927" y="2410405"/>
            <a:ext cx="4191000" cy="11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611A4F-C81C-5368-0EBB-6286CE978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4410044"/>
            <a:ext cx="4191000" cy="75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similarly, facial recognition software identifies facial features (e.g., distance between eyes, ear size)</a:t>
            </a:r>
          </a:p>
          <a:p>
            <a:pPr lvl="1"/>
            <a:r>
              <a:rPr lang="en-US" sz="1400" dirty="0"/>
              <a:t>can then match those features against new images to identify people</a:t>
            </a:r>
          </a:p>
          <a:p>
            <a:pPr lvl="1"/>
            <a:r>
              <a:rPr lang="en-US" sz="1400" dirty="0"/>
              <a:t>since many features persist regardless of lighting or perspective, can be effective under varying conditions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many smartphones utilize facial recognition for security</a:t>
            </a:r>
            <a:endParaRPr lang="en-US" sz="1200" dirty="0"/>
          </a:p>
          <a:p>
            <a:pPr lvl="1"/>
            <a:r>
              <a:rPr lang="en-US" sz="1400" dirty="0"/>
              <a:t>has been used by law enforcement, but false matches and biases have caused many to rethink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facial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965ED08-FA83-46FD-522B-AE38B121A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2936913"/>
            <a:ext cx="40640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43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/>
          <a:lstStyle/>
          <a:p>
            <a:r>
              <a:rPr lang="en-US" sz="1800" dirty="0"/>
              <a:t>autonomous vehicles utilize cameras, radar, lidar (light detection) and even GPS sense their surroundings</a:t>
            </a:r>
          </a:p>
          <a:p>
            <a:pPr lvl="1"/>
            <a:r>
              <a:rPr lang="en-US" sz="1400" dirty="0"/>
              <a:t>they are programmed to react under specific circumstance, but learn to apply rules to new situations</a:t>
            </a:r>
          </a:p>
          <a:p>
            <a:pPr lvl="1"/>
            <a:r>
              <a:rPr lang="en-US" sz="1400" dirty="0"/>
              <a:t>they can improve over time as new circumstances are experienced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r>
              <a:rPr lang="en-US" sz="1400" dirty="0"/>
              <a:t>July-Oct 2022, 605 reported crashes by </a:t>
            </a:r>
            <a:r>
              <a:rPr lang="en-US" sz="1400" i="1" dirty="0"/>
              <a:t>advanced driver assistance </a:t>
            </a:r>
            <a:r>
              <a:rPr lang="en-US" sz="1400" dirty="0"/>
              <a:t>vehicles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self-driving cars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6146" name="Picture 2" descr="5 Ways Self-Driving Cars Could Make Our World (And Our Lives) Better">
            <a:extLst>
              <a:ext uri="{FF2B5EF4-FFF2-40B4-BE49-F238E27FC236}">
                <a16:creationId xmlns:a16="http://schemas.microsoft.com/office/drawing/2014/main" id="{A56DE389-523F-9A9C-84C4-A78C6D986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071813"/>
            <a:ext cx="4572000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17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665FD03-2448-0328-6812-ECCB9AB2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r>
              <a:rPr lang="en-US" sz="1800" dirty="0" err="1"/>
              <a:t>ChatGPT</a:t>
            </a:r>
            <a:r>
              <a:rPr lang="en-US" sz="1800" dirty="0"/>
              <a:t> (Chat Generative Pre-trained Transformer) was released in Nov 2022 by </a:t>
            </a:r>
            <a:r>
              <a:rPr lang="en-US" sz="1800" dirty="0" err="1"/>
              <a:t>OpenAI</a:t>
            </a:r>
            <a:endParaRPr lang="en-US" sz="1800" dirty="0"/>
          </a:p>
          <a:p>
            <a:pPr lvl="1"/>
            <a:r>
              <a:rPr lang="en-US" sz="1400" dirty="0"/>
              <a:t>was trained by providing recorded conversations and also utilized human trainers to provide feedback</a:t>
            </a:r>
          </a:p>
          <a:p>
            <a:pPr lvl="1"/>
            <a:r>
              <a:rPr lang="en-US" sz="1400" dirty="0"/>
              <a:t>in addition to carry on on a conversation, can write code, music, poems, …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8366E-1553-9DB3-20B4-0F45119DB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chatbots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7F218-22C8-97D0-CA29-EAC2D177B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82C6E-B6BE-A2D8-EC83-4271861A4B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772065"/>
            <a:ext cx="4800600" cy="40859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A5B85B-F35D-ACFC-01C1-136077581B8A}"/>
              </a:ext>
            </a:extLst>
          </p:cNvPr>
          <p:cNvSpPr txBox="1"/>
          <p:nvPr/>
        </p:nvSpPr>
        <p:spPr>
          <a:xfrm>
            <a:off x="5562600" y="3480753"/>
            <a:ext cx="3276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25" lvl="1"/>
            <a:r>
              <a:rPr lang="en-US" sz="1600" dirty="0"/>
              <a:t>how will tools like this change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education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writing 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software development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tech support</a:t>
            </a:r>
          </a:p>
          <a:p>
            <a:pPr marL="458788" lvl="2" indent="-219075">
              <a:buFont typeface="Arial" panose="020B0604020202020204" pitchFamily="34" charset="0"/>
              <a:buChar char="•"/>
            </a:pPr>
            <a:r>
              <a:rPr lang="en-US" sz="1400" dirty="0"/>
              <a:t>therapy</a:t>
            </a:r>
          </a:p>
        </p:txBody>
      </p:sp>
    </p:spTree>
    <p:extLst>
      <p:ext uri="{BB962C8B-B14F-4D97-AF65-F5344CB8AC3E}">
        <p14:creationId xmlns:p14="http://schemas.microsoft.com/office/powerpoint/2010/main" val="246408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D478-030B-00A0-1CCD-55519095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data 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E3768-C966-2595-CB57-82E7410B6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B7627-1651-1D44-9CE8-A0EB23EC412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56AD51-5D59-AB08-F2F9-3963760E3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0" y="1308253"/>
            <a:ext cx="2514600" cy="4759325"/>
          </a:xfrm>
        </p:spPr>
        <p:txBody>
          <a:bodyPr/>
          <a:lstStyle/>
          <a:p>
            <a:pPr marL="9525" indent="0"/>
            <a:r>
              <a:rPr lang="en-US" sz="1600" dirty="0"/>
              <a:t>it was estimated that 1.1 trillion MB of data was generated every day in 2021</a:t>
            </a:r>
          </a:p>
          <a:p>
            <a:pPr marL="9525" indent="0"/>
            <a:endParaRPr lang="en-US" sz="1600" dirty="0"/>
          </a:p>
          <a:p>
            <a:pPr marL="9525" indent="0"/>
            <a:r>
              <a:rPr lang="en-US" sz="1600" dirty="0"/>
              <a:t>Data Science is a discipline that focuses on extracting patterns and trends from data</a:t>
            </a:r>
          </a:p>
          <a:p>
            <a:pPr marL="409575" lvl="1" indent="-180975"/>
            <a:r>
              <a:rPr lang="en-US" sz="1200" dirty="0"/>
              <a:t>relies on Machine Learning to process the massive amounts of data and learn what features are significant </a:t>
            </a:r>
          </a:p>
        </p:txBody>
      </p:sp>
      <p:pic>
        <p:nvPicPr>
          <p:cNvPr id="8194" name="Picture 2" descr="Visualizing a minute on the Internet in 2021">
            <a:extLst>
              <a:ext uri="{FF2B5EF4-FFF2-40B4-BE49-F238E27FC236}">
                <a16:creationId xmlns:a16="http://schemas.microsoft.com/office/drawing/2014/main" id="{C428C33B-EB3B-AE22-DC4F-9C1320A63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08253"/>
            <a:ext cx="562991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5CC025C1-6854-9E40-A0DB-C8203EADB8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Neural Networks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BE43EDDF-FDE6-6845-9BC7-4DF46E2DF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752600"/>
          </a:xfrm>
        </p:spPr>
        <p:txBody>
          <a:bodyPr/>
          <a:lstStyle/>
          <a:p>
            <a:pPr eaLnBrk="1" hangingPunct="1"/>
            <a:r>
              <a:rPr lang="en-US" altLang="en-US" sz="1600" dirty="0">
                <a:ea typeface="ＭＳ Ｐゴシック" panose="020B0600070205080204" pitchFamily="34" charset="-128"/>
              </a:rPr>
              <a:t>at the core of most Machine Learning algorithms are </a:t>
            </a:r>
            <a:r>
              <a:rPr lang="en-US" altLang="en-US" sz="1600" i="1" dirty="0">
                <a:ea typeface="ＭＳ Ｐゴシック" panose="020B0600070205080204" pitchFamily="34" charset="-128"/>
              </a:rPr>
              <a:t>neural networks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a neural network mimics the structure of the human brain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utilizes supervised learning to develop proficiency in recognizing patterns</a:t>
            </a:r>
          </a:p>
          <a:p>
            <a:pPr lvl="1" eaLnBrk="1" hangingPunct="1"/>
            <a:endParaRPr lang="en-US" altLang="en-US" sz="14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sz="1800" dirty="0">
                <a:ea typeface="ＭＳ Ｐゴシック" panose="020B0600070205080204" pitchFamily="34" charset="-128"/>
              </a:rPr>
              <a:t>neural nets predate modern computers</a:t>
            </a:r>
          </a:p>
          <a:p>
            <a:pPr lvl="1" eaLnBrk="1" hangingPunct="1"/>
            <a:r>
              <a:rPr lang="en-US" altLang="en-US" sz="1400" dirty="0">
                <a:ea typeface="ＭＳ Ｐゴシック" panose="020B0600070205080204" pitchFamily="34" charset="-128"/>
              </a:rPr>
              <a:t>first invented by McCulloch and Pitts in 1943</a:t>
            </a:r>
          </a:p>
        </p:txBody>
      </p:sp>
      <p:sp>
        <p:nvSpPr>
          <p:cNvPr id="19460" name="Slide Number Placeholder 5">
            <a:extLst>
              <a:ext uri="{FF2B5EF4-FFF2-40B4-BE49-F238E27FC236}">
                <a16:creationId xmlns:a16="http://schemas.microsoft.com/office/drawing/2014/main" id="{487D6CD4-CFC2-D243-8C04-0C44FDC9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54331F1-691E-334E-BA93-0DBA6A297845}" type="slidenum">
              <a:rPr lang="en-US" altLang="en-US" sz="1400">
                <a:solidFill>
                  <a:srgbClr val="FF0000"/>
                </a:solidFill>
              </a:rPr>
              <a:pPr/>
              <a:t>8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38598" name="Rectangle 6">
            <a:extLst>
              <a:ext uri="{FF2B5EF4-FFF2-40B4-BE49-F238E27FC236}">
                <a16:creationId xmlns:a16="http://schemas.microsoft.com/office/drawing/2014/main" id="{CD876ED1-3D3D-4D46-AFE4-DC7323EFE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429000"/>
            <a:ext cx="35814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49250" indent="-2222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sz="1600" u="sng" dirty="0"/>
              <a:t>general brain architecture: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many (relatively) slow neurons, interconnected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dendrites serve as input devices (receive electrical impulses from other neurons)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cell body "sums" inputs from the dendrites (possibly inhibiting or exciting)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 dirty="0"/>
              <a:t>if sum exceeds some threshold, the neuron fires an output impulse along axon</a:t>
            </a:r>
          </a:p>
        </p:txBody>
      </p:sp>
      <p:pic>
        <p:nvPicPr>
          <p:cNvPr id="238599" name="Picture 7" descr="neuron">
            <a:extLst>
              <a:ext uri="{FF2B5EF4-FFF2-40B4-BE49-F238E27FC236}">
                <a16:creationId xmlns:a16="http://schemas.microsoft.com/office/drawing/2014/main" id="{68BF4DDD-C497-B547-9FB2-B62086680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4495800" cy="2538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>
            <a:extLst>
              <a:ext uri="{FF2B5EF4-FFF2-40B4-BE49-F238E27FC236}">
                <a16:creationId xmlns:a16="http://schemas.microsoft.com/office/drawing/2014/main" id="{12C3B575-E31C-284D-9037-A992DD0B99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Artificial Neurons</a:t>
            </a:r>
          </a:p>
        </p:txBody>
      </p:sp>
      <p:sp>
        <p:nvSpPr>
          <p:cNvPr id="196613" name="Rectangle 5">
            <a:extLst>
              <a:ext uri="{FF2B5EF4-FFF2-40B4-BE49-F238E27FC236}">
                <a16:creationId xmlns:a16="http://schemas.microsoft.com/office/drawing/2014/main" id="{14040C01-031C-1343-98C1-F98D6604F9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895600"/>
            <a:ext cx="8077200" cy="1428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>
                <a:ea typeface="ＭＳ Ｐゴシック" panose="020B0600070205080204" pitchFamily="34" charset="-128"/>
              </a:rPr>
              <a:t>McCulloch &amp; Pitts (1943) described an artificial neuron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inputs are binary: 0 (no input signal) or 1 (input signal)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each input has a weight associated with 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the activation function multiplies each input value by its weight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400" dirty="0">
                <a:ea typeface="ＭＳ Ｐゴシック" panose="020B0600070205080204" pitchFamily="34" charset="-128"/>
              </a:rPr>
              <a:t>if the sum of the weighted inputs &gt;= </a:t>
            </a:r>
            <a:r>
              <a:rPr lang="en-US" altLang="en-US" sz="1400" b="1" dirty="0">
                <a:ea typeface="ＭＳ Ｐゴシック" panose="020B0600070205080204" pitchFamily="34" charset="-128"/>
                <a:sym typeface="Symbol" pitchFamily="2" charset="2"/>
              </a:rPr>
              <a:t></a:t>
            </a:r>
            <a:r>
              <a:rPr lang="en-US" altLang="en-US" sz="1400" dirty="0">
                <a:ea typeface="ＭＳ Ｐゴシック" panose="020B0600070205080204" pitchFamily="34" charset="-128"/>
              </a:rPr>
              <a:t>, 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400" dirty="0">
                <a:ea typeface="ＭＳ Ｐゴシック" panose="020B0600070205080204" pitchFamily="34" charset="-128"/>
              </a:rPr>
              <a:t>then the neuron fires (outputs 1), else doesn't fire (outputs 0)</a:t>
            </a:r>
          </a:p>
        </p:txBody>
      </p:sp>
      <p:sp>
        <p:nvSpPr>
          <p:cNvPr id="20485" name="Slide Number Placeholder 5">
            <a:extLst>
              <a:ext uri="{FF2B5EF4-FFF2-40B4-BE49-F238E27FC236}">
                <a16:creationId xmlns:a16="http://schemas.microsoft.com/office/drawing/2014/main" id="{09E3FC10-4160-2D46-9B72-6671311A9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F871D75-45D3-E949-9231-880B3ECE82BA}" type="slidenum">
              <a:rPr lang="en-US" altLang="en-US" sz="1400">
                <a:solidFill>
                  <a:srgbClr val="FF0000"/>
                </a:solidFill>
              </a:rPr>
              <a:pPr/>
              <a:t>9</a:t>
            </a:fld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224E2ED0-9C49-A54F-AD84-C4E908B3E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463" y="1214438"/>
            <a:ext cx="8288337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094" tIns="43547" rIns="87094" bIns="43547"/>
          <a:lstStyle>
            <a:lvl1pPr marL="323850" indent="-32385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03263" indent="-271463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081088" indent="-215900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1600"/>
              <a:t>neural networks are based on the brain metaphor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>
                <a:sym typeface="Wingdings" pitchFamily="2" charset="2"/>
              </a:rPr>
              <a:t>large number of simple, neuron-like processing elements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large number of weighted connections between neurons</a:t>
            </a:r>
          </a:p>
          <a:p>
            <a:pPr lvl="2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en-US" altLang="en-US" sz="1400" i="1"/>
              <a:t>note: the weights encode information, not symbols!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parallel, distributed control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SzPct val="75000"/>
              <a:buFont typeface="Wingdings" pitchFamily="2" charset="2"/>
              <a:buBlip>
                <a:blip r:embed="rId2"/>
              </a:buBlip>
            </a:pPr>
            <a:r>
              <a:rPr lang="en-US" altLang="en-US" sz="1400"/>
              <a:t>emphasis on learning</a:t>
            </a:r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id="{2843E2EC-E7B9-E14B-9687-F7A2FD77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025" y="4683125"/>
            <a:ext cx="2873375" cy="746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6493" tIns="43247" rIns="86493" bIns="43247">
            <a:spAutoFit/>
          </a:bodyPr>
          <a:lstStyle>
            <a:lvl1pPr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37931725" indent="-37474525" defTabSz="865188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700"/>
              <a:t>if </a:t>
            </a:r>
            <a:r>
              <a:rPr lang="en-US" altLang="en-US" sz="1700">
                <a:sym typeface="Symbol" pitchFamily="2" charset="2"/>
              </a:rPr>
              <a:t></a:t>
            </a:r>
            <a:r>
              <a:rPr lang="en-US" altLang="en-US" sz="1300"/>
              <a:t>w</a:t>
            </a:r>
            <a:r>
              <a:rPr lang="en-US" altLang="en-US" sz="1300" baseline="-25000"/>
              <a:t>i</a:t>
            </a:r>
            <a:r>
              <a:rPr lang="en-US" altLang="en-US" sz="1300"/>
              <a:t>x</a:t>
            </a:r>
            <a:r>
              <a:rPr lang="en-US" altLang="en-US" sz="1300" baseline="-25000"/>
              <a:t>i</a:t>
            </a:r>
            <a:r>
              <a:rPr lang="en-US" altLang="en-US" sz="1700"/>
              <a:t> &gt;= </a:t>
            </a:r>
            <a:r>
              <a:rPr lang="en-US" altLang="en-US" sz="1700" b="1">
                <a:sym typeface="Symbol" pitchFamily="2" charset="2"/>
              </a:rPr>
              <a:t></a:t>
            </a:r>
            <a:r>
              <a:rPr lang="en-US" altLang="en-US" sz="1700"/>
              <a:t>, output = 1</a:t>
            </a:r>
          </a:p>
          <a:p>
            <a:pPr>
              <a:spcBef>
                <a:spcPct val="50000"/>
              </a:spcBef>
            </a:pPr>
            <a:r>
              <a:rPr lang="en-US" altLang="en-US" sz="1700"/>
              <a:t>if </a:t>
            </a:r>
            <a:r>
              <a:rPr lang="en-US" altLang="en-US" sz="1700">
                <a:sym typeface="Symbol" pitchFamily="2" charset="2"/>
              </a:rPr>
              <a:t></a:t>
            </a:r>
            <a:r>
              <a:rPr lang="en-US" altLang="en-US" sz="1300"/>
              <a:t>w</a:t>
            </a:r>
            <a:r>
              <a:rPr lang="en-US" altLang="en-US" sz="1300" baseline="-25000"/>
              <a:t>i</a:t>
            </a:r>
            <a:r>
              <a:rPr lang="en-US" altLang="en-US" sz="1300"/>
              <a:t>x</a:t>
            </a:r>
            <a:r>
              <a:rPr lang="en-US" altLang="en-US" sz="1300" baseline="-25000"/>
              <a:t>i</a:t>
            </a:r>
            <a:r>
              <a:rPr lang="en-US" altLang="en-US" sz="1700"/>
              <a:t> &lt; </a:t>
            </a:r>
            <a:r>
              <a:rPr lang="en-US" altLang="en-US" sz="1700" b="1">
                <a:sym typeface="Symbol" pitchFamily="2" charset="2"/>
              </a:rPr>
              <a:t></a:t>
            </a:r>
            <a:r>
              <a:rPr lang="en-US" altLang="en-US" sz="1700"/>
              <a:t>,   output = 0</a:t>
            </a:r>
          </a:p>
        </p:txBody>
      </p:sp>
      <p:graphicFrame>
        <p:nvGraphicFramePr>
          <p:cNvPr id="196615" name="Object 2">
            <a:extLst>
              <a:ext uri="{FF2B5EF4-FFF2-40B4-BE49-F238E27FC236}">
                <a16:creationId xmlns:a16="http://schemas.microsoft.com/office/drawing/2014/main" id="{21F304AC-A43F-5E48-949C-BCA3CA46E5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9538" y="4138613"/>
          <a:ext cx="2335212" cy="264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19202400" imgH="22072600" progId="Visio.Drawing.5">
                  <p:embed/>
                </p:oleObj>
              </mc:Choice>
              <mc:Fallback>
                <p:oleObj name="VISIO" r:id="rId3" imgW="19202400" imgH="22072600" progId="Visio.Drawing.5">
                  <p:embed/>
                  <p:pic>
                    <p:nvPicPr>
                      <p:cNvPr id="196615" name="Object 2">
                        <a:extLst>
                          <a:ext uri="{FF2B5EF4-FFF2-40B4-BE49-F238E27FC236}">
                            <a16:creationId xmlns:a16="http://schemas.microsoft.com/office/drawing/2014/main" id="{21F304AC-A43F-5E48-949C-BCA3CA46E5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9538" y="4138613"/>
                        <a:ext cx="2335212" cy="2643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648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  <p:bldP spid="196614" grpId="0" animBg="1"/>
    </p:bldLst>
  </p:timing>
</p:sld>
</file>

<file path=ppt/theme/theme1.xml><?xml version="1.0" encoding="utf-8"?>
<a:theme xmlns:a="http://schemas.openxmlformats.org/drawingml/2006/main" name="Book3e">
  <a:themeElements>
    <a:clrScheme name="Book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19D8E7"/>
      </a:accent1>
      <a:accent2>
        <a:srgbClr val="3E10B2"/>
      </a:accent2>
      <a:accent3>
        <a:srgbClr val="D61A28"/>
      </a:accent3>
      <a:accent4>
        <a:srgbClr val="FAF639"/>
      </a:accent4>
      <a:accent5>
        <a:srgbClr val="209C15"/>
      </a:accent5>
      <a:accent6>
        <a:srgbClr val="660075"/>
      </a:accent6>
      <a:hlink>
        <a:srgbClr val="ABF24D"/>
      </a:hlink>
      <a:folHlink>
        <a:srgbClr val="A0E7FB"/>
      </a:folHlink>
    </a:clrScheme>
    <a:fontScheme name="Level">
      <a:majorFont>
        <a:latin typeface="Lucida Consol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Verdana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Book3e.thmx</Template>
  <TotalTime>2559</TotalTime>
  <Words>1481</Words>
  <Application>Microsoft Macintosh PowerPoint</Application>
  <PresentationFormat>On-screen Show (4:3)</PresentationFormat>
  <Paragraphs>268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SimSun</vt:lpstr>
      <vt:lpstr>Andale Mono</vt:lpstr>
      <vt:lpstr>Arial</vt:lpstr>
      <vt:lpstr>Arial Narrow</vt:lpstr>
      <vt:lpstr>Courier New</vt:lpstr>
      <vt:lpstr>Helvetica</vt:lpstr>
      <vt:lpstr>Lucida Console</vt:lpstr>
      <vt:lpstr>TT Norms</vt:lpstr>
      <vt:lpstr>Tw Cen MT Condensed Extra Bold</vt:lpstr>
      <vt:lpstr>Verdana</vt:lpstr>
      <vt:lpstr>Wingdings</vt:lpstr>
      <vt:lpstr>Book3e</vt:lpstr>
      <vt:lpstr>VISIO</vt:lpstr>
      <vt:lpstr>Computer Science: Concepts &amp; Explorations  David Reed, Creighton University  </vt:lpstr>
      <vt:lpstr>Machine Learning</vt:lpstr>
      <vt:lpstr>Example: OCR</vt:lpstr>
      <vt:lpstr>Example: facial recognition</vt:lpstr>
      <vt:lpstr>Example: self-driving cars</vt:lpstr>
      <vt:lpstr>Example: chatbots</vt:lpstr>
      <vt:lpstr>Example: data mining</vt:lpstr>
      <vt:lpstr>Neural Networks</vt:lpstr>
      <vt:lpstr>Artificial Neurons</vt:lpstr>
      <vt:lpstr>Computation via Neurons</vt:lpstr>
      <vt:lpstr>Learning Algorithm</vt:lpstr>
      <vt:lpstr>Generalization problem</vt:lpstr>
      <vt:lpstr>Neural Net Applications</vt:lpstr>
      <vt:lpstr>NN example</vt:lpstr>
      <vt:lpstr>NN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Reed, Dave</cp:lastModifiedBy>
  <cp:revision>81</cp:revision>
  <cp:lastPrinted>1601-01-01T00:00:00Z</cp:lastPrinted>
  <dcterms:created xsi:type="dcterms:W3CDTF">2013-09-18T18:19:23Z</dcterms:created>
  <dcterms:modified xsi:type="dcterms:W3CDTF">2023-02-08T23:05:18Z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