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483" r:id="rId4"/>
    <p:sldId id="486" r:id="rId5"/>
    <p:sldId id="484" r:id="rId6"/>
    <p:sldId id="487" r:id="rId7"/>
    <p:sldId id="488" r:id="rId8"/>
    <p:sldId id="489" r:id="rId9"/>
    <p:sldId id="485" r:id="rId10"/>
    <p:sldId id="490" r:id="rId11"/>
    <p:sldId id="491" r:id="rId12"/>
    <p:sldId id="492" r:id="rId13"/>
    <p:sldId id="493" r:id="rId14"/>
    <p:sldId id="494" r:id="rId15"/>
    <p:sldId id="49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5"/>
    <p:restoredTop sz="94422"/>
  </p:normalViewPr>
  <p:slideViewPr>
    <p:cSldViewPr>
      <p:cViewPr varScale="1">
        <p:scale>
          <a:sx n="108" d="100"/>
          <a:sy n="108" d="100"/>
        </p:scale>
        <p:origin x="208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4/14/21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9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Computational Thinking &amp; Coding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039A8-DF1A-8041-9BB0-78E8558DF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48" y="3124200"/>
            <a:ext cx="4887950" cy="299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C795E-6E11-7245-8D7C-3E774AD2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13" y="2785423"/>
            <a:ext cx="2696752" cy="2141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EDBE7-2F14-9C45-94C9-925F7BB42DFF}"/>
              </a:ext>
            </a:extLst>
          </p:cNvPr>
          <p:cNvSpPr txBox="1"/>
          <p:nvPr/>
        </p:nvSpPr>
        <p:spPr>
          <a:xfrm>
            <a:off x="5211352" y="1594035"/>
            <a:ext cx="36576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function Process()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329441-1D53-744B-BC06-68D0CCDA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7469"/>
            <a:ext cx="4656265" cy="1063332"/>
          </a:xfrm>
        </p:spPr>
        <p:txBody>
          <a:bodyPr/>
          <a:lstStyle/>
          <a:p>
            <a:r>
              <a:rPr lang="en-US" sz="1800" dirty="0"/>
              <a:t>on a test, you can get credit for the parts you know even if it doesn't work overall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42ED8-B476-4443-B483-DE7C781FF8AF}"/>
              </a:ext>
            </a:extLst>
          </p:cNvPr>
          <p:cNvSpPr txBox="1"/>
          <p:nvPr/>
        </p:nvSpPr>
        <p:spPr>
          <a:xfrm>
            <a:off x="5334000" y="2155234"/>
            <a:ext cx="3352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num1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(num1Box.value);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num2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(num2Box.value);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num3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(num3Box.value);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20455-B26B-0E45-AC49-C6FEF2399ED8}"/>
              </a:ext>
            </a:extLst>
          </p:cNvPr>
          <p:cNvSpPr txBox="1"/>
          <p:nvPr/>
        </p:nvSpPr>
        <p:spPr>
          <a:xfrm>
            <a:off x="5363752" y="3241525"/>
            <a:ext cx="3352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avg = (num1+num2+num3)/3;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max1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(num1, num2);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max2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(max1, num3);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707A5-B43D-B343-B0B4-E36F361AE18A}"/>
              </a:ext>
            </a:extLst>
          </p:cNvPr>
          <p:cNvSpPr txBox="1"/>
          <p:nvPr/>
        </p:nvSpPr>
        <p:spPr>
          <a:xfrm>
            <a:off x="5396579" y="4563093"/>
            <a:ext cx="3352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outputP.innerHTML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'The average is ' 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avg.toFixed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(1) +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' and the maximum is ' +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max2;</a:t>
            </a:r>
          </a:p>
        </p:txBody>
      </p:sp>
    </p:spTree>
    <p:extLst>
      <p:ext uri="{BB962C8B-B14F-4D97-AF65-F5344CB8AC3E}">
        <p14:creationId xmlns:p14="http://schemas.microsoft.com/office/powerpoint/2010/main" val="23355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A0A9-D221-F648-863C-4D2E067B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3F56-62DA-6649-866E-1F153308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759325"/>
          </a:xfrm>
        </p:spPr>
        <p:txBody>
          <a:bodyPr/>
          <a:lstStyle/>
          <a:p>
            <a:r>
              <a:rPr lang="en-US" sz="2000" dirty="0"/>
              <a:t>we have seen a number of pages with embedded counters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need to have a span in the page:   </a:t>
            </a:r>
          </a:p>
          <a:p>
            <a:pPr marL="457200" lvl="1" indent="0">
              <a:buSzPct val="150000"/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&lt;span id="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countSpan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"&gt;0&lt;/span&gt;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update the span in function:   </a:t>
            </a:r>
          </a:p>
          <a:p>
            <a:pPr marL="857250" lvl="2" indent="0">
              <a:buSzPct val="150000"/>
              <a:buNone/>
            </a:pP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countSpan.innerHTML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countSpan.innerHTML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72E5-9C7C-544E-B7AE-293B06D6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C3BA0-5680-5F4D-9BDA-94EB09B3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71849"/>
            <a:ext cx="4826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1D8A5-2632-E041-9CF5-629BE954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60" y="3073069"/>
            <a:ext cx="4978400" cy="360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CD460C-D8CC-8642-9B30-F8AE8FA62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19" y="3263569"/>
            <a:ext cx="3810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A0A9-D221-F648-863C-4D2E067B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3F56-62DA-6649-866E-1F153308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note: pattern matching doesn't mean you will always find the exact solution you need</a:t>
            </a:r>
          </a:p>
          <a:p>
            <a:pPr lvl="1"/>
            <a:r>
              <a:rPr lang="en-US" sz="1600" dirty="0"/>
              <a:t>recognize the similarities with a past situation</a:t>
            </a:r>
          </a:p>
          <a:p>
            <a:pPr lvl="1"/>
            <a:r>
              <a:rPr lang="en-US" sz="1600" dirty="0"/>
              <a:t>also recognize the differences, and revise the past solution to fit the new situation</a:t>
            </a:r>
          </a:p>
          <a:p>
            <a:endParaRPr lang="en-US" sz="2000" dirty="0"/>
          </a:p>
          <a:p>
            <a:r>
              <a:rPr lang="en-US" sz="2000" dirty="0"/>
              <a:t>EXAMPLE: for the slots page, you need to keep track of credits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similar to but not quite the same as an embedded counter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en-US" sz="1400" dirty="0"/>
              <a:t>counter starts at 0, goes up by 1 each time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en-US" sz="1400" dirty="0"/>
              <a:t>credits start at 20, goes down 1 with loss and up 12 with 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72E5-9C7C-544E-B7AE-293B06D6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26CC-E753-A14A-BBBE-0FA7277D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7018-5AFD-4A47-976D-EC53040D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built-in JavaScript functions make coding easier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you don't have to know how to find the max of two numbers, just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(num1, num2)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you don't have to know how to calculate the square root, just 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(num)</a:t>
            </a:r>
          </a:p>
          <a:p>
            <a:pPr lvl="1">
              <a:buSzPct val="150000"/>
              <a:buFont typeface="Wingdings" pitchFamily="2" charset="2"/>
              <a:buChar char="§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150000"/>
            </a:pPr>
            <a:r>
              <a:rPr lang="en-US" sz="2000" dirty="0"/>
              <a:t>the library file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random.js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contains useful functions involving randomness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can load this library file using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=". . ."&gt;&lt;/script&gt;</a:t>
            </a:r>
          </a:p>
          <a:p>
            <a:pPr lvl="1">
              <a:buSzPct val="150000"/>
              <a:buFont typeface="Wingdings" pitchFamily="2" charset="2"/>
              <a:buChar char="§"/>
            </a:pPr>
            <a:r>
              <a:rPr lang="en-US" sz="1600" dirty="0"/>
              <a:t>can then call those functions (e.g.,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RandomInt</a:t>
            </a:r>
            <a:r>
              <a:rPr lang="en-US" sz="1600" dirty="0"/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RandomOneOf</a:t>
            </a:r>
            <a:r>
              <a:rPr lang="en-US" sz="1600" dirty="0"/>
              <a:t>) within the page </a:t>
            </a:r>
          </a:p>
          <a:p>
            <a:pPr lvl="1">
              <a:buSzPct val="150000"/>
              <a:buFont typeface="Wingdings" pitchFamily="2" charset="2"/>
              <a:buChar char="§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SzPct val="150000"/>
            </a:pPr>
            <a:r>
              <a:rPr lang="en-US" sz="2000" dirty="0"/>
              <a:t>starting in chapter X4, we introduced user-defined functions</a:t>
            </a:r>
          </a:p>
          <a:p>
            <a:pPr marL="752475" lvl="1" indent="-295275"/>
            <a:r>
              <a:rPr lang="en-US" sz="1600" dirty="0"/>
              <a:t>associate a function with each event-handler</a:t>
            </a:r>
          </a:p>
          <a:p>
            <a:pPr marL="752475" lvl="1" indent="-295275"/>
            <a:r>
              <a:rPr lang="en-US" sz="1600" dirty="0"/>
              <a:t>simplifies HTML elements, abstracts away behavioral details</a:t>
            </a:r>
          </a:p>
          <a:p>
            <a:pPr marL="752475" lvl="1" indent="-295275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591C4-455C-7C44-B080-B6BE481C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AB6A-26E1-9840-AB5A-476143C9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A0F3-8662-174D-9C24-AD297861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371600"/>
            <a:ext cx="3505200" cy="5029200"/>
          </a:xfrm>
        </p:spPr>
        <p:txBody>
          <a:bodyPr/>
          <a:lstStyle/>
          <a:p>
            <a:pPr marL="11113" indent="0"/>
            <a:r>
              <a:rPr lang="en-US" sz="2000" dirty="0"/>
              <a:t>up to this point, each event-handler required its own function</a:t>
            </a:r>
          </a:p>
          <a:p>
            <a:pPr marL="11113" indent="0"/>
            <a:endParaRPr lang="en-US" sz="2000" dirty="0"/>
          </a:p>
          <a:p>
            <a:pPr marL="11113" indent="0"/>
            <a:r>
              <a:rPr lang="en-US" sz="1800" dirty="0"/>
              <a:t>EXAMPLE: ESP page</a:t>
            </a:r>
          </a:p>
          <a:p>
            <a:pPr marL="234950" indent="0"/>
            <a:r>
              <a:rPr lang="en-US" sz="1600" dirty="0"/>
              <a:t>3 buttons </a:t>
            </a:r>
            <a:r>
              <a:rPr lang="en-US" sz="1600" dirty="0">
                <a:sym typeface="Wingdings" pitchFamily="2" charset="2"/>
              </a:rPr>
              <a:t> 3 functions</a:t>
            </a:r>
          </a:p>
          <a:p>
            <a:pPr marL="234950" indent="0"/>
            <a:endParaRPr lang="en-US" sz="1800" dirty="0">
              <a:sym typeface="Wingdings" pitchFamily="2" charset="2"/>
            </a:endParaRPr>
          </a:p>
          <a:p>
            <a:pPr marL="11113" indent="0"/>
            <a:r>
              <a:rPr lang="en-US" sz="1800" dirty="0">
                <a:sym typeface="Wingdings" pitchFamily="2" charset="2"/>
              </a:rPr>
              <a:t>in this case, there is a lot of redundancy</a:t>
            </a:r>
          </a:p>
          <a:p>
            <a:pPr marL="411163" lvl="1" indent="-176213"/>
            <a:r>
              <a:rPr lang="en-US" sz="1600" dirty="0">
                <a:sym typeface="Wingdings" pitchFamily="2" charset="2"/>
              </a:rPr>
              <a:t>the only difference between the 3 functions is a different user guess displayed</a:t>
            </a:r>
          </a:p>
          <a:p>
            <a:pPr marL="411163" lvl="1" indent="-176213"/>
            <a:endParaRPr lang="en-US" sz="1600" dirty="0">
              <a:sym typeface="Wingdings" pitchFamily="2" charset="2"/>
            </a:endParaRPr>
          </a:p>
          <a:p>
            <a:pPr marL="11113" indent="-176213"/>
            <a:r>
              <a:rPr lang="en-US" sz="1800" dirty="0">
                <a:sym typeface="Wingdings" pitchFamily="2" charset="2"/>
              </a:rPr>
              <a:t>we could simplify this by having one function with an input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0F29A-88FD-0740-B170-090DC0A0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65C8C-FDD4-2341-B762-A450C4BE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5400"/>
            <a:ext cx="4701721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5A450-5DE6-9244-97F8-51A299E47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111" y="127828"/>
            <a:ext cx="2477809" cy="19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AB6A-26E1-9840-AB5A-476143C9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0F29A-88FD-0740-B170-090DC0A0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65C8C-FDD4-2341-B762-A450C4BE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4304392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F4A8-63F0-9144-B823-E8E290BAA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95400"/>
            <a:ext cx="4081850" cy="305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5C4F8-F428-2D48-B430-743600E34B62}"/>
              </a:ext>
            </a:extLst>
          </p:cNvPr>
          <p:cNvSpPr txBox="1"/>
          <p:nvPr/>
        </p:nvSpPr>
        <p:spPr>
          <a:xfrm>
            <a:off x="4936525" y="4494074"/>
            <a:ext cx="3962400" cy="17543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 general, each action/event is associated with a function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to change a page's behavior, you change one or more functions</a:t>
            </a:r>
          </a:p>
        </p:txBody>
      </p:sp>
    </p:spTree>
    <p:extLst>
      <p:ext uri="{BB962C8B-B14F-4D97-AF65-F5344CB8AC3E}">
        <p14:creationId xmlns:p14="http://schemas.microsoft.com/office/powerpoint/2010/main" val="4501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5ECE49-7A91-6146-A607-6C9CC6B9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Computational Thinking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E6E1E7-1532-A94F-ABC9-5E6593C4B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recall the high-level characteristics of computational thinking</a:t>
            </a:r>
          </a:p>
          <a:p>
            <a:pPr marL="635000" lvl="1"/>
            <a:r>
              <a:rPr lang="en-US" altLang="en-US" sz="1400" dirty="0">
                <a:ea typeface="ＭＳ Ｐゴシック" panose="020B0600070205080204" pitchFamily="34" charset="-128"/>
              </a:rPr>
              <a:t>DECOMPOSITION – breaking a large, complex problem into smaller, more manageable problems</a:t>
            </a:r>
          </a:p>
          <a:p>
            <a:pPr marL="635000" lvl="1"/>
            <a:r>
              <a:rPr lang="en-US" altLang="en-US" sz="1400" dirty="0">
                <a:ea typeface="ＭＳ Ｐゴシック" panose="020B0600070205080204" pitchFamily="34" charset="-128"/>
              </a:rPr>
              <a:t>PATTERN MATCHING – recognizing how solutions to similar problems can be applied to new problems </a:t>
            </a:r>
          </a:p>
          <a:p>
            <a:pPr marL="635000" lvl="1"/>
            <a:r>
              <a:rPr lang="en-US" altLang="en-US" sz="1400" dirty="0">
                <a:ea typeface="ＭＳ Ｐゴシック" panose="020B0600070205080204" pitchFamily="34" charset="-128"/>
              </a:rPr>
              <a:t>ABSTRACTION – focusing on important details while ignoring irrelevant information</a:t>
            </a:r>
          </a:p>
          <a:p>
            <a:pPr marL="635000" lvl="1"/>
            <a:r>
              <a:rPr lang="en-US" altLang="en-US" sz="1400" dirty="0">
                <a:ea typeface="ＭＳ Ｐゴシック" panose="020B0600070205080204" pitchFamily="34" charset="-128"/>
              </a:rPr>
              <a:t>ALGORITHMS – designing and implementing the solution in the form of an algorithm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when designing &amp; developing code (e.g., interactive Web pages), need to keep these characteristics in mind</a:t>
            </a:r>
          </a:p>
          <a:p>
            <a:pPr marL="63500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as we have discussed, code is just an algorithm written for the computer to execute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B57754B-325E-9E42-AC7C-ECAFD06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C01364-AD1F-AA48-BFC8-A4A03CED0943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when you tackle a complex problem, break it into smaller, more manageable pieces</a:t>
            </a:r>
            <a:endParaRPr lang="en-US" sz="1600" dirty="0"/>
          </a:p>
          <a:p>
            <a:pPr lvl="1"/>
            <a:endParaRPr lang="en-US" sz="1600" dirty="0"/>
          </a:p>
          <a:p>
            <a:pPr marL="57150" indent="0"/>
            <a:r>
              <a:rPr lang="en-US" sz="2000" dirty="0"/>
              <a:t>general rule for Web pages:</a:t>
            </a:r>
          </a:p>
          <a:p>
            <a:pPr marL="809625" lvl="1" indent="-350838">
              <a:buSzPct val="150000"/>
              <a:buFont typeface="Wingdings" pitchFamily="2" charset="2"/>
              <a:buChar char="§"/>
            </a:pPr>
            <a:r>
              <a:rPr lang="en-US" sz="1600" dirty="0"/>
              <a:t>do the BODY/HTML first, since it must be in place to control the behavior and display the results</a:t>
            </a:r>
          </a:p>
          <a:p>
            <a:pPr marL="809625" lvl="1" indent="-350838">
              <a:buSzPct val="150000"/>
              <a:buFont typeface="Wingdings" pitchFamily="2" charset="2"/>
              <a:buChar char="§"/>
            </a:pPr>
            <a:r>
              <a:rPr lang="en-US" sz="1600" dirty="0"/>
              <a:t>then add the HEAD/JavaScript to implement the desired behavior</a:t>
            </a:r>
          </a:p>
          <a:p>
            <a:pPr marL="809625" lvl="1" indent="-350838">
              <a:buSzPct val="150000"/>
              <a:buFont typeface="Wingdings" pitchFamily="2" charset="2"/>
              <a:buChar char="§"/>
            </a:pPr>
            <a:endParaRPr lang="en-US" sz="1600" dirty="0"/>
          </a:p>
          <a:p>
            <a:pPr marL="809625" lvl="1" indent="-350838">
              <a:buSzPct val="150000"/>
              <a:buFont typeface="Wingdings" pitchFamily="2" charset="2"/>
              <a:buChar char="§"/>
            </a:pPr>
            <a:endParaRPr lang="en-US" sz="1600" dirty="0"/>
          </a:p>
          <a:p>
            <a:r>
              <a:rPr lang="en-US" sz="2000" dirty="0"/>
              <a:t>EXAMPLE: design &amp; implement a slots page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design the look of the page (3 slot images, button, credit counter)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implement the look (HTML elements &amp; formatting)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design the behavior of the page (click to change images, check for winner, update credits)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implement the behavior (JavaScript function &amp; game logic)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8787" lvl="1" indent="0">
              <a:buSzPct val="150000"/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0D33-9DE6-244E-A47A-B0EE6DDF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FD7E-B831-524D-9617-2BA5FBF7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similarly, when designing complex behavior within a page, break it into pieces</a:t>
            </a:r>
          </a:p>
          <a:p>
            <a:endParaRPr lang="en-US" dirty="0"/>
          </a:p>
          <a:p>
            <a:r>
              <a:rPr lang="en-US" sz="2000" dirty="0"/>
              <a:t>EXAMPLE: design &amp; implement the slot machine behavior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get slots images to change randomly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add code to check for a winner, pop up alert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add code to update the credit count based on win/loss (since this involves a choice, will need an if statement)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add code to ensure that the game is played only if player has credits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57150" indent="0"/>
            <a:r>
              <a:rPr lang="en-US" sz="2000" dirty="0"/>
              <a:t>decomposition makes development &amp; testing easier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CCF80-ED2E-584B-9C25-5285179E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7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F61F8-D83F-A646-9032-9DD7ABFB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8" y="3213100"/>
            <a:ext cx="4876800" cy="349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3D4B9A-EC3E-754B-B686-01A842D8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37" y="2463800"/>
            <a:ext cx="4597400" cy="424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ADE4B2-C0C2-C247-BA40-34DBDBE70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50" y="2012950"/>
            <a:ext cx="4737100" cy="4686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960436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it's very rare that you develop a page that is entirely unique</a:t>
            </a:r>
          </a:p>
          <a:p>
            <a:pPr lvl="1"/>
            <a:r>
              <a:rPr lang="en-US" sz="1600" dirty="0"/>
              <a:t>you want to be able to recognize when you have solved a similar problem, and leverage past solutions</a:t>
            </a:r>
          </a:p>
        </p:txBody>
      </p:sp>
    </p:spTree>
    <p:extLst>
      <p:ext uri="{BB962C8B-B14F-4D97-AF65-F5344CB8AC3E}">
        <p14:creationId xmlns:p14="http://schemas.microsoft.com/office/powerpoint/2010/main" val="1231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BB88-718B-E548-989E-01920F10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E564-3001-5047-84EA-4BF0BDD4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</p:spPr>
        <p:txBody>
          <a:bodyPr/>
          <a:lstStyle/>
          <a:p>
            <a:r>
              <a:rPr lang="en-US" sz="2000" dirty="0"/>
              <a:t>all three pages follow the same pattern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access numbers from text boxes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perform some calculation(s) using those numbers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display the results of the calculation(s)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C03F-D500-9B4D-BCCC-E21A77D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9E046F-A0E8-A748-ABB5-6870B7EC6D37}"/>
              </a:ext>
            </a:extLst>
          </p:cNvPr>
          <p:cNvSpPr txBox="1">
            <a:spLocks/>
          </p:cNvSpPr>
          <p:nvPr/>
        </p:nvSpPr>
        <p:spPr bwMode="auto">
          <a:xfrm>
            <a:off x="454231" y="3001964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accessing the number in a box is the same each time</a:t>
            </a:r>
          </a:p>
          <a:p>
            <a:pPr marL="457200" lvl="1" indent="0">
              <a:buNone/>
            </a:pPr>
            <a:endParaRPr lang="en-US" sz="9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 = </a:t>
            </a:r>
            <a:r>
              <a:rPr lang="en-US" sz="1600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600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somethingBox.value</a:t>
            </a:r>
            <a:r>
              <a:rPr lang="en-US" sz="1600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787C5-516C-9144-8AEB-2B2C4468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216399"/>
            <a:ext cx="3940361" cy="41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74C6A-77A5-7B46-A4EC-E666E2B2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780476"/>
            <a:ext cx="2819402" cy="799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1D614-8FF4-1140-AB03-737F97C5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5750918"/>
            <a:ext cx="3798164" cy="57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DA2BE-83D8-1442-90E2-2877AD1B552D}"/>
              </a:ext>
            </a:extLst>
          </p:cNvPr>
          <p:cNvSpPr txBox="1"/>
          <p:nvPr/>
        </p:nvSpPr>
        <p:spPr>
          <a:xfrm>
            <a:off x="5635831" y="4550589"/>
            <a:ext cx="3048000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on a test, just showing that you can access the box values can earn you points</a:t>
            </a:r>
          </a:p>
        </p:txBody>
      </p:sp>
    </p:spTree>
    <p:extLst>
      <p:ext uri="{BB962C8B-B14F-4D97-AF65-F5344CB8AC3E}">
        <p14:creationId xmlns:p14="http://schemas.microsoft.com/office/powerpoint/2010/main" val="42874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BB88-718B-E548-989E-01920F10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E564-3001-5047-84EA-4BF0BDD4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</p:spPr>
        <p:txBody>
          <a:bodyPr/>
          <a:lstStyle/>
          <a:p>
            <a:r>
              <a:rPr lang="en-US" sz="2000" dirty="0"/>
              <a:t>the calculation(s) vary by the page</a:t>
            </a:r>
          </a:p>
          <a:p>
            <a:pPr marL="857250" lvl="1" indent="-457200"/>
            <a:r>
              <a:rPr lang="en-US" sz="1600" dirty="0"/>
              <a:t>since we called </a:t>
            </a:r>
            <a:r>
              <a:rPr lang="en-US" sz="1600" dirty="0" err="1"/>
              <a:t>parseFloat</a:t>
            </a:r>
            <a:r>
              <a:rPr lang="en-US" sz="1600" dirty="0"/>
              <a:t> before storing the values in variables, we know they are already numbers</a:t>
            </a:r>
          </a:p>
          <a:p>
            <a:pPr marL="857250" lvl="1" indent="-457200"/>
            <a:r>
              <a:rPr lang="en-US" sz="1600" dirty="0"/>
              <a:t>can just apply math operations (+, -, *, /) and/or built-in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C03F-D500-9B4D-BCCC-E21A77D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2FE87-619A-6740-A1F7-678F4976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69543"/>
            <a:ext cx="2848597" cy="322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35937-9D6A-1345-8F53-DFEA1DEB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86976"/>
            <a:ext cx="5089493" cy="322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9FB39-7359-054E-A2B9-49305986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286082"/>
            <a:ext cx="5735169" cy="607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F5B7F-9E00-9B48-953B-FECEA3DAFB1B}"/>
              </a:ext>
            </a:extLst>
          </p:cNvPr>
          <p:cNvSpPr txBox="1"/>
          <p:nvPr/>
        </p:nvSpPr>
        <p:spPr>
          <a:xfrm>
            <a:off x="869866" y="5376622"/>
            <a:ext cx="7207334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on a test, you may not get all the calculation details correct, but you can still earn partial credit</a:t>
            </a:r>
          </a:p>
        </p:txBody>
      </p:sp>
    </p:spTree>
    <p:extLst>
      <p:ext uri="{BB962C8B-B14F-4D97-AF65-F5344CB8AC3E}">
        <p14:creationId xmlns:p14="http://schemas.microsoft.com/office/powerpoint/2010/main" val="5867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BB88-718B-E548-989E-01920F10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E564-3001-5047-84EA-4BF0BDD4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72495"/>
          </a:xfrm>
        </p:spPr>
        <p:txBody>
          <a:bodyPr/>
          <a:lstStyle/>
          <a:p>
            <a:r>
              <a:rPr lang="en-US" sz="2000" dirty="0"/>
              <a:t>displaying the results is similar in each page</a:t>
            </a:r>
          </a:p>
          <a:p>
            <a:pPr marL="457200" lvl="1" indent="0">
              <a:buNone/>
            </a:pPr>
            <a:endParaRPr lang="en-US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outputP.innerHTML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'The first answer is ' + answer1 +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' and the second is ' + answer2 = '.';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C03F-D500-9B4D-BCCC-E21A77D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F5B7F-9E00-9B48-953B-FECEA3DAFB1B}"/>
              </a:ext>
            </a:extLst>
          </p:cNvPr>
          <p:cNvSpPr txBox="1"/>
          <p:nvPr/>
        </p:nvSpPr>
        <p:spPr>
          <a:xfrm>
            <a:off x="843147" y="5149440"/>
            <a:ext cx="6978733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on a test, showing the intent to display a message involving the answer will earn partial credit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note: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toFixed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is used repeatedly to round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AEFAE-2123-B340-B475-8C964ADC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7" y="3283893"/>
            <a:ext cx="5165874" cy="286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6E450-E446-3348-A4D1-33E163F5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66" y="3737474"/>
            <a:ext cx="5821863" cy="430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492D5-8B4F-1745-883A-40E6A626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6" y="4352951"/>
            <a:ext cx="6826335" cy="2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039A8-DF1A-8041-9BB0-78E8558DF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48" y="3124200"/>
            <a:ext cx="4887950" cy="299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C795E-6E11-7245-8D7C-3E774AD2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13" y="2785423"/>
            <a:ext cx="2696752" cy="2141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EDBE7-2F14-9C45-94C9-925F7BB42DFF}"/>
              </a:ext>
            </a:extLst>
          </p:cNvPr>
          <p:cNvSpPr txBox="1"/>
          <p:nvPr/>
        </p:nvSpPr>
        <p:spPr>
          <a:xfrm>
            <a:off x="5211352" y="1594035"/>
            <a:ext cx="36576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function Process()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329441-1D53-744B-BC06-68D0CCDA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7468"/>
            <a:ext cx="4656265" cy="1472495"/>
          </a:xfrm>
        </p:spPr>
        <p:txBody>
          <a:bodyPr/>
          <a:lstStyle/>
          <a:p>
            <a:r>
              <a:rPr lang="en-US" sz="2000" dirty="0"/>
              <a:t>how do you tackle a new problem?</a:t>
            </a:r>
          </a:p>
          <a:p>
            <a:pPr lvl="1"/>
            <a:r>
              <a:rPr lang="en-US" sz="1600" dirty="0"/>
              <a:t>decompose into parts</a:t>
            </a:r>
          </a:p>
          <a:p>
            <a:pPr lvl="1"/>
            <a:r>
              <a:rPr lang="en-US" sz="1600" dirty="0"/>
              <a:t>recognize patterns &amp; leverage past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42ED8-B476-4443-B483-DE7C781FF8AF}"/>
              </a:ext>
            </a:extLst>
          </p:cNvPr>
          <p:cNvSpPr txBox="1"/>
          <p:nvPr/>
        </p:nvSpPr>
        <p:spPr>
          <a:xfrm>
            <a:off x="5334000" y="2155234"/>
            <a:ext cx="3352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code for accessing the box contents (here, three numbers)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20455-B26B-0E45-AC49-C6FEF2399ED8}"/>
              </a:ext>
            </a:extLst>
          </p:cNvPr>
          <p:cNvSpPr txBox="1"/>
          <p:nvPr/>
        </p:nvSpPr>
        <p:spPr>
          <a:xfrm>
            <a:off x="5363752" y="3359163"/>
            <a:ext cx="3352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code for calculating the needed values (here, avg &amp; max)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707A5-B43D-B343-B0B4-E36F361AE18A}"/>
              </a:ext>
            </a:extLst>
          </p:cNvPr>
          <p:cNvSpPr txBox="1"/>
          <p:nvPr/>
        </p:nvSpPr>
        <p:spPr>
          <a:xfrm>
            <a:off x="5396579" y="4563093"/>
            <a:ext cx="3352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code for displaying the results (here, with rounding)</a:t>
            </a:r>
          </a:p>
        </p:txBody>
      </p:sp>
    </p:spTree>
    <p:extLst>
      <p:ext uri="{BB962C8B-B14F-4D97-AF65-F5344CB8AC3E}">
        <p14:creationId xmlns:p14="http://schemas.microsoft.com/office/powerpoint/2010/main" val="18134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2844</TotalTime>
  <Words>1071</Words>
  <Application>Microsoft Macintosh PowerPoint</Application>
  <PresentationFormat>On-screen Show (4:3)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Computational Thinking</vt:lpstr>
      <vt:lpstr>Decomposition</vt:lpstr>
      <vt:lpstr>Decomposition</vt:lpstr>
      <vt:lpstr>Pattern Matching</vt:lpstr>
      <vt:lpstr>Pattern Matching</vt:lpstr>
      <vt:lpstr>Pattern Matching</vt:lpstr>
      <vt:lpstr>Pattern Matching</vt:lpstr>
      <vt:lpstr>Test 2 Question</vt:lpstr>
      <vt:lpstr>Test 2 Question</vt:lpstr>
      <vt:lpstr>Another Pattern</vt:lpstr>
      <vt:lpstr>Pattern Revision</vt:lpstr>
      <vt:lpstr>Abstraction</vt:lpstr>
      <vt:lpstr>ESP page</vt:lpstr>
      <vt:lpstr>ESP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102</cp:revision>
  <cp:lastPrinted>1601-01-01T00:00:00Z</cp:lastPrinted>
  <dcterms:created xsi:type="dcterms:W3CDTF">2013-09-18T18:19:23Z</dcterms:created>
  <dcterms:modified xsi:type="dcterms:W3CDTF">2021-04-14T21:05:45Z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