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302" r:id="rId4"/>
    <p:sldId id="303" r:id="rId5"/>
    <p:sldId id="304" r:id="rId6"/>
    <p:sldId id="305" r:id="rId7"/>
    <p:sldId id="310" r:id="rId8"/>
    <p:sldId id="307" r:id="rId9"/>
    <p:sldId id="474" r:id="rId10"/>
    <p:sldId id="308" r:id="rId11"/>
    <p:sldId id="30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3/31/21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0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reka.co/blog/what-is-data-scien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reka.co/blog/what-is-data-scien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Applications in Data Science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7F26D4B-EA0E-9E44-9A64-9B223D617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Clustering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E73569C-9844-064E-BEB5-B92529D0F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with unsupervised learning, you may not know what features are important or relevant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you are hoping to identify patterns in the data &amp; gain insights</a:t>
            </a: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clustering is a common unsupervised learning technique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consider health policy-making,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given stats on life expectancy, infant mortality, fertility, gdp, …</a:t>
            </a: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would like to identify countries that are "similar"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could then consider programs tried in similar countries, compare effectiveness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37AFF2D3-1377-B548-9A19-47E0C935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044950"/>
            <a:ext cx="5103813" cy="143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9DF3CB-6F7B-CE43-AB48-5066D72D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0F466-99B2-3842-87FD-84453D94DB1E}"/>
              </a:ext>
            </a:extLst>
          </p:cNvPr>
          <p:cNvSpPr txBox="1"/>
          <p:nvPr/>
        </p:nvSpPr>
        <p:spPr>
          <a:xfrm>
            <a:off x="-2412694" y="6235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37CF080-E540-EA4B-8F49-C2428C2E2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Clustering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4CAAD40F-C272-DC4E-A372-7CF51F482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67200" y="3124200"/>
            <a:ext cx="4419600" cy="3124200"/>
          </a:xfrm>
        </p:spPr>
        <p:txBody>
          <a:bodyPr/>
          <a:lstStyle/>
          <a:p>
            <a:r>
              <a:rPr lang="en-US" altLang="en-US" sz="1600">
                <a:ea typeface="ＭＳ Ｐゴシック" panose="020B0600070205080204" pitchFamily="34" charset="-128"/>
              </a:rPr>
              <a:t>here, western hemisphere countries are graphed based on two stats (we could generalize to more dimensions)</a:t>
            </a:r>
          </a:p>
          <a:p>
            <a:r>
              <a:rPr lang="en-US" altLang="en-US" sz="1600">
                <a:ea typeface="ＭＳ Ｐゴシック" panose="020B0600070205080204" pitchFamily="34" charset="-128"/>
              </a:rPr>
              <a:t>similar countries are grouped into clusters (using different colors) </a:t>
            </a: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1600">
                <a:ea typeface="ＭＳ Ｐゴシック" panose="020B0600070205080204" pitchFamily="34" charset="-128"/>
              </a:rPr>
              <a:t>clustering has been used by law enforcement to identify trouble spots, insurance companies to identify earthquake risk, media companies to identify viewer segments, …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would like to identify countries that are "similar"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could then consider programs tried in similar countries, compare effectiveness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83225918-C437-F546-BF9C-5CF303D0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5103813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EDC1987B-E6D3-6749-ADDA-329C44E4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22600"/>
            <a:ext cx="3429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782CE-0D9C-5648-AF0C-F7E843AA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Science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data science is a relatively new discipline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uses computer science algorithms, machine learning, and statistical modeling to extract knowledge and insights from (potentially massive) data sets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it combines elements of computer science, mathematics &amp; statistics</a:t>
            </a:r>
          </a:p>
          <a:p>
            <a:pPr lvl="1"/>
            <a:endParaRPr lang="en-US" altLang="en-US" sz="16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the term "data science" started being used in the 1990's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William Cleveland (Bell Labs) wrote an article in 2001 that introduced data science as an independent discipline</a:t>
            </a:r>
          </a:p>
          <a:p>
            <a:pPr lvl="1"/>
            <a:endParaRPr lang="en-US" altLang="en-US" sz="16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in 2012, data science was tabbed "the sexiest job of the 21</a:t>
            </a:r>
            <a:r>
              <a:rPr lang="en-US" altLang="en-US" sz="1600" baseline="30000">
                <a:ea typeface="ＭＳ Ｐゴシック" panose="020B0600070205080204" pitchFamily="34" charset="-128"/>
              </a:rPr>
              <a:t>st</a:t>
            </a:r>
            <a:r>
              <a:rPr lang="en-US" altLang="en-US" sz="1600">
                <a:ea typeface="ＭＳ Ｐゴシック" panose="020B0600070205080204" pitchFamily="34" charset="-128"/>
              </a:rPr>
              <a:t> century"</a:t>
            </a:r>
          </a:p>
          <a:p>
            <a:pPr lvl="1"/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related terms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>
                <a:ea typeface="ＭＳ Ｐゴシック" panose="020B0600070205080204" pitchFamily="34" charset="-128"/>
              </a:rPr>
              <a:t>data mining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>
                <a:ea typeface="ＭＳ Ｐゴシック" panose="020B0600070205080204" pitchFamily="34" charset="-128"/>
              </a:rPr>
              <a:t>big data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i="1">
                <a:ea typeface="ＭＳ Ｐゴシック" panose="020B0600070205080204" pitchFamily="34" charset="-128"/>
              </a:rPr>
              <a:t>business analytics</a:t>
            </a:r>
            <a:endParaRPr lang="en-US" altLang="en-US" sz="16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7E352AC-3450-5E4D-8898-129D1FD20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Unstructured data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15156F5-4853-714C-BD4B-824056018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95600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computer science and statistics have both been effective working with structured data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when data is organized and neatly classified, can use algorithms or statistical reasoning to draw conclusions or identify patterns</a:t>
            </a:r>
          </a:p>
          <a:p>
            <a:pPr lvl="1"/>
            <a:endParaRPr lang="en-US" altLang="en-US" sz="16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however, the modern world is producing more data than we can process, let alone organize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it is estimated that 2.5 billion GB of data are generated each day</a:t>
            </a:r>
          </a:p>
          <a:p>
            <a:pPr lvl="2"/>
            <a:r>
              <a:rPr lang="en-US" altLang="en-US" sz="1400">
                <a:ea typeface="ＭＳ Ｐゴシック" panose="020B0600070205080204" pitchFamily="34" charset="-128"/>
              </a:rPr>
              <a:t>a vast majority is unstructured data</a:t>
            </a:r>
          </a:p>
          <a:p>
            <a:pPr lvl="1"/>
            <a:endParaRPr lang="en-US" altLang="en-US" sz="1600">
              <a:ea typeface="ＭＳ Ｐゴシック" panose="020B0600070205080204" pitchFamily="34" charset="-128"/>
            </a:endParaRPr>
          </a:p>
          <a:p>
            <a:pPr lvl="1"/>
            <a:endParaRPr lang="en-US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19460" name="Picture 2" descr="Flow of unstructured data - Edureka">
            <a:extLst>
              <a:ext uri="{FF2B5EF4-FFF2-40B4-BE49-F238E27FC236}">
                <a16:creationId xmlns:a16="http://schemas.microsoft.com/office/drawing/2014/main" id="{0D9333B1-E20C-CE41-9CB5-5FEE7D11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4038600"/>
            <a:ext cx="6927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>
            <a:extLst>
              <a:ext uri="{FF2B5EF4-FFF2-40B4-BE49-F238E27FC236}">
                <a16:creationId xmlns:a16="http://schemas.microsoft.com/office/drawing/2014/main" id="{CBDB0638-4262-DE4E-AA5A-659651617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6094413"/>
            <a:ext cx="1447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from: </a:t>
            </a:r>
            <a:r>
              <a:rPr lang="en-US" altLang="en-US" sz="1200">
                <a:hlinkClick r:id="rId3"/>
              </a:rPr>
              <a:t>edureka!</a:t>
            </a:r>
            <a:r>
              <a:rPr lang="en-US" altLang="en-US" sz="120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06B97-37D7-6246-93FB-31428271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1796A2C-BC62-134E-946B-D77282936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ABA3-4BE0-974B-9550-4BAAE129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752600"/>
            <a:ext cx="2667000" cy="4191000"/>
          </a:xfrm>
        </p:spPr>
        <p:txBody>
          <a:bodyPr/>
          <a:lstStyle/>
          <a:p>
            <a:pPr marL="0" indent="-388937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in addition,</a:t>
            </a:r>
          </a:p>
          <a:p>
            <a:pPr marL="347663" lvl="1" indent="-336550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Amazon processes tens of millions of transactions a day</a:t>
            </a:r>
          </a:p>
          <a:p>
            <a:pPr marL="347663" lvl="1" indent="-336550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47663" lvl="1" indent="-336550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Netflix streams 140 million hours of content a day</a:t>
            </a:r>
          </a:p>
          <a:p>
            <a:pPr marL="347663" lvl="1" indent="-336550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47663" lvl="1" indent="-336550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London has more than 627,000 video surveillance cameras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3A5D7150-E665-D640-A00F-165A71D3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68400"/>
            <a:ext cx="544671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2AE85-BE97-8C47-843B-C81C31C6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ata Science Use Cases - Edureka">
            <a:extLst>
              <a:ext uri="{FF2B5EF4-FFF2-40B4-BE49-F238E27FC236}">
                <a16:creationId xmlns:a16="http://schemas.microsoft.com/office/drawing/2014/main" id="{8DCDE1AC-1EB4-0B4A-9FC5-736835D8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8486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0E492576-BEF3-EE4C-9EF4-CC913BEEF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science applications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18966D4-0726-BE40-81C1-A11FFBE03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731838"/>
          </a:xfrm>
        </p:spPr>
        <p:txBody>
          <a:bodyPr/>
          <a:lstStyle/>
          <a:p>
            <a:pPr marL="0" indent="-387350"/>
            <a:r>
              <a:rPr lang="en-US" altLang="en-US" sz="2000">
                <a:ea typeface="ＭＳ Ｐゴシック" panose="020B0600070205080204" pitchFamily="34" charset="-128"/>
              </a:rPr>
              <a:t>data science is used in a variety of data-driven applications</a:t>
            </a:r>
          </a:p>
          <a:p>
            <a:pPr marL="635000" lvl="1" indent="-411163"/>
            <a:r>
              <a:rPr lang="en-US" altLang="en-US" sz="1600">
                <a:ea typeface="ＭＳ Ｐゴシック" panose="020B0600070205080204" pitchFamily="34" charset="-128"/>
              </a:rPr>
              <a:t>often focused on either prediction or pattern discovery</a:t>
            </a:r>
          </a:p>
          <a:p>
            <a:pPr marL="0" indent="-387350"/>
            <a:endParaRPr lang="en-US" altLang="en-US" sz="1600">
              <a:ea typeface="ＭＳ Ｐゴシック" panose="020B0600070205080204" pitchFamily="34" charset="-128"/>
            </a:endParaRP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EBA8CD47-14CF-F246-89E4-540B99A0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84925"/>
            <a:ext cx="1447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from: </a:t>
            </a:r>
            <a:r>
              <a:rPr lang="en-US" altLang="en-US" sz="1200">
                <a:hlinkClick r:id="rId3"/>
              </a:rPr>
              <a:t>edureka!</a:t>
            </a:r>
            <a:r>
              <a:rPr lang="en-US" altLang="en-US" sz="120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CFB52-ECCD-6B4E-AE6E-FA5B3FF4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7445859-D71C-B94B-8CA2-2E3915BA3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Supervised vs. unsupervised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1FF0119-DE85-B241-9D32-CA7D30CCE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DS methods can involve supervised or unsupervised learning</a:t>
            </a:r>
          </a:p>
          <a:p>
            <a:pPr lvl="1"/>
            <a:r>
              <a:rPr lang="en-US" altLang="en-US" sz="1400" b="1" dirty="0">
                <a:ea typeface="ＭＳ Ｐゴシック" panose="020B0600070205080204" pitchFamily="34" charset="-128"/>
              </a:rPr>
              <a:t>supervised learning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used when you want to be able to predict future outcomes based on past history</a:t>
            </a:r>
          </a:p>
          <a:p>
            <a:pPr lvl="2"/>
            <a:r>
              <a:rPr lang="en-US" altLang="en-US" sz="1200" dirty="0">
                <a:ea typeface="ＭＳ Ｐゴシック" panose="020B0600070205080204" pitchFamily="34" charset="-128"/>
              </a:rPr>
              <a:t>e.g., stock market forecasting, credit card fraud detection, Amazon recommendations</a:t>
            </a:r>
          </a:p>
          <a:p>
            <a:pPr lvl="2"/>
            <a:r>
              <a:rPr lang="en-US" altLang="en-US" sz="1200" dirty="0">
                <a:ea typeface="ＭＳ Ｐゴシック" panose="020B0600070205080204" pitchFamily="34" charset="-128"/>
              </a:rPr>
              <a:t>also used to train self-driving cars</a:t>
            </a:r>
          </a:p>
          <a:p>
            <a:pPr lvl="2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b="1" dirty="0">
                <a:ea typeface="ＭＳ Ｐゴシック" panose="020B0600070205080204" pitchFamily="34" charset="-128"/>
              </a:rPr>
              <a:t>unsupervised learning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used when you want to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identify useful patterns </a:t>
            </a:r>
            <a:r>
              <a:rPr lang="en-US" altLang="en-US" sz="1400" dirty="0">
                <a:ea typeface="ＭＳ Ｐゴシック" panose="020B0600070205080204" pitchFamily="34" charset="-128"/>
              </a:rPr>
              <a:t>or gain insights from data</a:t>
            </a:r>
          </a:p>
          <a:p>
            <a:pPr lvl="2"/>
            <a:r>
              <a:rPr lang="en-US" altLang="en-US" sz="1200" dirty="0">
                <a:ea typeface="ＭＳ Ｐゴシック" panose="020B0600070205080204" pitchFamily="34" charset="-128"/>
              </a:rPr>
              <a:t>e.g., sports analytics, consumer marketing trends, public policy making</a:t>
            </a:r>
          </a:p>
          <a:p>
            <a:pPr lvl="2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2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the most common supervised learning approaches use neural networks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00D80-EB5B-F246-8C74-6A5FB679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A01CAB-55F7-E54F-8242-81E644FD3B7C}"/>
              </a:ext>
            </a:extLst>
          </p:cNvPr>
          <p:cNvSpPr/>
          <p:nvPr/>
        </p:nvSpPr>
        <p:spPr>
          <a:xfrm>
            <a:off x="876300" y="4436110"/>
            <a:ext cx="7391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start  with a random neural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train that network by giving it sample input for which the desired output is known – it "learns" what patterns in the inputs yield the different outputs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then, can generalize to new, unknown patterns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 and a single output (corresponding to major)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327C5949-17ED-A945-B5CF-F781EF033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9361"/>
              </p:ext>
            </p:extLst>
          </p:nvPr>
        </p:nvGraphicFramePr>
        <p:xfrm>
          <a:off x="734919" y="3763963"/>
          <a:ext cx="4218082" cy="2048898"/>
        </p:xfrm>
        <a:graphic>
          <a:graphicData uri="http://schemas.openxmlformats.org/drawingml/2006/table">
            <a:tbl>
              <a:tblPr/>
              <a:tblGrid>
                <a:gridCol w="63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5DC9B-7877-4D42-B5FF-5FDD98D3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59" y="3665471"/>
            <a:ext cx="3352800" cy="22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8288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note: 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(e.g., hundreds or thousands of survey responses)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35564"/>
              </p:ext>
            </p:extLst>
          </p:nvPr>
        </p:nvGraphicFramePr>
        <p:xfrm>
          <a:off x="457200" y="2370702"/>
          <a:ext cx="3581400" cy="1820298"/>
        </p:xfrm>
        <a:graphic>
          <a:graphicData uri="http://schemas.openxmlformats.org/drawingml/2006/table">
            <a:tbl>
              <a:tblPr/>
              <a:tblGrid>
                <a:gridCol w="53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922261-9CC8-774C-8026-7302A5C9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2"/>
          <a:stretch/>
        </p:blipFill>
        <p:spPr>
          <a:xfrm>
            <a:off x="4267200" y="2085076"/>
            <a:ext cx="4504962" cy="2959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to avoid networks that are too specific, </a:t>
            </a:r>
            <a:r>
              <a:rPr lang="en-US" altLang="en-US" sz="1800" i="1" dirty="0"/>
              <a:t>cross-validation</a:t>
            </a:r>
            <a:r>
              <a:rPr lang="en-US" altLang="en-US" sz="1800" dirty="0"/>
              <a:t> can be used 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split training set into training &amp;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after each generation, test the net on the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continue until performance on the validation data diminishes</a:t>
            </a:r>
            <a:endParaRPr lang="en-US" altLang="en-US" sz="1800" dirty="0"/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2456</TotalTime>
  <Words>924</Words>
  <Application>Microsoft Macintosh PowerPoint</Application>
  <PresentationFormat>On-screen Show (4:3)</PresentationFormat>
  <Paragraphs>193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Data Science</vt:lpstr>
      <vt:lpstr>Unstructured data</vt:lpstr>
      <vt:lpstr>Data overload</vt:lpstr>
      <vt:lpstr>Data science applications</vt:lpstr>
      <vt:lpstr>Supervised vs. unsupervised</vt:lpstr>
      <vt:lpstr>NN example</vt:lpstr>
      <vt:lpstr>Neural networks</vt:lpstr>
      <vt:lpstr>Generalization problem</vt:lpstr>
      <vt:lpstr>Clustering</vt:lpstr>
      <vt:lpstr>Clustering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72</cp:revision>
  <cp:lastPrinted>1601-01-01T00:00:00Z</cp:lastPrinted>
  <dcterms:created xsi:type="dcterms:W3CDTF">2013-09-18T18:19:23Z</dcterms:created>
  <dcterms:modified xsi:type="dcterms:W3CDTF">2021-03-31T16:17:57Z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