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0" r:id="rId3"/>
    <p:sldId id="328" r:id="rId4"/>
    <p:sldId id="329" r:id="rId5"/>
    <p:sldId id="335" r:id="rId6"/>
    <p:sldId id="336" r:id="rId7"/>
    <p:sldId id="333" r:id="rId8"/>
    <p:sldId id="334" r:id="rId9"/>
    <p:sldId id="327" r:id="rId10"/>
    <p:sldId id="316" r:id="rId11"/>
    <p:sldId id="331" r:id="rId12"/>
    <p:sldId id="33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/>
    <p:restoredTop sz="94422"/>
  </p:normalViewPr>
  <p:slideViewPr>
    <p:cSldViewPr>
      <p:cViewPr varScale="1">
        <p:scale>
          <a:sx n="116" d="100"/>
          <a:sy n="116" d="100"/>
        </p:scale>
        <p:origin x="20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6A34B4-C44B-F745-A6CD-F83137740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5DF0C-A88B-614F-827A-8E0BD4CA6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36406A-2CD0-5F4A-B8AB-F06F8F0B1236}" type="datetimeFigureOut">
              <a:rPr lang="en-US"/>
              <a:pPr>
                <a:defRPr/>
              </a:pPr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B37FC-5BEC-014E-9C40-6D47F5166B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27CBE-A3EB-2B48-8C0C-5B50C6E0E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D6B109-F238-AF4D-A11E-32DD624CE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DF4971D-3FD1-284A-859B-047B685542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BCED4F8-045F-8F49-96F0-F9E1DBF196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6B60E52E-6E0E-B24E-B3D2-E9C4B3C045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E4F00D6C-6A73-9546-BA0F-864AB402D1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94094398-6EF7-034B-A140-D1C91E4DA48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52055DBF-446D-EA40-B927-9009AD687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A47DB0-1CF9-E84F-8F13-D63DE5AA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9BE2619-C4BD-2B4D-8DDC-2CFCC8E9F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CE8F941-2935-794F-921D-F1FB46682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1DC7FAC-2F01-8C4F-8BC5-B76D219B7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7C40-91A3-0C41-816B-24E622956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B44D64-6339-3449-B823-6AFA62A22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D2D582-B1E5-A143-BEBB-E47136D1C758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5874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070B24-1700-904F-8F1C-E00E5E3EE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F0B981-CC9E-A546-96F7-DB24A4F82A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4312A8-0BA8-A14A-96C9-75A909258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E35E-F175-1E47-8B64-AA5E7E864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44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E36892-499D-9741-9FDD-83EED6E98B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1E3F98-ABDB-6D4E-BCE2-201761CDC1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E2912B-2B08-A744-88BF-2BA25A076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5AA7-F4A9-0F4C-88CA-31617F49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800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0A12C6-A465-0E49-A84F-A18D1668F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4AC8D-E2B5-F048-B7BF-625724073C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92159-3E57-BF47-B45A-892FF7D01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F82A-ED96-F34C-A949-C1CE95760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60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FA1712-4E35-B74A-B73A-917953337D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64EA7E-05D8-414B-A75D-D554B283E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0B12939-B8E2-3F49-B240-C544456C3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132C8-7B53-7E45-9E60-0A63B7BEF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0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29641-A93A-744A-A387-988086D2E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1F12E7-BAD5-F245-9A8A-EFD01B0C6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52780C-1864-514C-BAF8-BEC903F40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2C6E5-6BD9-8040-814C-F540B0E90B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35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B472BC-78E4-E346-9B8A-698788C38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8CF9B3-B580-374E-878F-C5B86719D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9A2A5F-6078-1541-A464-6DC977203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B1923-3E88-6F4A-AA19-71EC56609F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16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E1D717-0E7E-5B4E-BD0A-B89BBDEA31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DABA75-856C-ED4C-B825-DB87EAC83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8789E-5864-454F-8267-0DD619EB5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1C01-365D-4446-A3FD-B5053735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76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09B80C-5283-E345-A19D-6E3470F096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D17F90-EF11-1541-A997-27D701DC3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EF4DBC-F53E-6448-88ED-4E74382B0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17B4-44E1-5A44-8FF2-016D78727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84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469231C-6768-D745-B83F-BD6FBD122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2E6C7-9B23-3642-8B51-26FC19D63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AABB2E-80A2-B14E-8BBD-206A5C12C6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52A28-2124-194D-93C2-DB4B88B4E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5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D8F8E3-1D81-EE46-81DB-D9F497147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56F925-BAD4-384C-BE98-DB16214FF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AE1766-0385-934B-AA45-8E062F34B5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A02A-B459-5F44-8D73-C827C335C3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92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658C2-10C3-6D4C-8A79-667576916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FB9F5-BCF6-AD49-81A2-531B19A5E4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5B2DFF-F2ED-F64B-8861-0ADFD2624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2D91-4ED0-584A-AEA8-80A7B6F1E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97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FC7FA4-91AF-C148-A60A-80CAEB6E06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2AC9AF-58DA-3A48-B884-2FE51B007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034FD-960B-BA45-9529-179D6E7C2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F33C-B2F8-9E4F-BA2C-5053908CE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30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EF3285-56B9-6F4C-ACE0-B8634EF15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F42F5F-F725-8E47-BD78-883F867BD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F5174C75-1AA8-0E4C-9E91-3D84A26BD0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AE7B11CA-8655-5B41-8C46-FC3235D158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F62DA961-34E9-024B-AAEB-1027297730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CA5B9B1-2777-C444-8B6A-A0AEEEC95A5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EFE394BD-8E68-B446-8C56-5C9ADBAFF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C41B01-3AFD-CB4E-89A2-43966AEB83D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1131352-25DB-804E-B716-90BE980CB666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ompsciconcepts.com/C7/cipher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ompsciconcepts.com/C7/ciphe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ASfAPOiq_e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dave-reed.com/DIYenigm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2EC75C2-3498-EB48-A1FF-A2DAA602656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7620000" cy="1219200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Applications in Cryptography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0F4FFA-5E78-E347-A300-6B3732BFEE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25F9335-C300-2140-9E10-A6EBCBFE0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Public-Key Encryption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ED912059-4C75-1645-BBD1-2476C3F0E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153400" cy="1793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in mid 1970s, Diffie and Hellman introduced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public-key encryption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the recipient generates a 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pair</a:t>
            </a:r>
            <a:r>
              <a:rPr lang="en-US" altLang="en-US" sz="1400" dirty="0">
                <a:ea typeface="ＭＳ Ｐゴシック" panose="020B0600070205080204" pitchFamily="34" charset="-128"/>
              </a:rPr>
              <a:t> keys</a:t>
            </a:r>
          </a:p>
          <a:p>
            <a:pPr marL="1033463" lvl="1" indent="-228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the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public</a:t>
            </a:r>
            <a:r>
              <a:rPr lang="en-US" altLang="en-US" sz="1400" dirty="0">
                <a:ea typeface="ＭＳ Ｐゴシック" panose="020B0600070205080204" pitchFamily="34" charset="-128"/>
              </a:rPr>
              <a:t> key can be freely shared with anyone</a:t>
            </a:r>
          </a:p>
          <a:p>
            <a:pPr marL="1033463" lvl="1" indent="-2286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the</a:t>
            </a:r>
            <a:r>
              <a:rPr lang="en-US" altLang="en-US" sz="1400" b="1" dirty="0">
                <a:ea typeface="ＭＳ Ｐゴシック" panose="020B0600070205080204" pitchFamily="34" charset="-128"/>
              </a:rPr>
              <a:t> private </a:t>
            </a:r>
            <a:r>
              <a:rPr lang="en-US" altLang="en-US" sz="1400" dirty="0">
                <a:ea typeface="ＭＳ Ｐゴシック" panose="020B0600070205080204" pitchFamily="34" charset="-128"/>
              </a:rPr>
              <a:t>key must be kept secure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a message encoded with a public key can only be decoded by the corresponding private key, so broadcasting an encrypted message is safe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en-US" sz="1400" i="1" dirty="0">
                <a:ea typeface="ＭＳ Ｐゴシック" panose="020B0600070205080204" pitchFamily="34" charset="-128"/>
              </a:rPr>
              <a:t>note: the math behind key generation and encoding/decoding is INTENSE!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6A20911F-5181-2544-8925-890EFC73B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pic>
        <p:nvPicPr>
          <p:cNvPr id="24581" name="Picture 3">
            <a:extLst>
              <a:ext uri="{FF2B5EF4-FFF2-40B4-BE49-F238E27FC236}">
                <a16:creationId xmlns:a16="http://schemas.microsoft.com/office/drawing/2014/main" id="{FE848A56-AC70-C341-9D63-842F41A6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3494088"/>
            <a:ext cx="57785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09C374EE-8784-3946-8D8B-B97A1C378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943600"/>
            <a:ext cx="83058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5875" indent="0" eaLnBrk="1" hangingPunct="1">
              <a:lnSpc>
                <a:spcPct val="80000"/>
              </a:lnSpc>
              <a:defRPr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virtually all secure communication on the Internet uses public-key encryption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CFF8B5-603D-BC41-A931-962E1B32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AB0EAE5-BF13-4A4E-89A3-C5329B02B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Public-Key Encryption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4E728672-7615-AF4F-BA07-E413B2BC85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77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1800" dirty="0">
                <a:ea typeface="ＭＳ Ｐゴシック" panose="020B0600070205080204" pitchFamily="34" charset="-128"/>
              </a:rPr>
              <a:t>e.g., when you purchase something on Amazon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a similar exchange occurs between a laptop and </a:t>
            </a:r>
            <a:r>
              <a:rPr lang="en-US" altLang="en-US" sz="1600" dirty="0" err="1">
                <a:ea typeface="ＭＳ Ｐゴシック" panose="020B0600070205080204" pitchFamily="34" charset="-128"/>
              </a:rPr>
              <a:t>wifi</a:t>
            </a:r>
            <a:r>
              <a:rPr lang="en-US" altLang="en-US" sz="1600" dirty="0">
                <a:ea typeface="ＭＳ Ｐゴシック" panose="020B0600070205080204" pitchFamily="34" charset="-128"/>
              </a:rPr>
              <a:t> router when using a secure wireless network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likewise, for accessing any Web page that starts with </a:t>
            </a:r>
            <a:r>
              <a:rPr lang="en-US" altLang="en-US" sz="1600" dirty="0">
                <a:latin typeface="Lucida Sans" panose="020B0602030504020204" pitchFamily="34" charset="77"/>
                <a:ea typeface="ＭＳ Ｐゴシック" panose="020B0600070205080204" pitchFamily="34" charset="-128"/>
              </a:rPr>
              <a:t>https://</a:t>
            </a:r>
            <a:endParaRPr lang="en-US" altLang="en-US" sz="1400" dirty="0">
              <a:latin typeface="Lucida Sans" panose="020B0602030504020204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DA25845B-2A1E-FF4C-BE06-B636D0FC1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00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id="{2AEE443A-F079-E646-9DCD-84B3DA073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2057400"/>
            <a:ext cx="60737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81FDC-0A94-7548-8A82-8AA4C5055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D03D96E-F704-6441-8A63-0B0180BD0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Encryption in the news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1162FF2-7777-8F46-8ED6-8C46BEBD9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606925"/>
          </a:xfrm>
        </p:spPr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the 5</a:t>
            </a:r>
            <a:r>
              <a:rPr lang="en-US" altLang="en-US" sz="1800" baseline="30000">
                <a:ea typeface="ＭＳ Ｐゴシック" panose="020B0600070205080204" pitchFamily="34" charset="-128"/>
              </a:rPr>
              <a:t>th</a:t>
            </a:r>
            <a:r>
              <a:rPr lang="en-US" altLang="en-US" sz="1800">
                <a:ea typeface="ＭＳ Ｐゴシック" panose="020B0600070205080204" pitchFamily="34" charset="-128"/>
              </a:rPr>
              <a:t> amendment protects a suspect from self-incrimination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historically, this has meant that a suspect need not answer questions in an investigation or trial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recent cases have brought into question the role of encryption</a:t>
            </a: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can/should a suspect be forced to provide his/her private key in order to decrypt incriminating data?</a:t>
            </a:r>
          </a:p>
          <a:p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PROS?</a:t>
            </a:r>
          </a:p>
          <a:p>
            <a:endParaRPr lang="en-US" altLang="en-US" sz="18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CONS?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3F3B0-6B8B-714E-B99B-17D29980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84F3EC6-DB80-4640-94AA-CB7D01827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Cryptography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E2DF8E44-A7B9-324A-ACF6-3BAB3D2444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pPr marL="342900" lvl="1" indent="-342900">
              <a:buFont typeface="Wingdings" pitchFamily="2" charset="2"/>
              <a:buNone/>
            </a:pPr>
            <a:r>
              <a:rPr lang="en-US" altLang="en-US" sz="1800" i="1">
                <a:ea typeface="ＭＳ Ｐゴシック" panose="020B0600070205080204" pitchFamily="34" charset="-128"/>
              </a:rPr>
              <a:t>encryption </a:t>
            </a:r>
            <a:r>
              <a:rPr lang="en-US" altLang="en-US" sz="1800">
                <a:ea typeface="ＭＳ Ｐゴシック" panose="020B0600070205080204" pitchFamily="34" charset="-128"/>
              </a:rPr>
              <a:t>is the process of encoding a message so that it is decipherable only by its intended recipient</a:t>
            </a:r>
          </a:p>
          <a:p>
            <a:pPr marL="342900" lvl="1" indent="-342900">
              <a:buFont typeface="Wingdings" pitchFamily="2" charset="2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342900" lvl="1" indent="-342900">
              <a:buFont typeface="Wingdings" pitchFamily="2" charset="2"/>
              <a:buNone/>
            </a:pPr>
            <a:r>
              <a:rPr lang="en-US" altLang="en-US" sz="1800" i="1">
                <a:ea typeface="ＭＳ Ｐゴシック" panose="020B0600070205080204" pitchFamily="34" charset="-128"/>
              </a:rPr>
              <a:t>cryptography </a:t>
            </a:r>
            <a:r>
              <a:rPr lang="en-US" altLang="en-US" sz="1800">
                <a:ea typeface="ＭＳ Ｐゴシック" panose="020B0600070205080204" pitchFamily="34" charset="-128"/>
              </a:rPr>
              <a:t>is the study of methods for encrypting and decrypting messages</a:t>
            </a:r>
          </a:p>
          <a:p>
            <a:pPr marL="342900" lvl="1" indent="-342900">
              <a:buFont typeface="Wingdings" pitchFamily="2" charset="2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4B9654-C07A-BA41-A6DD-4CC2A668DDE9}"/>
              </a:ext>
            </a:extLst>
          </p:cNvPr>
          <p:cNvSpPr txBox="1">
            <a:spLocks/>
          </p:cNvSpPr>
          <p:nvPr/>
        </p:nvSpPr>
        <p:spPr bwMode="auto">
          <a:xfrm>
            <a:off x="457200" y="36576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en-US" altLang="en-US" sz="1800" i="1" dirty="0"/>
              <a:t>the earliest known encryption algorithms are</a:t>
            </a:r>
          </a:p>
          <a:p>
            <a:pPr marL="579438" lvl="1" indent="-339725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400" dirty="0" err="1"/>
              <a:t>Atbash</a:t>
            </a:r>
            <a:r>
              <a:rPr lang="en-US" altLang="en-US" sz="1400" dirty="0"/>
              <a:t> cipher (500 B.C.), used by Hebrew scribes</a:t>
            </a:r>
          </a:p>
          <a:p>
            <a:pPr marL="579438" lvl="1" indent="-339725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en-US" sz="1400" dirty="0"/>
              <a:t>Caesar cipher (50-60 B.C.), used by Julius Caesar</a:t>
            </a:r>
          </a:p>
          <a:p>
            <a:pPr lvl="1">
              <a:buFont typeface="Wingdings" pitchFamily="2" charset="2"/>
              <a:buNone/>
            </a:pPr>
            <a:endParaRPr lang="en-US" altLang="en-US" sz="1800" dirty="0"/>
          </a:p>
          <a:p>
            <a:pPr lvl="1">
              <a:buFont typeface="Wingdings" pitchFamily="2" charset="2"/>
              <a:buNone/>
            </a:pPr>
            <a:r>
              <a:rPr lang="en-US" altLang="en-US" sz="1800" i="1" dirty="0"/>
              <a:t>both are known as substitution ciphers, since they substitute one letter for another in the message</a:t>
            </a:r>
            <a:endParaRPr lang="en-US" altLang="en-US" sz="1800" dirty="0"/>
          </a:p>
          <a:p>
            <a:pPr lvl="1">
              <a:buFont typeface="Wingdings" pitchFamily="2" charset="2"/>
              <a:buNone/>
            </a:pPr>
            <a:endParaRPr lang="en-US" altLang="en-US" sz="1800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607F52-BFBE-3A44-85D7-509DFFE4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9363BBE8-84A8-5948-A2D4-EA4696BB9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315200" cy="7318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Substitution Ciphers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101DAAFD-8604-2642-88CB-511B792BFF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3810000"/>
          </a:xfrm>
        </p:spPr>
        <p:txBody>
          <a:bodyPr/>
          <a:lstStyle/>
          <a:p>
            <a:r>
              <a:rPr lang="en-US" altLang="en-US" sz="1800" i="1">
                <a:ea typeface="ＭＳ Ｐゴシック" panose="020B0600070205080204" pitchFamily="34" charset="-128"/>
              </a:rPr>
              <a:t>Atbash cipher </a:t>
            </a:r>
            <a:r>
              <a:rPr lang="en-US" altLang="en-US" sz="1800">
                <a:ea typeface="ＭＳ Ｐゴシック" panose="020B0600070205080204" pitchFamily="34" charset="-128"/>
              </a:rPr>
              <a:t>substitutes the corresponding letter from the reverse alphabet</a:t>
            </a:r>
          </a:p>
          <a:p>
            <a:r>
              <a:rPr lang="en-US" altLang="en-US" sz="1800" i="1">
                <a:ea typeface="ＭＳ Ｐゴシック" panose="020B0600070205080204" pitchFamily="34" charset="-128"/>
              </a:rPr>
              <a:t>Caesar cipher </a:t>
            </a:r>
            <a:r>
              <a:rPr lang="en-US" altLang="en-US" sz="1800">
                <a:ea typeface="ＭＳ Ｐゴシック" panose="020B0600070205080204" pitchFamily="34" charset="-128"/>
              </a:rPr>
              <a:t>substitutes the letter three later in the alphabet (wrapping back around to the beginning)</a:t>
            </a: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1400">
                <a:solidFill>
                  <a:srgbClr val="0099FF"/>
                </a:solidFill>
                <a:ea typeface="ＭＳ Ｐゴシック" panose="020B0600070205080204" pitchFamily="34" charset="-128"/>
              </a:rPr>
              <a:t>	ABC </a:t>
            </a:r>
            <a:r>
              <a:rPr lang="en-US" altLang="en-US" sz="1400">
                <a:solidFill>
                  <a:srgbClr val="0099FF"/>
                </a:solidFill>
                <a:ea typeface="ＭＳ Ｐゴシック" panose="020B0600070205080204" pitchFamily="34" charset="-128"/>
                <a:sym typeface="Wingdings" pitchFamily="2" charset="2"/>
              </a:rPr>
              <a:t> ZYX				  ABC  DEF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400">
                <a:solidFill>
                  <a:srgbClr val="0099FF"/>
                </a:solidFill>
                <a:ea typeface="ＭＳ Ｐゴシック" panose="020B0600070205080204" pitchFamily="34" charset="-128"/>
                <a:sym typeface="Wingdings" pitchFamily="2" charset="2"/>
              </a:rPr>
              <a:t>	</a:t>
            </a:r>
            <a:r>
              <a:rPr lang="en-US" altLang="en-US" sz="1400">
                <a:solidFill>
                  <a:srgbClr val="0099FF"/>
                </a:solidFill>
                <a:ea typeface="ＭＳ Ｐゴシック" panose="020B0600070205080204" pitchFamily="34" charset="-128"/>
              </a:rPr>
              <a:t>HELLO </a:t>
            </a:r>
            <a:r>
              <a:rPr lang="en-US" altLang="en-US" sz="1400">
                <a:solidFill>
                  <a:srgbClr val="0099FF"/>
                </a:solidFill>
                <a:ea typeface="ＭＳ Ｐゴシック" panose="020B0600070205080204" pitchFamily="34" charset="-128"/>
                <a:sym typeface="Wingdings" pitchFamily="2" charset="2"/>
              </a:rPr>
              <a:t> SVOOL			  HELLO  KHOOR</a:t>
            </a:r>
            <a:endParaRPr lang="en-US" altLang="en-US" sz="1400">
              <a:solidFill>
                <a:srgbClr val="0099FF"/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03D9A525-150C-5B41-8C41-161F2EC8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21000"/>
            <a:ext cx="71628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>
            <a:extLst>
              <a:ext uri="{FF2B5EF4-FFF2-40B4-BE49-F238E27FC236}">
                <a16:creationId xmlns:a16="http://schemas.microsoft.com/office/drawing/2014/main" id="{5D2401A0-4F4B-3B4A-A083-BB4135A5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49913"/>
            <a:ext cx="769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substitution ciphers are easy to understand and use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4C03F0-C09A-A749-90BE-FD24368B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70A0491-64DB-C14C-AB04-517A7FE9A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Web page</a:t>
            </a:r>
          </a:p>
        </p:txBody>
      </p:sp>
      <p:sp>
        <p:nvSpPr>
          <p:cNvPr id="20483" name="TextBox 5">
            <a:extLst>
              <a:ext uri="{FF2B5EF4-FFF2-40B4-BE49-F238E27FC236}">
                <a16:creationId xmlns:a16="http://schemas.microsoft.com/office/drawing/2014/main" id="{580D910F-B3FB-D84D-936F-FA1BAB4BC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954713"/>
            <a:ext cx="800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note: when decoding, the roles of the alphabet &amp; key are reversed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51119F-1B40-8C47-B9CD-AE69873E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F73A722-426C-014D-94F3-9FE180D86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31127"/>
            <a:ext cx="8000999" cy="50268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5E3DBB4-A732-974B-8AD6-0ABC28463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Breaking codes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6EE943AD-4467-DC49-81FB-E5D156B99B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81600" y="1600200"/>
            <a:ext cx="3657600" cy="4648200"/>
          </a:xfrm>
        </p:spPr>
        <p:txBody>
          <a:bodyPr/>
          <a:lstStyle/>
          <a:p>
            <a:pPr marL="0" indent="3175"/>
            <a:r>
              <a:rPr lang="en-US" altLang="en-US" sz="1800">
                <a:ea typeface="ＭＳ Ｐゴシック" panose="020B0600070205080204" pitchFamily="34" charset="-128"/>
              </a:rPr>
              <a:t>in theory, substitution ciphers are reasonably secure</a:t>
            </a:r>
          </a:p>
          <a:p>
            <a:pPr marL="346075" lvl="1" indent="-230188"/>
            <a:r>
              <a:rPr lang="en-US" altLang="en-US" sz="1600">
                <a:ea typeface="ＭＳ Ｐゴシック" panose="020B0600070205080204" pitchFamily="34" charset="-128"/>
              </a:rPr>
              <a:t>26! ≈ 4 x 10</a:t>
            </a:r>
            <a:r>
              <a:rPr lang="en-US" altLang="en-US" sz="1600" baseline="30000">
                <a:ea typeface="ＭＳ Ｐゴシック" panose="020B0600070205080204" pitchFamily="34" charset="-128"/>
              </a:rPr>
              <a:t>26</a:t>
            </a:r>
            <a:r>
              <a:rPr lang="en-US" altLang="en-US" sz="1600">
                <a:ea typeface="ＭＳ Ｐゴシック" panose="020B0600070205080204" pitchFamily="34" charset="-128"/>
              </a:rPr>
              <a:t> possible substitution keys</a:t>
            </a:r>
          </a:p>
          <a:p>
            <a:pPr marL="346075" lvl="1" indent="-230188"/>
            <a:endParaRPr lang="en-US" altLang="en-US" sz="1600">
              <a:ea typeface="ＭＳ Ｐゴシック" panose="020B0600070205080204" pitchFamily="34" charset="-128"/>
            </a:endParaRPr>
          </a:p>
          <a:p>
            <a:pPr marL="346075" lvl="1" indent="-230188">
              <a:buFont typeface="Wingdings" pitchFamily="2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however, patterns in letters provide clues for deducing the key (e.g., letter frequency analysis)</a:t>
            </a:r>
          </a:p>
          <a:p>
            <a:pPr marL="346075" lvl="1" indent="-230188">
              <a:buFont typeface="Wingdings" pitchFamily="2" charset="2"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  <a:p>
            <a:pPr marL="346075" lvl="1" indent="-230188">
              <a:buFont typeface="Wingdings" pitchFamily="2" charset="2"/>
              <a:buNone/>
            </a:pPr>
            <a:r>
              <a:rPr lang="en-US" altLang="en-US" sz="1800" i="1">
                <a:ea typeface="ＭＳ Ｐゴシック" panose="020B0600070205080204" pitchFamily="34" charset="-128"/>
              </a:rPr>
              <a:t>Cryptoquotes </a:t>
            </a:r>
            <a:r>
              <a:rPr lang="en-US" altLang="en-US" sz="1800">
                <a:ea typeface="ＭＳ Ｐゴシック" panose="020B0600070205080204" pitchFamily="34" charset="-128"/>
              </a:rPr>
              <a:t>are common newspaper puzzles that require breaking a substitution cipher to decode a quotation</a:t>
            </a:r>
          </a:p>
          <a:p>
            <a:pPr marL="0" indent="3175"/>
            <a:endParaRPr lang="en-US" altLang="en-US" sz="1800">
              <a:ea typeface="ＭＳ Ｐゴシック" panose="020B0600070205080204" pitchFamily="34" charset="-128"/>
            </a:endParaRPr>
          </a:p>
          <a:p>
            <a:pPr marL="0" indent="3175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9F63B8A0-BBD7-ED4B-83BB-7B9016887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44704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D6725-6E39-FB4E-9159-4D365E88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D1A1910-BDB5-3041-AE23-79A6F51A2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Rotating ciphers</a:t>
            </a:r>
          </a:p>
        </p:txBody>
      </p:sp>
      <p:sp>
        <p:nvSpPr>
          <p:cNvPr id="22531" name="TextBox 5">
            <a:extLst>
              <a:ext uri="{FF2B5EF4-FFF2-40B4-BE49-F238E27FC236}">
                <a16:creationId xmlns:a16="http://schemas.microsoft.com/office/drawing/2014/main" id="{08F8E35E-F682-8C40-A61C-E524B0BB4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one technique for making substitution ciphers </a:t>
            </a:r>
            <a:r>
              <a:rPr lang="en-US" altLang="en-US" sz="1800" i="1"/>
              <a:t>harder</a:t>
            </a:r>
            <a:r>
              <a:rPr lang="en-US" altLang="en-US" sz="1800"/>
              <a:t> to break is rotating the key (i.e., shifting left) after each letter is encoded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D13DF-855C-B442-8C86-3979D713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0E4A06D-2572-3049-9372-D713B0ADD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172671"/>
            <a:ext cx="7467600" cy="46917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C2919F2-E135-234E-A600-6273CABD9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Historical excursion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D5A30F18-0587-D64E-A362-AD41F7326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during WWII, the German military used a typewriter-like device called an </a:t>
            </a:r>
            <a:r>
              <a:rPr lang="en-US" altLang="en-US" sz="1800" i="1">
                <a:ea typeface="ＭＳ Ｐゴシック" panose="020B0600070205080204" pitchFamily="34" charset="-128"/>
                <a:hlinkClick r:id="rId2"/>
              </a:rPr>
              <a:t>Enigma machine </a:t>
            </a:r>
            <a:r>
              <a:rPr lang="en-US" altLang="en-US" sz="1800">
                <a:ea typeface="ＭＳ Ｐゴシック" panose="020B0600070205080204" pitchFamily="34" charset="-128"/>
              </a:rPr>
              <a:t>to encode/decode communications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the machine utilized interchangeable rotors with internal circuitry that mapped each letter to another letter (i.e., a substitution cipher)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however, the rotors rotated in a complex pattern between letters, yielding a complex, dynamic substitution pattern – thought to be unbreakable</a:t>
            </a: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</p:txBody>
      </p:sp>
      <p:pic>
        <p:nvPicPr>
          <p:cNvPr id="27652" name="Picture 7" descr="http://users.telenet.be/d.rijmenants/pics/hires-wehr3.jpg">
            <a:extLst>
              <a:ext uri="{FF2B5EF4-FFF2-40B4-BE49-F238E27FC236}">
                <a16:creationId xmlns:a16="http://schemas.microsoft.com/office/drawing/2014/main" id="{2744B8B6-C897-4F4B-95BD-9D25C3FDA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21038"/>
            <a:ext cx="2457450" cy="34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Image result for enigma rotor">
            <a:extLst>
              <a:ext uri="{FF2B5EF4-FFF2-40B4-BE49-F238E27FC236}">
                <a16:creationId xmlns:a16="http://schemas.microsoft.com/office/drawing/2014/main" id="{73AF0EB5-8447-9849-9E78-771AEC633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656013"/>
            <a:ext cx="3187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2D85EE-72FD-C04A-9F73-B5596F2B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15AAACDA-0FD1-FA4B-A26E-CB710B0FA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Historical excursion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8AF216E-7B1A-1141-A158-6116CB3932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r>
              <a:rPr lang="en-US" altLang="en-US" sz="1800">
                <a:ea typeface="ＭＳ Ｐゴシック" panose="020B0600070205080204" pitchFamily="34" charset="-128"/>
              </a:rPr>
              <a:t>efforts to break the Enigma code led to the first electronic computers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the </a:t>
            </a:r>
            <a:r>
              <a:rPr lang="en-US" altLang="en-US" sz="1400" i="1">
                <a:ea typeface="ＭＳ Ｐゴシック" panose="020B0600070205080204" pitchFamily="34" charset="-128"/>
              </a:rPr>
              <a:t>Bombe </a:t>
            </a:r>
            <a:r>
              <a:rPr lang="en-US" altLang="en-US" sz="1400">
                <a:ea typeface="ＭＳ Ｐゴシック" panose="020B0600070205080204" pitchFamily="34" charset="-128"/>
              </a:rPr>
              <a:t>(designed by Alan Turing), and its successor </a:t>
            </a:r>
            <a:r>
              <a:rPr lang="en-US" altLang="en-US" sz="1400" i="1">
                <a:ea typeface="ＭＳ Ｐゴシック" panose="020B0600070205080204" pitchFamily="34" charset="-128"/>
              </a:rPr>
              <a:t>Colossus</a:t>
            </a:r>
            <a:r>
              <a:rPr lang="en-US" altLang="en-US" sz="1400">
                <a:ea typeface="ＭＳ Ｐゴシック" panose="020B0600070205080204" pitchFamily="34" charset="-128"/>
              </a:rPr>
              <a:t>, were used to generate and test Enigma keys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they enabled the Allies to break the Enigma code for extended periods during the war, achieving immense tactical advantage</a:t>
            </a:r>
          </a:p>
          <a:p>
            <a:pPr lvl="1"/>
            <a:r>
              <a:rPr lang="en-US" altLang="en-US" sz="1400">
                <a:ea typeface="ＭＳ Ｐゴシック" panose="020B0600070205080204" pitchFamily="34" charset="-128"/>
              </a:rPr>
              <a:t>historians estimate that breaking Enigma shortened the war by 2 years, saving more than 14 million lives</a:t>
            </a: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  <a:p>
            <a:r>
              <a:rPr lang="en-US" altLang="en-US" sz="1800">
                <a:ea typeface="ＭＳ Ｐゴシック" panose="020B0600070205080204" pitchFamily="34" charset="-128"/>
              </a:rPr>
              <a:t>it is possible to simulate the behavior of a basic Enigma machine using a </a:t>
            </a:r>
            <a:r>
              <a:rPr lang="en-US" altLang="en-US" sz="1800">
                <a:ea typeface="ＭＳ Ｐゴシック" panose="020B0600070205080204" pitchFamily="34" charset="-128"/>
                <a:hlinkClick r:id="rId2"/>
              </a:rPr>
              <a:t>simple paper model  </a:t>
            </a:r>
            <a:endParaRPr lang="en-US" altLang="en-US" sz="1800">
              <a:ea typeface="ＭＳ Ｐゴシック" panose="020B0600070205080204" pitchFamily="34" charset="-128"/>
            </a:endParaRPr>
          </a:p>
          <a:p>
            <a:pPr lvl="1"/>
            <a:endParaRPr lang="en-US" altLang="en-US" sz="1400">
              <a:ea typeface="ＭＳ Ｐゴシック" panose="020B0600070205080204" pitchFamily="34" charset="-128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06C06057-324D-D144-B218-DA0C6B19D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03713"/>
            <a:ext cx="56388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588029-17DF-124E-9C66-D9E61657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8E22964-A771-EE4D-8914-CF63E5ADA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543800" cy="73183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Private-key encryption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E87C8A6F-CCE5-EC4E-A1D3-3CD4E3E6D8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362200"/>
          </a:xfrm>
        </p:spPr>
        <p:txBody>
          <a:bodyPr/>
          <a:lstStyle/>
          <a:p>
            <a:pPr eaLnBrk="1" hangingPunct="1"/>
            <a:r>
              <a:rPr lang="en-US" altLang="en-US" sz="1800">
                <a:ea typeface="ＭＳ Ｐゴシック" panose="020B0600070205080204" pitchFamily="34" charset="-128"/>
              </a:rPr>
              <a:t>substitution ciphers are examples of</a:t>
            </a:r>
            <a:r>
              <a:rPr lang="en-US" altLang="en-US" sz="1800" i="1">
                <a:ea typeface="ＭＳ Ｐゴシック" panose="020B0600070205080204" pitchFamily="34" charset="-128"/>
              </a:rPr>
              <a:t> private-key encryption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rely on the sender and the recipient sharing a secret key/password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must keep that key/password secret, or intercepted messages could be decoded</a:t>
            </a:r>
          </a:p>
          <a:p>
            <a:pPr eaLnBrk="1" hangingPunct="1"/>
            <a:endParaRPr lang="en-US" altLang="en-US" sz="1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>
                <a:ea typeface="ＭＳ Ｐゴシック" panose="020B0600070205080204" pitchFamily="34" charset="-128"/>
              </a:rPr>
              <a:t>some modern encryption algorithms rely on private keys 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e.g., Advanced Encryption Standard (AES) was adopted by the U.S. govt in 2001</a:t>
            </a:r>
          </a:p>
          <a:p>
            <a:pPr lvl="1" eaLnBrk="1" hangingPunct="1"/>
            <a:r>
              <a:rPr lang="en-US" altLang="en-US" sz="1400">
                <a:ea typeface="ＭＳ Ｐゴシック" panose="020B0600070205080204" pitchFamily="34" charset="-128"/>
              </a:rPr>
              <a:t>utilizes 256-bit keys (2</a:t>
            </a:r>
            <a:r>
              <a:rPr lang="en-US" altLang="en-US" sz="1400" baseline="30000">
                <a:ea typeface="ＭＳ Ｐゴシック" panose="020B0600070205080204" pitchFamily="34" charset="-128"/>
              </a:rPr>
              <a:t>256</a:t>
            </a:r>
            <a:r>
              <a:rPr lang="en-US" altLang="en-US" sz="1400">
                <a:ea typeface="ＭＳ Ｐゴシック" panose="020B0600070205080204" pitchFamily="34" charset="-128"/>
              </a:rPr>
              <a:t> ≈ 10</a:t>
            </a:r>
            <a:r>
              <a:rPr lang="en-US" altLang="en-US" sz="1400" baseline="30000">
                <a:ea typeface="ＭＳ Ｐゴシック" panose="020B0600070205080204" pitchFamily="34" charset="-128"/>
              </a:rPr>
              <a:t>77</a:t>
            </a:r>
            <a:r>
              <a:rPr lang="en-US" altLang="en-US" sz="1400">
                <a:ea typeface="ＭＳ Ｐゴシック" panose="020B0600070205080204" pitchFamily="34" charset="-128"/>
              </a:rPr>
              <a:t> possibilities)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94110F12-EA14-4C45-A23B-58478387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729038"/>
            <a:ext cx="59975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4F8D590-F0AD-824C-BF17-5AE3FDC62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5875" indent="0" eaLnBrk="1" hangingPunct="1">
              <a:lnSpc>
                <a:spcPct val="80000"/>
              </a:lnSpc>
              <a:defRPr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private-key encryption assumes that the sender and recipient have agreed upon some key ahead of time (which introduces other security risks)</a:t>
            </a:r>
            <a:endParaRPr lang="en-US" altLang="en-US" sz="1400" i="1" kern="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207C4-E4E9-3843-B32E-28A85B0B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2C6E5-6BD9-8040-814C-F540B0E90B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1969</TotalTime>
  <Words>708</Words>
  <Application>Microsoft Macintosh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Courier New</vt:lpstr>
      <vt:lpstr>Lucida Console</vt:lpstr>
      <vt:lpstr>Lucida Sans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Cryptography</vt:lpstr>
      <vt:lpstr>Substitution Ciphers</vt:lpstr>
      <vt:lpstr>Web page</vt:lpstr>
      <vt:lpstr>Breaking codes</vt:lpstr>
      <vt:lpstr>Rotating ciphers</vt:lpstr>
      <vt:lpstr>Historical excursion</vt:lpstr>
      <vt:lpstr>Historical excursion</vt:lpstr>
      <vt:lpstr>Private-key encryption</vt:lpstr>
      <vt:lpstr>Public-Key Encryption</vt:lpstr>
      <vt:lpstr>Public-Key Encryption</vt:lpstr>
      <vt:lpstr>Encryption in the news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74</cp:revision>
  <cp:lastPrinted>2020-03-03T20:39:35Z</cp:lastPrinted>
  <dcterms:created xsi:type="dcterms:W3CDTF">2012-11-08T05:49:45Z</dcterms:created>
  <dcterms:modified xsi:type="dcterms:W3CDTF">2021-02-24T17:24:36Z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