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5" r:id="rId1"/>
  </p:sldMasterIdLst>
  <p:notesMasterIdLst>
    <p:notesMasterId r:id="rId19"/>
  </p:notesMasterIdLst>
  <p:handoutMasterIdLst>
    <p:handoutMasterId r:id="rId20"/>
  </p:handoutMasterIdLst>
  <p:sldIdLst>
    <p:sldId id="256" r:id="rId2"/>
    <p:sldId id="300" r:id="rId3"/>
    <p:sldId id="483" r:id="rId4"/>
    <p:sldId id="484" r:id="rId5"/>
    <p:sldId id="485" r:id="rId6"/>
    <p:sldId id="475" r:id="rId7"/>
    <p:sldId id="260" r:id="rId8"/>
    <p:sldId id="262" r:id="rId9"/>
    <p:sldId id="267" r:id="rId10"/>
    <p:sldId id="286" r:id="rId11"/>
    <p:sldId id="476" r:id="rId12"/>
    <p:sldId id="477" r:id="rId13"/>
    <p:sldId id="478" r:id="rId14"/>
    <p:sldId id="479" r:id="rId15"/>
    <p:sldId id="480" r:id="rId16"/>
    <p:sldId id="481" r:id="rId17"/>
    <p:sldId id="482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0A5A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068"/>
    <p:restoredTop sz="94422"/>
  </p:normalViewPr>
  <p:slideViewPr>
    <p:cSldViewPr>
      <p:cViewPr varScale="1">
        <p:scale>
          <a:sx n="116" d="100"/>
          <a:sy n="116" d="100"/>
        </p:scale>
        <p:origin x="54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C257910-346A-7E47-B785-AE45ED743E9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Verdana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BBFD08-4A88-C041-8B0B-402692FD871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698A32C-5677-2443-8829-DEAC933BF995}" type="datetime1">
              <a:rPr lang="en-US" altLang="en-US"/>
              <a:pPr>
                <a:defRPr/>
              </a:pPr>
              <a:t>3/29/21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59765E-E5B8-F040-8BA6-8141845AF55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Verdana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B59374-3051-5340-BF4A-6F08EA82B69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98E6E9F-A247-BC41-B5C5-6F9A9DA74A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1E559D2C-6B06-9745-93DE-E919B3FCABA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89490F72-E0FF-8C41-B38D-A010E494735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A73110F1-8002-9140-BD64-5B91BEBD4CD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81" name="Rectangle 5">
            <a:extLst>
              <a:ext uri="{FF2B5EF4-FFF2-40B4-BE49-F238E27FC236}">
                <a16:creationId xmlns:a16="http://schemas.microsoft.com/office/drawing/2014/main" id="{A9F0A3F2-651E-2A43-82BE-A0BA3C931F8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4582" name="Rectangle 6">
            <a:extLst>
              <a:ext uri="{FF2B5EF4-FFF2-40B4-BE49-F238E27FC236}">
                <a16:creationId xmlns:a16="http://schemas.microsoft.com/office/drawing/2014/main" id="{AA6AD373-70FC-E341-BBBC-71BAF0457FF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3" name="Rectangle 7">
            <a:extLst>
              <a:ext uri="{FF2B5EF4-FFF2-40B4-BE49-F238E27FC236}">
                <a16:creationId xmlns:a16="http://schemas.microsoft.com/office/drawing/2014/main" id="{E992F736-BE6B-724F-BD78-9B0AF894C3D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A9C4DB7-C82D-BA4F-9921-AD86126C3E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609600"/>
            <a:ext cx="5791200" cy="2819400"/>
          </a:xfrm>
          <a:noFill/>
        </p:spPr>
        <p:txBody>
          <a:bodyPr/>
          <a:lstStyle>
            <a:lvl1pPr algn="ctr">
              <a:defRPr sz="3200">
                <a:solidFill>
                  <a:srgbClr val="0A5A8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w Cen MT Condensed Extra Bold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4425950"/>
            <a:ext cx="6477000" cy="1212850"/>
          </a:xfrm>
        </p:spPr>
        <p:txBody>
          <a:bodyPr/>
          <a:lstStyle>
            <a:lvl1pPr marL="0" indent="0" algn="ctr">
              <a:defRPr sz="26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id="{C34FE4C9-E5A7-684F-9FA6-AF06F3A38C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5">
            <a:extLst>
              <a:ext uri="{FF2B5EF4-FFF2-40B4-BE49-F238E27FC236}">
                <a16:creationId xmlns:a16="http://schemas.microsoft.com/office/drawing/2014/main" id="{7AC4D38C-AFE4-014E-A5AC-FBEAC96E3F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6">
            <a:extLst>
              <a:ext uri="{FF2B5EF4-FFF2-40B4-BE49-F238E27FC236}">
                <a16:creationId xmlns:a16="http://schemas.microsoft.com/office/drawing/2014/main" id="{C1B9ABA6-2CB8-B648-85D2-838DD4490C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BBE54-0483-9D42-A09C-E8C1664E28D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34D269E0-2FD3-F447-BCA2-5784EE2BF24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48400" y="607408"/>
            <a:ext cx="2201863" cy="2821592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EA1CBDB-F54D-C347-A762-5B53E08AB755}"/>
              </a:ext>
            </a:extLst>
          </p:cNvPr>
          <p:cNvCxnSpPr/>
          <p:nvPr userDrawn="1"/>
        </p:nvCxnSpPr>
        <p:spPr bwMode="auto">
          <a:xfrm>
            <a:off x="647700" y="3962400"/>
            <a:ext cx="78486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oval" w="lg" len="lg"/>
            <a:tailEnd type="oval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4274545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E1D248B-F346-B64A-8E00-D7B22FAAAB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B185CEC-00A7-3343-AB32-6F7D118C6B8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8C26223-96F3-A941-BE4E-4F3D4544AC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AE3021-8ED2-354D-94EC-9ACBDC9D5B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740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8261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26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1DF4D3E-6662-5D49-BE67-D5B26BA7F2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FA680FD-B72F-BB47-B59E-7D83C9E1F8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6496CC3-0FB2-9C49-BF76-EC37CAA27B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EDC95E-8D71-2949-9DD2-8ECDA52927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0337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086600" cy="7318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71600"/>
            <a:ext cx="4038600" cy="4759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759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F44C680-CBE1-5045-8E3F-26006A44EE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47D5BD7-E6A5-E940-9E39-0E0E1D15C4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26697A2-542F-2247-9E3F-6A78FEBE70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FADEA-B3B1-BC4A-A88B-2A26C2724D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96371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086600" cy="7318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71600"/>
            <a:ext cx="4038600" cy="4759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371600"/>
            <a:ext cx="4038600" cy="23034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827463"/>
            <a:ext cx="4038600" cy="23034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F6A47BC3-9EE3-D44D-AF90-174CB1A07A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3D119F0A-B267-CF44-8288-5149E19C86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176F275E-5800-A841-9B18-5D89EB6411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151E5A-4786-614D-9C35-453086C33A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0800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D03BBF4-FA9C-ED43-B18A-51E7D0025A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4E7D9A-6CAF-814C-907D-74DF9AF770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BEF083E-6A37-1047-8119-2B56D48019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FB7627-1651-1D44-9CE8-A0EB23EC41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5548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DDB0E0A-5BC0-6645-9895-3678B448F2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0F55E05-6019-0240-99F1-3FD19AFD49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E4A96BB-8CF7-0B4B-9C33-639FB41D6B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69E122-4317-584E-B3CB-CA6691AA4A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5607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759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759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44D7C4-8471-0247-A4A0-58877B436A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7E16284-08CB-894C-BC0C-2201E001FE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769C7D1-2A5A-774F-8FB6-6C739BBF8C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8F173D-5A0B-C346-A75E-AA62574868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4895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326F98A-9538-154D-BA2C-2EB02EBB36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2B806D4-73B5-4E4D-B468-008AF9424A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DF082C2-618B-554F-89A3-BF1585625F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B00941-94D2-AA4E-8E07-FEA7014641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381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B1098B8-9E5C-F540-ADB1-4EA480016FB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6703AB8-E1B4-D14A-BEB3-A50B5BB066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3F16429-5D49-FB4A-A954-6C64BEBACC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2818E9-FDEE-A84F-B5F0-629DC484B6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5989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37A1378-87C6-1C43-B411-8CD621695E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931185B-687A-5043-81FF-FC6F00035F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D8DC9A1-389D-994D-A186-4F0117C740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934224-221E-334B-8463-92802727E1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9066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95FEEFD-A752-2547-9E3C-65F0695D35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46D51C1-B32D-4040-AE5E-0B3D101D2A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6CC4337-4DAD-A947-858C-465FB6BA5A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352749-8BE1-2C4C-A926-99A590F34B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550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1D3FAE-A75B-DA4C-8E8A-F6526AD4F9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6E56B6A-7BA4-D246-A170-FB7346135C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6194E94-D974-1040-93EF-FE1EED94B2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B2289F-C264-6E44-BEA6-B8BFFE569E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725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DCB3986-99E8-6A43-8271-7E9FBE2905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7086600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226EFA1-4907-6E4C-88A3-D7C072E5A1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475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22F3B96E-BB67-5F42-A275-E2F9E434261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chemeClr val="tx1"/>
                </a:solidFill>
                <a:effectLst/>
                <a:latin typeface="Verdana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>
            <a:extLst>
              <a:ext uri="{FF2B5EF4-FFF2-40B4-BE49-F238E27FC236}">
                <a16:creationId xmlns:a16="http://schemas.microsoft.com/office/drawing/2014/main" id="{C93B2B73-94E7-2B45-BF76-3A28234C936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solidFill>
                  <a:schemeClr val="tx1"/>
                </a:solidFill>
                <a:effectLst/>
                <a:latin typeface="Verdana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10" name="Rectangle 6">
            <a:extLst>
              <a:ext uri="{FF2B5EF4-FFF2-40B4-BE49-F238E27FC236}">
                <a16:creationId xmlns:a16="http://schemas.microsoft.com/office/drawing/2014/main" id="{DD855EEF-1A79-CD42-A3AF-3A0C15FFC14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2274C3B2-47DC-9B4D-8DB6-7375195CB364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1031" name="Line 8">
            <a:extLst>
              <a:ext uri="{FF2B5EF4-FFF2-40B4-BE49-F238E27FC236}">
                <a16:creationId xmlns:a16="http://schemas.microsoft.com/office/drawing/2014/main" id="{3D037CD5-2899-764E-B082-207C33FCEFF3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1066800"/>
            <a:ext cx="8382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5631D702-FE47-914D-808D-4DAB691344EF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7817898" y="30703"/>
            <a:ext cx="1009780" cy="948375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C775F416-BF67-4946-A0D7-EB25B70CEF1B}"/>
              </a:ext>
            </a:extLst>
          </p:cNvPr>
          <p:cNvSpPr/>
          <p:nvPr userDrawn="1"/>
        </p:nvSpPr>
        <p:spPr bwMode="auto">
          <a:xfrm>
            <a:off x="0" y="0"/>
            <a:ext cx="152400" cy="6858000"/>
          </a:xfrm>
          <a:prstGeom prst="rect">
            <a:avLst/>
          </a:prstGeom>
          <a:solidFill>
            <a:srgbClr val="0A5A87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Dag name="">
                <a:cont type="tree" name="">
                  <a:effect ref="fillLine"/>
                  <a:outerShdw dist="38100" dir="13500000" algn="br">
                    <a:schemeClr val="bg1">
                      <a:lumMod val="200000"/>
                      <a:satMod val="200000"/>
                    </a:schemeClr>
                  </a:outerShdw>
                </a:cont>
                <a:cont type="tree" name="">
                  <a:effect ref="fillLine"/>
                  <a:outerShdw dist="38100" dir="2700000" algn="tl">
                    <a:schemeClr val="bg1">
                      <a:lumMod val="60000"/>
                      <a:satMod val="60000"/>
                    </a:schemeClr>
                  </a:outerShdw>
                </a:cont>
                <a:effect ref="fillLine"/>
              </a:effectDag>
              <a:latin typeface="Verdana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  <p:sldLayoutId id="2147483868" r:id="rId12"/>
    <p:sldLayoutId id="2147483869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A5A8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Lucida Console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Lucida Console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Lucida Console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Lucida Console" charset="0"/>
          <a:ea typeface="ＭＳ Ｐゴシック" charset="-128"/>
          <a:cs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Lucida Console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Lucida Console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Lucida Console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Lucida Console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65000"/>
        <a:buFont typeface="Wingdings" pitchFamily="2" charset="2"/>
        <a:buChar char="p"/>
        <a:defRPr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defRPr sz="16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charset="2"/>
        <a:defRPr sz="16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charset="2"/>
        <a:defRPr sz="16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charset="2"/>
        <a:defRPr sz="16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charset="2"/>
        <a:defRPr sz="16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ennard.org/alife/english/gavgb.html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>
            <a:extLst>
              <a:ext uri="{FF2B5EF4-FFF2-40B4-BE49-F238E27FC236}">
                <a16:creationId xmlns:a16="http://schemas.microsoft.com/office/drawing/2014/main" id="{D0D7CBE3-1A52-A648-950E-17B36068A6D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066800" y="4419600"/>
            <a:ext cx="6934200" cy="1219200"/>
          </a:xfrm>
        </p:spPr>
        <p:txBody>
          <a:bodyPr/>
          <a:lstStyle/>
          <a:p>
            <a:pPr eaLnBrk="1" hangingPunct="1"/>
            <a:r>
              <a:rPr lang="en-US" altLang="en-US" sz="2800" dirty="0">
                <a:ea typeface="ＭＳ Ｐゴシック" panose="020B0600070205080204" pitchFamily="34" charset="-128"/>
              </a:rPr>
              <a:t>Applications in Artificial Intelligence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8B905AB-9BE8-4343-AA95-2D89620E73D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1000" y="762000"/>
            <a:ext cx="5486400" cy="25908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>
                <a:latin typeface="Tw Cen MT Condensed Extra Bold" charset="0"/>
                <a:ea typeface="ＭＳ Ｐゴシック" charset="0"/>
                <a:cs typeface="ＭＳ Ｐゴシック" charset="0"/>
              </a:rPr>
              <a:t>Computer Science:</a:t>
            </a:r>
            <a:br>
              <a:rPr lang="en-US" sz="3600" dirty="0">
                <a:latin typeface="Tw Cen MT Condensed Extra Bold" charset="0"/>
                <a:ea typeface="ＭＳ Ｐゴシック" charset="0"/>
                <a:cs typeface="ＭＳ Ｐゴシック" charset="0"/>
              </a:rPr>
            </a:br>
            <a:r>
              <a:rPr lang="en-US" sz="3600" dirty="0">
                <a:latin typeface="Tw Cen MT Condensed Extra Bold" charset="0"/>
                <a:ea typeface="ＭＳ Ｐゴシック" charset="0"/>
                <a:cs typeface="ＭＳ Ｐゴシック" charset="0"/>
              </a:rPr>
              <a:t>Concepts &amp; Explorations</a:t>
            </a:r>
            <a:br>
              <a:rPr lang="en-US" sz="3800" dirty="0">
                <a:latin typeface="Tw Cen MT Condensed Extra Bold" charset="0"/>
                <a:ea typeface="ＭＳ Ｐゴシック" charset="0"/>
                <a:cs typeface="ＭＳ Ｐゴシック" charset="0"/>
              </a:rPr>
            </a:br>
            <a:br>
              <a:rPr lang="en-US" sz="1500" dirty="0">
                <a:latin typeface="Tw Cen MT Condensed Extra Bold" charset="0"/>
                <a:ea typeface="ＭＳ Ｐゴシック" charset="0"/>
                <a:cs typeface="ＭＳ Ｐゴシック" charset="0"/>
              </a:rPr>
            </a:br>
            <a:r>
              <a:rPr lang="en-US" sz="2400" dirty="0">
                <a:latin typeface="Tw Cen MT Condensed Extra Bold" charset="0"/>
                <a:ea typeface="ＭＳ Ｐゴシック" charset="0"/>
                <a:cs typeface="ＭＳ Ｐゴシック" charset="0"/>
              </a:rPr>
              <a:t>David Reed, Creighton University</a:t>
            </a:r>
            <a:br>
              <a:rPr lang="en-US" sz="3400" dirty="0">
                <a:latin typeface="Tw Cen MT Condensed Extra Bold" charset="0"/>
                <a:ea typeface="ＭＳ Ｐゴシック" charset="0"/>
                <a:cs typeface="ＭＳ Ｐゴシック" charset="0"/>
              </a:rPr>
            </a:br>
            <a:br>
              <a:rPr lang="en-US" sz="1200" dirty="0">
                <a:latin typeface="Tw Cen MT Condensed Extra Bold" charset="0"/>
                <a:ea typeface="ＭＳ Ｐゴシック" charset="0"/>
                <a:cs typeface="ＭＳ Ｐゴシック" charset="0"/>
              </a:rPr>
            </a:br>
            <a:endParaRPr lang="en-US" sz="2100" dirty="0">
              <a:latin typeface="Tw Cen MT Condensed Extra Bold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3537B681-13EC-6945-9A02-EC8AB44A34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Neural Net Applications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1D8EF58C-CBC7-1A44-B898-670C884CECD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371600"/>
            <a:ext cx="8001000" cy="1219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1600">
                <a:ea typeface="ＭＳ Ｐゴシック" panose="020B0600070205080204" pitchFamily="34" charset="-128"/>
              </a:rPr>
              <a:t>pattern classification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9 of top 10 US credit card companies use Falcon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uses neural nets to model customer behavior, identify fraud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claims improvement in fraud detection of 30-70%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scanners, tablet PCs, PDAs -- Optical Character Recognition (OCR)</a:t>
            </a:r>
          </a:p>
        </p:txBody>
      </p:sp>
      <p:sp>
        <p:nvSpPr>
          <p:cNvPr id="25604" name="Slide Number Placeholder 5">
            <a:extLst>
              <a:ext uri="{FF2B5EF4-FFF2-40B4-BE49-F238E27FC236}">
                <a16:creationId xmlns:a16="http://schemas.microsoft.com/office/drawing/2014/main" id="{154CF943-7DA3-1E4D-8974-49D4DDDE5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176EEA24-4B4F-DD4A-B5CC-03381941C721}" type="slidenum">
              <a:rPr lang="en-US" altLang="en-US" sz="1400">
                <a:solidFill>
                  <a:srgbClr val="FF0000"/>
                </a:solidFill>
              </a:rPr>
              <a:pPr/>
              <a:t>10</a:t>
            </a:fld>
            <a:endParaRPr lang="en-US" altLang="en-US" sz="1400">
              <a:solidFill>
                <a:srgbClr val="FF0000"/>
              </a:solidFill>
            </a:endParaRPr>
          </a:p>
        </p:txBody>
      </p:sp>
      <p:sp>
        <p:nvSpPr>
          <p:cNvPr id="223236" name="Rectangle 4">
            <a:extLst>
              <a:ext uri="{FF2B5EF4-FFF2-40B4-BE49-F238E27FC236}">
                <a16:creationId xmlns:a16="http://schemas.microsoft.com/office/drawing/2014/main" id="{4D8CB19D-B910-A44A-9974-E94081461F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463" y="3038475"/>
            <a:ext cx="8288337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094" tIns="43547" rIns="87094" bIns="43547"/>
          <a:lstStyle>
            <a:lvl1pPr marL="323850" indent="-323850" defTabSz="8651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03263" indent="-271463" defTabSz="8651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en-US" sz="1600" dirty="0"/>
              <a:t>prediction &amp; financial analysis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SzPct val="75000"/>
              <a:buFont typeface="Wingdings" pitchFamily="2" charset="2"/>
              <a:buBlip>
                <a:blip r:embed="rId2"/>
              </a:buBlip>
            </a:pPr>
            <a:r>
              <a:rPr lang="en-US" altLang="en-US" sz="1400" dirty="0"/>
              <a:t>Merrill Lynch, Citibank, … -- financial forecasting, investing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SzPct val="75000"/>
              <a:buFont typeface="Wingdings" pitchFamily="2" charset="2"/>
              <a:buBlip>
                <a:blip r:embed="rId2"/>
              </a:buBlip>
            </a:pPr>
            <a:r>
              <a:rPr lang="en-US" altLang="en-US" sz="1400" dirty="0"/>
              <a:t>Spiegel – marketing analysis, targeted catalog sales</a:t>
            </a:r>
          </a:p>
        </p:txBody>
      </p:sp>
      <p:sp>
        <p:nvSpPr>
          <p:cNvPr id="223237" name="Rectangle 5">
            <a:extLst>
              <a:ext uri="{FF2B5EF4-FFF2-40B4-BE49-F238E27FC236}">
                <a16:creationId xmlns:a16="http://schemas.microsoft.com/office/drawing/2014/main" id="{F8DABE75-D18F-D54E-9428-6BAB3FB60F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463" y="4191000"/>
            <a:ext cx="8288337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094" tIns="43547" rIns="87094" bIns="43547"/>
          <a:lstStyle>
            <a:lvl1pPr marL="323850" indent="-323850" defTabSz="8651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03263" indent="-271463" defTabSz="8651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081088" indent="-215900" defTabSz="8651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altLang="en-US" sz="1600" dirty="0"/>
              <a:t>control &amp; optimization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SzPct val="75000"/>
              <a:buFont typeface="Wingdings" pitchFamily="2" charset="2"/>
              <a:buBlip>
                <a:blip r:embed="rId2"/>
              </a:buBlip>
            </a:pPr>
            <a:r>
              <a:rPr lang="en-US" altLang="en-US" sz="1400" dirty="0"/>
              <a:t>Texaco – process control of an oil refinery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SzPct val="75000"/>
              <a:buFont typeface="Wingdings" pitchFamily="2" charset="2"/>
              <a:buBlip>
                <a:blip r:embed="rId2"/>
              </a:buBlip>
            </a:pPr>
            <a:r>
              <a:rPr lang="en-US" altLang="en-US" sz="1400" dirty="0"/>
              <a:t>Intel – computer chip manufacturing quality control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SzPct val="75000"/>
              <a:buFont typeface="Wingdings" pitchFamily="2" charset="2"/>
              <a:buBlip>
                <a:blip r:embed="rId2"/>
              </a:buBlip>
            </a:pPr>
            <a:r>
              <a:rPr lang="en-US" altLang="en-US" sz="1400" dirty="0"/>
              <a:t>AT&amp;T – echo &amp; noise control in phone lines (filters and compensates)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SzPct val="75000"/>
              <a:buFont typeface="Wingdings" pitchFamily="2" charset="2"/>
              <a:buBlip>
                <a:blip r:embed="rId2"/>
              </a:buBlip>
            </a:pPr>
            <a:r>
              <a:rPr lang="en-US" altLang="en-US" sz="1400" dirty="0"/>
              <a:t>Ford engines utilize neural net chip to diagnose </a:t>
            </a:r>
            <a:r>
              <a:rPr lang="en-US" altLang="en-US" sz="1400" dirty="0" err="1"/>
              <a:t>misfirings</a:t>
            </a:r>
            <a:r>
              <a:rPr lang="en-US" altLang="en-US" sz="1400" dirty="0"/>
              <a:t>, reduce emissions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SzPct val="75000"/>
              <a:buFont typeface="Wingdings" pitchFamily="2" charset="2"/>
              <a:buBlip>
                <a:blip r:embed="rId2"/>
              </a:buBlip>
            </a:pPr>
            <a:endParaRPr lang="en-US" altLang="en-US" sz="1400" dirty="0"/>
          </a:p>
          <a:p>
            <a:pPr lvl="1">
              <a:lnSpc>
                <a:spcPct val="90000"/>
              </a:lnSpc>
              <a:spcBef>
                <a:spcPct val="20000"/>
              </a:spcBef>
              <a:buSzPct val="75000"/>
              <a:buFont typeface="Wingdings" pitchFamily="2" charset="2"/>
              <a:buBlip>
                <a:blip r:embed="rId2"/>
              </a:buBlip>
            </a:pPr>
            <a:r>
              <a:rPr lang="en-US" altLang="en-US" sz="1400" dirty="0"/>
              <a:t>self-driving vehicles</a:t>
            </a:r>
          </a:p>
          <a:p>
            <a:pPr marL="865188" lvl="2" indent="0">
              <a:lnSpc>
                <a:spcPct val="90000"/>
              </a:lnSpc>
              <a:spcBef>
                <a:spcPct val="20000"/>
              </a:spcBef>
              <a:buSzPct val="75000"/>
            </a:pPr>
            <a:r>
              <a:rPr lang="en-US" altLang="en-US" sz="1400" dirty="0"/>
              <a:t>video pixels and GPS data act as inputs to neural network</a:t>
            </a:r>
          </a:p>
          <a:p>
            <a:pPr marL="865188" lvl="2" indent="0">
              <a:lnSpc>
                <a:spcPct val="90000"/>
              </a:lnSpc>
              <a:spcBef>
                <a:spcPct val="20000"/>
              </a:spcBef>
              <a:buSzPct val="75000"/>
            </a:pPr>
            <a:r>
              <a:rPr lang="en-US" altLang="en-US" sz="1400" dirty="0"/>
              <a:t>the network learns to interpret the video, control the vehicle</a:t>
            </a:r>
          </a:p>
          <a:p>
            <a:pPr lvl="2">
              <a:lnSpc>
                <a:spcPct val="90000"/>
              </a:lnSpc>
              <a:spcBef>
                <a:spcPct val="20000"/>
              </a:spcBef>
              <a:buSzPct val="75000"/>
            </a:pPr>
            <a:endParaRPr lang="en-US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876285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36" grpId="0" autoUpdateAnimBg="0"/>
      <p:bldP spid="223237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C7FE9488-1FC8-3544-B4FB-982D01E252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Evolutionary Models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386593B1-B11D-B04D-A117-EAF90D63651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420813"/>
            <a:ext cx="8229600" cy="2160587"/>
          </a:xfrm>
        </p:spPr>
        <p:txBody>
          <a:bodyPr/>
          <a:lstStyle/>
          <a:p>
            <a:pPr eaLnBrk="1" hangingPunct="1"/>
            <a:r>
              <a:rPr lang="en-US" altLang="en-US" sz="1600">
                <a:ea typeface="ＭＳ Ｐゴシック" panose="020B0600070205080204" pitchFamily="34" charset="-128"/>
              </a:rPr>
              <a:t>neural networks are patterned after the processes underlying brain activity</a:t>
            </a:r>
          </a:p>
          <a:p>
            <a:pPr lvl="1" eaLnBrk="1" hangingPunct="1"/>
            <a:r>
              <a:rPr lang="en-US" altLang="en-US" sz="1400">
                <a:ea typeface="ＭＳ Ｐゴシック" panose="020B0600070205080204" pitchFamily="34" charset="-128"/>
              </a:rPr>
              <a:t>artificial neurons are interconnected into networks</a:t>
            </a:r>
          </a:p>
          <a:p>
            <a:pPr lvl="1" eaLnBrk="1" hangingPunct="1"/>
            <a:r>
              <a:rPr lang="en-US" altLang="en-US" sz="1400">
                <a:ea typeface="ＭＳ Ｐゴシック" panose="020B0600070205080204" pitchFamily="34" charset="-128"/>
              </a:rPr>
              <a:t>information is sub-symbolic, stored in the strengths of the connections</a:t>
            </a:r>
          </a:p>
          <a:p>
            <a:pPr eaLnBrk="1" hangingPunct="1"/>
            <a:endParaRPr lang="en-US" altLang="en-US" sz="160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1600">
                <a:ea typeface="ＭＳ Ｐゴシック" panose="020B0600070205080204" pitchFamily="34" charset="-128"/>
              </a:rPr>
              <a:t>genetic algorithms represent an approach to problem-solving that is patterned after the processes underlying evolution</a:t>
            </a:r>
          </a:p>
          <a:p>
            <a:pPr lvl="1" eaLnBrk="1" hangingPunct="1"/>
            <a:r>
              <a:rPr lang="en-US" altLang="en-US" sz="1400">
                <a:ea typeface="ＭＳ Ｐゴシック" panose="020B0600070205080204" pitchFamily="34" charset="-128"/>
              </a:rPr>
              <a:t>potential solutions to problems form a population</a:t>
            </a:r>
          </a:p>
          <a:p>
            <a:pPr lvl="1" eaLnBrk="1" hangingPunct="1"/>
            <a:r>
              <a:rPr lang="en-US" altLang="en-US" sz="1400">
                <a:ea typeface="ＭＳ Ｐゴシック" panose="020B0600070205080204" pitchFamily="34" charset="-128"/>
              </a:rPr>
              <a:t>better (more fit) solutions evolve through natural selection</a:t>
            </a:r>
          </a:p>
        </p:txBody>
      </p:sp>
      <p:sp>
        <p:nvSpPr>
          <p:cNvPr id="26628" name="Slide Number Placeholder 5">
            <a:extLst>
              <a:ext uri="{FF2B5EF4-FFF2-40B4-BE49-F238E27FC236}">
                <a16:creationId xmlns:a16="http://schemas.microsoft.com/office/drawing/2014/main" id="{D79CB958-9A2F-0C45-88E8-1BB7D478C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159F74EB-0F05-D649-AB88-772534A000E7}" type="slidenum">
              <a:rPr lang="en-US" altLang="en-US" sz="1400">
                <a:solidFill>
                  <a:srgbClr val="FF0000"/>
                </a:solidFill>
              </a:rPr>
              <a:pPr/>
              <a:t>11</a:t>
            </a:fld>
            <a:endParaRPr lang="en-US" altLang="en-US" sz="1400">
              <a:solidFill>
                <a:srgbClr val="FF0000"/>
              </a:solidFill>
            </a:endParaRPr>
          </a:p>
        </p:txBody>
      </p:sp>
      <p:sp>
        <p:nvSpPr>
          <p:cNvPr id="241668" name="Rectangle 4">
            <a:extLst>
              <a:ext uri="{FF2B5EF4-FFF2-40B4-BE49-F238E27FC236}">
                <a16:creationId xmlns:a16="http://schemas.microsoft.com/office/drawing/2014/main" id="{2BE6EDB3-98CD-8044-97FC-83095DF8DB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962400"/>
            <a:ext cx="82296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en-US" sz="1600" dirty="0"/>
              <a:t>Darwin saw "… no limit to the power of slowly and beautifully adapting each form to the most complex relations of life …"</a:t>
            </a:r>
          </a:p>
          <a:p>
            <a:pPr lvl="1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en-US" altLang="en-US" sz="1400" dirty="0"/>
              <a:t>through the process of introducing variations into successive generations and selectively eliminating less fit individuals, adaptations of increasing capability and diversity emerge in a population</a:t>
            </a:r>
          </a:p>
          <a:p>
            <a:pPr lvl="1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en-US" altLang="en-US" sz="1400" dirty="0"/>
              <a:t>evolution and emergence occur in populations of embodied individuals, whose actions affect others and that, in turn, are affected by others</a:t>
            </a:r>
          </a:p>
          <a:p>
            <a:pPr lvl="1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en-US" altLang="en-US" sz="1400" dirty="0"/>
              <a:t>selective pressures come not only from the outside, but also from the interactions between members of the population</a:t>
            </a:r>
          </a:p>
        </p:txBody>
      </p:sp>
    </p:spTree>
    <p:extLst>
      <p:ext uri="{BB962C8B-B14F-4D97-AF65-F5344CB8AC3E}">
        <p14:creationId xmlns:p14="http://schemas.microsoft.com/office/powerpoint/2010/main" val="561945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166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86BE3310-2858-3146-B920-D8BA5D3B20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Evolution &amp; Problem-Solving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8DB10A59-A97D-9C42-ABA9-4C0E6524A48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2514600"/>
          </a:xfrm>
        </p:spPr>
        <p:txBody>
          <a:bodyPr/>
          <a:lstStyle/>
          <a:p>
            <a:pPr eaLnBrk="1" hangingPunct="1"/>
            <a:r>
              <a:rPr lang="en-US" altLang="en-US" sz="1600">
                <a:ea typeface="ＭＳ Ｐゴシック" panose="020B0600070205080204" pitchFamily="34" charset="-128"/>
              </a:rPr>
              <a:t>evolution slowly but surely produces populations in which individuals are suited to their environment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the characteristics/capabilities of individuals are defined by their </a:t>
            </a:r>
            <a:r>
              <a:rPr lang="en-US" altLang="en-US" sz="1400" i="1">
                <a:ea typeface="ＭＳ Ｐゴシック" panose="020B0600070205080204" pitchFamily="34" charset="-128"/>
              </a:rPr>
              <a:t>chromosomes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600"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those individuals that are most fit (have the best characteristics/capabilities for their environment) are more likely to survive and reproduce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600"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since the chromosomes of the parents are combined in the offspring, combinations of fit characteristics/capabilities are passed on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500"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with a small probability, mutations can also occur resulting in offspring with new characteristics/capabilities</a:t>
            </a:r>
          </a:p>
        </p:txBody>
      </p:sp>
      <p:sp>
        <p:nvSpPr>
          <p:cNvPr id="27652" name="Slide Number Placeholder 5">
            <a:extLst>
              <a:ext uri="{FF2B5EF4-FFF2-40B4-BE49-F238E27FC236}">
                <a16:creationId xmlns:a16="http://schemas.microsoft.com/office/drawing/2014/main" id="{E459F5A6-1DD4-E64C-B8C0-C1F1900FA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16A1D990-CF84-E14C-80FA-1B71A635F094}" type="slidenum">
              <a:rPr lang="en-US" altLang="en-US" sz="1400">
                <a:solidFill>
                  <a:srgbClr val="FF0000"/>
                </a:solidFill>
              </a:rPr>
              <a:pPr/>
              <a:t>12</a:t>
            </a:fld>
            <a:endParaRPr lang="en-US" altLang="en-US" sz="1400">
              <a:solidFill>
                <a:srgbClr val="FF0000"/>
              </a:solidFill>
            </a:endParaRPr>
          </a:p>
        </p:txBody>
      </p:sp>
      <p:sp>
        <p:nvSpPr>
          <p:cNvPr id="243717" name="Rectangle 5">
            <a:extLst>
              <a:ext uri="{FF2B5EF4-FFF2-40B4-BE49-F238E27FC236}">
                <a16:creationId xmlns:a16="http://schemas.microsoft.com/office/drawing/2014/main" id="{1DFE4090-659A-1A45-B4BA-18B13E38B5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343400"/>
            <a:ext cx="82296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en-US" sz="1600"/>
              <a:t>in 1975, psychologist/computer scientist John Holland applied these principles to problem-solving </a:t>
            </a:r>
            <a:r>
              <a:rPr lang="en-US" altLang="en-US" sz="1600">
                <a:sym typeface="Wingdings" pitchFamily="2" charset="2"/>
              </a:rPr>
              <a:t></a:t>
            </a:r>
            <a:r>
              <a:rPr lang="en-US" altLang="en-US" sz="1600"/>
              <a:t> genetic algorithms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en-US" altLang="en-US" sz="1400"/>
              <a:t>solve a problem by starting with a population of candidate solutions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en-US" altLang="en-US" sz="1400"/>
              <a:t>using reproduction, mutation, and survival-of-the-fittest, evolve even better solutions</a:t>
            </a:r>
          </a:p>
        </p:txBody>
      </p:sp>
    </p:spTree>
    <p:extLst>
      <p:ext uri="{BB962C8B-B14F-4D97-AF65-F5344CB8AC3E}">
        <p14:creationId xmlns:p14="http://schemas.microsoft.com/office/powerpoint/2010/main" val="841607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7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80BF39DF-8D48-D34B-8008-180D514916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Genetic Algorithm (GA)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D3D2B4DF-FD13-F04B-9A69-F6FA91CC826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/>
          <a:lstStyle/>
          <a:p>
            <a:pPr marL="457200" indent="-457200" eaLnBrk="1" hangingPunct="1"/>
            <a:r>
              <a:rPr lang="en-US" altLang="en-US" sz="1600" dirty="0">
                <a:ea typeface="ＭＳ Ｐゴシック" panose="020B0600070205080204" pitchFamily="34" charset="-128"/>
              </a:rPr>
              <a:t>for a given problem, must define:</a:t>
            </a:r>
          </a:p>
          <a:p>
            <a:pPr marL="838200" lvl="1" indent="-381000" eaLnBrk="1" hangingPunct="1">
              <a:buFont typeface="Wingdings" pitchFamily="2" charset="2"/>
              <a:buNone/>
            </a:pPr>
            <a:r>
              <a:rPr lang="en-US" altLang="en-US" sz="1400" i="1" dirty="0">
                <a:ea typeface="ＭＳ Ｐゴシック" panose="020B0600070205080204" pitchFamily="34" charset="-128"/>
              </a:rPr>
              <a:t>chromosome:</a:t>
            </a:r>
            <a:r>
              <a:rPr lang="en-US" altLang="en-US" sz="1400" dirty="0">
                <a:ea typeface="ＭＳ Ｐゴシック" panose="020B0600070205080204" pitchFamily="34" charset="-128"/>
              </a:rPr>
              <a:t> 		bit string that represents a potential solution </a:t>
            </a:r>
          </a:p>
          <a:p>
            <a:pPr marL="838200" lvl="1" indent="-381000" eaLnBrk="1" hangingPunct="1">
              <a:buFont typeface="Wingdings" pitchFamily="2" charset="2"/>
              <a:buNone/>
            </a:pPr>
            <a:r>
              <a:rPr lang="en-US" altLang="en-US" sz="1400" i="1" dirty="0">
                <a:ea typeface="ＭＳ Ｐゴシック" panose="020B0600070205080204" pitchFamily="34" charset="-128"/>
              </a:rPr>
              <a:t>fitness function:</a:t>
            </a:r>
            <a:r>
              <a:rPr lang="en-US" altLang="en-US" sz="1400" dirty="0">
                <a:ea typeface="ＭＳ Ｐゴシック" panose="020B0600070205080204" pitchFamily="34" charset="-128"/>
              </a:rPr>
              <a:t> 	a measure of how good/fit a particular chromosome is</a:t>
            </a:r>
          </a:p>
          <a:p>
            <a:pPr marL="838200" lvl="1" indent="-381000" eaLnBrk="1" hangingPunct="1">
              <a:buFont typeface="Wingdings" pitchFamily="2" charset="2"/>
              <a:buNone/>
            </a:pPr>
            <a:r>
              <a:rPr lang="en-US" altLang="en-US" sz="1400" i="1" dirty="0">
                <a:ea typeface="ＭＳ Ｐゴシック" panose="020B0600070205080204" pitchFamily="34" charset="-128"/>
              </a:rPr>
              <a:t>reproduction scheme:</a:t>
            </a:r>
            <a:r>
              <a:rPr lang="en-US" altLang="en-US" sz="1400" dirty="0">
                <a:ea typeface="ＭＳ Ｐゴシック" panose="020B0600070205080204" pitchFamily="34" charset="-128"/>
              </a:rPr>
              <a:t> 	combining two parent chromosomes to yield offspring</a:t>
            </a:r>
          </a:p>
          <a:p>
            <a:pPr marL="838200" lvl="1" indent="-381000" eaLnBrk="1" hangingPunct="1">
              <a:buFont typeface="Wingdings" pitchFamily="2" charset="2"/>
              <a:buNone/>
            </a:pPr>
            <a:r>
              <a:rPr lang="en-US" altLang="en-US" sz="1400" i="1" dirty="0">
                <a:ea typeface="ＭＳ Ｐゴシック" panose="020B0600070205080204" pitchFamily="34" charset="-128"/>
              </a:rPr>
              <a:t>mutation rate:</a:t>
            </a:r>
            <a:r>
              <a:rPr lang="en-US" altLang="en-US" sz="1400" dirty="0">
                <a:ea typeface="ＭＳ Ｐゴシック" panose="020B0600070205080204" pitchFamily="34" charset="-128"/>
              </a:rPr>
              <a:t> 		likelihood of a random mutation in the chromosome</a:t>
            </a:r>
          </a:p>
          <a:p>
            <a:pPr marL="838200" lvl="1" indent="-381000" eaLnBrk="1" hangingPunct="1">
              <a:buFont typeface="Wingdings" pitchFamily="2" charset="2"/>
              <a:buNone/>
            </a:pPr>
            <a:r>
              <a:rPr lang="en-US" altLang="en-US" sz="1400" i="1" dirty="0">
                <a:ea typeface="ＭＳ Ｐゴシック" panose="020B0600070205080204" pitchFamily="34" charset="-128"/>
              </a:rPr>
              <a:t>replacement scheme:</a:t>
            </a:r>
            <a:r>
              <a:rPr lang="en-US" altLang="en-US" sz="1400" dirty="0">
                <a:ea typeface="ＭＳ Ｐゴシック" panose="020B0600070205080204" pitchFamily="34" charset="-128"/>
              </a:rPr>
              <a:t>	replacing old (unfit) members with new offspring</a:t>
            </a:r>
          </a:p>
          <a:p>
            <a:pPr marL="838200" lvl="1" indent="-381000" eaLnBrk="1" hangingPunct="1">
              <a:buFont typeface="Wingdings" pitchFamily="2" charset="2"/>
              <a:buNone/>
            </a:pPr>
            <a:r>
              <a:rPr lang="en-US" altLang="en-US" sz="1400" i="1" dirty="0">
                <a:ea typeface="ＭＳ Ｐゴシック" panose="020B0600070205080204" pitchFamily="34" charset="-128"/>
              </a:rPr>
              <a:t>termination condition:</a:t>
            </a:r>
            <a:r>
              <a:rPr lang="en-US" altLang="en-US" sz="1400" dirty="0">
                <a:ea typeface="ＭＳ Ｐゴシック" panose="020B0600070205080204" pitchFamily="34" charset="-128"/>
              </a:rPr>
              <a:t> 	when is a solution good enough?</a:t>
            </a:r>
          </a:p>
          <a:p>
            <a:pPr marL="838200" lvl="1" indent="-381000" eaLnBrk="1" hangingPunct="1"/>
            <a:endParaRPr lang="en-US" altLang="en-US" sz="1400" dirty="0">
              <a:ea typeface="ＭＳ Ｐゴシック" panose="020B0600070205080204" pitchFamily="34" charset="-128"/>
            </a:endParaRPr>
          </a:p>
          <a:p>
            <a:pPr marL="838200" lvl="1" indent="-381000" eaLnBrk="1" hangingPunct="1"/>
            <a:endParaRPr lang="en-US" altLang="en-US" sz="1400" dirty="0">
              <a:ea typeface="ＭＳ Ｐゴシック" panose="020B0600070205080204" pitchFamily="34" charset="-128"/>
            </a:endParaRPr>
          </a:p>
          <a:p>
            <a:pPr marL="457200" indent="-457200" eaLnBrk="1" hangingPunct="1"/>
            <a:r>
              <a:rPr lang="en-US" altLang="en-US" sz="1600" dirty="0">
                <a:ea typeface="ＭＳ Ｐゴシック" panose="020B0600070205080204" pitchFamily="34" charset="-128"/>
              </a:rPr>
              <a:t>in general, the genetic algorithm:</a:t>
            </a:r>
          </a:p>
          <a:p>
            <a:pPr marL="838200" lvl="1" indent="-381000" eaLnBrk="1" hangingPunct="1"/>
            <a:endParaRPr lang="en-US" altLang="en-US" sz="1400" dirty="0">
              <a:ea typeface="ＭＳ Ｐゴシック" panose="020B0600070205080204" pitchFamily="34" charset="-128"/>
            </a:endParaRPr>
          </a:p>
          <a:p>
            <a:pPr marL="838200" lvl="1" indent="-381000" eaLnBrk="1" hangingPunct="1">
              <a:buFont typeface="Wingdings" pitchFamily="2" charset="2"/>
              <a:buNone/>
            </a:pPr>
            <a:r>
              <a:rPr lang="en-US" altLang="en-US" sz="1400" dirty="0">
                <a:solidFill>
                  <a:srgbClr val="FF0033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start with an initial (usually random) population of chromosomes</a:t>
            </a:r>
          </a:p>
          <a:p>
            <a:pPr marL="838200" lvl="1" indent="-381000" eaLnBrk="1" hangingPunct="1">
              <a:buFontTx/>
              <a:buNone/>
            </a:pPr>
            <a:r>
              <a:rPr lang="en-US" altLang="en-US" sz="1400" dirty="0">
                <a:solidFill>
                  <a:srgbClr val="FF0033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while the termination condition is not met</a:t>
            </a:r>
          </a:p>
          <a:p>
            <a:pPr marL="1295400" lvl="2" indent="-381000" eaLnBrk="1" hangingPunct="1">
              <a:buFont typeface="Wingdings" pitchFamily="2" charset="2"/>
              <a:buAutoNum type="arabicPeriod"/>
            </a:pPr>
            <a:r>
              <a:rPr lang="en-US" altLang="en-US" sz="1200" dirty="0">
                <a:solidFill>
                  <a:srgbClr val="FF0033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evaluate the fitness of each member of the population</a:t>
            </a:r>
          </a:p>
          <a:p>
            <a:pPr marL="1295400" lvl="2" indent="-381000" eaLnBrk="1" hangingPunct="1">
              <a:buFont typeface="Wingdings" pitchFamily="2" charset="2"/>
              <a:buAutoNum type="arabicPeriod"/>
            </a:pPr>
            <a:r>
              <a:rPr lang="en-US" altLang="en-US" sz="1200" dirty="0">
                <a:solidFill>
                  <a:srgbClr val="FF0033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select members of the population that are most fit</a:t>
            </a:r>
          </a:p>
          <a:p>
            <a:pPr marL="1295400" lvl="2" indent="-381000" eaLnBrk="1" hangingPunct="1">
              <a:buFont typeface="Wingdings" pitchFamily="2" charset="2"/>
              <a:buAutoNum type="arabicPeriod"/>
            </a:pPr>
            <a:r>
              <a:rPr lang="en-US" altLang="en-US" sz="1200" dirty="0">
                <a:solidFill>
                  <a:srgbClr val="FF0033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produce the offspring of these members via reproduction &amp; mutation</a:t>
            </a:r>
          </a:p>
          <a:p>
            <a:pPr marL="1295400" lvl="2" indent="-381000" eaLnBrk="1" hangingPunct="1">
              <a:buFont typeface="Wingdings" pitchFamily="2" charset="2"/>
              <a:buAutoNum type="arabicPeriod"/>
            </a:pPr>
            <a:r>
              <a:rPr lang="en-US" altLang="en-US" sz="1200" dirty="0">
                <a:solidFill>
                  <a:srgbClr val="FF0033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replace the least fit member of the population with these offspring</a:t>
            </a:r>
          </a:p>
          <a:p>
            <a:pPr marL="1295400" lvl="2" indent="-381000" eaLnBrk="1" hangingPunct="1">
              <a:buFont typeface="Wingdings" pitchFamily="2" charset="2"/>
              <a:buAutoNum type="arabicPeriod"/>
            </a:pPr>
            <a:endParaRPr lang="en-US" altLang="en-US" sz="1200" dirty="0">
              <a:solidFill>
                <a:srgbClr val="FF0033"/>
              </a:solidFill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marL="1295400" lvl="2" indent="-381000" eaLnBrk="1" hangingPunct="1">
              <a:buFont typeface="Wingdings" pitchFamily="2" charset="2"/>
              <a:buAutoNum type="arabicPeriod"/>
            </a:pPr>
            <a:endParaRPr lang="en-US" altLang="en-US" sz="1200" dirty="0">
              <a:solidFill>
                <a:srgbClr val="FF0033"/>
              </a:solidFill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marL="514350" lvl="1" indent="0" eaLnBrk="1" hangingPunct="1">
              <a:buNone/>
            </a:pPr>
            <a:r>
              <a:rPr lang="en-US" altLang="en-US" sz="1600" dirty="0">
                <a:ea typeface="ＭＳ Ｐゴシック" panose="020B0600070205080204" pitchFamily="34" charset="-128"/>
              </a:rPr>
              <a:t>essentially, attempt to evolve better and better solutions</a:t>
            </a:r>
          </a:p>
          <a:p>
            <a:pPr marL="1295400" lvl="2" indent="-381000" eaLnBrk="1" hangingPunct="1">
              <a:buFont typeface="Wingdings" pitchFamily="2" charset="2"/>
              <a:buAutoNum type="arabicPeriod"/>
            </a:pPr>
            <a:endParaRPr lang="en-US" altLang="en-US" sz="1200" dirty="0">
              <a:solidFill>
                <a:srgbClr val="FF0033"/>
              </a:solidFill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marL="1295400" lvl="2" indent="-381000" eaLnBrk="1" hangingPunct="1">
              <a:buFont typeface="Wingdings" pitchFamily="2" charset="2"/>
              <a:buAutoNum type="arabicPeriod"/>
            </a:pPr>
            <a:endParaRPr lang="en-US" altLang="en-US" sz="1200" dirty="0">
              <a:solidFill>
                <a:srgbClr val="FF0033"/>
              </a:solidFill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</p:txBody>
      </p:sp>
      <p:sp>
        <p:nvSpPr>
          <p:cNvPr id="28676" name="Slide Number Placeholder 5">
            <a:extLst>
              <a:ext uri="{FF2B5EF4-FFF2-40B4-BE49-F238E27FC236}">
                <a16:creationId xmlns:a16="http://schemas.microsoft.com/office/drawing/2014/main" id="{8DAC58E9-8B53-D54F-9EBA-84C34A161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1206BB3B-D6ED-C547-8608-25784AAA2A6B}" type="slidenum">
              <a:rPr lang="en-US" altLang="en-US" sz="1400">
                <a:solidFill>
                  <a:srgbClr val="FF0000"/>
                </a:solidFill>
              </a:rPr>
              <a:pPr/>
              <a:t>13</a:t>
            </a:fld>
            <a:endParaRPr lang="en-US" altLang="en-US" sz="14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94203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BA399276-2084-674B-B2EC-3C6289628D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GA example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7FCE1480-A529-8F40-B9DC-28AA97E0686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2546350"/>
          </a:xfrm>
        </p:spPr>
        <p:txBody>
          <a:bodyPr/>
          <a:lstStyle/>
          <a:p>
            <a:pPr marL="227013" indent="3175" eaLnBrk="1" hangingPunct="1">
              <a:lnSpc>
                <a:spcPct val="90000"/>
              </a:lnSpc>
              <a:tabLst>
                <a:tab pos="2857500" algn="l"/>
                <a:tab pos="4113213" algn="l"/>
              </a:tabLst>
            </a:pPr>
            <a:r>
              <a:rPr lang="en-US" altLang="en-US" sz="1600" i="1" dirty="0">
                <a:ea typeface="ＭＳ Ｐゴシック" panose="020B0600070205080204" pitchFamily="34" charset="-128"/>
              </a:rPr>
              <a:t>Suppose you are the logistics manager for a trucking company. You have items to ship, and a truck that can only hold 500 pounds or cargo. How do you select the items to put in the truck with the maximum dollar value?</a:t>
            </a:r>
          </a:p>
          <a:p>
            <a:pPr marL="227013" indent="3175" eaLnBrk="1" hangingPunct="1">
              <a:lnSpc>
                <a:spcPct val="90000"/>
              </a:lnSpc>
              <a:tabLst>
                <a:tab pos="2857500" algn="l"/>
                <a:tab pos="4113213" algn="l"/>
              </a:tabLst>
            </a:pPr>
            <a:endParaRPr lang="en-US" altLang="en-US" sz="1600" i="1" dirty="0">
              <a:ea typeface="ＭＳ Ｐゴシック" panose="020B0600070205080204" pitchFamily="34" charset="-128"/>
            </a:endParaRPr>
          </a:p>
          <a:p>
            <a:pPr lvl="3" eaLnBrk="1" hangingPunct="1">
              <a:lnSpc>
                <a:spcPct val="90000"/>
              </a:lnSpc>
              <a:spcBef>
                <a:spcPct val="0"/>
              </a:spcBef>
              <a:buNone/>
              <a:tabLst>
                <a:tab pos="2857500" algn="l"/>
                <a:tab pos="4113213" algn="l"/>
              </a:tabLst>
            </a:pPr>
            <a:r>
              <a:rPr lang="en-US" altLang="en-US" sz="1200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cabinet	$5000	  30 </a:t>
            </a:r>
            <a:r>
              <a:rPr lang="en-US" altLang="en-US" sz="1200" dirty="0" err="1">
                <a:solidFill>
                  <a:schemeClr val="accent2"/>
                </a:solidFill>
                <a:ea typeface="ＭＳ Ｐゴシック" panose="020B0600070205080204" pitchFamily="34" charset="-128"/>
              </a:rPr>
              <a:t>lbs</a:t>
            </a:r>
            <a:endParaRPr lang="en-US" altLang="en-US" sz="1200" dirty="0">
              <a:solidFill>
                <a:schemeClr val="accent2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lnSpc>
                <a:spcPct val="90000"/>
              </a:lnSpc>
              <a:spcBef>
                <a:spcPct val="0"/>
              </a:spcBef>
              <a:buNone/>
              <a:tabLst>
                <a:tab pos="2857500" algn="l"/>
                <a:tab pos="4113213" algn="l"/>
              </a:tabLst>
            </a:pPr>
            <a:r>
              <a:rPr lang="en-US" altLang="en-US" sz="1200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shelves	$2200	  50 </a:t>
            </a:r>
            <a:r>
              <a:rPr lang="en-US" altLang="en-US" sz="1200" dirty="0" err="1">
                <a:solidFill>
                  <a:schemeClr val="accent2"/>
                </a:solidFill>
                <a:ea typeface="ＭＳ Ｐゴシック" panose="020B0600070205080204" pitchFamily="34" charset="-128"/>
              </a:rPr>
              <a:t>lbs</a:t>
            </a:r>
            <a:endParaRPr lang="en-US" altLang="en-US" sz="1200" dirty="0">
              <a:solidFill>
                <a:schemeClr val="accent2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lnSpc>
                <a:spcPct val="90000"/>
              </a:lnSpc>
              <a:spcBef>
                <a:spcPct val="0"/>
              </a:spcBef>
              <a:buNone/>
              <a:tabLst>
                <a:tab pos="2857500" algn="l"/>
                <a:tab pos="4113213" algn="l"/>
              </a:tabLst>
            </a:pPr>
            <a:r>
              <a:rPr lang="en-US" altLang="en-US" sz="1200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statue	$2100	400 </a:t>
            </a:r>
            <a:r>
              <a:rPr lang="en-US" altLang="en-US" sz="1200" dirty="0" err="1">
                <a:solidFill>
                  <a:schemeClr val="accent2"/>
                </a:solidFill>
                <a:ea typeface="ＭＳ Ｐゴシック" panose="020B0600070205080204" pitchFamily="34" charset="-128"/>
              </a:rPr>
              <a:t>lbs</a:t>
            </a:r>
            <a:endParaRPr lang="en-US" altLang="en-US" sz="1200" dirty="0">
              <a:solidFill>
                <a:schemeClr val="accent2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lnSpc>
                <a:spcPct val="90000"/>
              </a:lnSpc>
              <a:spcBef>
                <a:spcPct val="0"/>
              </a:spcBef>
              <a:buNone/>
              <a:tabLst>
                <a:tab pos="2857500" algn="l"/>
                <a:tab pos="4113213" algn="l"/>
              </a:tabLst>
            </a:pPr>
            <a:r>
              <a:rPr lang="en-US" altLang="en-US" sz="1200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desk	$2000	  80 </a:t>
            </a:r>
            <a:r>
              <a:rPr lang="en-US" altLang="en-US" sz="1200" dirty="0" err="1">
                <a:solidFill>
                  <a:schemeClr val="accent2"/>
                </a:solidFill>
                <a:ea typeface="ＭＳ Ｐゴシック" panose="020B0600070205080204" pitchFamily="34" charset="-128"/>
              </a:rPr>
              <a:t>lbs</a:t>
            </a:r>
            <a:endParaRPr lang="en-US" altLang="en-US" sz="1200" dirty="0">
              <a:solidFill>
                <a:schemeClr val="accent2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lnSpc>
                <a:spcPct val="90000"/>
              </a:lnSpc>
              <a:spcBef>
                <a:spcPct val="0"/>
              </a:spcBef>
              <a:buNone/>
              <a:tabLst>
                <a:tab pos="2857500" algn="l"/>
                <a:tab pos="4113213" algn="l"/>
              </a:tabLst>
            </a:pPr>
            <a:r>
              <a:rPr lang="en-US" altLang="en-US" sz="1200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stereo	$1200	100 </a:t>
            </a:r>
            <a:r>
              <a:rPr lang="en-US" altLang="en-US" sz="1200" dirty="0" err="1">
                <a:solidFill>
                  <a:schemeClr val="accent2"/>
                </a:solidFill>
                <a:ea typeface="ＭＳ Ｐゴシック" panose="020B0600070205080204" pitchFamily="34" charset="-128"/>
              </a:rPr>
              <a:t>lbs</a:t>
            </a:r>
            <a:endParaRPr lang="en-US" altLang="en-US" sz="1200" dirty="0">
              <a:solidFill>
                <a:schemeClr val="accent2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lnSpc>
                <a:spcPct val="90000"/>
              </a:lnSpc>
              <a:spcBef>
                <a:spcPct val="0"/>
              </a:spcBef>
              <a:buNone/>
              <a:tabLst>
                <a:tab pos="2857500" algn="l"/>
                <a:tab pos="4113213" algn="l"/>
              </a:tabLst>
            </a:pPr>
            <a:r>
              <a:rPr lang="en-US" altLang="en-US" sz="1200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chair	  $800	250 </a:t>
            </a:r>
            <a:r>
              <a:rPr lang="en-US" altLang="en-US" sz="1200" dirty="0" err="1">
                <a:solidFill>
                  <a:schemeClr val="accent2"/>
                </a:solidFill>
                <a:ea typeface="ＭＳ Ｐゴシック" panose="020B0600070205080204" pitchFamily="34" charset="-128"/>
              </a:rPr>
              <a:t>lbs</a:t>
            </a:r>
            <a:endParaRPr lang="en-US" altLang="en-US" sz="1200" dirty="0">
              <a:solidFill>
                <a:schemeClr val="accent2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lnSpc>
                <a:spcPct val="90000"/>
              </a:lnSpc>
              <a:spcBef>
                <a:spcPct val="0"/>
              </a:spcBef>
              <a:buNone/>
              <a:tabLst>
                <a:tab pos="2857500" algn="l"/>
                <a:tab pos="4113213" algn="l"/>
              </a:tabLst>
            </a:pPr>
            <a:r>
              <a:rPr lang="en-US" altLang="en-US" sz="1200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console	  $600	  10 </a:t>
            </a:r>
            <a:r>
              <a:rPr lang="en-US" altLang="en-US" sz="1200" dirty="0" err="1">
                <a:solidFill>
                  <a:schemeClr val="accent2"/>
                </a:solidFill>
                <a:ea typeface="ＭＳ Ｐゴシック" panose="020B0600070205080204" pitchFamily="34" charset="-128"/>
              </a:rPr>
              <a:t>lb</a:t>
            </a:r>
            <a:r>
              <a:rPr lang="en-US" altLang="en-US" sz="1200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	</a:t>
            </a:r>
          </a:p>
          <a:p>
            <a:pPr lvl="3" eaLnBrk="1" hangingPunct="1">
              <a:lnSpc>
                <a:spcPct val="90000"/>
              </a:lnSpc>
              <a:spcBef>
                <a:spcPct val="0"/>
              </a:spcBef>
              <a:buNone/>
              <a:tabLst>
                <a:tab pos="2857500" algn="l"/>
                <a:tab pos="4113213" algn="l"/>
              </a:tabLst>
            </a:pPr>
            <a:r>
              <a:rPr lang="en-US" altLang="en-US" sz="1200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clock	  $300	  40 </a:t>
            </a:r>
            <a:r>
              <a:rPr lang="en-US" altLang="en-US" sz="1200" dirty="0" err="1">
                <a:solidFill>
                  <a:schemeClr val="accent2"/>
                </a:solidFill>
                <a:ea typeface="ＭＳ Ｐゴシック" panose="020B0600070205080204" pitchFamily="34" charset="-128"/>
              </a:rPr>
              <a:t>lbs</a:t>
            </a:r>
            <a:endParaRPr lang="en-US" altLang="en-US" sz="1200" dirty="0">
              <a:solidFill>
                <a:schemeClr val="accent2"/>
              </a:solidFill>
              <a:ea typeface="ＭＳ Ｐゴシック" panose="020B0600070205080204" pitchFamily="34" charset="-128"/>
            </a:endParaRPr>
          </a:p>
          <a:p>
            <a:pPr marL="227013" indent="3175" eaLnBrk="1" hangingPunct="1">
              <a:lnSpc>
                <a:spcPct val="90000"/>
              </a:lnSpc>
              <a:tabLst>
                <a:tab pos="2857500" algn="l"/>
                <a:tab pos="4113213" algn="l"/>
              </a:tabLst>
            </a:pPr>
            <a:endParaRPr lang="en-US" altLang="en-US" sz="1600" i="1" dirty="0">
              <a:ea typeface="ＭＳ Ｐゴシック" panose="020B0600070205080204" pitchFamily="34" charset="-128"/>
            </a:endParaRPr>
          </a:p>
          <a:p>
            <a:pPr lvl="3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  <a:tabLst>
                <a:tab pos="2857500" algn="l"/>
                <a:tab pos="4113213" algn="l"/>
              </a:tabLst>
            </a:pPr>
            <a:endParaRPr lang="en-US" altLang="en-US" sz="900" dirty="0">
              <a:solidFill>
                <a:schemeClr val="accent2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9700" name="Slide Number Placeholder 5">
            <a:extLst>
              <a:ext uri="{FF2B5EF4-FFF2-40B4-BE49-F238E27FC236}">
                <a16:creationId xmlns:a16="http://schemas.microsoft.com/office/drawing/2014/main" id="{F31FB0B9-88A6-CE49-BDC5-E3E29BEBE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2FC54883-001F-AB46-8512-F70A6EC0A6D0}" type="slidenum">
              <a:rPr lang="en-US" altLang="en-US" sz="1400">
                <a:solidFill>
                  <a:srgbClr val="FF0000"/>
                </a:solidFill>
              </a:rPr>
              <a:pPr/>
              <a:t>14</a:t>
            </a:fld>
            <a:endParaRPr lang="en-US" altLang="en-US" sz="1400">
              <a:solidFill>
                <a:srgbClr val="FF0000"/>
              </a:solidFill>
            </a:endParaRPr>
          </a:p>
        </p:txBody>
      </p:sp>
      <p:sp>
        <p:nvSpPr>
          <p:cNvPr id="247812" name="Rectangle 4">
            <a:extLst>
              <a:ext uri="{FF2B5EF4-FFF2-40B4-BE49-F238E27FC236}">
                <a16:creationId xmlns:a16="http://schemas.microsoft.com/office/drawing/2014/main" id="{0636B60F-2C73-E845-B8E5-9E84B9AF09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8513" y="4286250"/>
            <a:ext cx="7735887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094" tIns="43547" rIns="87094" bIns="43547"/>
          <a:lstStyle>
            <a:lvl1pPr indent="3175" defTabSz="865188">
              <a:tabLst>
                <a:tab pos="2703513" algn="l"/>
                <a:tab pos="3890963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652463" indent="-215900" defTabSz="865188">
              <a:tabLst>
                <a:tab pos="2703513" algn="l"/>
                <a:tab pos="3890963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tabLst>
                <a:tab pos="2703513" algn="l"/>
                <a:tab pos="3890963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tabLst>
                <a:tab pos="2703513" algn="l"/>
                <a:tab pos="3890963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tabLst>
                <a:tab pos="2703513" algn="l"/>
                <a:tab pos="3890963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2703513" algn="l"/>
                <a:tab pos="3890963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2703513" algn="l"/>
                <a:tab pos="3890963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03513" algn="l"/>
                <a:tab pos="3890963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2703513" algn="l"/>
                <a:tab pos="3890963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altLang="en-US" sz="1500" dirty="0"/>
              <a:t>could try a greedy approach (take next highest value item that fits)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SzPct val="75000"/>
              <a:buFont typeface="Wingdings" pitchFamily="2" charset="2"/>
              <a:buBlip>
                <a:blip r:embed="rId2"/>
              </a:buBlip>
            </a:pPr>
            <a:r>
              <a:rPr lang="en-US" altLang="en-US" sz="1500" dirty="0"/>
              <a:t>based on value: </a:t>
            </a:r>
            <a:r>
              <a:rPr lang="en-US" altLang="en-US" sz="1500" dirty="0" err="1"/>
              <a:t>cabinet+shelves+statue+console</a:t>
            </a:r>
            <a:r>
              <a:rPr lang="en-US" altLang="en-US" sz="1500" dirty="0"/>
              <a:t> = </a:t>
            </a:r>
            <a:r>
              <a:rPr lang="en-US" altLang="en-US" sz="1500" dirty="0">
                <a:solidFill>
                  <a:srgbClr val="FF0033"/>
                </a:solidFill>
              </a:rPr>
              <a:t>490 </a:t>
            </a:r>
            <a:r>
              <a:rPr lang="en-US" altLang="en-US" sz="1500" dirty="0" err="1">
                <a:solidFill>
                  <a:srgbClr val="FF0033"/>
                </a:solidFill>
              </a:rPr>
              <a:t>lbs</a:t>
            </a:r>
            <a:r>
              <a:rPr lang="en-US" altLang="en-US" sz="1500" dirty="0">
                <a:solidFill>
                  <a:srgbClr val="FF0033"/>
                </a:solidFill>
              </a:rPr>
              <a:t>, $9,900</a:t>
            </a:r>
          </a:p>
        </p:txBody>
      </p:sp>
      <p:sp>
        <p:nvSpPr>
          <p:cNvPr id="247813" name="Rectangle 5">
            <a:extLst>
              <a:ext uri="{FF2B5EF4-FFF2-40B4-BE49-F238E27FC236}">
                <a16:creationId xmlns:a16="http://schemas.microsoft.com/office/drawing/2014/main" id="{6D3BEBBB-CE9C-CB45-93D8-BD344EC75F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2638" y="5357813"/>
            <a:ext cx="7904162" cy="78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094" tIns="43547" rIns="87094" bIns="43547"/>
          <a:lstStyle>
            <a:lvl1pPr indent="3175" defTabSz="865188">
              <a:tabLst>
                <a:tab pos="2703513" algn="l"/>
                <a:tab pos="3890963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652463" indent="-215900" defTabSz="865188">
              <a:tabLst>
                <a:tab pos="2703513" algn="l"/>
                <a:tab pos="3890963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tabLst>
                <a:tab pos="2703513" algn="l"/>
                <a:tab pos="3890963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tabLst>
                <a:tab pos="2703513" algn="l"/>
                <a:tab pos="3890963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tabLst>
                <a:tab pos="2703513" algn="l"/>
                <a:tab pos="3890963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2703513" algn="l"/>
                <a:tab pos="3890963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2703513" algn="l"/>
                <a:tab pos="3890963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03513" algn="l"/>
                <a:tab pos="3890963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2703513" algn="l"/>
                <a:tab pos="3890963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altLang="en-US" sz="1500" dirty="0"/>
              <a:t>note that this collection is not optimal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SzPct val="75000"/>
              <a:buFont typeface="Wingdings" pitchFamily="2" charset="2"/>
              <a:buBlip>
                <a:blip r:embed="rId2"/>
              </a:buBlip>
            </a:pPr>
            <a:r>
              <a:rPr lang="en-US" altLang="en-US" sz="1500" dirty="0" err="1"/>
              <a:t>cabinet+shelves+desk+stereo+console+clock</a:t>
            </a:r>
            <a:r>
              <a:rPr lang="en-US" altLang="en-US" sz="1500" dirty="0"/>
              <a:t> = </a:t>
            </a:r>
            <a:r>
              <a:rPr lang="en-US" altLang="en-US" sz="1500" dirty="0">
                <a:solidFill>
                  <a:srgbClr val="FF0033"/>
                </a:solidFill>
              </a:rPr>
              <a:t>310 </a:t>
            </a:r>
            <a:r>
              <a:rPr lang="en-US" altLang="en-US" sz="1500" dirty="0" err="1">
                <a:solidFill>
                  <a:srgbClr val="FF0033"/>
                </a:solidFill>
              </a:rPr>
              <a:t>lbs</a:t>
            </a:r>
            <a:r>
              <a:rPr lang="en-US" altLang="en-US" sz="1500" dirty="0">
                <a:solidFill>
                  <a:srgbClr val="FF0033"/>
                </a:solidFill>
              </a:rPr>
              <a:t>, $11,300</a:t>
            </a:r>
          </a:p>
        </p:txBody>
      </p:sp>
    </p:spTree>
    <p:extLst>
      <p:ext uri="{BB962C8B-B14F-4D97-AF65-F5344CB8AC3E}">
        <p14:creationId xmlns:p14="http://schemas.microsoft.com/office/powerpoint/2010/main" val="2890525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7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7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7812" grpId="0" autoUpdateAnimBg="0"/>
      <p:bldP spid="247813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04EF3FF2-E2A2-194F-8055-716EEC81E8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GA example (cont.)</a:t>
            </a:r>
          </a:p>
        </p:txBody>
      </p:sp>
      <p:sp>
        <p:nvSpPr>
          <p:cNvPr id="30723" name="Rectangle 5">
            <a:extLst>
              <a:ext uri="{FF2B5EF4-FFF2-40B4-BE49-F238E27FC236}">
                <a16:creationId xmlns:a16="http://schemas.microsoft.com/office/drawing/2014/main" id="{1A1719E6-0A85-E14D-BB17-D898F298CD9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1609725"/>
          </a:xfrm>
        </p:spPr>
        <p:txBody>
          <a:bodyPr lIns="87094" tIns="43547" rIns="87094" bIns="43547"/>
          <a:lstStyle/>
          <a:p>
            <a:pPr lvl="3" eaLnBrk="1" hangingPunct="1">
              <a:lnSpc>
                <a:spcPct val="90000"/>
              </a:lnSpc>
              <a:spcBef>
                <a:spcPct val="0"/>
              </a:spcBef>
              <a:buNone/>
              <a:tabLst>
                <a:tab pos="2857500" algn="l"/>
                <a:tab pos="4113213" algn="l"/>
              </a:tabLst>
            </a:pPr>
            <a:r>
              <a:rPr lang="en-US" altLang="en-US" sz="1200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cabinet	$5000	  30 </a:t>
            </a:r>
            <a:r>
              <a:rPr lang="en-US" altLang="en-US" sz="1200" dirty="0" err="1">
                <a:solidFill>
                  <a:schemeClr val="accent2"/>
                </a:solidFill>
                <a:ea typeface="ＭＳ Ｐゴシック" panose="020B0600070205080204" pitchFamily="34" charset="-128"/>
              </a:rPr>
              <a:t>lbs</a:t>
            </a:r>
            <a:endParaRPr lang="en-US" altLang="en-US" sz="1200" dirty="0">
              <a:solidFill>
                <a:schemeClr val="accent2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lnSpc>
                <a:spcPct val="90000"/>
              </a:lnSpc>
              <a:spcBef>
                <a:spcPct val="0"/>
              </a:spcBef>
              <a:buNone/>
              <a:tabLst>
                <a:tab pos="2857500" algn="l"/>
                <a:tab pos="4113213" algn="l"/>
              </a:tabLst>
            </a:pPr>
            <a:r>
              <a:rPr lang="en-US" altLang="en-US" sz="1200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shelves	$2200	  50 </a:t>
            </a:r>
            <a:r>
              <a:rPr lang="en-US" altLang="en-US" sz="1200" dirty="0" err="1">
                <a:solidFill>
                  <a:schemeClr val="accent2"/>
                </a:solidFill>
                <a:ea typeface="ＭＳ Ｐゴシック" panose="020B0600070205080204" pitchFamily="34" charset="-128"/>
              </a:rPr>
              <a:t>lbs</a:t>
            </a:r>
            <a:endParaRPr lang="en-US" altLang="en-US" sz="1200" dirty="0">
              <a:solidFill>
                <a:schemeClr val="accent2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lnSpc>
                <a:spcPct val="90000"/>
              </a:lnSpc>
              <a:spcBef>
                <a:spcPct val="0"/>
              </a:spcBef>
              <a:buNone/>
              <a:tabLst>
                <a:tab pos="2857500" algn="l"/>
                <a:tab pos="4113213" algn="l"/>
              </a:tabLst>
            </a:pPr>
            <a:r>
              <a:rPr lang="en-US" altLang="en-US" sz="1200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statue	$2100	400 </a:t>
            </a:r>
            <a:r>
              <a:rPr lang="en-US" altLang="en-US" sz="1200" dirty="0" err="1">
                <a:solidFill>
                  <a:schemeClr val="accent2"/>
                </a:solidFill>
                <a:ea typeface="ＭＳ Ｐゴシック" panose="020B0600070205080204" pitchFamily="34" charset="-128"/>
              </a:rPr>
              <a:t>lbs</a:t>
            </a:r>
            <a:endParaRPr lang="en-US" altLang="en-US" sz="1200" dirty="0">
              <a:solidFill>
                <a:schemeClr val="accent2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lnSpc>
                <a:spcPct val="90000"/>
              </a:lnSpc>
              <a:spcBef>
                <a:spcPct val="0"/>
              </a:spcBef>
              <a:buNone/>
              <a:tabLst>
                <a:tab pos="2857500" algn="l"/>
                <a:tab pos="4113213" algn="l"/>
              </a:tabLst>
            </a:pPr>
            <a:r>
              <a:rPr lang="en-US" altLang="en-US" sz="1200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desk	$2000	  80 </a:t>
            </a:r>
            <a:r>
              <a:rPr lang="en-US" altLang="en-US" sz="1200" dirty="0" err="1">
                <a:solidFill>
                  <a:schemeClr val="accent2"/>
                </a:solidFill>
                <a:ea typeface="ＭＳ Ｐゴシック" panose="020B0600070205080204" pitchFamily="34" charset="-128"/>
              </a:rPr>
              <a:t>lbs</a:t>
            </a:r>
            <a:endParaRPr lang="en-US" altLang="en-US" sz="1200" dirty="0">
              <a:solidFill>
                <a:schemeClr val="accent2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lnSpc>
                <a:spcPct val="90000"/>
              </a:lnSpc>
              <a:spcBef>
                <a:spcPct val="0"/>
              </a:spcBef>
              <a:buNone/>
              <a:tabLst>
                <a:tab pos="2857500" algn="l"/>
                <a:tab pos="4113213" algn="l"/>
              </a:tabLst>
            </a:pPr>
            <a:r>
              <a:rPr lang="en-US" altLang="en-US" sz="1200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stereo	$1200	100 </a:t>
            </a:r>
            <a:r>
              <a:rPr lang="en-US" altLang="en-US" sz="1200" dirty="0" err="1">
                <a:solidFill>
                  <a:schemeClr val="accent2"/>
                </a:solidFill>
                <a:ea typeface="ＭＳ Ｐゴシック" panose="020B0600070205080204" pitchFamily="34" charset="-128"/>
              </a:rPr>
              <a:t>lbs</a:t>
            </a:r>
            <a:endParaRPr lang="en-US" altLang="en-US" sz="1200" dirty="0">
              <a:solidFill>
                <a:schemeClr val="accent2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lnSpc>
                <a:spcPct val="90000"/>
              </a:lnSpc>
              <a:spcBef>
                <a:spcPct val="0"/>
              </a:spcBef>
              <a:buNone/>
              <a:tabLst>
                <a:tab pos="2857500" algn="l"/>
                <a:tab pos="4113213" algn="l"/>
              </a:tabLst>
            </a:pPr>
            <a:r>
              <a:rPr lang="en-US" altLang="en-US" sz="1200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chair	  $800	250 </a:t>
            </a:r>
            <a:r>
              <a:rPr lang="en-US" altLang="en-US" sz="1200" dirty="0" err="1">
                <a:solidFill>
                  <a:schemeClr val="accent2"/>
                </a:solidFill>
                <a:ea typeface="ＭＳ Ｐゴシック" panose="020B0600070205080204" pitchFamily="34" charset="-128"/>
              </a:rPr>
              <a:t>lbs</a:t>
            </a:r>
            <a:endParaRPr lang="en-US" altLang="en-US" sz="1200" dirty="0">
              <a:solidFill>
                <a:schemeClr val="accent2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lnSpc>
                <a:spcPct val="90000"/>
              </a:lnSpc>
              <a:spcBef>
                <a:spcPct val="0"/>
              </a:spcBef>
              <a:buNone/>
              <a:tabLst>
                <a:tab pos="2857500" algn="l"/>
                <a:tab pos="4113213" algn="l"/>
              </a:tabLst>
            </a:pPr>
            <a:r>
              <a:rPr lang="en-US" altLang="en-US" sz="1200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console	  $600	  10 </a:t>
            </a:r>
            <a:r>
              <a:rPr lang="en-US" altLang="en-US" sz="1200" dirty="0" err="1">
                <a:solidFill>
                  <a:schemeClr val="accent2"/>
                </a:solidFill>
                <a:ea typeface="ＭＳ Ｐゴシック" panose="020B0600070205080204" pitchFamily="34" charset="-128"/>
              </a:rPr>
              <a:t>lb</a:t>
            </a:r>
            <a:r>
              <a:rPr lang="en-US" altLang="en-US" sz="1200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	</a:t>
            </a:r>
          </a:p>
          <a:p>
            <a:pPr lvl="3" eaLnBrk="1" hangingPunct="1">
              <a:lnSpc>
                <a:spcPct val="90000"/>
              </a:lnSpc>
              <a:spcBef>
                <a:spcPct val="0"/>
              </a:spcBef>
              <a:buNone/>
              <a:tabLst>
                <a:tab pos="2857500" algn="l"/>
                <a:tab pos="4113213" algn="l"/>
              </a:tabLst>
            </a:pPr>
            <a:r>
              <a:rPr lang="en-US" altLang="en-US" sz="1200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clock	  $300	  40 </a:t>
            </a:r>
            <a:r>
              <a:rPr lang="en-US" altLang="en-US" sz="1200" dirty="0" err="1">
                <a:solidFill>
                  <a:schemeClr val="accent2"/>
                </a:solidFill>
                <a:ea typeface="ＭＳ Ｐゴシック" panose="020B0600070205080204" pitchFamily="34" charset="-128"/>
              </a:rPr>
              <a:t>lbs</a:t>
            </a:r>
            <a:endParaRPr lang="en-US" altLang="en-US" sz="1200" dirty="0">
              <a:solidFill>
                <a:schemeClr val="accent2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0724" name="Slide Number Placeholder 5">
            <a:extLst>
              <a:ext uri="{FF2B5EF4-FFF2-40B4-BE49-F238E27FC236}">
                <a16:creationId xmlns:a16="http://schemas.microsoft.com/office/drawing/2014/main" id="{3A3E5663-E7BE-294E-B4A5-783C409DB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17AD07AA-A15E-C248-9D7F-C6A3097E326F}" type="slidenum">
              <a:rPr lang="en-US" altLang="en-US" sz="1400">
                <a:solidFill>
                  <a:srgbClr val="FF0000"/>
                </a:solidFill>
              </a:rPr>
              <a:pPr/>
              <a:t>15</a:t>
            </a:fld>
            <a:endParaRPr lang="en-US" altLang="en-US" sz="1400">
              <a:solidFill>
                <a:srgbClr val="FF0000"/>
              </a:solidFill>
            </a:endParaRPr>
          </a:p>
        </p:txBody>
      </p:sp>
      <p:sp>
        <p:nvSpPr>
          <p:cNvPr id="30725" name="Rectangle 3">
            <a:extLst>
              <a:ext uri="{FF2B5EF4-FFF2-40B4-BE49-F238E27FC236}">
                <a16:creationId xmlns:a16="http://schemas.microsoft.com/office/drawing/2014/main" id="{7EDFE88D-835C-294C-94F8-7B7CBE4612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463" y="3048000"/>
            <a:ext cx="8288337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094" tIns="43547" rIns="87094" bIns="43547"/>
          <a:lstStyle>
            <a:lvl1pPr indent="3175" defTabSz="865188">
              <a:tabLst>
                <a:tab pos="1404938" algn="l"/>
                <a:tab pos="3890963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652463" indent="-215900" defTabSz="865188">
              <a:tabLst>
                <a:tab pos="1404938" algn="l"/>
                <a:tab pos="3890963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814388" indent="-3175" defTabSz="865188">
              <a:tabLst>
                <a:tab pos="1404938" algn="l"/>
                <a:tab pos="3890963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tabLst>
                <a:tab pos="1404938" algn="l"/>
                <a:tab pos="3890963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tabLst>
                <a:tab pos="1404938" algn="l"/>
                <a:tab pos="3890963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404938" algn="l"/>
                <a:tab pos="3890963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404938" algn="l"/>
                <a:tab pos="3890963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04938" algn="l"/>
                <a:tab pos="3890963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404938" algn="l"/>
                <a:tab pos="3890963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altLang="en-US" sz="1400" i="1" dirty="0"/>
              <a:t>chromosome:</a:t>
            </a:r>
            <a:r>
              <a:rPr lang="en-US" altLang="en-US" sz="1400" dirty="0"/>
              <a:t> a string of 8 bits with each bit corresponding to an item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§"/>
            </a:pPr>
            <a:r>
              <a:rPr lang="en-US" altLang="en-US" sz="1400" dirty="0"/>
              <a:t>1 implies that the corresponding item is included;   0 implies not included</a:t>
            </a:r>
          </a:p>
          <a:p>
            <a:pPr lvl="2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altLang="en-US" sz="1400" dirty="0"/>
              <a:t>e.g.,	11100000  represents (</a:t>
            </a:r>
            <a:r>
              <a:rPr lang="en-US" altLang="en-US" sz="1400" dirty="0" err="1"/>
              <a:t>cabinet+shelves+statue</a:t>
            </a:r>
            <a:r>
              <a:rPr lang="en-US" altLang="en-US" sz="1400" dirty="0"/>
              <a:t>)</a:t>
            </a:r>
          </a:p>
          <a:p>
            <a:pPr lvl="2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altLang="en-US" sz="1400" dirty="0"/>
              <a:t>		01101001  represents (</a:t>
            </a:r>
            <a:r>
              <a:rPr lang="en-US" altLang="en-US" sz="1400" dirty="0" err="1"/>
              <a:t>shelves+statue+stereo+clock</a:t>
            </a:r>
            <a:r>
              <a:rPr lang="en-US" altLang="en-US" sz="1400" dirty="0"/>
              <a:t>)</a:t>
            </a:r>
            <a:r>
              <a:rPr lang="en-US" altLang="en-US" sz="1500" dirty="0"/>
              <a:t>	</a:t>
            </a:r>
          </a:p>
        </p:txBody>
      </p:sp>
      <p:sp>
        <p:nvSpPr>
          <p:cNvPr id="248836" name="Rectangle 4">
            <a:extLst>
              <a:ext uri="{FF2B5EF4-FFF2-40B4-BE49-F238E27FC236}">
                <a16:creationId xmlns:a16="http://schemas.microsoft.com/office/drawing/2014/main" id="{9765508D-C39C-AD41-9CF2-1A3DC2CA9D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463" y="4248150"/>
            <a:ext cx="8288337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094" tIns="43547" rIns="87094" bIns="43547"/>
          <a:lstStyle>
            <a:lvl1pPr indent="3175" defTabSz="865188">
              <a:tabLst>
                <a:tab pos="1404938" algn="l"/>
                <a:tab pos="3890963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652463" indent="-215900" defTabSz="865188">
              <a:tabLst>
                <a:tab pos="1404938" algn="l"/>
                <a:tab pos="3890963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814388" indent="-3175" defTabSz="865188">
              <a:tabLst>
                <a:tab pos="1404938" algn="l"/>
                <a:tab pos="3890963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tabLst>
                <a:tab pos="1404938" algn="l"/>
                <a:tab pos="3890963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tabLst>
                <a:tab pos="1404938" algn="l"/>
                <a:tab pos="3890963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404938" algn="l"/>
                <a:tab pos="3890963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404938" algn="l"/>
                <a:tab pos="3890963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04938" algn="l"/>
                <a:tab pos="3890963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404938" algn="l"/>
                <a:tab pos="3890963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altLang="en-US" sz="1400" i="1" dirty="0"/>
              <a:t>fitness function:</a:t>
            </a:r>
            <a:r>
              <a:rPr lang="en-US" altLang="en-US" sz="1400" dirty="0"/>
              <a:t> favor collections with higher values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§"/>
            </a:pPr>
            <a:r>
              <a:rPr lang="en-US" altLang="en-US" sz="1400" dirty="0"/>
              <a:t>fit(chromosome) = sum of dollar amounts of items, or 0 if weight &gt; 500</a:t>
            </a:r>
          </a:p>
          <a:p>
            <a:pPr lvl="2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altLang="en-US" sz="1400" dirty="0"/>
              <a:t>e.g., 	fit(11100000) = 9300</a:t>
            </a:r>
          </a:p>
          <a:p>
            <a:pPr lvl="2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altLang="en-US" sz="1400" dirty="0"/>
              <a:t>		fit(01101001) = 0</a:t>
            </a:r>
          </a:p>
        </p:txBody>
      </p:sp>
      <p:sp>
        <p:nvSpPr>
          <p:cNvPr id="248838" name="Rectangle 6">
            <a:extLst>
              <a:ext uri="{FF2B5EF4-FFF2-40B4-BE49-F238E27FC236}">
                <a16:creationId xmlns:a16="http://schemas.microsoft.com/office/drawing/2014/main" id="{7DBCB62D-BE0E-4541-B874-A419768673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463" y="5391150"/>
            <a:ext cx="8288337" cy="97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094" tIns="43547" rIns="87094" bIns="43547"/>
          <a:lstStyle>
            <a:lvl1pPr indent="3175" defTabSz="865188">
              <a:tabLst>
                <a:tab pos="1404938" algn="l"/>
                <a:tab pos="3890963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652463" indent="-215900" defTabSz="865188">
              <a:tabLst>
                <a:tab pos="1404938" algn="l"/>
                <a:tab pos="3890963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814388" indent="-3175" defTabSz="865188">
              <a:tabLst>
                <a:tab pos="1404938" algn="l"/>
                <a:tab pos="3890963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tabLst>
                <a:tab pos="1404938" algn="l"/>
                <a:tab pos="3890963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tabLst>
                <a:tab pos="1404938" algn="l"/>
                <a:tab pos="3890963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404938" algn="l"/>
                <a:tab pos="3890963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404938" algn="l"/>
                <a:tab pos="3890963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04938" algn="l"/>
                <a:tab pos="3890963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404938" algn="l"/>
                <a:tab pos="3890963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altLang="en-US" sz="1400" i="1"/>
              <a:t>reproduction scheme:</a:t>
            </a:r>
            <a:r>
              <a:rPr lang="en-US" altLang="en-US" sz="1400"/>
              <a:t> utilize crossover (a common technique in GA's)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§"/>
            </a:pPr>
            <a:r>
              <a:rPr lang="en-US" altLang="en-US" sz="1400"/>
              <a:t>pick a random index, and swap left &amp; right sides from parents </a:t>
            </a:r>
          </a:p>
          <a:p>
            <a:pPr lvl="2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altLang="en-US" sz="1400"/>
              <a:t>e.g.,	parents </a:t>
            </a:r>
            <a:r>
              <a:rPr lang="en-US" altLang="en-US" sz="1400">
                <a:solidFill>
                  <a:srgbClr val="FF0033"/>
                </a:solidFill>
              </a:rPr>
              <a:t>11100000</a:t>
            </a:r>
            <a:r>
              <a:rPr lang="en-US" altLang="en-US" sz="1400"/>
              <a:t>  and  </a:t>
            </a:r>
            <a:r>
              <a:rPr lang="en-US" altLang="en-US" sz="1400">
                <a:solidFill>
                  <a:schemeClr val="accent2"/>
                </a:solidFill>
              </a:rPr>
              <a:t>01101000</a:t>
            </a:r>
            <a:r>
              <a:rPr lang="en-US" altLang="en-US" sz="1400"/>
              <a:t>, pick index 4</a:t>
            </a:r>
          </a:p>
          <a:p>
            <a:pPr lvl="2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altLang="en-US" sz="1400"/>
              <a:t>		</a:t>
            </a:r>
            <a:r>
              <a:rPr lang="en-US" altLang="en-US" sz="1400">
                <a:solidFill>
                  <a:srgbClr val="FF0033"/>
                </a:solidFill>
              </a:rPr>
              <a:t>1110</a:t>
            </a:r>
            <a:r>
              <a:rPr lang="en-US" altLang="en-US" sz="1400"/>
              <a:t>|</a:t>
            </a:r>
            <a:r>
              <a:rPr lang="en-US" altLang="en-US" sz="1400">
                <a:solidFill>
                  <a:srgbClr val="FF0033"/>
                </a:solidFill>
              </a:rPr>
              <a:t>0000</a:t>
            </a:r>
            <a:r>
              <a:rPr lang="en-US" altLang="en-US" sz="1400"/>
              <a:t> and </a:t>
            </a:r>
            <a:r>
              <a:rPr lang="en-US" altLang="en-US" sz="1400">
                <a:solidFill>
                  <a:schemeClr val="accent2"/>
                </a:solidFill>
              </a:rPr>
              <a:t>0110</a:t>
            </a:r>
            <a:r>
              <a:rPr lang="en-US" altLang="en-US" sz="1400"/>
              <a:t>|</a:t>
            </a:r>
            <a:r>
              <a:rPr lang="en-US" altLang="en-US" sz="1400">
                <a:solidFill>
                  <a:schemeClr val="accent2"/>
                </a:solidFill>
              </a:rPr>
              <a:t>1000</a:t>
            </a:r>
            <a:r>
              <a:rPr lang="en-US" altLang="en-US" sz="1400"/>
              <a:t> yield offspring </a:t>
            </a:r>
            <a:r>
              <a:rPr lang="en-US" altLang="en-US" sz="1400">
                <a:solidFill>
                  <a:srgbClr val="FF0033"/>
                </a:solidFill>
              </a:rPr>
              <a:t>1110</a:t>
            </a:r>
            <a:r>
              <a:rPr lang="en-US" altLang="en-US" sz="1400">
                <a:solidFill>
                  <a:schemeClr val="accent2"/>
                </a:solidFill>
              </a:rPr>
              <a:t>1000</a:t>
            </a:r>
            <a:r>
              <a:rPr lang="en-US" altLang="en-US" sz="1400"/>
              <a:t> and </a:t>
            </a:r>
            <a:r>
              <a:rPr lang="en-US" altLang="en-US" sz="1400">
                <a:solidFill>
                  <a:schemeClr val="accent2"/>
                </a:solidFill>
              </a:rPr>
              <a:t>0110</a:t>
            </a:r>
            <a:r>
              <a:rPr lang="en-US" altLang="en-US" sz="1400">
                <a:solidFill>
                  <a:srgbClr val="FF0033"/>
                </a:solidFill>
              </a:rPr>
              <a:t>0000</a:t>
            </a:r>
          </a:p>
        </p:txBody>
      </p:sp>
    </p:spTree>
    <p:extLst>
      <p:ext uri="{BB962C8B-B14F-4D97-AF65-F5344CB8AC3E}">
        <p14:creationId xmlns:p14="http://schemas.microsoft.com/office/powerpoint/2010/main" val="613483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8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836" grpId="0" autoUpdateAnimBg="0"/>
      <p:bldP spid="24883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0686ECEB-A8FE-DA4B-81EE-E064816ED0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GA example (cont.)</a:t>
            </a:r>
          </a:p>
        </p:txBody>
      </p:sp>
      <p:sp>
        <p:nvSpPr>
          <p:cNvPr id="31747" name="Rectangle 4">
            <a:extLst>
              <a:ext uri="{FF2B5EF4-FFF2-40B4-BE49-F238E27FC236}">
                <a16:creationId xmlns:a16="http://schemas.microsoft.com/office/drawing/2014/main" id="{6EBEF8AD-3BB6-D64D-A7B9-C780AEBEA2D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52463" y="1143000"/>
            <a:ext cx="8288337" cy="1447800"/>
          </a:xfrm>
        </p:spPr>
        <p:txBody>
          <a:bodyPr lIns="87094" tIns="43547" rIns="87094" bIns="43547"/>
          <a:lstStyle/>
          <a:p>
            <a:pPr lvl="3" eaLnBrk="1" hangingPunct="1">
              <a:lnSpc>
                <a:spcPct val="90000"/>
              </a:lnSpc>
              <a:spcBef>
                <a:spcPct val="0"/>
              </a:spcBef>
              <a:buNone/>
              <a:tabLst>
                <a:tab pos="2857500" algn="l"/>
                <a:tab pos="4113213" algn="l"/>
              </a:tabLst>
            </a:pPr>
            <a:r>
              <a:rPr lang="en-US" altLang="en-US" sz="1200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cabinet	$5000	  30 </a:t>
            </a:r>
            <a:r>
              <a:rPr lang="en-US" altLang="en-US" sz="1200" dirty="0" err="1">
                <a:solidFill>
                  <a:schemeClr val="accent2"/>
                </a:solidFill>
                <a:ea typeface="ＭＳ Ｐゴシック" panose="020B0600070205080204" pitchFamily="34" charset="-128"/>
              </a:rPr>
              <a:t>lbs</a:t>
            </a:r>
            <a:endParaRPr lang="en-US" altLang="en-US" sz="1200" dirty="0">
              <a:solidFill>
                <a:schemeClr val="accent2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lnSpc>
                <a:spcPct val="90000"/>
              </a:lnSpc>
              <a:spcBef>
                <a:spcPct val="0"/>
              </a:spcBef>
              <a:buNone/>
              <a:tabLst>
                <a:tab pos="2857500" algn="l"/>
                <a:tab pos="4113213" algn="l"/>
              </a:tabLst>
            </a:pPr>
            <a:r>
              <a:rPr lang="en-US" altLang="en-US" sz="1200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shelves	$2200	  50 </a:t>
            </a:r>
            <a:r>
              <a:rPr lang="en-US" altLang="en-US" sz="1200" dirty="0" err="1">
                <a:solidFill>
                  <a:schemeClr val="accent2"/>
                </a:solidFill>
                <a:ea typeface="ＭＳ Ｐゴシック" panose="020B0600070205080204" pitchFamily="34" charset="-128"/>
              </a:rPr>
              <a:t>lbs</a:t>
            </a:r>
            <a:endParaRPr lang="en-US" altLang="en-US" sz="1200" dirty="0">
              <a:solidFill>
                <a:schemeClr val="accent2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lnSpc>
                <a:spcPct val="90000"/>
              </a:lnSpc>
              <a:spcBef>
                <a:spcPct val="0"/>
              </a:spcBef>
              <a:buNone/>
              <a:tabLst>
                <a:tab pos="2857500" algn="l"/>
                <a:tab pos="4113213" algn="l"/>
              </a:tabLst>
            </a:pPr>
            <a:r>
              <a:rPr lang="en-US" altLang="en-US" sz="1200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statue	$2100	400 </a:t>
            </a:r>
            <a:r>
              <a:rPr lang="en-US" altLang="en-US" sz="1200" dirty="0" err="1">
                <a:solidFill>
                  <a:schemeClr val="accent2"/>
                </a:solidFill>
                <a:ea typeface="ＭＳ Ｐゴシック" panose="020B0600070205080204" pitchFamily="34" charset="-128"/>
              </a:rPr>
              <a:t>lbs</a:t>
            </a:r>
            <a:endParaRPr lang="en-US" altLang="en-US" sz="1200" dirty="0">
              <a:solidFill>
                <a:schemeClr val="accent2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lnSpc>
                <a:spcPct val="90000"/>
              </a:lnSpc>
              <a:spcBef>
                <a:spcPct val="0"/>
              </a:spcBef>
              <a:buNone/>
              <a:tabLst>
                <a:tab pos="2857500" algn="l"/>
                <a:tab pos="4113213" algn="l"/>
              </a:tabLst>
            </a:pPr>
            <a:r>
              <a:rPr lang="en-US" altLang="en-US" sz="1200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desk	$2000	  80 </a:t>
            </a:r>
            <a:r>
              <a:rPr lang="en-US" altLang="en-US" sz="1200" dirty="0" err="1">
                <a:solidFill>
                  <a:schemeClr val="accent2"/>
                </a:solidFill>
                <a:ea typeface="ＭＳ Ｐゴシック" panose="020B0600070205080204" pitchFamily="34" charset="-128"/>
              </a:rPr>
              <a:t>lbs</a:t>
            </a:r>
            <a:endParaRPr lang="en-US" altLang="en-US" sz="1200" dirty="0">
              <a:solidFill>
                <a:schemeClr val="accent2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lnSpc>
                <a:spcPct val="90000"/>
              </a:lnSpc>
              <a:spcBef>
                <a:spcPct val="0"/>
              </a:spcBef>
              <a:buNone/>
              <a:tabLst>
                <a:tab pos="2857500" algn="l"/>
                <a:tab pos="4113213" algn="l"/>
              </a:tabLst>
            </a:pPr>
            <a:r>
              <a:rPr lang="en-US" altLang="en-US" sz="1200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stereo	$1200	100 </a:t>
            </a:r>
            <a:r>
              <a:rPr lang="en-US" altLang="en-US" sz="1200" dirty="0" err="1">
                <a:solidFill>
                  <a:schemeClr val="accent2"/>
                </a:solidFill>
                <a:ea typeface="ＭＳ Ｐゴシック" panose="020B0600070205080204" pitchFamily="34" charset="-128"/>
              </a:rPr>
              <a:t>lbs</a:t>
            </a:r>
            <a:endParaRPr lang="en-US" altLang="en-US" sz="1200" dirty="0">
              <a:solidFill>
                <a:schemeClr val="accent2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lnSpc>
                <a:spcPct val="90000"/>
              </a:lnSpc>
              <a:spcBef>
                <a:spcPct val="0"/>
              </a:spcBef>
              <a:buNone/>
              <a:tabLst>
                <a:tab pos="2857500" algn="l"/>
                <a:tab pos="4113213" algn="l"/>
              </a:tabLst>
            </a:pPr>
            <a:r>
              <a:rPr lang="en-US" altLang="en-US" sz="1200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chair	  $800	250 </a:t>
            </a:r>
            <a:r>
              <a:rPr lang="en-US" altLang="en-US" sz="1200" dirty="0" err="1">
                <a:solidFill>
                  <a:schemeClr val="accent2"/>
                </a:solidFill>
                <a:ea typeface="ＭＳ Ｐゴシック" panose="020B0600070205080204" pitchFamily="34" charset="-128"/>
              </a:rPr>
              <a:t>lbs</a:t>
            </a:r>
            <a:endParaRPr lang="en-US" altLang="en-US" sz="1200" dirty="0">
              <a:solidFill>
                <a:schemeClr val="accent2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lnSpc>
                <a:spcPct val="90000"/>
              </a:lnSpc>
              <a:spcBef>
                <a:spcPct val="0"/>
              </a:spcBef>
              <a:buNone/>
              <a:tabLst>
                <a:tab pos="2857500" algn="l"/>
                <a:tab pos="4113213" algn="l"/>
              </a:tabLst>
            </a:pPr>
            <a:r>
              <a:rPr lang="en-US" altLang="en-US" sz="1200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console	  $600	  10 </a:t>
            </a:r>
            <a:r>
              <a:rPr lang="en-US" altLang="en-US" sz="1200" dirty="0" err="1">
                <a:solidFill>
                  <a:schemeClr val="accent2"/>
                </a:solidFill>
                <a:ea typeface="ＭＳ Ｐゴシック" panose="020B0600070205080204" pitchFamily="34" charset="-128"/>
              </a:rPr>
              <a:t>lb</a:t>
            </a:r>
            <a:r>
              <a:rPr lang="en-US" altLang="en-US" sz="1200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	</a:t>
            </a:r>
          </a:p>
          <a:p>
            <a:pPr lvl="3" eaLnBrk="1" hangingPunct="1">
              <a:lnSpc>
                <a:spcPct val="90000"/>
              </a:lnSpc>
              <a:spcBef>
                <a:spcPct val="0"/>
              </a:spcBef>
              <a:buNone/>
              <a:tabLst>
                <a:tab pos="2857500" algn="l"/>
                <a:tab pos="4113213" algn="l"/>
              </a:tabLst>
            </a:pPr>
            <a:r>
              <a:rPr lang="en-US" altLang="en-US" sz="1200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clock	  $300	  40 </a:t>
            </a:r>
            <a:r>
              <a:rPr lang="en-US" altLang="en-US" sz="1200" dirty="0" err="1">
                <a:solidFill>
                  <a:schemeClr val="accent2"/>
                </a:solidFill>
                <a:ea typeface="ＭＳ Ｐゴシック" panose="020B0600070205080204" pitchFamily="34" charset="-128"/>
              </a:rPr>
              <a:t>lbs</a:t>
            </a:r>
            <a:endParaRPr lang="en-US" altLang="en-US" sz="1200" dirty="0">
              <a:solidFill>
                <a:schemeClr val="accent2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1748" name="Slide Number Placeholder 5">
            <a:extLst>
              <a:ext uri="{FF2B5EF4-FFF2-40B4-BE49-F238E27FC236}">
                <a16:creationId xmlns:a16="http://schemas.microsoft.com/office/drawing/2014/main" id="{DF0AF854-2AF7-2C42-9D85-64A668C3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D66688C7-AE6C-214F-8E84-4FA55CA7AEA1}" type="slidenum">
              <a:rPr lang="en-US" altLang="en-US" sz="1400">
                <a:solidFill>
                  <a:srgbClr val="FF0000"/>
                </a:solidFill>
              </a:rPr>
              <a:pPr/>
              <a:t>16</a:t>
            </a:fld>
            <a:endParaRPr lang="en-US" altLang="en-US" sz="1400">
              <a:solidFill>
                <a:srgbClr val="FF0000"/>
              </a:solidFill>
            </a:endParaRPr>
          </a:p>
        </p:txBody>
      </p:sp>
      <p:sp>
        <p:nvSpPr>
          <p:cNvPr id="31749" name="Rectangle 3">
            <a:extLst>
              <a:ext uri="{FF2B5EF4-FFF2-40B4-BE49-F238E27FC236}">
                <a16:creationId xmlns:a16="http://schemas.microsoft.com/office/drawing/2014/main" id="{27F11940-42CB-E64A-90DE-8141612B57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463" y="2743200"/>
            <a:ext cx="8288337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094" tIns="43547" rIns="87094" bIns="43547"/>
          <a:lstStyle>
            <a:lvl1pPr indent="3175" defTabSz="865188">
              <a:tabLst>
                <a:tab pos="1404938" algn="l"/>
                <a:tab pos="2978150" algn="l"/>
                <a:tab pos="54864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652463" indent="-215900" defTabSz="865188">
              <a:tabLst>
                <a:tab pos="1404938" algn="l"/>
                <a:tab pos="2978150" algn="l"/>
                <a:tab pos="54864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tabLst>
                <a:tab pos="1404938" algn="l"/>
                <a:tab pos="2978150" algn="l"/>
                <a:tab pos="54864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tabLst>
                <a:tab pos="1404938" algn="l"/>
                <a:tab pos="2978150" algn="l"/>
                <a:tab pos="54864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tabLst>
                <a:tab pos="1404938" algn="l"/>
                <a:tab pos="2978150" algn="l"/>
                <a:tab pos="54864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404938" algn="l"/>
                <a:tab pos="2978150" algn="l"/>
                <a:tab pos="54864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404938" algn="l"/>
                <a:tab pos="2978150" algn="l"/>
                <a:tab pos="54864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04938" algn="l"/>
                <a:tab pos="2978150" algn="l"/>
                <a:tab pos="54864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404938" algn="l"/>
                <a:tab pos="2978150" algn="l"/>
                <a:tab pos="54864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altLang="en-US" sz="1400">
                <a:solidFill>
                  <a:schemeClr val="accent2"/>
                </a:solidFill>
              </a:rPr>
              <a:t>Generation 0 (randomly selected): </a:t>
            </a:r>
          </a:p>
          <a:p>
            <a:pPr lvl="1">
              <a:lnSpc>
                <a:spcPct val="90000"/>
              </a:lnSpc>
            </a:pPr>
            <a:r>
              <a:rPr lang="en-US" altLang="en-US" sz="1100">
                <a:latin typeface="Courier New" panose="02070309020205020404" pitchFamily="49" charset="0"/>
              </a:rPr>
              <a:t>11100000  (fit = 9300)	01101000  (fit = 0) 	11001011  (fit = 9300)</a:t>
            </a:r>
          </a:p>
          <a:p>
            <a:pPr lvl="1">
              <a:lnSpc>
                <a:spcPct val="90000"/>
              </a:lnSpc>
            </a:pPr>
            <a:r>
              <a:rPr lang="en-US" altLang="en-US" sz="1100">
                <a:latin typeface="Courier New" panose="02070309020205020404" pitchFamily="49" charset="0"/>
              </a:rPr>
              <a:t>11010000  (fit = 9200) 	00010100  (fit = 2800)	01001011  (fit = 4300)</a:t>
            </a:r>
            <a:r>
              <a:rPr lang="en-US" altLang="en-US" sz="1100">
                <a:latin typeface="Times New Roman" panose="02020603050405020304" pitchFamily="18" charset="0"/>
              </a:rPr>
              <a:t> </a:t>
            </a:r>
            <a:endParaRPr lang="en-US" altLang="en-US" sz="1100">
              <a:latin typeface="Courier New" panose="02070309020205020404" pitchFamily="49" charset="0"/>
            </a:endParaRPr>
          </a:p>
          <a:p>
            <a:pPr lvl="1">
              <a:lnSpc>
                <a:spcPct val="90000"/>
              </a:lnSpc>
            </a:pPr>
            <a:r>
              <a:rPr lang="en-US" altLang="en-US" sz="1100">
                <a:latin typeface="Courier New" panose="02070309020205020404" pitchFamily="49" charset="0"/>
              </a:rPr>
              <a:t>11110111  (fit = 0)	10011000  (fit = 8200) </a:t>
            </a:r>
          </a:p>
        </p:txBody>
      </p:sp>
      <p:sp>
        <p:nvSpPr>
          <p:cNvPr id="250885" name="Rectangle 5">
            <a:extLst>
              <a:ext uri="{FF2B5EF4-FFF2-40B4-BE49-F238E27FC236}">
                <a16:creationId xmlns:a16="http://schemas.microsoft.com/office/drawing/2014/main" id="{32329AAD-F525-9A45-A010-14C5595BBA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463" y="3519488"/>
            <a:ext cx="8288337" cy="747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094" tIns="43547" rIns="87094" bIns="43547"/>
          <a:lstStyle>
            <a:lvl1pPr marL="24161750" indent="-24161750" defTabSz="865188">
              <a:tabLst>
                <a:tab pos="1404938" algn="l"/>
                <a:tab pos="297815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652463" indent="-215900" defTabSz="865188">
              <a:tabLst>
                <a:tab pos="1404938" algn="l"/>
                <a:tab pos="297815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tabLst>
                <a:tab pos="1404938" algn="l"/>
                <a:tab pos="297815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tabLst>
                <a:tab pos="1404938" algn="l"/>
                <a:tab pos="297815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tabLst>
                <a:tab pos="1404938" algn="l"/>
                <a:tab pos="297815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404938" algn="l"/>
                <a:tab pos="297815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404938" algn="l"/>
                <a:tab pos="297815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04938" algn="l"/>
                <a:tab pos="297815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404938" algn="l"/>
                <a:tab pos="297815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lvl="1">
              <a:lnSpc>
                <a:spcPct val="90000"/>
              </a:lnSpc>
              <a:spcBef>
                <a:spcPct val="20000"/>
              </a:spcBef>
            </a:pPr>
            <a:r>
              <a:rPr lang="en-US" altLang="en-US" sz="1400"/>
              <a:t>choose fittest 4, perform crossover with possibility of mutation</a:t>
            </a:r>
          </a:p>
          <a:p>
            <a:pPr lvl="1">
              <a:lnSpc>
                <a:spcPct val="90000"/>
              </a:lnSpc>
            </a:pPr>
            <a:r>
              <a:rPr lang="en-US" altLang="en-US" sz="1100">
                <a:latin typeface="Courier New" panose="02070309020205020404" pitchFamily="49" charset="0"/>
              </a:rPr>
              <a:t>111000</a:t>
            </a:r>
            <a:r>
              <a:rPr lang="en-US" altLang="en-US" sz="1300">
                <a:latin typeface="Times New Roman" panose="02020603050405020304" pitchFamily="18" charset="0"/>
              </a:rPr>
              <a:t>|</a:t>
            </a:r>
            <a:r>
              <a:rPr lang="en-US" altLang="en-US" sz="1100">
                <a:latin typeface="Courier New" panose="02070309020205020404" pitchFamily="49" charset="0"/>
              </a:rPr>
              <a:t>00 + 110010</a:t>
            </a:r>
            <a:r>
              <a:rPr lang="en-US" altLang="en-US" sz="1500">
                <a:latin typeface="Times New Roman" panose="02020603050405020304" pitchFamily="18" charset="0"/>
              </a:rPr>
              <a:t>|</a:t>
            </a:r>
            <a:r>
              <a:rPr lang="en-US" altLang="en-US" sz="1100">
                <a:latin typeface="Courier New" panose="02070309020205020404" pitchFamily="49" charset="0"/>
              </a:rPr>
              <a:t>11  </a:t>
            </a:r>
            <a:r>
              <a:rPr lang="en-US" altLang="en-US" sz="1100">
                <a:latin typeface="Courier New" panose="02070309020205020404" pitchFamily="49" charset="0"/>
                <a:sym typeface="Wingdings" pitchFamily="2" charset="2"/>
              </a:rPr>
              <a:t></a:t>
            </a:r>
            <a:r>
              <a:rPr lang="en-US" altLang="en-US" sz="1100">
                <a:latin typeface="Courier New" panose="02070309020205020404" pitchFamily="49" charset="0"/>
              </a:rPr>
              <a:t>	11100011 	1100100</a:t>
            </a:r>
            <a:r>
              <a:rPr lang="en-US" altLang="en-US" sz="1100">
                <a:solidFill>
                  <a:srgbClr val="FF0033"/>
                </a:solidFill>
                <a:latin typeface="Courier New" panose="02070309020205020404" pitchFamily="49" charset="0"/>
              </a:rPr>
              <a:t>1</a:t>
            </a:r>
          </a:p>
          <a:p>
            <a:pPr lvl="1">
              <a:lnSpc>
                <a:spcPct val="90000"/>
              </a:lnSpc>
            </a:pPr>
            <a:r>
              <a:rPr lang="en-US" altLang="en-US" sz="1100">
                <a:latin typeface="Courier New" panose="02070309020205020404" pitchFamily="49" charset="0"/>
              </a:rPr>
              <a:t>110</a:t>
            </a:r>
            <a:r>
              <a:rPr lang="en-US" altLang="en-US" sz="1300">
                <a:latin typeface="Times New Roman" panose="02020603050405020304" pitchFamily="18" charset="0"/>
              </a:rPr>
              <a:t>|</a:t>
            </a:r>
            <a:r>
              <a:rPr lang="en-US" altLang="en-US" sz="1100">
                <a:latin typeface="Courier New" panose="02070309020205020404" pitchFamily="49" charset="0"/>
              </a:rPr>
              <a:t>10000 + 100</a:t>
            </a:r>
            <a:r>
              <a:rPr lang="en-US" altLang="en-US" sz="1300">
                <a:latin typeface="Times New Roman" panose="02020603050405020304" pitchFamily="18" charset="0"/>
              </a:rPr>
              <a:t>|</a:t>
            </a:r>
            <a:r>
              <a:rPr lang="en-US" altLang="en-US" sz="1100">
                <a:latin typeface="Courier New" panose="02070309020205020404" pitchFamily="49" charset="0"/>
              </a:rPr>
              <a:t>11000  </a:t>
            </a:r>
            <a:r>
              <a:rPr lang="en-US" altLang="en-US" sz="1100">
                <a:latin typeface="Courier New" panose="02070309020205020404" pitchFamily="49" charset="0"/>
                <a:sym typeface="Wingdings" pitchFamily="2" charset="2"/>
              </a:rPr>
              <a:t></a:t>
            </a:r>
            <a:r>
              <a:rPr lang="en-US" altLang="en-US" sz="1100">
                <a:latin typeface="Courier New" panose="02070309020205020404" pitchFamily="49" charset="0"/>
              </a:rPr>
              <a:t>	11011000	10010000 </a:t>
            </a:r>
          </a:p>
        </p:txBody>
      </p:sp>
      <p:sp>
        <p:nvSpPr>
          <p:cNvPr id="250886" name="Rectangle 6">
            <a:extLst>
              <a:ext uri="{FF2B5EF4-FFF2-40B4-BE49-F238E27FC236}">
                <a16:creationId xmlns:a16="http://schemas.microsoft.com/office/drawing/2014/main" id="{54085EB7-6E75-0C4C-A79E-954EE19B01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463" y="4343400"/>
            <a:ext cx="8288337" cy="871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094" tIns="43547" rIns="87094" bIns="43547"/>
          <a:lstStyle>
            <a:lvl1pPr indent="3175" defTabSz="865188">
              <a:tabLst>
                <a:tab pos="1404938" algn="l"/>
                <a:tab pos="2978150" algn="l"/>
                <a:tab pos="54864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652463" indent="-215900" defTabSz="865188">
              <a:tabLst>
                <a:tab pos="1404938" algn="l"/>
                <a:tab pos="2978150" algn="l"/>
                <a:tab pos="54864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tabLst>
                <a:tab pos="1404938" algn="l"/>
                <a:tab pos="2978150" algn="l"/>
                <a:tab pos="54864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tabLst>
                <a:tab pos="1404938" algn="l"/>
                <a:tab pos="2978150" algn="l"/>
                <a:tab pos="54864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tabLst>
                <a:tab pos="1404938" algn="l"/>
                <a:tab pos="2978150" algn="l"/>
                <a:tab pos="54864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404938" algn="l"/>
                <a:tab pos="2978150" algn="l"/>
                <a:tab pos="54864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404938" algn="l"/>
                <a:tab pos="2978150" algn="l"/>
                <a:tab pos="54864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04938" algn="l"/>
                <a:tab pos="2978150" algn="l"/>
                <a:tab pos="54864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404938" algn="l"/>
                <a:tab pos="2978150" algn="l"/>
                <a:tab pos="54864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altLang="en-US" sz="1400">
                <a:solidFill>
                  <a:schemeClr val="accent2"/>
                </a:solidFill>
              </a:rPr>
              <a:t>Generation 1 (replacing least fit from Generation 0): </a:t>
            </a:r>
          </a:p>
          <a:p>
            <a:pPr lvl="1">
              <a:lnSpc>
                <a:spcPct val="90000"/>
              </a:lnSpc>
            </a:pPr>
            <a:r>
              <a:rPr lang="en-US" altLang="en-US" sz="1100">
                <a:latin typeface="Courier New" panose="02070309020205020404" pitchFamily="49" charset="0"/>
              </a:rPr>
              <a:t>11100000  (fit = 9300)	</a:t>
            </a:r>
            <a:r>
              <a:rPr lang="en-US" altLang="en-US" sz="1100">
                <a:solidFill>
                  <a:schemeClr val="accent1"/>
                </a:solidFill>
                <a:latin typeface="Courier New" panose="02070309020205020404" pitchFamily="49" charset="0"/>
              </a:rPr>
              <a:t>11100011  (fit = 0)</a:t>
            </a:r>
            <a:r>
              <a:rPr lang="en-US" altLang="en-US" sz="1100">
                <a:latin typeface="Courier New" panose="02070309020205020404" pitchFamily="49" charset="0"/>
              </a:rPr>
              <a:t> 	11001011  (fit = 9300)</a:t>
            </a:r>
          </a:p>
          <a:p>
            <a:pPr lvl="1">
              <a:lnSpc>
                <a:spcPct val="90000"/>
              </a:lnSpc>
            </a:pPr>
            <a:r>
              <a:rPr lang="en-US" altLang="en-US" sz="1100">
                <a:latin typeface="Courier New" panose="02070309020205020404" pitchFamily="49" charset="0"/>
              </a:rPr>
              <a:t>11010000  (fit = 9200) 	</a:t>
            </a:r>
            <a:r>
              <a:rPr lang="en-US" altLang="en-US" sz="1100">
                <a:solidFill>
                  <a:schemeClr val="accent1"/>
                </a:solidFill>
                <a:latin typeface="Courier New" panose="02070309020205020404" pitchFamily="49" charset="0"/>
              </a:rPr>
              <a:t>11001001  (fit = 8700)</a:t>
            </a:r>
            <a:r>
              <a:rPr lang="en-US" altLang="en-US" sz="1100">
                <a:latin typeface="Courier New" panose="02070309020205020404" pitchFamily="49" charset="0"/>
              </a:rPr>
              <a:t>	</a:t>
            </a:r>
            <a:r>
              <a:rPr lang="en-US" altLang="en-US" sz="1100">
                <a:solidFill>
                  <a:schemeClr val="accent1"/>
                </a:solidFill>
                <a:latin typeface="Courier New" panose="02070309020205020404" pitchFamily="49" charset="0"/>
              </a:rPr>
              <a:t>11011000  (fit = 10400)</a:t>
            </a:r>
            <a:r>
              <a:rPr lang="en-US" altLang="en-US" sz="1100">
                <a:solidFill>
                  <a:schemeClr val="accent1"/>
                </a:solidFill>
                <a:latin typeface="Times New Roman" panose="02020603050405020304" pitchFamily="18" charset="0"/>
              </a:rPr>
              <a:t> </a:t>
            </a:r>
            <a:endParaRPr lang="en-US" altLang="en-US" sz="1100">
              <a:solidFill>
                <a:schemeClr val="accent1"/>
              </a:solidFill>
              <a:latin typeface="Courier New" panose="02070309020205020404" pitchFamily="49" charset="0"/>
            </a:endParaRPr>
          </a:p>
          <a:p>
            <a:pPr lvl="1">
              <a:lnSpc>
                <a:spcPct val="90000"/>
              </a:lnSpc>
            </a:pPr>
            <a:r>
              <a:rPr lang="en-US" altLang="en-US" sz="1100">
                <a:solidFill>
                  <a:schemeClr val="accent1"/>
                </a:solidFill>
                <a:latin typeface="Courier New" panose="02070309020205020404" pitchFamily="49" charset="0"/>
              </a:rPr>
              <a:t>10010000  (fit = 7000)</a:t>
            </a:r>
            <a:r>
              <a:rPr lang="en-US" altLang="en-US" sz="1100">
                <a:latin typeface="Courier New" panose="02070309020205020404" pitchFamily="49" charset="0"/>
              </a:rPr>
              <a:t>	10011000  (fit = 8200) </a:t>
            </a:r>
          </a:p>
        </p:txBody>
      </p:sp>
      <p:sp>
        <p:nvSpPr>
          <p:cNvPr id="250887" name="Rectangle 7">
            <a:extLst>
              <a:ext uri="{FF2B5EF4-FFF2-40B4-BE49-F238E27FC236}">
                <a16:creationId xmlns:a16="http://schemas.microsoft.com/office/drawing/2014/main" id="{FE038596-9AD6-8A45-AA93-4B756CB5D4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463" y="5105400"/>
            <a:ext cx="82883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094" tIns="43547" rIns="87094" bIns="43547"/>
          <a:lstStyle>
            <a:lvl1pPr marL="24161750" indent="-24161750" defTabSz="865188">
              <a:tabLst>
                <a:tab pos="1404938" algn="l"/>
                <a:tab pos="297815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652463" indent="-215900" defTabSz="865188">
              <a:tabLst>
                <a:tab pos="1404938" algn="l"/>
                <a:tab pos="297815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tabLst>
                <a:tab pos="1404938" algn="l"/>
                <a:tab pos="297815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tabLst>
                <a:tab pos="1404938" algn="l"/>
                <a:tab pos="297815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tabLst>
                <a:tab pos="1404938" algn="l"/>
                <a:tab pos="297815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404938" algn="l"/>
                <a:tab pos="297815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404938" algn="l"/>
                <a:tab pos="297815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04938" algn="l"/>
                <a:tab pos="297815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404938" algn="l"/>
                <a:tab pos="297815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lvl="1">
              <a:lnSpc>
                <a:spcPct val="90000"/>
              </a:lnSpc>
              <a:spcBef>
                <a:spcPct val="20000"/>
              </a:spcBef>
            </a:pPr>
            <a:r>
              <a:rPr lang="en-US" altLang="en-US" sz="1400"/>
              <a:t>choose fittest 4, perform crossover with possibility of mutation</a:t>
            </a:r>
          </a:p>
          <a:p>
            <a:pPr lvl="1">
              <a:lnSpc>
                <a:spcPct val="90000"/>
              </a:lnSpc>
            </a:pPr>
            <a:r>
              <a:rPr lang="en-US" altLang="en-US" sz="1100">
                <a:latin typeface="Courier New" panose="02070309020205020404" pitchFamily="49" charset="0"/>
              </a:rPr>
              <a:t>1101</a:t>
            </a:r>
            <a:r>
              <a:rPr lang="en-US" altLang="en-US" sz="1300">
                <a:latin typeface="Times New Roman" panose="02020603050405020304" pitchFamily="18" charset="0"/>
              </a:rPr>
              <a:t>|</a:t>
            </a:r>
            <a:r>
              <a:rPr lang="en-US" altLang="en-US" sz="1100">
                <a:latin typeface="Courier New" panose="02070309020205020404" pitchFamily="49" charset="0"/>
              </a:rPr>
              <a:t>1000 + 1100</a:t>
            </a:r>
            <a:r>
              <a:rPr lang="en-US" altLang="en-US" sz="1300">
                <a:latin typeface="Times New Roman" panose="02020603050405020304" pitchFamily="18" charset="0"/>
              </a:rPr>
              <a:t>|</a:t>
            </a:r>
            <a:r>
              <a:rPr lang="en-US" altLang="en-US" sz="1100">
                <a:latin typeface="Courier New" panose="02070309020205020404" pitchFamily="49" charset="0"/>
              </a:rPr>
              <a:t>1011  </a:t>
            </a:r>
            <a:r>
              <a:rPr lang="en-US" altLang="en-US" sz="1100">
                <a:latin typeface="Courier New" panose="02070309020205020404" pitchFamily="49" charset="0"/>
                <a:sym typeface="Wingdings" pitchFamily="2" charset="2"/>
              </a:rPr>
              <a:t></a:t>
            </a:r>
            <a:r>
              <a:rPr lang="en-US" altLang="en-US" sz="1100">
                <a:latin typeface="Courier New" panose="02070309020205020404" pitchFamily="49" charset="0"/>
              </a:rPr>
              <a:t>	11011011 	11001000</a:t>
            </a:r>
            <a:endParaRPr lang="en-US" altLang="en-US" sz="1100">
              <a:solidFill>
                <a:srgbClr val="FF0033"/>
              </a:solidFill>
              <a:latin typeface="Courier New" panose="02070309020205020404" pitchFamily="49" charset="0"/>
            </a:endParaRPr>
          </a:p>
          <a:p>
            <a:pPr lvl="1">
              <a:lnSpc>
                <a:spcPct val="90000"/>
              </a:lnSpc>
            </a:pPr>
            <a:r>
              <a:rPr lang="en-US" altLang="en-US" sz="1100">
                <a:latin typeface="Courier New" panose="02070309020205020404" pitchFamily="49" charset="0"/>
              </a:rPr>
              <a:t>1110000</a:t>
            </a:r>
            <a:r>
              <a:rPr lang="en-US" altLang="en-US" sz="1300">
                <a:latin typeface="Times New Roman" panose="02020603050405020304" pitchFamily="18" charset="0"/>
              </a:rPr>
              <a:t>|</a:t>
            </a:r>
            <a:r>
              <a:rPr lang="en-US" altLang="en-US" sz="1100">
                <a:latin typeface="Courier New" panose="02070309020205020404" pitchFamily="49" charset="0"/>
              </a:rPr>
              <a:t>0 + 1101000</a:t>
            </a:r>
            <a:r>
              <a:rPr lang="en-US" altLang="en-US" sz="1300">
                <a:latin typeface="Times New Roman" panose="02020603050405020304" pitchFamily="18" charset="0"/>
              </a:rPr>
              <a:t>|</a:t>
            </a:r>
            <a:r>
              <a:rPr lang="en-US" altLang="en-US" sz="1100">
                <a:latin typeface="Courier New" panose="02070309020205020404" pitchFamily="49" charset="0"/>
              </a:rPr>
              <a:t>0  </a:t>
            </a:r>
            <a:r>
              <a:rPr lang="en-US" altLang="en-US" sz="1100">
                <a:latin typeface="Courier New" panose="02070309020205020404" pitchFamily="49" charset="0"/>
                <a:sym typeface="Wingdings" pitchFamily="2" charset="2"/>
              </a:rPr>
              <a:t></a:t>
            </a:r>
            <a:r>
              <a:rPr lang="en-US" altLang="en-US" sz="1100">
                <a:latin typeface="Courier New" panose="02070309020205020404" pitchFamily="49" charset="0"/>
              </a:rPr>
              <a:t>	11100000	11010000</a:t>
            </a:r>
            <a:r>
              <a:rPr lang="en-US" altLang="en-US" sz="1300">
                <a:latin typeface="Courier New" panose="02070309020205020404" pitchFamily="49" charset="0"/>
              </a:rPr>
              <a:t> </a:t>
            </a:r>
          </a:p>
        </p:txBody>
      </p:sp>
      <p:sp>
        <p:nvSpPr>
          <p:cNvPr id="250888" name="Rectangle 8">
            <a:extLst>
              <a:ext uri="{FF2B5EF4-FFF2-40B4-BE49-F238E27FC236}">
                <a16:creationId xmlns:a16="http://schemas.microsoft.com/office/drawing/2014/main" id="{704F85EC-C387-4D40-A2D0-E34EFEF221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463" y="5867400"/>
            <a:ext cx="8288337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094" tIns="43547" rIns="87094" bIns="43547"/>
          <a:lstStyle>
            <a:lvl1pPr indent="3175" defTabSz="865188">
              <a:tabLst>
                <a:tab pos="1404938" algn="l"/>
                <a:tab pos="2978150" algn="l"/>
                <a:tab pos="54864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652463" indent="-215900" defTabSz="865188">
              <a:tabLst>
                <a:tab pos="1404938" algn="l"/>
                <a:tab pos="2978150" algn="l"/>
                <a:tab pos="54864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tabLst>
                <a:tab pos="1404938" algn="l"/>
                <a:tab pos="2978150" algn="l"/>
                <a:tab pos="54864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tabLst>
                <a:tab pos="1404938" algn="l"/>
                <a:tab pos="2978150" algn="l"/>
                <a:tab pos="54864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tabLst>
                <a:tab pos="1404938" algn="l"/>
                <a:tab pos="2978150" algn="l"/>
                <a:tab pos="54864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404938" algn="l"/>
                <a:tab pos="2978150" algn="l"/>
                <a:tab pos="54864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404938" algn="l"/>
                <a:tab pos="2978150" algn="l"/>
                <a:tab pos="54864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04938" algn="l"/>
                <a:tab pos="2978150" algn="l"/>
                <a:tab pos="54864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404938" algn="l"/>
                <a:tab pos="2978150" algn="l"/>
                <a:tab pos="54864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altLang="en-US" sz="1400">
                <a:solidFill>
                  <a:schemeClr val="accent2"/>
                </a:solidFill>
              </a:rPr>
              <a:t>Generation 2 (replacing least fit from Generation 1): </a:t>
            </a:r>
          </a:p>
          <a:p>
            <a:pPr lvl="1">
              <a:lnSpc>
                <a:spcPct val="90000"/>
              </a:lnSpc>
            </a:pPr>
            <a:r>
              <a:rPr lang="en-US" altLang="en-US" sz="1100">
                <a:latin typeface="Courier New" panose="02070309020205020404" pitchFamily="49" charset="0"/>
              </a:rPr>
              <a:t>11100000  (fit = 9300)	</a:t>
            </a:r>
            <a:r>
              <a:rPr lang="en-US" altLang="en-US" sz="1100">
                <a:solidFill>
                  <a:schemeClr val="accent1"/>
                </a:solidFill>
                <a:latin typeface="Courier New" panose="02070309020205020404" pitchFamily="49" charset="0"/>
              </a:rPr>
              <a:t>11001000  (fit = 8400)</a:t>
            </a:r>
            <a:r>
              <a:rPr lang="en-US" altLang="en-US" sz="1100">
                <a:latin typeface="Courier New" panose="02070309020205020404" pitchFamily="49" charset="0"/>
              </a:rPr>
              <a:t> 	11001011  (fit = 9300)</a:t>
            </a:r>
          </a:p>
          <a:p>
            <a:pPr lvl="1">
              <a:lnSpc>
                <a:spcPct val="90000"/>
              </a:lnSpc>
            </a:pPr>
            <a:r>
              <a:rPr lang="en-US" altLang="en-US" sz="1100">
                <a:latin typeface="Courier New" panose="02070309020205020404" pitchFamily="49" charset="0"/>
              </a:rPr>
              <a:t>11010000  (fit = 9200) 	</a:t>
            </a:r>
            <a:r>
              <a:rPr lang="en-US" altLang="en-US" sz="1100">
                <a:solidFill>
                  <a:schemeClr val="accent1"/>
                </a:solidFill>
                <a:latin typeface="Courier New" panose="02070309020205020404" pitchFamily="49" charset="0"/>
              </a:rPr>
              <a:t>11100000  (fit = 9300)</a:t>
            </a:r>
            <a:r>
              <a:rPr lang="en-US" altLang="en-US" sz="1100">
                <a:latin typeface="Courier New" panose="02070309020205020404" pitchFamily="49" charset="0"/>
              </a:rPr>
              <a:t>	11011000  (fit = 10400)</a:t>
            </a:r>
            <a:endParaRPr lang="en-US" altLang="en-US" sz="1100">
              <a:latin typeface="Times New Roman" panose="02020603050405020304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altLang="en-US" sz="1100">
                <a:solidFill>
                  <a:schemeClr val="accent1"/>
                </a:solidFill>
                <a:latin typeface="Courier New" panose="02070309020205020404" pitchFamily="49" charset="0"/>
              </a:rPr>
              <a:t>11011011  (fit = 11300)	11010000  (fit = 9200)</a:t>
            </a:r>
            <a:r>
              <a:rPr lang="en-US" altLang="en-US" sz="1300">
                <a:latin typeface="Courier New" panose="02070309020205020404" pitchFamily="49" charset="0"/>
              </a:rPr>
              <a:t> </a:t>
            </a:r>
          </a:p>
        </p:txBody>
      </p:sp>
      <p:sp>
        <p:nvSpPr>
          <p:cNvPr id="250889" name="Text Box 9">
            <a:extLst>
              <a:ext uri="{FF2B5EF4-FFF2-40B4-BE49-F238E27FC236}">
                <a16:creationId xmlns:a16="http://schemas.microsoft.com/office/drawing/2014/main" id="{9BD9615F-DB61-3F46-ADD2-B7685F8D49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1600200"/>
            <a:ext cx="2362200" cy="739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en-US" sz="1400"/>
              <a:t>visual example:</a:t>
            </a:r>
            <a:r>
              <a:rPr lang="en-US" altLang="en-US" sz="1400">
                <a:solidFill>
                  <a:srgbClr val="FF0033"/>
                </a:solidFill>
              </a:rPr>
              <a:t> </a:t>
            </a:r>
            <a:r>
              <a:rPr lang="en-US" altLang="en-US" sz="1400">
                <a:hlinkClick r:id="rId2"/>
              </a:rPr>
              <a:t>www.rennard.org/alife/english/gavgb.html</a:t>
            </a:r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4084221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0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0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0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0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885" grpId="0" autoUpdateAnimBg="0"/>
      <p:bldP spid="250886" grpId="0" autoUpdateAnimBg="0"/>
      <p:bldP spid="250887" grpId="0" autoUpdateAnimBg="0"/>
      <p:bldP spid="250888" grpId="0" autoUpdateAnimBg="0"/>
      <p:bldP spid="25088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CA8AEBD0-3154-5642-8B4B-B790878670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GA Applications</a:t>
            </a:r>
          </a:p>
        </p:txBody>
      </p:sp>
      <p:sp>
        <p:nvSpPr>
          <p:cNvPr id="245763" name="Rectangle 3">
            <a:extLst>
              <a:ext uri="{FF2B5EF4-FFF2-40B4-BE49-F238E27FC236}">
                <a16:creationId xmlns:a16="http://schemas.microsoft.com/office/drawing/2014/main" id="{D9B7AFD2-E42B-6E40-8FE7-5DBE7B26B3A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08000" y="3857625"/>
            <a:ext cx="8491538" cy="27860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1600">
                <a:ea typeface="ＭＳ Ｐゴシック" panose="020B0600070205080204" pitchFamily="34" charset="-128"/>
              </a:rPr>
              <a:t>genetic algorithms for data mining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1400">
                <a:ea typeface="ＭＳ Ｐゴシック" panose="020B0600070205080204" pitchFamily="34" charset="-128"/>
              </a:rPr>
              <a:t>using GA's, it is possible to build statistical predictors over large, complex sets of data </a:t>
            </a:r>
          </a:p>
          <a:p>
            <a:pPr lvl="2" eaLnBrk="1" hangingPunct="1">
              <a:lnSpc>
                <a:spcPct val="90000"/>
              </a:lnSpc>
              <a:buClr>
                <a:schemeClr val="tx1"/>
              </a:buClr>
              <a:buSzPct val="75000"/>
              <a:buFont typeface="Wingdings" pitchFamily="2" charset="2"/>
              <a:buBlip>
                <a:blip r:embed="rId2"/>
              </a:buBlip>
            </a:pPr>
            <a:r>
              <a:rPr lang="en-US" altLang="en-US" sz="1200">
                <a:ea typeface="ＭＳ Ｐゴシック" panose="020B0600070205080204" pitchFamily="34" charset="-128"/>
              </a:rPr>
              <a:t>e.g., stock market predictions, consumer trends, …</a:t>
            </a:r>
          </a:p>
          <a:p>
            <a:pPr lvl="2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endParaRPr lang="en-US" altLang="en-US" sz="800"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1400">
                <a:ea typeface="ＭＳ Ｐゴシック" panose="020B0600070205080204" pitchFamily="34" charset="-128"/>
              </a:rPr>
              <a:t>GA's do not require a deep understanding of correlations, causality, …</a:t>
            </a:r>
          </a:p>
          <a:p>
            <a:pPr lvl="2" eaLnBrk="1" hangingPunct="1">
              <a:lnSpc>
                <a:spcPct val="90000"/>
              </a:lnSpc>
              <a:buClr>
                <a:schemeClr val="tx1"/>
              </a:buClr>
              <a:buSzPct val="75000"/>
              <a:buFont typeface="Wingdings" pitchFamily="2" charset="2"/>
              <a:buBlip>
                <a:blip r:embed="rId2"/>
              </a:buBlip>
            </a:pPr>
            <a:r>
              <a:rPr lang="en-US" altLang="en-US" sz="1200">
                <a:ea typeface="ＭＳ Ｐゴシック" panose="020B0600070205080204" pitchFamily="34" charset="-128"/>
              </a:rPr>
              <a:t>start with a random population of predictors</a:t>
            </a:r>
          </a:p>
          <a:p>
            <a:pPr lvl="2" eaLnBrk="1" hangingPunct="1">
              <a:lnSpc>
                <a:spcPct val="90000"/>
              </a:lnSpc>
              <a:buClr>
                <a:schemeClr val="tx1"/>
              </a:buClr>
              <a:buSzPct val="75000"/>
              <a:buFont typeface="Wingdings" pitchFamily="2" charset="2"/>
              <a:buBlip>
                <a:blip r:embed="rId2"/>
              </a:buBlip>
            </a:pPr>
            <a:r>
              <a:rPr lang="en-US" altLang="en-US" sz="1200">
                <a:ea typeface="ＭＳ Ｐゴシック" panose="020B0600070205080204" pitchFamily="34" charset="-128"/>
              </a:rPr>
              <a:t>fitness is defined as the rate of correct predictions on validation data</a:t>
            </a:r>
          </a:p>
          <a:p>
            <a:pPr lvl="2" eaLnBrk="1" hangingPunct="1">
              <a:lnSpc>
                <a:spcPct val="90000"/>
              </a:lnSpc>
              <a:buClr>
                <a:schemeClr val="tx1"/>
              </a:buClr>
              <a:buSzPct val="75000"/>
              <a:buFont typeface="Wingdings" pitchFamily="2" charset="2"/>
              <a:buBlip>
                <a:blip r:embed="rId2"/>
              </a:buBlip>
            </a:pPr>
            <a:r>
              <a:rPr lang="en-US" altLang="en-US" sz="1200">
                <a:ea typeface="ＭＳ Ｐゴシック" panose="020B0600070205080204" pitchFamily="34" charset="-128"/>
              </a:rPr>
              <a:t>"evolution" favors those predictors that correctly predict the most examples</a:t>
            </a:r>
          </a:p>
          <a:p>
            <a:pPr lvl="2" eaLnBrk="1" hangingPunct="1">
              <a:lnSpc>
                <a:spcPct val="90000"/>
              </a:lnSpc>
            </a:pPr>
            <a:endParaRPr lang="en-US" altLang="en-US" sz="800"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 sz="1400">
                <a:ea typeface="ＭＳ Ｐゴシック" panose="020B0600070205080204" pitchFamily="34" charset="-128"/>
              </a:rPr>
              <a:t>e.g., Prediction Company was founded in 1991 by astrophysicists (Farmer &amp; Packard)</a:t>
            </a:r>
          </a:p>
          <a:p>
            <a:pPr lvl="2" eaLnBrk="1" hangingPunct="1"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SzPct val="75000"/>
              <a:buFont typeface="Wingdings" pitchFamily="2" charset="2"/>
              <a:buBlip>
                <a:blip r:embed="rId2"/>
              </a:buBlip>
            </a:pPr>
            <a:r>
              <a:rPr lang="en-US" altLang="en-US" sz="1200">
                <a:ea typeface="ＭＳ Ｐゴシック" panose="020B0600070205080204" pitchFamily="34" charset="-128"/>
              </a:rPr>
              <a:t>developed software using GA's to predict the stock market – very successful</a:t>
            </a:r>
          </a:p>
        </p:txBody>
      </p:sp>
      <p:sp>
        <p:nvSpPr>
          <p:cNvPr id="32772" name="Slide Number Placeholder 5">
            <a:extLst>
              <a:ext uri="{FF2B5EF4-FFF2-40B4-BE49-F238E27FC236}">
                <a16:creationId xmlns:a16="http://schemas.microsoft.com/office/drawing/2014/main" id="{46462DFC-8B0C-6F47-9EA9-38FBF3BB5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5EADB734-AA24-A241-876B-F01410814788}" type="slidenum">
              <a:rPr lang="en-US" altLang="en-US" sz="1400">
                <a:solidFill>
                  <a:srgbClr val="FF0000"/>
                </a:solidFill>
              </a:rPr>
              <a:pPr/>
              <a:t>17</a:t>
            </a:fld>
            <a:endParaRPr lang="en-US" altLang="en-US" sz="1400">
              <a:solidFill>
                <a:srgbClr val="FF0000"/>
              </a:solidFill>
            </a:endParaRPr>
          </a:p>
        </p:txBody>
      </p:sp>
      <p:sp>
        <p:nvSpPr>
          <p:cNvPr id="32773" name="Rectangle 4">
            <a:extLst>
              <a:ext uri="{FF2B5EF4-FFF2-40B4-BE49-F238E27FC236}">
                <a16:creationId xmlns:a16="http://schemas.microsoft.com/office/drawing/2014/main" id="{BAF35D65-1820-DC42-BA3D-461E760D2E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000" y="1371600"/>
            <a:ext cx="8491538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094" tIns="43547" rIns="87094" bIns="43547"/>
          <a:lstStyle>
            <a:lvl1pPr marL="323850" indent="-323850" defTabSz="8651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03263" indent="-271463" defTabSz="8651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081088" indent="-215900" defTabSz="8651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altLang="en-US" sz="1600" dirty="0"/>
              <a:t>genetic algorithms for scheduling complex resources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altLang="en-US" sz="1400" dirty="0"/>
              <a:t>e.g., Smart Airport Operations Center by Ascent Technology</a:t>
            </a:r>
          </a:p>
          <a:p>
            <a:pPr lvl="2">
              <a:lnSpc>
                <a:spcPct val="90000"/>
              </a:lnSpc>
              <a:spcBef>
                <a:spcPct val="20000"/>
              </a:spcBef>
              <a:buSzPct val="75000"/>
              <a:buFont typeface="Wingdings" pitchFamily="2" charset="2"/>
              <a:buBlip>
                <a:blip r:embed="rId2"/>
              </a:buBlip>
            </a:pPr>
            <a:r>
              <a:rPr lang="en-US" altLang="en-US" sz="1200" dirty="0"/>
              <a:t>uses GA for logistics: assign gates, direct baggage, direct service crews, …</a:t>
            </a:r>
          </a:p>
          <a:p>
            <a:pPr lvl="2">
              <a:lnSpc>
                <a:spcPct val="90000"/>
              </a:lnSpc>
              <a:spcBef>
                <a:spcPct val="20000"/>
              </a:spcBef>
              <a:buSzPct val="75000"/>
              <a:buFont typeface="Wingdings" pitchFamily="2" charset="2"/>
              <a:buBlip>
                <a:blip r:embed="rId2"/>
              </a:buBlip>
            </a:pPr>
            <a:r>
              <a:rPr lang="en-US" altLang="en-US" sz="1200" dirty="0"/>
              <a:t>considers diverse factors such as plane maintenance schedules, crew qualifications, shift changes, locality, security sweeps, …</a:t>
            </a:r>
          </a:p>
          <a:p>
            <a:pPr lvl="2">
              <a:lnSpc>
                <a:spcPct val="90000"/>
              </a:lnSpc>
              <a:spcBef>
                <a:spcPct val="20000"/>
              </a:spcBef>
              <a:buSzPct val="75000"/>
              <a:buFontTx/>
              <a:buBlip>
                <a:blip r:embed="rId2"/>
              </a:buBlip>
            </a:pPr>
            <a:endParaRPr lang="en-US" altLang="en-US" sz="1200" dirty="0"/>
          </a:p>
          <a:p>
            <a:pPr lvl="2">
              <a:lnSpc>
                <a:spcPct val="90000"/>
              </a:lnSpc>
              <a:spcBef>
                <a:spcPct val="20000"/>
              </a:spcBef>
              <a:buSzPct val="75000"/>
              <a:buFont typeface="Wingdings" pitchFamily="2" charset="2"/>
              <a:buBlip>
                <a:blip r:embed="rId2"/>
              </a:buBlip>
            </a:pPr>
            <a:r>
              <a:rPr lang="en-US" altLang="en-US" sz="1200" dirty="0"/>
              <a:t>too many variables to juggle using a traditional algorithm (NP-hard)</a:t>
            </a:r>
          </a:p>
          <a:p>
            <a:pPr lvl="2">
              <a:lnSpc>
                <a:spcPct val="90000"/>
              </a:lnSpc>
              <a:spcBef>
                <a:spcPct val="20000"/>
              </a:spcBef>
              <a:buSzPct val="75000"/>
              <a:buFont typeface="Wingdings" pitchFamily="2" charset="2"/>
              <a:buBlip>
                <a:blip r:embed="rId2"/>
              </a:buBlip>
            </a:pPr>
            <a:r>
              <a:rPr lang="en-US" altLang="en-US" sz="1200" dirty="0"/>
              <a:t>GA is able to evolve sub-optimal schedules, improve performance</a:t>
            </a:r>
          </a:p>
          <a:p>
            <a:pPr lvl="2">
              <a:lnSpc>
                <a:spcPct val="90000"/>
              </a:lnSpc>
              <a:spcBef>
                <a:spcPct val="20000"/>
              </a:spcBef>
              <a:buSzPct val="75000"/>
              <a:buFont typeface="Wingdings" pitchFamily="2" charset="2"/>
              <a:buBlip>
                <a:blip r:embed="rId2"/>
              </a:buBlip>
            </a:pPr>
            <a:endParaRPr lang="en-US" altLang="en-US" sz="1200" dirty="0"/>
          </a:p>
          <a:p>
            <a:pPr lvl="2">
              <a:lnSpc>
                <a:spcPct val="90000"/>
              </a:lnSpc>
              <a:spcBef>
                <a:spcPct val="20000"/>
              </a:spcBef>
              <a:buSzPct val="75000"/>
              <a:buFont typeface="Wingdings" pitchFamily="2" charset="2"/>
              <a:buBlip>
                <a:blip r:embed="rId2"/>
              </a:buBlip>
            </a:pPr>
            <a:r>
              <a:rPr lang="en-US" altLang="en-US" sz="1200" dirty="0"/>
              <a:t>Ascent claims 30% increase in productivity (including SFO, Logan, Heathrow, …)</a:t>
            </a:r>
            <a:endParaRPr lang="en-US" altLang="en-US" sz="12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2698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63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FF5ECE49-7A91-6146-A607-6C9CC6B9E8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Artificial Intelligence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48E6E1E7-1532-A94F-ABC9-5E6593C4B31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454525"/>
          </a:xfrm>
        </p:spPr>
        <p:txBody>
          <a:bodyPr/>
          <a:lstStyle/>
          <a:p>
            <a:pPr marL="457200" indent="-457200" eaLnBrk="1" hangingPunct="1"/>
            <a:r>
              <a:rPr lang="en-US" altLang="en-US" sz="1600" i="1" dirty="0">
                <a:ea typeface="ＭＳ Ｐゴシック" panose="020B0600070205080204" pitchFamily="34" charset="-128"/>
              </a:rPr>
              <a:t>Artificial Intelligence (AI) is </a:t>
            </a:r>
            <a:r>
              <a:rPr lang="en-US" altLang="en-US" sz="1600" dirty="0">
                <a:ea typeface="ＭＳ Ｐゴシック" panose="020B0600070205080204" pitchFamily="34" charset="-128"/>
              </a:rPr>
              <a:t>a subfield of computer science closely tied with biology and cognitive science</a:t>
            </a:r>
          </a:p>
          <a:p>
            <a:pPr marL="838200" lvl="1" indent="-381000" eaLnBrk="1" hangingPunct="1"/>
            <a:r>
              <a:rPr lang="en-US" altLang="en-US" sz="1400" dirty="0">
                <a:ea typeface="ＭＳ Ｐゴシック" panose="020B0600070205080204" pitchFamily="34" charset="-128"/>
              </a:rPr>
              <a:t>AI is concerned with computing techniques and models that simulate/investigate intelligent behavior</a:t>
            </a:r>
          </a:p>
          <a:p>
            <a:pPr marL="838200" lvl="1" indent="-381000" eaLnBrk="1" hangingPunct="1"/>
            <a:r>
              <a:rPr lang="en-US" altLang="en-US" sz="1400" dirty="0">
                <a:ea typeface="ＭＳ Ｐゴシック" panose="020B0600070205080204" pitchFamily="34" charset="-128"/>
              </a:rPr>
              <a:t>AI research builds upon our understanding of the brain and evolutionary development</a:t>
            </a:r>
          </a:p>
          <a:p>
            <a:pPr marL="838200" lvl="1" indent="-381000" eaLnBrk="1" hangingPunct="1"/>
            <a:r>
              <a:rPr lang="en-US" altLang="en-US" sz="1400" dirty="0">
                <a:ea typeface="ＭＳ Ｐゴシック" panose="020B0600070205080204" pitchFamily="34" charset="-128"/>
              </a:rPr>
              <a:t>in return, AI research provides insights into the way the brain works, as well as the larger process of biological evolution</a:t>
            </a:r>
          </a:p>
          <a:p>
            <a:pPr marL="838200" lvl="1" indent="-381000" eaLnBrk="1" hangingPunct="1"/>
            <a:endParaRPr lang="en-US" altLang="en-US" sz="1400" dirty="0">
              <a:ea typeface="ＭＳ Ｐゴシック" panose="020B0600070205080204" pitchFamily="34" charset="-128"/>
            </a:endParaRPr>
          </a:p>
          <a:p>
            <a:pPr marL="838200" lvl="1" indent="-381000" eaLnBrk="1" hangingPunct="1"/>
            <a:endParaRPr lang="en-US" altLang="en-US" sz="1400" dirty="0">
              <a:ea typeface="ＭＳ Ｐゴシック" panose="020B0600070205080204" pitchFamily="34" charset="-128"/>
            </a:endParaRPr>
          </a:p>
          <a:p>
            <a:pPr marL="457200" indent="-457200" eaLnBrk="1" hangingPunct="1"/>
            <a:r>
              <a:rPr lang="en-US" altLang="en-US" sz="1600" dirty="0">
                <a:ea typeface="ＭＳ Ｐゴシック" panose="020B0600070205080204" pitchFamily="34" charset="-128"/>
              </a:rPr>
              <a:t>three important research areas in AI are:</a:t>
            </a:r>
          </a:p>
          <a:p>
            <a:pPr marL="838200" lvl="1" indent="-381000" eaLnBrk="1" hangingPunct="1">
              <a:spcBef>
                <a:spcPct val="50000"/>
              </a:spcBef>
              <a:buFont typeface="Wingdings" pitchFamily="2" charset="2"/>
              <a:buAutoNum type="arabicPeriod"/>
            </a:pPr>
            <a:r>
              <a:rPr lang="en-US" altLang="en-US" sz="1400" i="1" dirty="0">
                <a:ea typeface="ＭＳ Ｐゴシック" panose="020B0600070205080204" pitchFamily="34" charset="-128"/>
              </a:rPr>
              <a:t>expert systems: </a:t>
            </a:r>
            <a:r>
              <a:rPr lang="en-US" altLang="en-US" sz="1400" dirty="0">
                <a:ea typeface="ＭＳ Ｐゴシック" panose="020B0600070205080204" pitchFamily="34" charset="-128"/>
              </a:rPr>
              <a:t>building rule-based systems that utilize expert knowledge in order to diagnose problems or identify solutions</a:t>
            </a:r>
          </a:p>
          <a:p>
            <a:pPr marL="838200" lvl="1" indent="-381000" eaLnBrk="1" hangingPunct="1">
              <a:spcBef>
                <a:spcPct val="50000"/>
              </a:spcBef>
              <a:buFont typeface="Wingdings" pitchFamily="2" charset="2"/>
              <a:buAutoNum type="arabicPeriod"/>
            </a:pPr>
            <a:r>
              <a:rPr lang="en-US" altLang="en-US" sz="1400" i="1" dirty="0">
                <a:ea typeface="ＭＳ Ｐゴシック" panose="020B0600070205080204" pitchFamily="34" charset="-128"/>
              </a:rPr>
              <a:t>neural networks:</a:t>
            </a:r>
            <a:r>
              <a:rPr lang="en-US" altLang="en-US" sz="1400" dirty="0">
                <a:ea typeface="ＭＳ Ｐゴシック" panose="020B0600070205080204" pitchFamily="34" charset="-128"/>
              </a:rPr>
              <a:t> building a model of the brain and "training" that model to recognize certain types of patterns</a:t>
            </a:r>
          </a:p>
          <a:p>
            <a:pPr marL="838200" lvl="1" indent="-381000" eaLnBrk="1" hangingPunct="1">
              <a:spcBef>
                <a:spcPct val="50000"/>
              </a:spcBef>
              <a:buFont typeface="Wingdings" pitchFamily="2" charset="2"/>
              <a:buAutoNum type="arabicPeriod"/>
            </a:pPr>
            <a:r>
              <a:rPr lang="en-US" altLang="en-US" sz="1400" i="1" dirty="0">
                <a:ea typeface="ＭＳ Ｐゴシック" panose="020B0600070205080204" pitchFamily="34" charset="-128"/>
              </a:rPr>
              <a:t>genetic algorithms:</a:t>
            </a:r>
            <a:r>
              <a:rPr lang="en-US" altLang="en-US" sz="1400" dirty="0">
                <a:ea typeface="ＭＳ Ｐゴシック" panose="020B0600070205080204" pitchFamily="34" charset="-128"/>
              </a:rPr>
              <a:t> "evolving" solutions to complex problems (especially problems that are intractable using other methods)</a:t>
            </a:r>
          </a:p>
          <a:p>
            <a:pPr marL="838200" lvl="1" indent="-381000" eaLnBrk="1" hangingPunct="1">
              <a:buFont typeface="Wingdings" pitchFamily="2" charset="2"/>
              <a:buNone/>
            </a:pPr>
            <a:endParaRPr lang="en-US" altLang="en-US" sz="1400" dirty="0">
              <a:ea typeface="ＭＳ Ｐゴシック" panose="020B0600070205080204" pitchFamily="34" charset="-128"/>
            </a:endParaRPr>
          </a:p>
          <a:p>
            <a:pPr marL="838200" lvl="1" indent="-381000" eaLnBrk="1" hangingPunct="1"/>
            <a:endParaRPr lang="en-US" altLang="en-US" sz="1400" dirty="0">
              <a:ea typeface="ＭＳ Ｐゴシック" panose="020B0600070205080204" pitchFamily="34" charset="-128"/>
            </a:endParaRPr>
          </a:p>
        </p:txBody>
      </p:sp>
      <p:sp>
        <p:nvSpPr>
          <p:cNvPr id="18436" name="Slide Number Placeholder 5">
            <a:extLst>
              <a:ext uri="{FF2B5EF4-FFF2-40B4-BE49-F238E27FC236}">
                <a16:creationId xmlns:a16="http://schemas.microsoft.com/office/drawing/2014/main" id="{2B57754B-325E-9E42-AC7C-ECAFD0632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9FC01364-AD1F-AA48-BFC8-A4A03CED0943}" type="slidenum">
              <a:rPr lang="en-US" altLang="en-US" sz="1400">
                <a:solidFill>
                  <a:srgbClr val="FF0000"/>
                </a:solidFill>
              </a:rPr>
              <a:pPr/>
              <a:t>2</a:t>
            </a:fld>
            <a:endParaRPr lang="en-US" altLang="en-US" sz="14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3071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FF889-CA18-C840-817A-A1B6932BE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Expert Systems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5D1B36-058A-8348-94C2-C38193ECF2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expert systems encapsulate the knowledge and reasoning of experts in specific domains</a:t>
            </a:r>
          </a:p>
          <a:p>
            <a:pPr lvl="1"/>
            <a:r>
              <a:rPr lang="en-US" sz="1600" dirty="0"/>
              <a:t>in 70s and 80s, rule-based expert systems replaced human expertise in many diagnosis situations</a:t>
            </a:r>
          </a:p>
          <a:p>
            <a:pPr lvl="1"/>
            <a:r>
              <a:rPr lang="en-US" sz="1600" dirty="0"/>
              <a:t>expert systems are still popular &amp; profitable today, but utilize many different techniques</a:t>
            </a:r>
          </a:p>
          <a:p>
            <a:pPr lvl="1"/>
            <a:endParaRPr lang="en-US" sz="1600" dirty="0"/>
          </a:p>
          <a:p>
            <a:r>
              <a:rPr lang="en-US" sz="2000" dirty="0"/>
              <a:t>EXAMPLE: tax-law is complex &amp; experts are in demand</a:t>
            </a:r>
          </a:p>
          <a:p>
            <a:pPr lvl="1"/>
            <a:r>
              <a:rPr lang="en-US" sz="1600" dirty="0"/>
              <a:t>much of human expertise can be encapsulated into rules</a:t>
            </a:r>
          </a:p>
          <a:p>
            <a:pPr lvl="1"/>
            <a:endParaRPr lang="en-US" sz="1600" dirty="0"/>
          </a:p>
          <a:p>
            <a:pPr marL="457200" lvl="1" indent="0">
              <a:buNone/>
            </a:pPr>
            <a:r>
              <a:rPr lang="en-US" sz="1400" dirty="0">
                <a:solidFill>
                  <a:srgbClr val="FF0000"/>
                </a:solidFill>
              </a:rPr>
              <a:t>IF single AND itemized_deductions &lt; $12,550 THEN use_standard_deduction</a:t>
            </a:r>
          </a:p>
          <a:p>
            <a:pPr marL="457200" lvl="1" indent="0">
              <a:buNone/>
            </a:pPr>
            <a:endParaRPr lang="en-US" sz="1400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sz="1400" dirty="0">
                <a:solidFill>
                  <a:srgbClr val="FF0000"/>
                </a:solidFill>
              </a:rPr>
              <a:t>IF medical_expenses &gt; 0.075*AGI THEN deduct_expenses</a:t>
            </a:r>
          </a:p>
          <a:p>
            <a:pPr marL="457200" lvl="1" indent="0">
              <a:buNone/>
            </a:pPr>
            <a:endParaRPr lang="en-US" sz="1400" dirty="0">
              <a:solidFill>
                <a:srgbClr val="FF0000"/>
              </a:solidFill>
            </a:endParaRPr>
          </a:p>
          <a:p>
            <a:pPr lvl="1"/>
            <a:r>
              <a:rPr lang="en-US" sz="1600" dirty="0"/>
              <a:t>tax software (e.g., H&amp;R Block, </a:t>
            </a:r>
            <a:r>
              <a:rPr lang="en-US" sz="1600" dirty="0" err="1"/>
              <a:t>TaxCut</a:t>
            </a:r>
            <a:r>
              <a:rPr lang="en-US" sz="1600" dirty="0"/>
              <a:t>) includes an expert system that asks questions, applies rules, and fills out tax forms for you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696372-EEF0-9A49-8628-B75BCACF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FB7627-1651-1D44-9CE8-A0EB23EC412E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9265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FF889-CA18-C840-817A-A1B6932BE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Expert Systems &amp; Uncertainty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5D1B36-058A-8348-94C2-C38193ECF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71601"/>
            <a:ext cx="8229600" cy="2057399"/>
          </a:xfrm>
        </p:spPr>
        <p:txBody>
          <a:bodyPr/>
          <a:lstStyle/>
          <a:p>
            <a:r>
              <a:rPr lang="en-US" sz="1800" dirty="0"/>
              <a:t>in applications involving diagnosis or analysis, expert systems must handle uncertainty</a:t>
            </a:r>
          </a:p>
          <a:p>
            <a:pPr lvl="1"/>
            <a:r>
              <a:rPr lang="en-US" sz="1600" dirty="0"/>
              <a:t>e.g., consider medical diagnosis – the same symptoms can suggests multiple diseases</a:t>
            </a:r>
          </a:p>
          <a:p>
            <a:pPr marL="457200" lvl="1" indent="0">
              <a:buNone/>
            </a:pPr>
            <a:endParaRPr lang="en-US" sz="1600" dirty="0"/>
          </a:p>
          <a:p>
            <a:pPr marL="857250" lvl="2" indent="0">
              <a:buNone/>
            </a:pPr>
            <a:r>
              <a:rPr lang="en-US" sz="1400" dirty="0">
                <a:solidFill>
                  <a:srgbClr val="FF0000"/>
                </a:solidFill>
              </a:rPr>
              <a:t>IF congestion AND cough THEN allergies</a:t>
            </a:r>
          </a:p>
          <a:p>
            <a:pPr marL="857250" lvl="2" indent="0">
              <a:buNone/>
            </a:pPr>
            <a:r>
              <a:rPr lang="en-US" sz="1400" dirty="0">
                <a:solidFill>
                  <a:srgbClr val="FF0000"/>
                </a:solidFill>
              </a:rPr>
              <a:t>IF cough AND fever THEN flu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696372-EEF0-9A49-8628-B75BCACF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FB7627-1651-1D44-9CE8-A0EB23EC412E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35CF48B-1869-264A-9F24-01382D6BE64F}"/>
              </a:ext>
            </a:extLst>
          </p:cNvPr>
          <p:cNvSpPr txBox="1">
            <a:spLocks/>
          </p:cNvSpPr>
          <p:nvPr/>
        </p:nvSpPr>
        <p:spPr bwMode="auto">
          <a:xfrm>
            <a:off x="457200" y="3276601"/>
            <a:ext cx="8229600" cy="1523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defRPr sz="24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65000"/>
              <a:buFont typeface="Wingdings" pitchFamily="2" charset="2"/>
              <a:buChar char="p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defRPr sz="16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charset="2"/>
              <a:defRPr sz="16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charset="2"/>
              <a:defRPr sz="16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charset="2"/>
              <a:defRPr sz="16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charset="2"/>
              <a:defRPr sz="16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457200" lvl="1" indent="0">
              <a:buFont typeface="Wingdings" pitchFamily="2" charset="2"/>
              <a:buNone/>
            </a:pPr>
            <a:endParaRPr lang="en-US" sz="1400" kern="0" dirty="0">
              <a:solidFill>
                <a:srgbClr val="FF0000"/>
              </a:solidFill>
            </a:endParaRPr>
          </a:p>
          <a:p>
            <a:pPr lvl="1"/>
            <a:r>
              <a:rPr lang="en-US" sz="1600" kern="0" dirty="0"/>
              <a:t>can add probabilities or certainty factors to rules</a:t>
            </a:r>
          </a:p>
          <a:p>
            <a:pPr marL="457200" lvl="1" indent="0">
              <a:buFont typeface="Wingdings" pitchFamily="2" charset="2"/>
              <a:buNone/>
            </a:pPr>
            <a:endParaRPr lang="en-US" sz="1600" kern="0" dirty="0"/>
          </a:p>
          <a:p>
            <a:pPr marL="857250" lvl="2" indent="0">
              <a:buFont typeface="Wingdings" pitchFamily="2" charset="2"/>
              <a:buNone/>
            </a:pPr>
            <a:r>
              <a:rPr lang="en-US" sz="1400" kern="0" dirty="0">
                <a:solidFill>
                  <a:srgbClr val="FF0000"/>
                </a:solidFill>
              </a:rPr>
              <a:t>IF congestion AND cough THEN allergies (40% of time)</a:t>
            </a:r>
          </a:p>
          <a:p>
            <a:pPr marL="857250" lvl="2" indent="0">
              <a:buFont typeface="Wingdings" pitchFamily="2" charset="2"/>
              <a:buNone/>
            </a:pPr>
            <a:r>
              <a:rPr lang="en-US" sz="1400" kern="0" dirty="0">
                <a:solidFill>
                  <a:srgbClr val="FF0000"/>
                </a:solidFill>
              </a:rPr>
              <a:t>IF cough AND fever THEN flu (50% of time)</a:t>
            </a:r>
          </a:p>
          <a:p>
            <a:pPr marL="457200" lvl="1" indent="0">
              <a:buFont typeface="Wingdings" pitchFamily="2" charset="2"/>
              <a:buNone/>
            </a:pPr>
            <a:endParaRPr lang="en-US" sz="1400" kern="0" dirty="0">
              <a:solidFill>
                <a:srgbClr val="FF0000"/>
              </a:solidFill>
            </a:endParaRPr>
          </a:p>
          <a:p>
            <a:pPr marL="457200" lvl="1" indent="0">
              <a:buFont typeface="Wingdings" pitchFamily="2" charset="2"/>
              <a:buNone/>
            </a:pPr>
            <a:endParaRPr lang="en-US" sz="1400" kern="0" dirty="0">
              <a:solidFill>
                <a:srgbClr val="FF0000"/>
              </a:solidFill>
            </a:endParaRPr>
          </a:p>
          <a:p>
            <a:pPr marL="457200" lvl="1" indent="0">
              <a:buFont typeface="Wingdings" pitchFamily="2" charset="2"/>
              <a:buNone/>
            </a:pPr>
            <a:endParaRPr lang="en-US" sz="1400" kern="0" dirty="0">
              <a:solidFill>
                <a:srgbClr val="FF0000"/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8320608-EEE5-E740-B815-A753A9106B00}"/>
              </a:ext>
            </a:extLst>
          </p:cNvPr>
          <p:cNvSpPr txBox="1">
            <a:spLocks/>
          </p:cNvSpPr>
          <p:nvPr/>
        </p:nvSpPr>
        <p:spPr bwMode="auto">
          <a:xfrm>
            <a:off x="457200" y="4572000"/>
            <a:ext cx="8229600" cy="1904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defRPr sz="24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65000"/>
              <a:buFont typeface="Wingdings" pitchFamily="2" charset="2"/>
              <a:buChar char="p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defRPr sz="16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charset="2"/>
              <a:defRPr sz="16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charset="2"/>
              <a:defRPr sz="16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charset="2"/>
              <a:defRPr sz="16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charset="2"/>
              <a:defRPr sz="16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457200" lvl="1" indent="0">
              <a:buFont typeface="Wingdings" pitchFamily="2" charset="2"/>
              <a:buNone/>
            </a:pPr>
            <a:endParaRPr lang="en-US" sz="1400" kern="0" dirty="0">
              <a:solidFill>
                <a:srgbClr val="FF0000"/>
              </a:solidFill>
            </a:endParaRPr>
          </a:p>
          <a:p>
            <a:pPr lvl="1"/>
            <a:r>
              <a:rPr lang="en-US" sz="1600" kern="0" dirty="0"/>
              <a:t>can even deal with uncertain data</a:t>
            </a:r>
          </a:p>
          <a:p>
            <a:pPr marL="457200" lvl="1" indent="0">
              <a:buFont typeface="Wingdings" pitchFamily="2" charset="2"/>
              <a:buNone/>
            </a:pPr>
            <a:endParaRPr lang="en-US" sz="1600" kern="0" dirty="0"/>
          </a:p>
          <a:p>
            <a:pPr marL="857250" lvl="2" indent="0">
              <a:buFont typeface="Wingdings" pitchFamily="2" charset="2"/>
              <a:buNone/>
            </a:pPr>
            <a:r>
              <a:rPr lang="en-US" sz="1400" kern="0" dirty="0">
                <a:solidFill>
                  <a:srgbClr val="FF0000"/>
                </a:solidFill>
              </a:rPr>
              <a:t>patient has little congestion (0.2), persistent cough (0.6), high fever (0.95)</a:t>
            </a:r>
          </a:p>
          <a:p>
            <a:pPr marL="857250" lvl="2" indent="0">
              <a:buFont typeface="Wingdings" pitchFamily="2" charset="2"/>
              <a:buNone/>
            </a:pPr>
            <a:endParaRPr lang="en-US" sz="1400" kern="0" dirty="0">
              <a:solidFill>
                <a:srgbClr val="FF0000"/>
              </a:solidFill>
            </a:endParaRPr>
          </a:p>
          <a:p>
            <a:pPr marL="857250" lvl="2" indent="0">
              <a:buFont typeface="Wingdings" pitchFamily="2" charset="2"/>
              <a:buNone/>
            </a:pPr>
            <a:r>
              <a:rPr lang="en-US" sz="1400" kern="0" dirty="0">
                <a:solidFill>
                  <a:srgbClr val="FF0000"/>
                </a:solidFill>
              </a:rPr>
              <a:t>Rule1: min(0.2, 0.6) = 0.2 * 0.40 = 0.08   very little evidence of allergies</a:t>
            </a:r>
          </a:p>
          <a:p>
            <a:pPr marL="857250" lvl="2" indent="0">
              <a:buFont typeface="Wingdings" pitchFamily="2" charset="2"/>
              <a:buNone/>
            </a:pPr>
            <a:r>
              <a:rPr lang="en-US" sz="1400" kern="0" dirty="0">
                <a:solidFill>
                  <a:srgbClr val="FF0000"/>
                </a:solidFill>
              </a:rPr>
              <a:t>Rule 2: min(0.6, 0.95) = 0.6 * 0.5 = 0.30  suggestive of flue</a:t>
            </a:r>
          </a:p>
          <a:p>
            <a:pPr marL="857250" lvl="2" indent="0">
              <a:buFont typeface="Wingdings" pitchFamily="2" charset="2"/>
              <a:buNone/>
            </a:pPr>
            <a:endParaRPr lang="en-US" sz="1400" kern="0" dirty="0">
              <a:solidFill>
                <a:srgbClr val="FF0000"/>
              </a:solidFill>
            </a:endParaRPr>
          </a:p>
          <a:p>
            <a:pPr marL="457200" lvl="1" indent="0">
              <a:buFont typeface="Wingdings" pitchFamily="2" charset="2"/>
              <a:buNone/>
            </a:pPr>
            <a:endParaRPr lang="en-US" sz="1400" kern="0" dirty="0">
              <a:solidFill>
                <a:srgbClr val="FF0000"/>
              </a:solidFill>
            </a:endParaRPr>
          </a:p>
          <a:p>
            <a:pPr marL="457200" lvl="1" indent="0">
              <a:buFont typeface="Wingdings" pitchFamily="2" charset="2"/>
              <a:buNone/>
            </a:pPr>
            <a:endParaRPr lang="en-US" sz="1400" kern="0" dirty="0">
              <a:solidFill>
                <a:srgbClr val="FF0000"/>
              </a:solidFill>
            </a:endParaRPr>
          </a:p>
          <a:p>
            <a:pPr marL="457200" lvl="1" indent="0">
              <a:buFont typeface="Wingdings" pitchFamily="2" charset="2"/>
              <a:buNone/>
            </a:pPr>
            <a:endParaRPr lang="en-US" sz="1400" kern="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1930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FF889-CA18-C840-817A-A1B6932BE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Expert System Applications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5D1B36-058A-8348-94C2-C38193ECF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71601"/>
            <a:ext cx="8229600" cy="4800599"/>
          </a:xfrm>
        </p:spPr>
        <p:txBody>
          <a:bodyPr/>
          <a:lstStyle/>
          <a:p>
            <a:r>
              <a:rPr lang="en-US" sz="1800" dirty="0"/>
              <a:t>expert systems have been highly effective in diagnosis/advising applications that utilize complex but extractable knowledge</a:t>
            </a:r>
          </a:p>
          <a:p>
            <a:pPr lvl="1"/>
            <a:r>
              <a:rPr lang="en-US" sz="1600" dirty="0"/>
              <a:t>medical diagnosis</a:t>
            </a:r>
          </a:p>
          <a:p>
            <a:pPr lvl="1"/>
            <a:r>
              <a:rPr lang="en-US" sz="1600" dirty="0"/>
              <a:t>customer support </a:t>
            </a:r>
          </a:p>
          <a:p>
            <a:pPr lvl="1"/>
            <a:r>
              <a:rPr lang="en-US" sz="1600" dirty="0"/>
              <a:t>process control systems</a:t>
            </a:r>
          </a:p>
          <a:p>
            <a:pPr lvl="1"/>
            <a:r>
              <a:rPr lang="en-US" sz="1600" dirty="0"/>
              <a:t>tax and finance management</a:t>
            </a:r>
          </a:p>
          <a:p>
            <a:pPr lvl="2"/>
            <a:endParaRPr lang="en-US" sz="1400" dirty="0"/>
          </a:p>
          <a:p>
            <a:pPr lvl="2"/>
            <a:endParaRPr lang="en-US" sz="1400" dirty="0"/>
          </a:p>
          <a:p>
            <a:r>
              <a:rPr lang="en-US" sz="1800" dirty="0"/>
              <a:t>the challenge is finding domains where expertise is straightforward to extract &amp; experts are expensive</a:t>
            </a:r>
          </a:p>
          <a:p>
            <a:pPr lvl="1"/>
            <a:r>
              <a:rPr lang="en-US" sz="1600" dirty="0"/>
              <a:t>once the expertise is extracted and the expert system is built, can be widely proliferated at little to no cost</a:t>
            </a:r>
          </a:p>
          <a:p>
            <a:pPr lvl="1"/>
            <a:endParaRPr lang="en-US" sz="1600" dirty="0"/>
          </a:p>
          <a:p>
            <a:r>
              <a:rPr lang="en-US" sz="1800" dirty="0"/>
              <a:t>the term "expert system" has somewhat fallen out of favor</a:t>
            </a:r>
          </a:p>
          <a:p>
            <a:pPr lvl="1"/>
            <a:r>
              <a:rPr lang="en-US" sz="1400" dirty="0"/>
              <a:t>modern expert systems utilize big data and machine learning algorithms</a:t>
            </a:r>
          </a:p>
          <a:p>
            <a:pPr lvl="1"/>
            <a:r>
              <a:rPr lang="en-US" sz="1400" dirty="0"/>
              <a:t>usually now just referred to as AI systems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696372-EEF0-9A49-8628-B75BCACF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FB7627-1651-1D44-9CE8-A0EB23EC412E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492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5CC025C1-6854-9E40-A0DB-C8203EADB8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Neural Networks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BE43EDDF-FDE6-6845-9BC7-4DF46E2DF65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1752600"/>
          </a:xfrm>
        </p:spPr>
        <p:txBody>
          <a:bodyPr/>
          <a:lstStyle/>
          <a:p>
            <a:pPr eaLnBrk="1" hangingPunct="1"/>
            <a:r>
              <a:rPr lang="en-US" altLang="en-US" sz="1600" dirty="0">
                <a:ea typeface="ＭＳ Ｐゴシック" panose="020B0600070205080204" pitchFamily="34" charset="-128"/>
              </a:rPr>
              <a:t>the idea of neural networks predates modern computers</a:t>
            </a:r>
          </a:p>
          <a:p>
            <a:pPr lvl="1" eaLnBrk="1" hangingPunct="1"/>
            <a:r>
              <a:rPr lang="en-US" altLang="en-US" sz="1400" dirty="0">
                <a:ea typeface="ＭＳ Ｐゴシック" panose="020B0600070205080204" pitchFamily="34" charset="-128"/>
              </a:rPr>
              <a:t>in 1943, McCulloch and Pitts described a simple computational model of a neuron</a:t>
            </a:r>
          </a:p>
          <a:p>
            <a:pPr lvl="1" eaLnBrk="1" hangingPunct="1"/>
            <a:endParaRPr lang="en-US" altLang="en-US" sz="1400" dirty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1600" dirty="0">
                <a:ea typeface="ＭＳ Ｐゴシック" panose="020B0600070205080204" pitchFamily="34" charset="-128"/>
              </a:rPr>
              <a:t>neural networks were a focus of CS research in the 1950's</a:t>
            </a:r>
          </a:p>
          <a:p>
            <a:pPr lvl="1" eaLnBrk="1" hangingPunct="1"/>
            <a:r>
              <a:rPr lang="en-US" altLang="en-US" sz="1400" dirty="0">
                <a:ea typeface="ＭＳ Ｐゴシック" panose="020B0600070205080204" pitchFamily="34" charset="-128"/>
              </a:rPr>
              <a:t>humans lack the speed &amp; memory of computers, yet are capable of complex reasoning/action </a:t>
            </a:r>
            <a:r>
              <a:rPr lang="en-US" altLang="en-US" sz="1400" dirty="0">
                <a:ea typeface="ＭＳ Ｐゴシック" panose="020B0600070205080204" pitchFamily="34" charset="-128"/>
                <a:sym typeface="Wingdings" pitchFamily="2" charset="2"/>
              </a:rPr>
              <a:t> maybe our brain architecture is well-suited for certain tasks</a:t>
            </a:r>
            <a:endParaRPr lang="en-US" altLang="en-US" sz="1400" dirty="0"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sz="1400" dirty="0">
              <a:ea typeface="ＭＳ Ｐゴシック" panose="020B0600070205080204" pitchFamily="34" charset="-128"/>
            </a:endParaRPr>
          </a:p>
        </p:txBody>
      </p:sp>
      <p:sp>
        <p:nvSpPr>
          <p:cNvPr id="19460" name="Slide Number Placeholder 5">
            <a:extLst>
              <a:ext uri="{FF2B5EF4-FFF2-40B4-BE49-F238E27FC236}">
                <a16:creationId xmlns:a16="http://schemas.microsoft.com/office/drawing/2014/main" id="{487D6CD4-CFC2-D243-8C04-0C44FDC98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C54331F1-691E-334E-BA93-0DBA6A297845}" type="slidenum">
              <a:rPr lang="en-US" altLang="en-US" sz="1400">
                <a:solidFill>
                  <a:srgbClr val="FF0000"/>
                </a:solidFill>
              </a:rPr>
              <a:pPr/>
              <a:t>6</a:t>
            </a:fld>
            <a:endParaRPr lang="en-US" altLang="en-US" sz="1400">
              <a:solidFill>
                <a:srgbClr val="FF0000"/>
              </a:solidFill>
            </a:endParaRPr>
          </a:p>
        </p:txBody>
      </p:sp>
      <p:sp>
        <p:nvSpPr>
          <p:cNvPr id="238598" name="Rectangle 6">
            <a:extLst>
              <a:ext uri="{FF2B5EF4-FFF2-40B4-BE49-F238E27FC236}">
                <a16:creationId xmlns:a16="http://schemas.microsoft.com/office/drawing/2014/main" id="{CD876ED1-3D3D-4D46-AFE4-DC7323EFE7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3429000"/>
            <a:ext cx="3581400" cy="248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094" tIns="43547" rIns="87094" bIns="43547"/>
          <a:lstStyle>
            <a:lvl1pPr defTabSz="8651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49250" indent="-222250" defTabSz="8651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altLang="en-US" sz="1600" u="sng" dirty="0"/>
              <a:t>general brain architecture: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SzPct val="75000"/>
              <a:buFont typeface="Wingdings" pitchFamily="2" charset="2"/>
              <a:buBlip>
                <a:blip r:embed="rId2"/>
              </a:buBlip>
            </a:pPr>
            <a:r>
              <a:rPr lang="en-US" altLang="en-US" sz="1400" dirty="0"/>
              <a:t>many (relatively) slow neurons, interconnected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SzPct val="75000"/>
              <a:buFont typeface="Wingdings" pitchFamily="2" charset="2"/>
              <a:buBlip>
                <a:blip r:embed="rId2"/>
              </a:buBlip>
            </a:pPr>
            <a:r>
              <a:rPr lang="en-US" altLang="en-US" sz="1400" dirty="0"/>
              <a:t>dendrites serve as input devices (receive electrical impulses from other neurons)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SzPct val="75000"/>
              <a:buFont typeface="Wingdings" pitchFamily="2" charset="2"/>
              <a:buBlip>
                <a:blip r:embed="rId2"/>
              </a:buBlip>
            </a:pPr>
            <a:r>
              <a:rPr lang="en-US" altLang="en-US" sz="1400" dirty="0"/>
              <a:t>cell body "sums" inputs from the dendrites (possibly inhibiting or exciting)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SzPct val="75000"/>
              <a:buFont typeface="Wingdings" pitchFamily="2" charset="2"/>
              <a:buBlip>
                <a:blip r:embed="rId2"/>
              </a:buBlip>
            </a:pPr>
            <a:r>
              <a:rPr lang="en-US" altLang="en-US" sz="1400" dirty="0"/>
              <a:t>if sum exceeds some threshold, the neuron fires an output impulse along axon</a:t>
            </a:r>
          </a:p>
        </p:txBody>
      </p:sp>
      <p:pic>
        <p:nvPicPr>
          <p:cNvPr id="238599" name="Picture 7" descr="neuron">
            <a:extLst>
              <a:ext uri="{FF2B5EF4-FFF2-40B4-BE49-F238E27FC236}">
                <a16:creationId xmlns:a16="http://schemas.microsoft.com/office/drawing/2014/main" id="{68BF4DDD-C497-B547-9FB2-B620866806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505200"/>
            <a:ext cx="4495800" cy="2538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6326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8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8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8598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>
            <a:extLst>
              <a:ext uri="{FF2B5EF4-FFF2-40B4-BE49-F238E27FC236}">
                <a16:creationId xmlns:a16="http://schemas.microsoft.com/office/drawing/2014/main" id="{12C3B575-E31C-284D-9037-A992DD0B99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Artificial Neurons</a:t>
            </a:r>
          </a:p>
        </p:txBody>
      </p:sp>
      <p:sp>
        <p:nvSpPr>
          <p:cNvPr id="196613" name="Rectangle 5">
            <a:extLst>
              <a:ext uri="{FF2B5EF4-FFF2-40B4-BE49-F238E27FC236}">
                <a16:creationId xmlns:a16="http://schemas.microsoft.com/office/drawing/2014/main" id="{14040C01-031C-1343-98C1-F98D6604F9D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2895600"/>
            <a:ext cx="8077200" cy="14287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1600">
                <a:ea typeface="ＭＳ Ｐゴシック" panose="020B0600070205080204" pitchFamily="34" charset="-128"/>
              </a:rPr>
              <a:t>McCulloch &amp; Pitts (1943) described an artificial neuron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inputs are either electrical impulse (1) or not (0)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each input has a weight associated with it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the activation function multiplies each input value by its weight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if the sum of the weighted inputs &gt;= </a:t>
            </a:r>
            <a:r>
              <a:rPr lang="en-US" altLang="en-US" sz="1400" b="1">
                <a:ea typeface="ＭＳ Ｐゴシック" panose="020B0600070205080204" pitchFamily="34" charset="-128"/>
                <a:sym typeface="Symbol" pitchFamily="2" charset="2"/>
              </a:rPr>
              <a:t></a:t>
            </a:r>
            <a:r>
              <a:rPr lang="en-US" altLang="en-US" sz="1400">
                <a:ea typeface="ＭＳ Ｐゴシック" panose="020B0600070205080204" pitchFamily="34" charset="-128"/>
              </a:rPr>
              <a:t>, 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400">
                <a:ea typeface="ＭＳ Ｐゴシック" panose="020B0600070205080204" pitchFamily="34" charset="-128"/>
              </a:rPr>
              <a:t>then the neuron fires (returns 1), else doesn't fire (returns 0)</a:t>
            </a:r>
          </a:p>
        </p:txBody>
      </p:sp>
      <p:sp>
        <p:nvSpPr>
          <p:cNvPr id="20485" name="Slide Number Placeholder 5">
            <a:extLst>
              <a:ext uri="{FF2B5EF4-FFF2-40B4-BE49-F238E27FC236}">
                <a16:creationId xmlns:a16="http://schemas.microsoft.com/office/drawing/2014/main" id="{09E3FC10-4160-2D46-9B72-6671311A9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1F871D75-45D3-E949-9231-880B3ECE82BA}" type="slidenum">
              <a:rPr lang="en-US" altLang="en-US" sz="1400">
                <a:solidFill>
                  <a:srgbClr val="FF0000"/>
                </a:solidFill>
              </a:rPr>
              <a:pPr/>
              <a:t>7</a:t>
            </a:fld>
            <a:endParaRPr lang="en-US" altLang="en-US" sz="1400">
              <a:solidFill>
                <a:srgbClr val="FF0000"/>
              </a:solidFill>
            </a:endParaRPr>
          </a:p>
        </p:txBody>
      </p:sp>
      <p:sp>
        <p:nvSpPr>
          <p:cNvPr id="20486" name="Rectangle 3">
            <a:extLst>
              <a:ext uri="{FF2B5EF4-FFF2-40B4-BE49-F238E27FC236}">
                <a16:creationId xmlns:a16="http://schemas.microsoft.com/office/drawing/2014/main" id="{224E2ED0-9C49-A54F-AD84-C4E908B3E0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463" y="1214438"/>
            <a:ext cx="8288337" cy="145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094" tIns="43547" rIns="87094" bIns="43547"/>
          <a:lstStyle>
            <a:lvl1pPr marL="323850" indent="-323850" defTabSz="8651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03263" indent="-271463" defTabSz="8651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081088" indent="-215900" defTabSz="8651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1600"/>
              <a:t>neural networks are based on the brain metaphor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SzPct val="75000"/>
              <a:buFont typeface="Wingdings" pitchFamily="2" charset="2"/>
              <a:buBlip>
                <a:blip r:embed="rId3"/>
              </a:buBlip>
            </a:pPr>
            <a:r>
              <a:rPr lang="en-US" altLang="en-US" sz="1400">
                <a:sym typeface="Wingdings" pitchFamily="2" charset="2"/>
              </a:rPr>
              <a:t>large number of simple, neuron-like processing elements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SzPct val="75000"/>
              <a:buFont typeface="Wingdings" pitchFamily="2" charset="2"/>
              <a:buBlip>
                <a:blip r:embed="rId3"/>
              </a:buBlip>
            </a:pPr>
            <a:r>
              <a:rPr lang="en-US" altLang="en-US" sz="1400"/>
              <a:t>large number of weighted connections between neurons</a:t>
            </a:r>
          </a:p>
          <a:p>
            <a:pPr lvl="2">
              <a:lnSpc>
                <a:spcPct val="80000"/>
              </a:lnSpc>
              <a:spcBef>
                <a:spcPct val="20000"/>
              </a:spcBef>
              <a:buSzPct val="75000"/>
              <a:buFont typeface="Wingdings" pitchFamily="2" charset="2"/>
              <a:buNone/>
            </a:pPr>
            <a:r>
              <a:rPr lang="en-US" altLang="en-US" sz="1400" i="1"/>
              <a:t>note: the weights encode information, not symbols!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SzPct val="75000"/>
              <a:buFont typeface="Wingdings" pitchFamily="2" charset="2"/>
              <a:buBlip>
                <a:blip r:embed="rId3"/>
              </a:buBlip>
            </a:pPr>
            <a:r>
              <a:rPr lang="en-US" altLang="en-US" sz="1400"/>
              <a:t>parallel, distributed control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SzPct val="75000"/>
              <a:buFont typeface="Wingdings" pitchFamily="2" charset="2"/>
              <a:buBlip>
                <a:blip r:embed="rId3"/>
              </a:buBlip>
            </a:pPr>
            <a:r>
              <a:rPr lang="en-US" altLang="en-US" sz="1400"/>
              <a:t>emphasis on learning</a:t>
            </a:r>
          </a:p>
        </p:txBody>
      </p:sp>
      <p:sp>
        <p:nvSpPr>
          <p:cNvPr id="196614" name="Text Box 6">
            <a:extLst>
              <a:ext uri="{FF2B5EF4-FFF2-40B4-BE49-F238E27FC236}">
                <a16:creationId xmlns:a16="http://schemas.microsoft.com/office/drawing/2014/main" id="{2843E2EC-E7B9-E14B-9687-F7A2FD77FA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7025" y="4683125"/>
            <a:ext cx="2873375" cy="7461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6493" tIns="43247" rIns="86493" bIns="43247">
            <a:spAutoFit/>
          </a:bodyPr>
          <a:lstStyle>
            <a:lvl1pPr defTabSz="8651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defTabSz="8651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700"/>
              <a:t>if </a:t>
            </a:r>
            <a:r>
              <a:rPr lang="en-US" altLang="en-US" sz="1700">
                <a:sym typeface="Symbol" pitchFamily="2" charset="2"/>
              </a:rPr>
              <a:t></a:t>
            </a:r>
            <a:r>
              <a:rPr lang="en-US" altLang="en-US" sz="1300"/>
              <a:t>w</a:t>
            </a:r>
            <a:r>
              <a:rPr lang="en-US" altLang="en-US" sz="1300" baseline="-25000"/>
              <a:t>i</a:t>
            </a:r>
            <a:r>
              <a:rPr lang="en-US" altLang="en-US" sz="1300"/>
              <a:t>x</a:t>
            </a:r>
            <a:r>
              <a:rPr lang="en-US" altLang="en-US" sz="1300" baseline="-25000"/>
              <a:t>i</a:t>
            </a:r>
            <a:r>
              <a:rPr lang="en-US" altLang="en-US" sz="1700"/>
              <a:t> &gt;= </a:t>
            </a:r>
            <a:r>
              <a:rPr lang="en-US" altLang="en-US" sz="1700" b="1">
                <a:sym typeface="Symbol" pitchFamily="2" charset="2"/>
              </a:rPr>
              <a:t></a:t>
            </a:r>
            <a:r>
              <a:rPr lang="en-US" altLang="en-US" sz="1700"/>
              <a:t>, output = 1</a:t>
            </a:r>
          </a:p>
          <a:p>
            <a:pPr>
              <a:spcBef>
                <a:spcPct val="50000"/>
              </a:spcBef>
            </a:pPr>
            <a:r>
              <a:rPr lang="en-US" altLang="en-US" sz="1700"/>
              <a:t>if </a:t>
            </a:r>
            <a:r>
              <a:rPr lang="en-US" altLang="en-US" sz="1700">
                <a:sym typeface="Symbol" pitchFamily="2" charset="2"/>
              </a:rPr>
              <a:t></a:t>
            </a:r>
            <a:r>
              <a:rPr lang="en-US" altLang="en-US" sz="1300"/>
              <a:t>w</a:t>
            </a:r>
            <a:r>
              <a:rPr lang="en-US" altLang="en-US" sz="1300" baseline="-25000"/>
              <a:t>i</a:t>
            </a:r>
            <a:r>
              <a:rPr lang="en-US" altLang="en-US" sz="1300"/>
              <a:t>x</a:t>
            </a:r>
            <a:r>
              <a:rPr lang="en-US" altLang="en-US" sz="1300" baseline="-25000"/>
              <a:t>i</a:t>
            </a:r>
            <a:r>
              <a:rPr lang="en-US" altLang="en-US" sz="1700"/>
              <a:t> &lt; </a:t>
            </a:r>
            <a:r>
              <a:rPr lang="en-US" altLang="en-US" sz="1700" b="1">
                <a:sym typeface="Symbol" pitchFamily="2" charset="2"/>
              </a:rPr>
              <a:t></a:t>
            </a:r>
            <a:r>
              <a:rPr lang="en-US" altLang="en-US" sz="1700"/>
              <a:t>,   output = 0</a:t>
            </a:r>
          </a:p>
        </p:txBody>
      </p:sp>
      <p:graphicFrame>
        <p:nvGraphicFramePr>
          <p:cNvPr id="196615" name="Object 2">
            <a:extLst>
              <a:ext uri="{FF2B5EF4-FFF2-40B4-BE49-F238E27FC236}">
                <a16:creationId xmlns:a16="http://schemas.microsoft.com/office/drawing/2014/main" id="{21F304AC-A43F-5E48-949C-BCA3CA46E56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79538" y="4138613"/>
          <a:ext cx="2335212" cy="2643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VISIO" r:id="rId4" imgW="19202400" imgH="22072600" progId="Visio.Drawing.5">
                  <p:embed/>
                </p:oleObj>
              </mc:Choice>
              <mc:Fallback>
                <p:oleObj name="VISIO" r:id="rId4" imgW="19202400" imgH="22072600" progId="Visio.Drawing.5">
                  <p:embed/>
                  <p:pic>
                    <p:nvPicPr>
                      <p:cNvPr id="196615" name="Object 2">
                        <a:extLst>
                          <a:ext uri="{FF2B5EF4-FFF2-40B4-BE49-F238E27FC236}">
                            <a16:creationId xmlns:a16="http://schemas.microsoft.com/office/drawing/2014/main" id="{21F304AC-A43F-5E48-949C-BCA3CA46E56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9538" y="4138613"/>
                        <a:ext cx="2335212" cy="2643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06482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3" grpId="0" build="p"/>
      <p:bldP spid="1966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>
            <a:extLst>
              <a:ext uri="{FF2B5EF4-FFF2-40B4-BE49-F238E27FC236}">
                <a16:creationId xmlns:a16="http://schemas.microsoft.com/office/drawing/2014/main" id="{BA08D45C-2DA2-B743-BC1C-02D6451F99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Computation via Neurons</a:t>
            </a:r>
          </a:p>
        </p:txBody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CB47A087-7403-D14A-80EC-98DD44D0A71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736600"/>
          </a:xfrm>
        </p:spPr>
        <p:txBody>
          <a:bodyPr/>
          <a:lstStyle/>
          <a:p>
            <a:pPr eaLnBrk="1" hangingPunct="1"/>
            <a:r>
              <a:rPr lang="en-US" altLang="en-US" sz="1600" dirty="0">
                <a:ea typeface="ＭＳ Ｐゴシック" panose="020B0600070205080204" pitchFamily="34" charset="-128"/>
              </a:rPr>
              <a:t>can view an (artificial or not) neuron as a computational element</a:t>
            </a:r>
          </a:p>
          <a:p>
            <a:pPr lvl="1" eaLnBrk="1" hangingPunct="1"/>
            <a:r>
              <a:rPr lang="en-US" altLang="en-US" sz="1400" i="1" dirty="0">
                <a:ea typeface="ＭＳ Ｐゴシック" panose="020B0600070205080204" pitchFamily="34" charset="-128"/>
              </a:rPr>
              <a:t>accepts</a:t>
            </a:r>
            <a:r>
              <a:rPr lang="en-US" altLang="en-US" sz="1400" dirty="0">
                <a:ea typeface="ＭＳ Ｐゴシック" panose="020B0600070205080204" pitchFamily="34" charset="-128"/>
              </a:rPr>
              <a:t> or </a:t>
            </a:r>
            <a:r>
              <a:rPr lang="en-US" altLang="en-US" sz="1400" i="1" dirty="0">
                <a:ea typeface="ＭＳ Ｐゴシック" panose="020B0600070205080204" pitchFamily="34" charset="-128"/>
              </a:rPr>
              <a:t>classifies</a:t>
            </a:r>
            <a:r>
              <a:rPr lang="en-US" altLang="en-US" sz="1400" dirty="0">
                <a:ea typeface="ＭＳ Ｐゴシック" panose="020B0600070205080204" pitchFamily="34" charset="-128"/>
              </a:rPr>
              <a:t> an input if the output fires</a:t>
            </a:r>
          </a:p>
        </p:txBody>
      </p:sp>
      <p:sp>
        <p:nvSpPr>
          <p:cNvPr id="21509" name="Slide Number Placeholder 5">
            <a:extLst>
              <a:ext uri="{FF2B5EF4-FFF2-40B4-BE49-F238E27FC236}">
                <a16:creationId xmlns:a16="http://schemas.microsoft.com/office/drawing/2014/main" id="{3185DB23-96AB-B945-B8DC-C7A472F48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7D79CEF0-38FD-814C-AB4E-94FFAF2E7DB2}" type="slidenum">
              <a:rPr lang="en-US" altLang="en-US" sz="1400">
                <a:solidFill>
                  <a:srgbClr val="FF0000"/>
                </a:solidFill>
              </a:rPr>
              <a:pPr/>
              <a:t>8</a:t>
            </a:fld>
            <a:endParaRPr lang="en-US" altLang="en-US" sz="1400">
              <a:solidFill>
                <a:srgbClr val="FF0000"/>
              </a:solidFill>
            </a:endParaRPr>
          </a:p>
        </p:txBody>
      </p:sp>
      <p:sp>
        <p:nvSpPr>
          <p:cNvPr id="21510" name="Text Box 4">
            <a:extLst>
              <a:ext uri="{FF2B5EF4-FFF2-40B4-BE49-F238E27FC236}">
                <a16:creationId xmlns:a16="http://schemas.microsoft.com/office/drawing/2014/main" id="{058269BE-F57C-1F40-AEF4-6503DDAFBA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0463" y="2609850"/>
            <a:ext cx="4645025" cy="28003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6493" tIns="43247" rIns="86493" bIns="43247">
            <a:spAutoFit/>
          </a:bodyPr>
          <a:lstStyle>
            <a:lvl1pPr defTabSz="865188">
              <a:tabLst>
                <a:tab pos="2757488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431800" defTabSz="865188">
              <a:tabLst>
                <a:tab pos="2757488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tabLst>
                <a:tab pos="2757488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tabLst>
                <a:tab pos="2757488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tabLst>
                <a:tab pos="2757488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2757488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2757488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57488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2757488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300"/>
              <a:t>INPUT:  x</a:t>
            </a:r>
            <a:r>
              <a:rPr lang="en-US" altLang="en-US" sz="1300" baseline="-25000"/>
              <a:t>1</a:t>
            </a:r>
            <a:r>
              <a:rPr lang="en-US" altLang="en-US" sz="1300"/>
              <a:t> = 1, x</a:t>
            </a:r>
            <a:r>
              <a:rPr lang="en-US" altLang="en-US" sz="1300" baseline="-25000"/>
              <a:t>2</a:t>
            </a:r>
            <a:r>
              <a:rPr lang="en-US" altLang="en-US" sz="1300"/>
              <a:t> = 1</a:t>
            </a:r>
          </a:p>
          <a:p>
            <a:pPr lvl="1">
              <a:spcBef>
                <a:spcPct val="50000"/>
              </a:spcBef>
            </a:pPr>
            <a:r>
              <a:rPr lang="en-US" altLang="en-US" sz="1300"/>
              <a:t>.75*1 + .75*1 = 1.5 &gt;= 1	</a:t>
            </a:r>
            <a:r>
              <a:rPr lang="en-US" altLang="en-US" sz="1300">
                <a:sym typeface="Wingdings" pitchFamily="2" charset="2"/>
              </a:rPr>
              <a:t> OUTPUT: 1</a:t>
            </a:r>
          </a:p>
          <a:p>
            <a:pPr lvl="1">
              <a:spcBef>
                <a:spcPct val="50000"/>
              </a:spcBef>
            </a:pPr>
            <a:endParaRPr lang="en-US" altLang="en-US" sz="600">
              <a:sym typeface="Wingdings" pitchFamily="2" charset="2"/>
            </a:endParaRPr>
          </a:p>
          <a:p>
            <a:pPr>
              <a:spcBef>
                <a:spcPct val="50000"/>
              </a:spcBef>
            </a:pPr>
            <a:r>
              <a:rPr lang="en-US" altLang="en-US" sz="1300"/>
              <a:t>INPUT:  x</a:t>
            </a:r>
            <a:r>
              <a:rPr lang="en-US" altLang="en-US" sz="1300" baseline="-25000"/>
              <a:t>1</a:t>
            </a:r>
            <a:r>
              <a:rPr lang="en-US" altLang="en-US" sz="1300"/>
              <a:t> = 1, x</a:t>
            </a:r>
            <a:r>
              <a:rPr lang="en-US" altLang="en-US" sz="1300" baseline="-25000"/>
              <a:t>2</a:t>
            </a:r>
            <a:r>
              <a:rPr lang="en-US" altLang="en-US" sz="1300"/>
              <a:t> = 0</a:t>
            </a:r>
          </a:p>
          <a:p>
            <a:pPr lvl="1">
              <a:spcBef>
                <a:spcPct val="50000"/>
              </a:spcBef>
            </a:pPr>
            <a:r>
              <a:rPr lang="en-US" altLang="en-US" sz="1300"/>
              <a:t>.75*1 + .75*0 = .75 &lt; 1	</a:t>
            </a:r>
            <a:r>
              <a:rPr lang="en-US" altLang="en-US" sz="1300">
                <a:sym typeface="Wingdings" pitchFamily="2" charset="2"/>
              </a:rPr>
              <a:t> OUTPUT: 0</a:t>
            </a:r>
          </a:p>
          <a:p>
            <a:pPr lvl="1">
              <a:spcBef>
                <a:spcPct val="50000"/>
              </a:spcBef>
            </a:pPr>
            <a:endParaRPr lang="en-US" altLang="en-US" sz="600">
              <a:sym typeface="Wingdings" pitchFamily="2" charset="2"/>
            </a:endParaRPr>
          </a:p>
          <a:p>
            <a:pPr>
              <a:spcBef>
                <a:spcPct val="50000"/>
              </a:spcBef>
            </a:pPr>
            <a:r>
              <a:rPr lang="en-US" altLang="en-US" sz="1300"/>
              <a:t>INPUT:  x</a:t>
            </a:r>
            <a:r>
              <a:rPr lang="en-US" altLang="en-US" sz="1300" baseline="-25000"/>
              <a:t>1</a:t>
            </a:r>
            <a:r>
              <a:rPr lang="en-US" altLang="en-US" sz="1300"/>
              <a:t> = 0, x</a:t>
            </a:r>
            <a:r>
              <a:rPr lang="en-US" altLang="en-US" sz="1300" baseline="-25000"/>
              <a:t>2</a:t>
            </a:r>
            <a:r>
              <a:rPr lang="en-US" altLang="en-US" sz="1300"/>
              <a:t> = 1</a:t>
            </a:r>
          </a:p>
          <a:p>
            <a:pPr lvl="1">
              <a:spcBef>
                <a:spcPct val="50000"/>
              </a:spcBef>
            </a:pPr>
            <a:r>
              <a:rPr lang="en-US" altLang="en-US" sz="1300"/>
              <a:t>.75*0 + .75*1 = .75 &lt; 1	</a:t>
            </a:r>
            <a:r>
              <a:rPr lang="en-US" altLang="en-US" sz="1300">
                <a:sym typeface="Wingdings" pitchFamily="2" charset="2"/>
              </a:rPr>
              <a:t> OUTPUT: 0</a:t>
            </a:r>
          </a:p>
          <a:p>
            <a:pPr lvl="1">
              <a:spcBef>
                <a:spcPct val="50000"/>
              </a:spcBef>
            </a:pPr>
            <a:endParaRPr lang="en-US" altLang="en-US" sz="600">
              <a:sym typeface="Wingdings" pitchFamily="2" charset="2"/>
            </a:endParaRPr>
          </a:p>
          <a:p>
            <a:pPr>
              <a:spcBef>
                <a:spcPct val="50000"/>
              </a:spcBef>
            </a:pPr>
            <a:r>
              <a:rPr lang="en-US" altLang="en-US" sz="1300"/>
              <a:t>INPUT:  x</a:t>
            </a:r>
            <a:r>
              <a:rPr lang="en-US" altLang="en-US" sz="1300" baseline="-25000"/>
              <a:t>1</a:t>
            </a:r>
            <a:r>
              <a:rPr lang="en-US" altLang="en-US" sz="1300"/>
              <a:t> = 0, x</a:t>
            </a:r>
            <a:r>
              <a:rPr lang="en-US" altLang="en-US" sz="1300" baseline="-25000"/>
              <a:t>2</a:t>
            </a:r>
            <a:r>
              <a:rPr lang="en-US" altLang="en-US" sz="1300"/>
              <a:t> = 0</a:t>
            </a:r>
          </a:p>
          <a:p>
            <a:pPr lvl="1">
              <a:spcBef>
                <a:spcPct val="50000"/>
              </a:spcBef>
            </a:pPr>
            <a:r>
              <a:rPr lang="en-US" altLang="en-US" sz="1300"/>
              <a:t>.75*0 + .75*0 = 0 &lt; 1 	</a:t>
            </a:r>
            <a:r>
              <a:rPr lang="en-US" altLang="en-US" sz="1300">
                <a:sym typeface="Wingdings" pitchFamily="2" charset="2"/>
              </a:rPr>
              <a:t> OUTPUT: 0</a:t>
            </a:r>
          </a:p>
        </p:txBody>
      </p:sp>
      <p:graphicFrame>
        <p:nvGraphicFramePr>
          <p:cNvPr id="21506" name="Object 2">
            <a:extLst>
              <a:ext uri="{FF2B5EF4-FFF2-40B4-BE49-F238E27FC236}">
                <a16:creationId xmlns:a16="http://schemas.microsoft.com/office/drawing/2014/main" id="{C72F33F0-94CD-404C-8F17-2F6A3780EF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89025" y="2714625"/>
          <a:ext cx="2335213" cy="2643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VISIO" r:id="rId3" imgW="19202400" imgH="22072600" progId="Visio.Drawing.5">
                  <p:embed/>
                </p:oleObj>
              </mc:Choice>
              <mc:Fallback>
                <p:oleObj name="VISIO" r:id="rId3" imgW="19202400" imgH="22072600" progId="Visio.Drawing.5">
                  <p:embed/>
                  <p:pic>
                    <p:nvPicPr>
                      <p:cNvPr id="21506" name="Object 2">
                        <a:extLst>
                          <a:ext uri="{FF2B5EF4-FFF2-40B4-BE49-F238E27FC236}">
                            <a16:creationId xmlns:a16="http://schemas.microsoft.com/office/drawing/2014/main" id="{C72F33F0-94CD-404C-8F17-2F6A3780EF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9025" y="2714625"/>
                        <a:ext cx="2335213" cy="2643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8662" name="Text Box 6">
            <a:extLst>
              <a:ext uri="{FF2B5EF4-FFF2-40B4-BE49-F238E27FC236}">
                <a16:creationId xmlns:a16="http://schemas.microsoft.com/office/drawing/2014/main" id="{3F7EEE25-EBA3-E34D-915B-55EBBB8DAC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9025" y="5562600"/>
            <a:ext cx="5006975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86493" tIns="43247" rIns="86493" bIns="43247">
            <a:spAutoFit/>
          </a:bodyPr>
          <a:lstStyle>
            <a:lvl1pPr defTabSz="8651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 defTabSz="865188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600">
                <a:solidFill>
                  <a:srgbClr val="FF0033"/>
                </a:solidFill>
              </a:rPr>
              <a:t>this neuron </a:t>
            </a:r>
            <a:r>
              <a:rPr lang="en-US" altLang="en-US" sz="1600" i="1">
                <a:solidFill>
                  <a:srgbClr val="FF0033"/>
                </a:solidFill>
              </a:rPr>
              <a:t>computes</a:t>
            </a:r>
            <a:r>
              <a:rPr lang="en-US" altLang="en-US" sz="1600">
                <a:solidFill>
                  <a:srgbClr val="FF0033"/>
                </a:solidFill>
              </a:rPr>
              <a:t> the AND function</a:t>
            </a:r>
          </a:p>
        </p:txBody>
      </p:sp>
    </p:spTree>
    <p:extLst>
      <p:ext uri="{BB962C8B-B14F-4D97-AF65-F5344CB8AC3E}">
        <p14:creationId xmlns:p14="http://schemas.microsoft.com/office/powerpoint/2010/main" val="2159263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62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13AE77C7-00FF-ED4D-9E19-01977D4549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Learning Algorithm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22E59AC2-C9BE-1E43-89B7-0B6E2998D6E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371600"/>
            <a:ext cx="8288338" cy="1190625"/>
          </a:xfrm>
        </p:spPr>
        <p:txBody>
          <a:bodyPr/>
          <a:lstStyle/>
          <a:p>
            <a:pPr marL="457200" indent="-457200" eaLnBrk="1" hangingPunct="1">
              <a:lnSpc>
                <a:spcPct val="80000"/>
              </a:lnSpc>
            </a:pPr>
            <a:r>
              <a:rPr lang="en-US" altLang="en-US" sz="1600">
                <a:ea typeface="ＭＳ Ｐゴシック" panose="020B0600070205080204" pitchFamily="34" charset="-128"/>
              </a:rPr>
              <a:t>Rosenblatt (1958) devised a learning algorithm for artificial neurons</a:t>
            </a:r>
          </a:p>
          <a:p>
            <a:pPr marL="838200" lvl="1" indent="-381000" eaLnBrk="1" hangingPunct="1">
              <a:lnSpc>
                <a:spcPct val="8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start with a training set (example inputs &amp; corresponding desired outputs)</a:t>
            </a:r>
          </a:p>
          <a:p>
            <a:pPr marL="838200" lvl="1" indent="-381000" eaLnBrk="1" hangingPunct="1">
              <a:lnSpc>
                <a:spcPct val="8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train the network to recognize the examples in the training set (by adjusting the weights on the connections)</a:t>
            </a:r>
          </a:p>
          <a:p>
            <a:pPr marL="838200" lvl="1" indent="-381000" eaLnBrk="1" hangingPunct="1">
              <a:lnSpc>
                <a:spcPct val="80000"/>
              </a:lnSpc>
            </a:pPr>
            <a:r>
              <a:rPr lang="en-US" altLang="en-US" sz="1400">
                <a:ea typeface="ＭＳ Ｐゴシック" panose="020B0600070205080204" pitchFamily="34" charset="-128"/>
              </a:rPr>
              <a:t>once trained, the network can be applied to new examples</a:t>
            </a:r>
          </a:p>
        </p:txBody>
      </p:sp>
      <p:sp>
        <p:nvSpPr>
          <p:cNvPr id="22532" name="Slide Number Placeholder 5">
            <a:extLst>
              <a:ext uri="{FF2B5EF4-FFF2-40B4-BE49-F238E27FC236}">
                <a16:creationId xmlns:a16="http://schemas.microsoft.com/office/drawing/2014/main" id="{9E8DADA9-D11F-444F-B748-E0A1D1C6D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C40ECA0E-DA22-C844-A5E1-9AA21830F329}" type="slidenum">
              <a:rPr lang="en-US" altLang="en-US" sz="1400">
                <a:solidFill>
                  <a:srgbClr val="FF0000"/>
                </a:solidFill>
              </a:rPr>
              <a:pPr/>
              <a:t>9</a:t>
            </a:fld>
            <a:endParaRPr lang="en-US" altLang="en-US" sz="1400">
              <a:solidFill>
                <a:srgbClr val="FF0000"/>
              </a:solidFill>
            </a:endParaRPr>
          </a:p>
        </p:txBody>
      </p:sp>
      <p:sp>
        <p:nvSpPr>
          <p:cNvPr id="203781" name="Rectangle 5">
            <a:extLst>
              <a:ext uri="{FF2B5EF4-FFF2-40B4-BE49-F238E27FC236}">
                <a16:creationId xmlns:a16="http://schemas.microsoft.com/office/drawing/2014/main" id="{E780E244-7F06-674A-B5E9-DCEF99BF41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4114800"/>
            <a:ext cx="44958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3175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403225" indent="-28575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en-US" sz="1600"/>
              <a:t>e.g., Optical Character Recognition (OCR)</a:t>
            </a:r>
          </a:p>
          <a:p>
            <a:pPr lvl="1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en-US" altLang="en-US" sz="1400"/>
              <a:t>perhaps one hidden unit "looks for" a horizontal bar</a:t>
            </a:r>
          </a:p>
          <a:p>
            <a:pPr lvl="1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en-US" altLang="en-US" sz="1400"/>
              <a:t>another hidden unit "looks for" a diagonal</a:t>
            </a:r>
          </a:p>
          <a:p>
            <a:pPr lvl="1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en-US" altLang="en-US" sz="1400"/>
              <a:t>another looks for the vertical base</a:t>
            </a:r>
          </a:p>
          <a:p>
            <a:pPr lvl="1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endParaRPr lang="en-US" altLang="en-US" sz="800"/>
          </a:p>
          <a:p>
            <a:pPr lvl="1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en-US" altLang="en-US" sz="1400"/>
              <a:t>the combination of specific hidden units indicates a 7</a:t>
            </a:r>
          </a:p>
        </p:txBody>
      </p:sp>
      <p:pic>
        <p:nvPicPr>
          <p:cNvPr id="203782" name="Picture 6" descr="msotw9_temp0">
            <a:extLst>
              <a:ext uri="{FF2B5EF4-FFF2-40B4-BE49-F238E27FC236}">
                <a16:creationId xmlns:a16="http://schemas.microsoft.com/office/drawing/2014/main" id="{D6347968-CD3A-214B-81C4-31C6E5A4C7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2" t="4089" r="5142"/>
          <a:stretch>
            <a:fillRect/>
          </a:stretch>
        </p:blipFill>
        <p:spPr bwMode="auto">
          <a:xfrm>
            <a:off x="914400" y="3770313"/>
            <a:ext cx="3413125" cy="301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203783" name="Rectangle 7">
            <a:extLst>
              <a:ext uri="{FF2B5EF4-FFF2-40B4-BE49-F238E27FC236}">
                <a16:creationId xmlns:a16="http://schemas.microsoft.com/office/drawing/2014/main" id="{2C236984-9EEC-2D44-BF54-BD5D7A69C0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863" y="2743200"/>
            <a:ext cx="8288337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838200" indent="-38100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en-US" sz="1600"/>
              <a:t>while this algorithm is simple and easy to execute, it doesn't always work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en-US" altLang="en-US" sz="1400"/>
              <a:t>there are some patterns that cannot be recognized by a single neuron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en-US" altLang="en-US" sz="1400"/>
              <a:t>however, by adding additional layers of neurons, the network can develop complex feature detectors (i.e., internal representations)</a:t>
            </a:r>
          </a:p>
        </p:txBody>
      </p:sp>
    </p:spTree>
    <p:extLst>
      <p:ext uri="{BB962C8B-B14F-4D97-AF65-F5344CB8AC3E}">
        <p14:creationId xmlns:p14="http://schemas.microsoft.com/office/powerpoint/2010/main" val="2220899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781" grpId="0"/>
      <p:bldP spid="203783" grpId="0"/>
    </p:bldLst>
  </p:timing>
</p:sld>
</file>

<file path=ppt/theme/theme1.xml><?xml version="1.0" encoding="utf-8"?>
<a:theme xmlns:a="http://schemas.openxmlformats.org/drawingml/2006/main" name="Book3e">
  <a:themeElements>
    <a:clrScheme name="Book">
      <a:dk1>
        <a:sysClr val="windowText" lastClr="000000"/>
      </a:dk1>
      <a:lt1>
        <a:sysClr val="window" lastClr="FFFFFF"/>
      </a:lt1>
      <a:dk2>
        <a:srgbClr val="1B3861"/>
      </a:dk2>
      <a:lt2>
        <a:srgbClr val="38ABED"/>
      </a:lt2>
      <a:accent1>
        <a:srgbClr val="19D8E7"/>
      </a:accent1>
      <a:accent2>
        <a:srgbClr val="3E10B2"/>
      </a:accent2>
      <a:accent3>
        <a:srgbClr val="D61A28"/>
      </a:accent3>
      <a:accent4>
        <a:srgbClr val="FAF639"/>
      </a:accent4>
      <a:accent5>
        <a:srgbClr val="209C15"/>
      </a:accent5>
      <a:accent6>
        <a:srgbClr val="660075"/>
      </a:accent6>
      <a:hlink>
        <a:srgbClr val="ABF24D"/>
      </a:hlink>
      <a:folHlink>
        <a:srgbClr val="A0E7FB"/>
      </a:folHlink>
    </a:clrScheme>
    <a:fontScheme name="Level">
      <a:majorFont>
        <a:latin typeface="Lucida Console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bg1"/>
            </a:solidFill>
            <a:effectDag name="">
              <a:cont type="tree" name="">
                <a:effect ref="fillLine"/>
                <a:outerShdw dist="38100" dir="13500000" algn="br">
                  <a:schemeClr val="bg1">
                    <a:lumMod val="200000"/>
                    <a:satMod val="200000"/>
                  </a:schemeClr>
                </a:outerShdw>
              </a:cont>
              <a:cont type="tree" name="">
                <a:effect ref="fillLine"/>
                <a:outerShdw dist="38100" dir="2700000" algn="tl">
                  <a:schemeClr val="bg1">
                    <a:lumMod val="60000"/>
                    <a:satMod val="60000"/>
                  </a:schemeClr>
                </a:outerShdw>
              </a:cont>
              <a:effect ref="fillLine"/>
            </a:effectDag>
            <a:latin typeface="Verdan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bg1"/>
            </a:solidFill>
            <a:effectDag name="">
              <a:cont type="tree" name="">
                <a:effect ref="fillLine"/>
                <a:outerShdw dist="38100" dir="13500000" algn="br">
                  <a:schemeClr val="bg1">
                    <a:lumMod val="200000"/>
                    <a:satMod val="200000"/>
                  </a:schemeClr>
                </a:outerShdw>
              </a:cont>
              <a:cont type="tree" name="">
                <a:effect ref="fillLine"/>
                <a:outerShdw dist="38100" dir="2700000" algn="tl">
                  <a:schemeClr val="bg1">
                    <a:lumMod val="60000"/>
                    <a:satMod val="60000"/>
                  </a:schemeClr>
                </a:outerShdw>
              </a:cont>
              <a:effect ref="fillLine"/>
            </a:effectDag>
            <a:latin typeface="Verdana" charset="0"/>
          </a:defRPr>
        </a:defPPr>
      </a:lstStyle>
    </a:lnDef>
  </a:objectDefaults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Book3e.thmx</Template>
  <TotalTime>2552</TotalTime>
  <Words>2536</Words>
  <Application>Microsoft Macintosh PowerPoint</Application>
  <PresentationFormat>On-screen Show (4:3)</PresentationFormat>
  <Paragraphs>280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Arial</vt:lpstr>
      <vt:lpstr>Courier New</vt:lpstr>
      <vt:lpstr>Lucida Console</vt:lpstr>
      <vt:lpstr>Times New Roman</vt:lpstr>
      <vt:lpstr>Tw Cen MT Condensed Extra Bold</vt:lpstr>
      <vt:lpstr>Verdana</vt:lpstr>
      <vt:lpstr>Wingdings</vt:lpstr>
      <vt:lpstr>Book3e</vt:lpstr>
      <vt:lpstr>VISIO</vt:lpstr>
      <vt:lpstr>Computer Science: Concepts &amp; Explorations  David Reed, Creighton University  </vt:lpstr>
      <vt:lpstr>Artificial Intelligence</vt:lpstr>
      <vt:lpstr>Expert Systems</vt:lpstr>
      <vt:lpstr>Expert Systems &amp; Uncertainty</vt:lpstr>
      <vt:lpstr>Expert System Applications</vt:lpstr>
      <vt:lpstr>Neural Networks</vt:lpstr>
      <vt:lpstr>Artificial Neurons</vt:lpstr>
      <vt:lpstr>Computation via Neurons</vt:lpstr>
      <vt:lpstr>Learning Algorithm</vt:lpstr>
      <vt:lpstr>Neural Net Applications</vt:lpstr>
      <vt:lpstr>Evolutionary Models</vt:lpstr>
      <vt:lpstr>Evolution &amp; Problem-Solving</vt:lpstr>
      <vt:lpstr>Genetic Algorithm (GA)</vt:lpstr>
      <vt:lpstr>GA example</vt:lpstr>
      <vt:lpstr>GA example (cont.)</vt:lpstr>
      <vt:lpstr>GA example (cont.)</vt:lpstr>
      <vt:lpstr>GA Applications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Reed, Dave W</cp:lastModifiedBy>
  <cp:revision>79</cp:revision>
  <cp:lastPrinted>1601-01-01T00:00:00Z</cp:lastPrinted>
  <dcterms:created xsi:type="dcterms:W3CDTF">2013-09-18T18:19:23Z</dcterms:created>
  <dcterms:modified xsi:type="dcterms:W3CDTF">2021-03-30T00:36:40Z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